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70" r:id="rId7"/>
    <p:sldId id="259" r:id="rId8"/>
    <p:sldId id="260" r:id="rId9"/>
    <p:sldId id="261" r:id="rId10"/>
    <p:sldId id="262" r:id="rId11"/>
    <p:sldId id="267" r:id="rId12"/>
    <p:sldId id="268" r:id="rId13"/>
    <p:sldId id="269" r:id="rId14"/>
    <p:sldId id="263" r:id="rId15"/>
    <p:sldId id="264" r:id="rId16"/>
    <p:sldId id="265" r:id="rId17"/>
    <p:sldId id="266" r:id="rId18"/>
  </p:sldIdLst>
  <p:sldSz cx="9144000" cy="6858000" type="screen4x3"/>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755" autoAdjust="0"/>
  </p:normalViewPr>
  <p:slideViewPr>
    <p:cSldViewPr>
      <p:cViewPr varScale="1">
        <p:scale>
          <a:sx n="62" d="100"/>
          <a:sy n="62" d="100"/>
        </p:scale>
        <p:origin x="-1596"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2" Type="http://schemas.openxmlformats.org/officeDocument/2006/relationships/tags" Target="tags/tag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E4E0AA-CE8A-4FB1-BA6C-35693690308E}"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6E1A3F2-DFEA-40B6-99A4-E66B11C8426A}"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The present study deals with elaboration of the process of change management along with mention of various change management models and discussions related to their significance and </a:t>
            </a:r>
            <a:r>
              <a:rPr lang="en-US" sz="1200" b="0" i="0" u="none" strike="noStrike" kern="1200" dirty="0" err="1" smtClean="0">
                <a:solidFill>
                  <a:schemeClr val="tx1"/>
                </a:solidFill>
                <a:effectLst/>
                <a:latin typeface="+mn-lt"/>
                <a:ea typeface="+mn-ea"/>
                <a:cs typeface="+mn-cs"/>
              </a:rPr>
              <a:t>utilisation</a:t>
            </a:r>
            <a:r>
              <a:rPr lang="en-US" sz="1200" b="0" i="0" u="none" strike="noStrike" kern="1200" dirty="0" smtClean="0">
                <a:solidFill>
                  <a:schemeClr val="tx1"/>
                </a:solidFill>
                <a:effectLst/>
                <a:latin typeface="+mn-lt"/>
                <a:ea typeface="+mn-ea"/>
                <a:cs typeface="+mn-cs"/>
              </a:rPr>
              <a:t> procedures. Furthermore, the study has proceeded to </a:t>
            </a:r>
            <a:r>
              <a:rPr lang="en-US" sz="1200" b="0" i="0" u="none" strike="noStrike" kern="1200" dirty="0" err="1" smtClean="0">
                <a:solidFill>
                  <a:schemeClr val="tx1"/>
                </a:solidFill>
                <a:effectLst/>
                <a:latin typeface="+mn-lt"/>
                <a:ea typeface="+mn-ea"/>
                <a:cs typeface="+mn-cs"/>
              </a:rPr>
              <a:t>analyse</a:t>
            </a:r>
            <a:r>
              <a:rPr lang="en-US" sz="1200" b="0" i="0" u="none" strike="noStrike" kern="1200" dirty="0" smtClean="0">
                <a:solidFill>
                  <a:schemeClr val="tx1"/>
                </a:solidFill>
                <a:effectLst/>
                <a:latin typeface="+mn-lt"/>
                <a:ea typeface="+mn-ea"/>
                <a:cs typeface="+mn-cs"/>
              </a:rPr>
              <a:t> the relevance of the discussed change management models with the chosen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a:t>
            </a:r>
            <a:r>
              <a:rPr lang="en-US" sz="1200" b="1" i="1" u="none" strike="noStrike" kern="1200" dirty="0" smtClean="0">
                <a:solidFill>
                  <a:schemeClr val="tx1"/>
                </a:solidFill>
                <a:effectLst/>
                <a:latin typeface="+mn-lt"/>
                <a:ea typeface="+mn-ea"/>
                <a:cs typeface="+mn-cs"/>
              </a:rPr>
              <a:t>Netflix</a:t>
            </a:r>
            <a:r>
              <a:rPr lang="en-US" sz="1200" b="0" i="0" u="none" strike="noStrike" kern="1200" dirty="0" smtClean="0">
                <a:solidFill>
                  <a:schemeClr val="tx1"/>
                </a:solidFill>
                <a:effectLst/>
                <a:latin typeface="+mn-lt"/>
                <a:ea typeface="+mn-ea"/>
                <a:cs typeface="+mn-cs"/>
              </a:rPr>
              <a:t>. The succeeding parts of this study has encompassed various change management frameworks and three of the most effective change management frameworks have been discussed at length. Significance and </a:t>
            </a:r>
            <a:r>
              <a:rPr lang="en-US" sz="1200" b="0" i="0" u="none" strike="noStrike" kern="1200" dirty="0" err="1" smtClean="0">
                <a:solidFill>
                  <a:schemeClr val="tx1"/>
                </a:solidFill>
                <a:effectLst/>
                <a:latin typeface="+mn-lt"/>
                <a:ea typeface="+mn-ea"/>
                <a:cs typeface="+mn-cs"/>
              </a:rPr>
              <a:t>utilisation</a:t>
            </a:r>
            <a:r>
              <a:rPr lang="en-US" sz="1200" b="0" i="0" u="none" strike="noStrike" kern="1200" dirty="0" smtClean="0">
                <a:solidFill>
                  <a:schemeClr val="tx1"/>
                </a:solidFill>
                <a:effectLst/>
                <a:latin typeface="+mn-lt"/>
                <a:ea typeface="+mn-ea"/>
                <a:cs typeface="+mn-cs"/>
              </a:rPr>
              <a:t> methods along with effectiveness and limitations of the same have been </a:t>
            </a:r>
            <a:r>
              <a:rPr lang="en-US" sz="1200" b="0" i="0" u="none" strike="noStrike" kern="1200" dirty="0" err="1" smtClean="0">
                <a:solidFill>
                  <a:schemeClr val="tx1"/>
                </a:solidFill>
                <a:effectLst/>
                <a:latin typeface="+mn-lt"/>
                <a:ea typeface="+mn-ea"/>
                <a:cs typeface="+mn-cs"/>
              </a:rPr>
              <a:t>analysed</a:t>
            </a:r>
            <a:r>
              <a:rPr lang="en-US" sz="1200" b="0" i="0" u="none" strike="noStrike" kern="1200" dirty="0" smtClean="0">
                <a:solidFill>
                  <a:schemeClr val="tx1"/>
                </a:solidFill>
                <a:effectLst/>
                <a:latin typeface="+mn-lt"/>
                <a:ea typeface="+mn-ea"/>
                <a:cs typeface="+mn-cs"/>
              </a:rPr>
              <a:t> as well with alignment to the case study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a:t>
            </a:r>
            <a:endParaRPr lang="en-US" b="0" dirty="0" smtClean="0">
              <a:effectLst/>
            </a:endParaRPr>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Methodical implementation of suitable change management models and relevant strategic moves can enable an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to prepare and alter the outlook and expectations of stakeholders such as employees, investors, project teams as well as customers and end consumers for the upcoming changes. Adoption of specific change management models helps to convey the desired messages in terms of changing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goals, values and principles to all the concerned stakeholders effectively. Thus, uniformity and focused approach can be ensured within the process of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transition which is essential to guide a crucial task such as addressing existing as well as potential problems within the business and </a:t>
            </a:r>
            <a:r>
              <a:rPr lang="en-US" sz="1200" b="0" i="0" u="none" strike="noStrike" kern="1200" dirty="0" err="1" smtClean="0">
                <a:solidFill>
                  <a:schemeClr val="tx1"/>
                </a:solidFill>
                <a:effectLst/>
                <a:latin typeface="+mn-lt"/>
                <a:ea typeface="+mn-ea"/>
                <a:cs typeface="+mn-cs"/>
              </a:rPr>
              <a:t>realising</a:t>
            </a:r>
            <a:r>
              <a:rPr lang="en-US" sz="1200" b="0" i="0" u="none" strike="noStrike" kern="1200" dirty="0" smtClean="0">
                <a:solidFill>
                  <a:schemeClr val="tx1"/>
                </a:solidFill>
                <a:effectLst/>
                <a:latin typeface="+mn-lt"/>
                <a:ea typeface="+mn-ea"/>
                <a:cs typeface="+mn-cs"/>
              </a:rPr>
              <a:t> effective changes. Various existing OCM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Change Management) models are existing for </a:t>
            </a:r>
            <a:r>
              <a:rPr lang="en-US" sz="1200" b="0" i="0" u="none" strike="noStrike" kern="1200" dirty="0" err="1" smtClean="0">
                <a:solidFill>
                  <a:schemeClr val="tx1"/>
                </a:solidFill>
                <a:effectLst/>
                <a:latin typeface="+mn-lt"/>
                <a:ea typeface="+mn-ea"/>
                <a:cs typeface="+mn-cs"/>
              </a:rPr>
              <a:t>utilisation</a:t>
            </a:r>
            <a:r>
              <a:rPr lang="en-US" sz="1200" b="0" i="0" u="none" strike="noStrike" kern="1200" dirty="0" smtClean="0">
                <a:solidFill>
                  <a:schemeClr val="tx1"/>
                </a:solidFill>
                <a:effectLst/>
                <a:latin typeface="+mn-lt"/>
                <a:ea typeface="+mn-ea"/>
                <a:cs typeface="+mn-cs"/>
              </a:rPr>
              <a:t> on part of businesses. Every OCM model or framework, however, displays some common shared features such as linear or cyclic patterns in approach. The present study has focused on three distinct frameworks for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change management. The change management models such as </a:t>
            </a:r>
            <a:r>
              <a:rPr lang="en-US" sz="1200" b="1" i="1" u="none" strike="noStrike" kern="1200" dirty="0" smtClean="0">
                <a:solidFill>
                  <a:schemeClr val="tx1"/>
                </a:solidFill>
                <a:effectLst/>
                <a:latin typeface="+mn-lt"/>
                <a:ea typeface="+mn-ea"/>
                <a:cs typeface="+mn-cs"/>
              </a:rPr>
              <a:t>Kurt </a:t>
            </a:r>
            <a:r>
              <a:rPr lang="en-US" sz="1200" b="1" i="1" u="none" strike="noStrike" kern="1200" dirty="0" err="1" smtClean="0">
                <a:solidFill>
                  <a:schemeClr val="tx1"/>
                </a:solidFill>
                <a:effectLst/>
                <a:latin typeface="+mn-lt"/>
                <a:ea typeface="+mn-ea"/>
                <a:cs typeface="+mn-cs"/>
              </a:rPr>
              <a:t>Lewin’s</a:t>
            </a:r>
            <a:r>
              <a:rPr lang="en-US" sz="1200" b="1" i="1" u="none" strike="noStrike" kern="1200" dirty="0" smtClean="0">
                <a:solidFill>
                  <a:schemeClr val="tx1"/>
                </a:solidFill>
                <a:effectLst/>
                <a:latin typeface="+mn-lt"/>
                <a:ea typeface="+mn-ea"/>
                <a:cs typeface="+mn-cs"/>
              </a:rPr>
              <a:t> Change Model</a:t>
            </a:r>
            <a:r>
              <a:rPr lang="en-US" sz="1200" b="0" i="0" u="none" strike="noStrike" kern="1200" dirty="0" smtClean="0">
                <a:solidFill>
                  <a:schemeClr val="tx1"/>
                </a:solidFill>
                <a:effectLst/>
                <a:latin typeface="+mn-lt"/>
                <a:ea typeface="+mn-ea"/>
                <a:cs typeface="+mn-cs"/>
              </a:rPr>
              <a:t>,</a:t>
            </a:r>
            <a:r>
              <a:rPr lang="en-US" sz="1200" b="1" i="1" u="none" strike="noStrike" kern="1200" dirty="0" smtClean="0">
                <a:solidFill>
                  <a:schemeClr val="tx1"/>
                </a:solidFill>
                <a:effectLst/>
                <a:latin typeface="+mn-lt"/>
                <a:ea typeface="+mn-ea"/>
                <a:cs typeface="+mn-cs"/>
              </a:rPr>
              <a:t> ADKAR Model </a:t>
            </a:r>
            <a:r>
              <a:rPr lang="en-US" sz="1200" b="0" i="0" u="none" strike="noStrike" kern="1200" dirty="0" smtClean="0">
                <a:solidFill>
                  <a:schemeClr val="tx1"/>
                </a:solidFill>
                <a:effectLst/>
                <a:latin typeface="+mn-lt"/>
                <a:ea typeface="+mn-ea"/>
                <a:cs typeface="+mn-cs"/>
              </a:rPr>
              <a:t>and </a:t>
            </a:r>
            <a:r>
              <a:rPr lang="en-US" sz="1200" b="1" i="1" u="none" strike="noStrike" kern="1200" dirty="0" smtClean="0">
                <a:solidFill>
                  <a:schemeClr val="tx1"/>
                </a:solidFill>
                <a:effectLst/>
                <a:latin typeface="+mn-lt"/>
                <a:ea typeface="+mn-ea"/>
                <a:cs typeface="+mn-cs"/>
              </a:rPr>
              <a:t>McKinsey &amp; Company’s 7-S Framework </a:t>
            </a:r>
            <a:r>
              <a:rPr lang="en-US" sz="1200" b="0" i="0" u="none" strike="noStrike" kern="1200" dirty="0" smtClean="0">
                <a:solidFill>
                  <a:schemeClr val="tx1"/>
                </a:solidFill>
                <a:effectLst/>
                <a:latin typeface="+mn-lt"/>
                <a:ea typeface="+mn-ea"/>
                <a:cs typeface="+mn-cs"/>
              </a:rPr>
              <a:t>are discussed in the following parts for better understanding of the procedure.</a:t>
            </a:r>
            <a:endParaRPr lang="en-US" dirty="0"/>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Kurt </a:t>
            </a:r>
            <a:r>
              <a:rPr lang="en-US" sz="1200" b="0" i="0" u="none" strike="noStrike" kern="1200" dirty="0" err="1" smtClean="0">
                <a:solidFill>
                  <a:schemeClr val="tx1"/>
                </a:solidFill>
                <a:effectLst/>
                <a:latin typeface="+mn-lt"/>
                <a:ea typeface="+mn-ea"/>
                <a:cs typeface="+mn-cs"/>
              </a:rPr>
              <a:t>Lewin’s</a:t>
            </a:r>
            <a:r>
              <a:rPr lang="en-US" sz="1200" b="0" i="0" u="none" strike="noStrike" kern="1200" dirty="0" smtClean="0">
                <a:solidFill>
                  <a:schemeClr val="tx1"/>
                </a:solidFill>
                <a:effectLst/>
                <a:latin typeface="+mn-lt"/>
                <a:ea typeface="+mn-ea"/>
                <a:cs typeface="+mn-cs"/>
              </a:rPr>
              <a:t> model of change consists of three distinct stages namely unfreeze, change and refreeze. Unfreezing involves the preparatory phase for </a:t>
            </a:r>
            <a:r>
              <a:rPr lang="en-US" sz="1200" b="0" i="0" u="none" strike="noStrike" kern="1200" dirty="0" err="1" smtClean="0">
                <a:solidFill>
                  <a:schemeClr val="tx1"/>
                </a:solidFill>
                <a:effectLst/>
                <a:latin typeface="+mn-lt"/>
                <a:ea typeface="+mn-ea"/>
                <a:cs typeface="+mn-cs"/>
              </a:rPr>
              <a:t>organisations</a:t>
            </a:r>
            <a:r>
              <a:rPr lang="en-US" sz="1200" b="0" i="0" u="none" strike="noStrike" kern="1200" dirty="0" smtClean="0">
                <a:solidFill>
                  <a:schemeClr val="tx1"/>
                </a:solidFill>
                <a:effectLst/>
                <a:latin typeface="+mn-lt"/>
                <a:ea typeface="+mn-ea"/>
                <a:cs typeface="+mn-cs"/>
              </a:rPr>
              <a:t> as well as respective concerned stakeholders for the coming change. The next phase of change involves implementation of the alterations and adaptations required for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growth and addressing of problems. Finally, the phase of refreeze involves </a:t>
            </a:r>
            <a:r>
              <a:rPr lang="en-US" sz="1200" b="0" i="0" u="none" strike="noStrike" kern="1200" dirty="0" err="1" smtClean="0">
                <a:solidFill>
                  <a:schemeClr val="tx1"/>
                </a:solidFill>
                <a:effectLst/>
                <a:latin typeface="+mn-lt"/>
                <a:ea typeface="+mn-ea"/>
                <a:cs typeface="+mn-cs"/>
              </a:rPr>
              <a:t>stabilisation</a:t>
            </a:r>
            <a:r>
              <a:rPr lang="en-US" sz="1200" b="0" i="0" u="none" strike="noStrike" kern="1200" dirty="0" smtClean="0">
                <a:solidFill>
                  <a:schemeClr val="tx1"/>
                </a:solidFill>
                <a:effectLst/>
                <a:latin typeface="+mn-lt"/>
                <a:ea typeface="+mn-ea"/>
                <a:cs typeface="+mn-cs"/>
              </a:rPr>
              <a:t> of the changes incorporated within business procedures and operations in order to ensure that the changes become the new norms.</a:t>
            </a:r>
            <a:endParaRPr lang="en-US" dirty="0"/>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The ADKAR framework of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change management is helpful for </a:t>
            </a:r>
            <a:r>
              <a:rPr lang="en-US" sz="1200" b="0" i="0" u="none" strike="noStrike" kern="1200" dirty="0" err="1" smtClean="0">
                <a:solidFill>
                  <a:schemeClr val="tx1"/>
                </a:solidFill>
                <a:effectLst/>
                <a:latin typeface="+mn-lt"/>
                <a:ea typeface="+mn-ea"/>
                <a:cs typeface="+mn-cs"/>
              </a:rPr>
              <a:t>organisations</a:t>
            </a:r>
            <a:r>
              <a:rPr lang="en-US" sz="1200" b="0" i="0" u="none" strike="noStrike" kern="1200" dirty="0" smtClean="0">
                <a:solidFill>
                  <a:schemeClr val="tx1"/>
                </a:solidFill>
                <a:effectLst/>
                <a:latin typeface="+mn-lt"/>
                <a:ea typeface="+mn-ea"/>
                <a:cs typeface="+mn-cs"/>
              </a:rPr>
              <a:t> as it is capable of providing a methodical approach to management of crucial aspects such as overall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change and development. Businesses get the opportunity to identify the areas of concern and can make plans for addressing those accordingly. Moreover, this model ensures that every stakeholder involved is fully engaged and committed to the change, thus securing interests of the transition process.</a:t>
            </a:r>
            <a:endParaRPr lang="en-US" b="0" dirty="0" smtClean="0">
              <a:effectLst/>
            </a:endParaRPr>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McKinsey &amp; Company’s 7-S Framework represents a strategic approach to </a:t>
            </a:r>
            <a:r>
              <a:rPr lang="en-US" sz="1200" b="0" i="0" u="none" strike="noStrike" kern="1200" dirty="0" err="1" smtClean="0">
                <a:solidFill>
                  <a:schemeClr val="tx1"/>
                </a:solidFill>
                <a:effectLst/>
                <a:latin typeface="+mn-lt"/>
                <a:ea typeface="+mn-ea"/>
                <a:cs typeface="+mn-cs"/>
              </a:rPr>
              <a:t>organisation’s</a:t>
            </a:r>
            <a:r>
              <a:rPr lang="en-US" sz="1200" b="0" i="0" u="none" strike="noStrike" kern="1200" dirty="0" smtClean="0">
                <a:solidFill>
                  <a:schemeClr val="tx1"/>
                </a:solidFill>
                <a:effectLst/>
                <a:latin typeface="+mn-lt"/>
                <a:ea typeface="+mn-ea"/>
                <a:cs typeface="+mn-cs"/>
              </a:rPr>
              <a:t> plans and procedures for methodical and effective changes within the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The 7S framework aids business </a:t>
            </a:r>
            <a:r>
              <a:rPr lang="en-US" sz="1200" b="0" i="0" u="none" strike="noStrike" kern="1200" dirty="0" err="1" smtClean="0">
                <a:solidFill>
                  <a:schemeClr val="tx1"/>
                </a:solidFill>
                <a:effectLst/>
                <a:latin typeface="+mn-lt"/>
                <a:ea typeface="+mn-ea"/>
                <a:cs typeface="+mn-cs"/>
              </a:rPr>
              <a:t>organisations</a:t>
            </a:r>
            <a:r>
              <a:rPr lang="en-US" sz="1200" b="0" i="0" u="none" strike="noStrike" kern="1200" dirty="0" smtClean="0">
                <a:solidFill>
                  <a:schemeClr val="tx1"/>
                </a:solidFill>
                <a:effectLst/>
                <a:latin typeface="+mn-lt"/>
                <a:ea typeface="+mn-ea"/>
                <a:cs typeface="+mn-cs"/>
              </a:rPr>
              <a:t> in identification of the areas of misalignment that can hinder successful change. Insights related to necessary adjustments for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change and development is provided through successful implementation of this framework.</a:t>
            </a:r>
            <a:endParaRPr lang="en-US" dirty="0"/>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Netflix is a prominent business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providing subscription based streaming services.  The American business firm is presently laden with a number of issues which needs to be addressed for safeguarding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stability. Thus the firm needs a methodical approach for </a:t>
            </a:r>
            <a:r>
              <a:rPr lang="en-US" sz="1200" b="0" i="0" u="none" strike="noStrike" kern="1200" dirty="0" err="1" smtClean="0">
                <a:solidFill>
                  <a:schemeClr val="tx1"/>
                </a:solidFill>
                <a:effectLst/>
                <a:latin typeface="+mn-lt"/>
                <a:ea typeface="+mn-ea"/>
                <a:cs typeface="+mn-cs"/>
              </a:rPr>
              <a:t>realising</a:t>
            </a:r>
            <a:r>
              <a:rPr lang="en-US" sz="1200" b="0" i="0" u="none" strike="noStrike" kern="1200" dirty="0" smtClean="0">
                <a:solidFill>
                  <a:schemeClr val="tx1"/>
                </a:solidFill>
                <a:effectLst/>
                <a:latin typeface="+mn-lt"/>
                <a:ea typeface="+mn-ea"/>
                <a:cs typeface="+mn-cs"/>
              </a:rPr>
              <a:t> comprehensive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change. The core areas of concern of Netflix inducing the need for changes. The firm has lost a number of subscribers over the first and second quarters of 2022. The firm previously targeted to dominate the online entertainment industry across various global locations apart from the home country. The approach of Netflix has been consistent for a long period of time, which focuses on customer experience and </a:t>
            </a:r>
            <a:r>
              <a:rPr lang="en-US" sz="1200" b="0" i="0" u="none" strike="noStrike" kern="1200" dirty="0" err="1" smtClean="0">
                <a:solidFill>
                  <a:schemeClr val="tx1"/>
                </a:solidFill>
                <a:effectLst/>
                <a:latin typeface="+mn-lt"/>
                <a:ea typeface="+mn-ea"/>
                <a:cs typeface="+mn-cs"/>
              </a:rPr>
              <a:t>personalisation</a:t>
            </a:r>
            <a:r>
              <a:rPr lang="en-US" sz="1200" b="0" i="0" u="none" strike="noStrike" kern="1200" dirty="0" smtClean="0">
                <a:solidFill>
                  <a:schemeClr val="tx1"/>
                </a:solidFill>
                <a:effectLst/>
                <a:latin typeface="+mn-lt"/>
                <a:ea typeface="+mn-ea"/>
                <a:cs typeface="+mn-cs"/>
              </a:rPr>
              <a:t> in terms of merchandising as well as providing a compelling yet simple viewing experience. However, a multitude of issues have emerged. Slow rate of broadband and smart TV adoption on part of potential audience as well as widespread sharing of accounts have reduced profitability of the firm considerably. in addition, Macro factors such as Russia-Ukraine war, continuation of Covid-19 ambiguity as well as worldwide recession and inflation are also found to be factors forcing changes in the firm’s operational approach.</a:t>
            </a:r>
            <a:endParaRPr lang="en-US" dirty="0"/>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firm can adopt change model of Kurt </a:t>
            </a:r>
            <a:r>
              <a:rPr lang="en-US" sz="1200" b="0" i="0" u="none" strike="noStrike" kern="1200" dirty="0" err="1" smtClean="0">
                <a:solidFill>
                  <a:schemeClr val="tx1"/>
                </a:solidFill>
                <a:effectLst/>
                <a:latin typeface="+mn-lt"/>
                <a:ea typeface="+mn-ea"/>
                <a:cs typeface="+mn-cs"/>
              </a:rPr>
              <a:t>Lewin</a:t>
            </a:r>
            <a:r>
              <a:rPr lang="en-US" sz="1200" b="0" i="0" u="none" strike="noStrike" kern="1200" dirty="0" smtClean="0">
                <a:solidFill>
                  <a:schemeClr val="tx1"/>
                </a:solidFill>
                <a:effectLst/>
                <a:latin typeface="+mn-lt"/>
                <a:ea typeface="+mn-ea"/>
                <a:cs typeface="+mn-cs"/>
              </a:rPr>
              <a:t> for </a:t>
            </a:r>
            <a:r>
              <a:rPr lang="en-US" sz="1200" b="0" i="0" u="none" strike="noStrike" kern="1200" dirty="0" err="1" smtClean="0">
                <a:solidFill>
                  <a:schemeClr val="tx1"/>
                </a:solidFill>
                <a:effectLst/>
                <a:latin typeface="+mn-lt"/>
                <a:ea typeface="+mn-ea"/>
                <a:cs typeface="+mn-cs"/>
              </a:rPr>
              <a:t>realising</a:t>
            </a:r>
            <a:r>
              <a:rPr lang="en-US" sz="1200" b="0" i="0" u="none" strike="noStrike" kern="1200" dirty="0" smtClean="0">
                <a:solidFill>
                  <a:schemeClr val="tx1"/>
                </a:solidFill>
                <a:effectLst/>
                <a:latin typeface="+mn-lt"/>
                <a:ea typeface="+mn-ea"/>
                <a:cs typeface="+mn-cs"/>
              </a:rPr>
              <a:t>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change required to address the identified issues. Furthermore, adoption of the kurt Levin’s framework can prove beneficial for detection of further areas of concern. Unfreezing the existing operational structure and refreezing after executing the required changes can help in development of the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and render stability.</a:t>
            </a:r>
            <a:endParaRPr lang="en-US" dirty="0"/>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ADKAR model of change management can provide stability to the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by providing scope for further issue identification and addressing them. All the stakeholders can be positively addressed by this model to render them with the essential knowledge and abilities required for the process.</a:t>
            </a:r>
            <a:endParaRPr lang="en-US" dirty="0"/>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brand can incorporate changes on the basis of this framework of change management. Stability and efficient execution of changes can be ensured through addressing the various aspects covered within the 7S of this model.  </a:t>
            </a:r>
            <a:r>
              <a:rPr lang="en-US" dirty="0">
                <a:sym typeface="+mn-ea"/>
              </a:rPr>
              <a:t>Various aspects of this model including strategy, structure, staff, skills , shared values and such shall help the brand induce the required influence on distinctive areas for effectively addressing the problem areas </a:t>
            </a:r>
            <a:endParaRPr lang="en-US" dirty="0"/>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US"/>
              <a:t>READ AS ABOVE</a:t>
            </a: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conclusion for  present study has defined the term change management and discussed the significance of change management for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stability and development. Various change management models have been identified and elaborately discussed through the course of this study. Furthermore, the three chosen change management frameworks for </a:t>
            </a:r>
            <a:r>
              <a:rPr lang="en-US" sz="1200" b="0" i="0" u="none" strike="noStrike" kern="1200" dirty="0" err="1" smtClean="0">
                <a:solidFill>
                  <a:schemeClr val="tx1"/>
                </a:solidFill>
                <a:effectLst/>
                <a:latin typeface="+mn-lt"/>
                <a:ea typeface="+mn-ea"/>
                <a:cs typeface="+mn-cs"/>
              </a:rPr>
              <a:t>organisational</a:t>
            </a:r>
            <a:r>
              <a:rPr lang="en-US" sz="1200" b="0" i="0" u="none" strike="noStrike" kern="1200" dirty="0" smtClean="0">
                <a:solidFill>
                  <a:schemeClr val="tx1"/>
                </a:solidFill>
                <a:effectLst/>
                <a:latin typeface="+mn-lt"/>
                <a:ea typeface="+mn-ea"/>
                <a:cs typeface="+mn-cs"/>
              </a:rPr>
              <a:t> development and effective change management have been thoroughly discussed. The relevance of the discussed change management frameworks to the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in discussion have been </a:t>
            </a:r>
            <a:r>
              <a:rPr lang="en-US" sz="1200" b="0" i="0" u="none" strike="noStrike" kern="1200" dirty="0" err="1" smtClean="0">
                <a:solidFill>
                  <a:schemeClr val="tx1"/>
                </a:solidFill>
                <a:effectLst/>
                <a:latin typeface="+mn-lt"/>
                <a:ea typeface="+mn-ea"/>
                <a:cs typeface="+mn-cs"/>
              </a:rPr>
              <a:t>analysed</a:t>
            </a:r>
            <a:r>
              <a:rPr lang="en-US" sz="1200" b="0" i="0" u="none" strike="noStrike" kern="1200" dirty="0" smtClean="0">
                <a:solidFill>
                  <a:schemeClr val="tx1"/>
                </a:solidFill>
                <a:effectLst/>
                <a:latin typeface="+mn-lt"/>
                <a:ea typeface="+mn-ea"/>
                <a:cs typeface="+mn-cs"/>
              </a:rPr>
              <a:t> critically. The chosen business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and the problem areas of the firm has been </a:t>
            </a:r>
            <a:r>
              <a:rPr lang="en-US" sz="1200" b="0" i="0" u="none" strike="noStrike" kern="1200" dirty="0" err="1" smtClean="0">
                <a:solidFill>
                  <a:schemeClr val="tx1"/>
                </a:solidFill>
                <a:effectLst/>
                <a:latin typeface="+mn-lt"/>
                <a:ea typeface="+mn-ea"/>
                <a:cs typeface="+mn-cs"/>
              </a:rPr>
              <a:t>analysed</a:t>
            </a:r>
            <a:r>
              <a:rPr lang="en-US" sz="1200" b="0" i="0" u="none" strike="noStrike" kern="1200" dirty="0" smtClean="0">
                <a:solidFill>
                  <a:schemeClr val="tx1"/>
                </a:solidFill>
                <a:effectLst/>
                <a:latin typeface="+mn-lt"/>
                <a:ea typeface="+mn-ea"/>
                <a:cs typeface="+mn-cs"/>
              </a:rPr>
              <a:t> and the effectiveness of the discussed change management models have been viewed for addressing the problems. </a:t>
            </a:r>
            <a:endParaRPr lang="en-US" dirty="0"/>
          </a:p>
        </p:txBody>
      </p:sp>
      <p:sp>
        <p:nvSpPr>
          <p:cNvPr id="4" name="Slide Number Placeholder 3"/>
          <p:cNvSpPr>
            <a:spLocks noGrp="1"/>
          </p:cNvSpPr>
          <p:nvPr>
            <p:ph type="sldNum" sz="quarter" idx="10"/>
          </p:nvPr>
        </p:nvSpPr>
        <p:spPr/>
        <p:txBody>
          <a:bodyPr/>
          <a:lstStyle/>
          <a:p>
            <a:fld id="{76E1A3F2-DFEA-40B6-99A4-E66B11C8426A}"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761A24C-EE9B-4133-B59E-0B2D63EBE67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761A24C-EE9B-4133-B59E-0B2D63EBE67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761A24C-EE9B-4133-B59E-0B2D63EBE67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761A24C-EE9B-4133-B59E-0B2D63EBE67C}"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761A24C-EE9B-4133-B59E-0B2D63EBE67C}"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761A24C-EE9B-4133-B59E-0B2D63EBE67C}"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61A24C-EE9B-4133-B59E-0B2D63EBE67C}"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761A24C-EE9B-4133-B59E-0B2D63EBE67C}"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761A24C-EE9B-4133-B59E-0B2D63EBE67C}"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761A24C-EE9B-4133-B59E-0B2D63EBE67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761A24C-EE9B-4133-B59E-0B2D63EBE67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818A87-FF95-487C-983F-06859BF1083D}"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accent1">
                <a:lumMod val="71000"/>
                <a:lumOff val="29000"/>
                <a:alpha val="15000"/>
              </a:schemeClr>
            </a:gs>
            <a:gs pos="100000">
              <a:schemeClr val="bg2">
                <a:shade val="30000"/>
                <a:satMod val="200000"/>
              </a:schemeClr>
            </a:gs>
          </a:gsLst>
          <a:path path="rect">
            <a:fillToRect r="100000" b="100000"/>
          </a:path>
          <a:tileRect l="-100000" t="-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61A24C-EE9B-4133-B59E-0B2D63EBE67C}"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818A87-FF95-487C-983F-06859BF1083D}"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2.xml"/><Relationship Id="rId2" Type="http://schemas.openxmlformats.org/officeDocument/2006/relationships/image" Target="../media/image8.png"/><Relationship Id="rId1"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14401"/>
            <a:ext cx="7772400" cy="2285999"/>
          </a:xfrm>
        </p:spPr>
        <p:txBody>
          <a:bodyPr>
            <a:noAutofit/>
          </a:bodyPr>
          <a:lstStyle/>
          <a:p>
            <a:br>
              <a:rPr lang="en-US" sz="3200" b="1" dirty="0" smtClean="0"/>
            </a:br>
            <a:r>
              <a:rPr lang="en-US" sz="3200" b="1" dirty="0" smtClean="0"/>
              <a:t>CHANGE </a:t>
            </a:r>
            <a:r>
              <a:rPr lang="en-US" sz="3200" b="1" dirty="0"/>
              <a:t>&amp; STABILITY MANAGEMENT</a:t>
            </a:r>
            <a:br>
              <a:rPr lang="en-US" sz="3200" b="1" dirty="0" smtClean="0">
                <a:effectLst/>
              </a:rPr>
            </a:br>
            <a:r>
              <a:rPr lang="en-US" sz="3200" b="1" dirty="0" smtClean="0"/>
              <a:t>BMMB7000</a:t>
            </a:r>
            <a:br>
              <a:rPr lang="en-US" sz="3200" b="1" dirty="0" smtClean="0">
                <a:effectLst/>
              </a:rPr>
            </a:br>
            <a:r>
              <a:rPr lang="en-US" sz="3200" b="1" dirty="0"/>
              <a:t>ORGANISATIONAL CHANGE CASE </a:t>
            </a:r>
            <a:r>
              <a:rPr lang="en-US" sz="3200" b="1" dirty="0" smtClean="0"/>
              <a:t>STUDY</a:t>
            </a:r>
            <a:br>
              <a:rPr lang="en-US" sz="3200" b="1" dirty="0" smtClean="0"/>
            </a:br>
            <a:r>
              <a:rPr lang="en-US" sz="3200" b="1" dirty="0" smtClean="0">
                <a:solidFill>
                  <a:schemeClr val="tx1"/>
                </a:solidFill>
              </a:rPr>
              <a:t>NETFLIX</a:t>
            </a:r>
            <a:br>
              <a:rPr lang="en-US" sz="3200" b="1" dirty="0" smtClean="0">
                <a:solidFill>
                  <a:schemeClr val="tx1"/>
                </a:solidFill>
              </a:rPr>
            </a:br>
            <a:endParaRPr lang="en-US" sz="3200" b="1" dirty="0"/>
          </a:p>
        </p:txBody>
      </p:sp>
      <p:sp>
        <p:nvSpPr>
          <p:cNvPr id="3" name="Subtitle 2"/>
          <p:cNvSpPr>
            <a:spLocks noGrp="1"/>
          </p:cNvSpPr>
          <p:nvPr>
            <p:ph type="subTitle" idx="1"/>
          </p:nvPr>
        </p:nvSpPr>
        <p:spPr/>
        <p:txBody>
          <a:bodyPr>
            <a:normAutofit/>
          </a:bodyPr>
          <a:lstStyle/>
          <a:p>
            <a:r>
              <a:rPr lang="en-US" sz="2800" b="1" dirty="0" smtClean="0">
                <a:solidFill>
                  <a:schemeClr val="tx1"/>
                </a:solidFill>
              </a:rPr>
              <a:t>STUDENT NAME:GUO Haotian</a:t>
            </a:r>
            <a:endParaRPr lang="en-US" sz="2800" b="1" dirty="0" smtClean="0">
              <a:solidFill>
                <a:schemeClr val="tx1"/>
              </a:solidFill>
            </a:endParaRPr>
          </a:p>
          <a:p>
            <a:endParaRPr lang="en-US" sz="2800" b="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INTRRODUCTION</a:t>
            </a:r>
            <a:endParaRPr lang="en-US" sz="3200" b="1" dirty="0"/>
          </a:p>
        </p:txBody>
      </p:sp>
      <p:sp>
        <p:nvSpPr>
          <p:cNvPr id="3" name="Content Placeholder 2"/>
          <p:cNvSpPr>
            <a:spLocks noGrp="1"/>
          </p:cNvSpPr>
          <p:nvPr>
            <p:ph idx="1"/>
          </p:nvPr>
        </p:nvSpPr>
        <p:spPr>
          <a:xfrm>
            <a:off x="3886200" y="1661160"/>
            <a:ext cx="5121835" cy="4114800"/>
          </a:xfrm>
        </p:spPr>
        <p:txBody>
          <a:bodyPr>
            <a:noAutofit/>
          </a:bodyPr>
          <a:lstStyle/>
          <a:p>
            <a:pPr algn="just" fontAlgn="base"/>
            <a:r>
              <a:rPr lang="en-US" sz="2000" dirty="0" smtClean="0"/>
              <a:t>Change management is a </a:t>
            </a:r>
            <a:r>
              <a:rPr lang="en-US" sz="2000" dirty="0"/>
              <a:t>systematic approach that deals with management of the transformation or transition process undertaken by an </a:t>
            </a:r>
            <a:r>
              <a:rPr lang="en-GB" sz="2000" dirty="0" smtClean="0"/>
              <a:t>organisation</a:t>
            </a:r>
            <a:endParaRPr lang="en-GB" sz="2000" dirty="0" smtClean="0"/>
          </a:p>
          <a:p>
            <a:pPr algn="just" fontAlgn="base"/>
            <a:r>
              <a:rPr lang="en-US" sz="2000" dirty="0" smtClean="0"/>
              <a:t>It is </a:t>
            </a:r>
            <a:r>
              <a:rPr lang="en-US" sz="2000" dirty="0"/>
              <a:t>one of the core aspects for </a:t>
            </a:r>
            <a:r>
              <a:rPr lang="en-US" sz="2000" dirty="0" err="1"/>
              <a:t>organisational</a:t>
            </a:r>
            <a:r>
              <a:rPr lang="en-US" sz="2000" dirty="0"/>
              <a:t> growth and development. </a:t>
            </a:r>
            <a:endParaRPr lang="en-US" sz="2000" dirty="0"/>
          </a:p>
          <a:p>
            <a:pPr algn="just" fontAlgn="base"/>
            <a:r>
              <a:rPr lang="en-US" sz="2000" dirty="0"/>
              <a:t>Changes </a:t>
            </a:r>
            <a:r>
              <a:rPr lang="en-US" sz="2000" dirty="0" smtClean="0"/>
              <a:t>made in </a:t>
            </a:r>
            <a:r>
              <a:rPr lang="en-US" sz="2000" dirty="0"/>
              <a:t>terms of </a:t>
            </a:r>
            <a:r>
              <a:rPr lang="en-GB" sz="2000" dirty="0" smtClean="0"/>
              <a:t>organisational</a:t>
            </a:r>
            <a:r>
              <a:rPr lang="en-US" sz="2000" dirty="0" smtClean="0"/>
              <a:t> </a:t>
            </a:r>
            <a:r>
              <a:rPr lang="en-US" sz="2000" dirty="0"/>
              <a:t>goals, processes </a:t>
            </a:r>
            <a:r>
              <a:rPr lang="en-US" sz="2000" dirty="0" smtClean="0"/>
              <a:t>as </a:t>
            </a:r>
            <a:r>
              <a:rPr lang="en-US" sz="2000" dirty="0"/>
              <a:t>well as </a:t>
            </a:r>
            <a:r>
              <a:rPr lang="en-US" sz="2000" dirty="0" smtClean="0"/>
              <a:t>technologies </a:t>
            </a:r>
            <a:r>
              <a:rPr lang="en-US" sz="2000" dirty="0"/>
              <a:t>implemented (</a:t>
            </a:r>
            <a:r>
              <a:rPr lang="en-US" sz="2000" dirty="0" err="1"/>
              <a:t>Badakhshan</a:t>
            </a:r>
            <a:r>
              <a:rPr lang="en-US" sz="2000" dirty="0"/>
              <a:t> et al. 2020).</a:t>
            </a:r>
            <a:endParaRPr lang="en-US" sz="2000" dirty="0"/>
          </a:p>
          <a:p>
            <a:pPr algn="just"/>
            <a:r>
              <a:rPr lang="en-US" sz="2000" dirty="0" smtClean="0"/>
              <a:t>The </a:t>
            </a:r>
            <a:r>
              <a:rPr lang="en-US" sz="2000" dirty="0"/>
              <a:t>study analyses the relevance of the discussed change management </a:t>
            </a:r>
            <a:r>
              <a:rPr lang="en-GB" sz="2000" dirty="0" smtClean="0"/>
              <a:t>models</a:t>
            </a:r>
            <a:r>
              <a:rPr lang="en-US" sz="2000" dirty="0" smtClean="0"/>
              <a:t> </a:t>
            </a:r>
            <a:r>
              <a:rPr lang="en-US" sz="2000" dirty="0"/>
              <a:t>with the chosen </a:t>
            </a:r>
            <a:r>
              <a:rPr lang="en-US" sz="2000" dirty="0" err="1"/>
              <a:t>organisation</a:t>
            </a:r>
            <a:r>
              <a:rPr lang="en-US" sz="2000" dirty="0"/>
              <a:t> </a:t>
            </a:r>
            <a:r>
              <a:rPr lang="en-US" sz="2000" b="1" i="1" dirty="0"/>
              <a:t>Netflix</a:t>
            </a:r>
            <a:r>
              <a:rPr lang="en-US" sz="2000" dirty="0"/>
              <a:t>.</a:t>
            </a:r>
            <a:endParaRPr lang="en-US" sz="2000" dirty="0"/>
          </a:p>
        </p:txBody>
      </p:sp>
      <p:pic>
        <p:nvPicPr>
          <p:cNvPr id="5122"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52400" y="1828800"/>
            <a:ext cx="35814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CHANGE MANAGEMENT PROCESS AND MODELS</a:t>
            </a:r>
            <a:endParaRPr lang="en-US" sz="3200" b="1" dirty="0"/>
          </a:p>
        </p:txBody>
      </p:sp>
      <p:sp>
        <p:nvSpPr>
          <p:cNvPr id="3" name="Content Placeholder 2"/>
          <p:cNvSpPr>
            <a:spLocks noGrp="1"/>
          </p:cNvSpPr>
          <p:nvPr>
            <p:ph idx="1"/>
          </p:nvPr>
        </p:nvSpPr>
        <p:spPr>
          <a:xfrm>
            <a:off x="0" y="1371600"/>
            <a:ext cx="8991600" cy="2590800"/>
          </a:xfrm>
        </p:spPr>
        <p:txBody>
          <a:bodyPr>
            <a:noAutofit/>
          </a:bodyPr>
          <a:lstStyle/>
          <a:p>
            <a:pPr algn="just" fontAlgn="base"/>
            <a:r>
              <a:rPr lang="en-US" sz="2000" dirty="0" err="1"/>
              <a:t>Organisational</a:t>
            </a:r>
            <a:r>
              <a:rPr lang="en-US" sz="2000" dirty="0"/>
              <a:t> change management </a:t>
            </a:r>
            <a:r>
              <a:rPr lang="en-US" sz="2000" dirty="0" smtClean="0"/>
              <a:t>is a </a:t>
            </a:r>
            <a:r>
              <a:rPr lang="en-US" sz="2000" dirty="0"/>
              <a:t>strategic plan that businesses adopt to make necessary alterations and adaptations within various aspects of business operation (</a:t>
            </a:r>
            <a:r>
              <a:rPr lang="en-US" sz="2000" dirty="0" err="1"/>
              <a:t>Mansaray</a:t>
            </a:r>
            <a:r>
              <a:rPr lang="en-US" sz="2000" dirty="0"/>
              <a:t>, 2019). </a:t>
            </a:r>
            <a:endParaRPr lang="en-US" sz="2000" dirty="0"/>
          </a:p>
          <a:p>
            <a:pPr algn="just" fontAlgn="base"/>
            <a:r>
              <a:rPr lang="en-US" sz="2000" dirty="0"/>
              <a:t>Change management </a:t>
            </a:r>
            <a:r>
              <a:rPr lang="en-US" sz="2000" dirty="0" smtClean="0"/>
              <a:t>guides, focuses </a:t>
            </a:r>
            <a:r>
              <a:rPr lang="en-US" sz="2000" dirty="0"/>
              <a:t>and </a:t>
            </a:r>
            <a:r>
              <a:rPr lang="en-US" sz="2000" dirty="0" smtClean="0"/>
              <a:t>structures </a:t>
            </a:r>
            <a:r>
              <a:rPr lang="en-US" sz="2000" dirty="0"/>
              <a:t>the </a:t>
            </a:r>
            <a:r>
              <a:rPr lang="en-US" sz="2000" dirty="0" smtClean="0"/>
              <a:t>change for effective transformation </a:t>
            </a:r>
            <a:r>
              <a:rPr lang="en-US" sz="2000" dirty="0"/>
              <a:t>(</a:t>
            </a:r>
            <a:r>
              <a:rPr lang="en-US" sz="2000" dirty="0" err="1"/>
              <a:t>Albukhitan</a:t>
            </a:r>
            <a:r>
              <a:rPr lang="en-US" sz="2000" dirty="0"/>
              <a:t>, 2020</a:t>
            </a:r>
            <a:r>
              <a:rPr lang="en-US" sz="2000" dirty="0" smtClean="0"/>
              <a:t>).</a:t>
            </a:r>
            <a:endParaRPr lang="en-US" sz="2000" dirty="0"/>
          </a:p>
        </p:txBody>
      </p:sp>
      <p:pic>
        <p:nvPicPr>
          <p:cNvPr id="4098"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899704" y="3276600"/>
            <a:ext cx="5491696" cy="316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CHANGE MANAGEMENT PROCESS AND MODELS  (</a:t>
            </a:r>
            <a:r>
              <a:rPr lang="en-US" sz="3200" b="1" dirty="0" err="1" smtClean="0"/>
              <a:t>contd</a:t>
            </a:r>
            <a:r>
              <a:rPr lang="en-US" sz="3200" b="1" dirty="0" smtClean="0"/>
              <a:t>)</a:t>
            </a:r>
            <a:endParaRPr lang="en-US" sz="3200" dirty="0"/>
          </a:p>
        </p:txBody>
      </p:sp>
      <p:sp>
        <p:nvSpPr>
          <p:cNvPr id="3" name="Content Placeholder 2"/>
          <p:cNvSpPr>
            <a:spLocks noGrp="1"/>
          </p:cNvSpPr>
          <p:nvPr>
            <p:ph idx="1"/>
          </p:nvPr>
        </p:nvSpPr>
        <p:spPr>
          <a:xfrm>
            <a:off x="4800600" y="1905000"/>
            <a:ext cx="4114800" cy="3962400"/>
          </a:xfrm>
        </p:spPr>
        <p:txBody>
          <a:bodyPr>
            <a:normAutofit/>
          </a:bodyPr>
          <a:lstStyle/>
          <a:p>
            <a:pPr algn="just" fontAlgn="base"/>
            <a:r>
              <a:rPr lang="en-US" sz="2000" dirty="0" smtClean="0"/>
              <a:t>OCM (</a:t>
            </a:r>
            <a:r>
              <a:rPr lang="en-US" sz="2000" dirty="0" err="1" smtClean="0"/>
              <a:t>Organisational</a:t>
            </a:r>
            <a:r>
              <a:rPr lang="en-US" sz="2000" dirty="0" smtClean="0"/>
              <a:t> Change Management) helps to keep the stakeholders informed and engaged in transformation process.</a:t>
            </a:r>
            <a:endParaRPr lang="en-US" sz="2000" dirty="0" smtClean="0"/>
          </a:p>
          <a:p>
            <a:pPr algn="just" fontAlgn="base"/>
            <a:endParaRPr lang="en-US" sz="2000" dirty="0" smtClean="0"/>
          </a:p>
          <a:p>
            <a:pPr algn="just" fontAlgn="base"/>
            <a:r>
              <a:rPr lang="en-US" sz="2000" b="1" i="1" dirty="0" smtClean="0"/>
              <a:t>Kurt </a:t>
            </a:r>
            <a:r>
              <a:rPr lang="en-US" sz="2000" b="1" i="1" dirty="0" err="1" smtClean="0"/>
              <a:t>Lewin’s</a:t>
            </a:r>
            <a:r>
              <a:rPr lang="en-US" sz="2000" b="1" i="1" dirty="0" smtClean="0"/>
              <a:t> Change Model</a:t>
            </a:r>
            <a:r>
              <a:rPr lang="en-US" sz="2000" dirty="0" smtClean="0"/>
              <a:t>,</a:t>
            </a:r>
            <a:r>
              <a:rPr lang="en-US" sz="2000" b="1" i="1" dirty="0" smtClean="0"/>
              <a:t> ADKAR Model </a:t>
            </a:r>
            <a:r>
              <a:rPr lang="en-US" sz="2000" dirty="0" smtClean="0"/>
              <a:t>and </a:t>
            </a:r>
            <a:r>
              <a:rPr lang="en-US" sz="2000" b="1" i="1" dirty="0" smtClean="0"/>
              <a:t>McKinsey &amp; Company’s 7-S Framework </a:t>
            </a:r>
            <a:r>
              <a:rPr lang="en-US" sz="2000" dirty="0" smtClean="0"/>
              <a:t>have been discussed in the present study.</a:t>
            </a:r>
            <a:endParaRPr lang="en-US" sz="2000" dirty="0" smtClean="0"/>
          </a:p>
        </p:txBody>
      </p:sp>
      <p:pic>
        <p:nvPicPr>
          <p:cNvPr id="8194"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52400" y="1600200"/>
            <a:ext cx="4343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KURT LEWIN’S CHANGE MODEL</a:t>
            </a:r>
            <a:endParaRPr lang="en-US" sz="3200" b="1" dirty="0"/>
          </a:p>
        </p:txBody>
      </p:sp>
      <p:sp>
        <p:nvSpPr>
          <p:cNvPr id="3" name="Content Placeholder 2"/>
          <p:cNvSpPr>
            <a:spLocks noGrp="1"/>
          </p:cNvSpPr>
          <p:nvPr>
            <p:ph idx="1"/>
          </p:nvPr>
        </p:nvSpPr>
        <p:spPr>
          <a:xfrm>
            <a:off x="228600" y="1295400"/>
            <a:ext cx="8458200" cy="2667000"/>
          </a:xfrm>
        </p:spPr>
        <p:txBody>
          <a:bodyPr>
            <a:noAutofit/>
          </a:bodyPr>
          <a:lstStyle/>
          <a:p>
            <a:pPr algn="just" fontAlgn="base"/>
            <a:r>
              <a:rPr lang="en-US" sz="2000" dirty="0"/>
              <a:t>This is an easy to grasp and simple framework aimed at </a:t>
            </a:r>
            <a:r>
              <a:rPr lang="en-US" sz="2000" dirty="0" err="1"/>
              <a:t>humanising</a:t>
            </a:r>
            <a:r>
              <a:rPr lang="en-US" sz="2000" dirty="0"/>
              <a:t> the process of change management.</a:t>
            </a:r>
            <a:endParaRPr lang="en-US" sz="2000" dirty="0"/>
          </a:p>
          <a:p>
            <a:pPr algn="just" fontAlgn="base"/>
            <a:r>
              <a:rPr lang="en-US" sz="2000" dirty="0"/>
              <a:t>The model encompasses three distinct stages of change.</a:t>
            </a:r>
            <a:endParaRPr lang="en-US" sz="2000" dirty="0"/>
          </a:p>
          <a:p>
            <a:pPr algn="just" fontAlgn="base"/>
            <a:r>
              <a:rPr lang="en-US" sz="2000" dirty="0"/>
              <a:t>Unfreeze, Change and Refreeze. These are the three specific stages within the framework (Mahmud </a:t>
            </a:r>
            <a:r>
              <a:rPr lang="en-US" sz="2000" i="1" dirty="0"/>
              <a:t>et al. </a:t>
            </a:r>
            <a:r>
              <a:rPr lang="en-US" sz="2000" dirty="0"/>
              <a:t>2022).</a:t>
            </a:r>
            <a:endParaRPr lang="en-US" sz="2000" dirty="0"/>
          </a:p>
          <a:p>
            <a:pPr algn="just" fontAlgn="base"/>
            <a:r>
              <a:rPr lang="en-US" sz="2000" dirty="0" err="1"/>
              <a:t>Organisational</a:t>
            </a:r>
            <a:r>
              <a:rPr lang="en-US" sz="2000" dirty="0"/>
              <a:t> change management can be made focused, methodical and stable through implementation of this framework (Bent-Cunningham and </a:t>
            </a:r>
            <a:r>
              <a:rPr lang="en-US" sz="2000" dirty="0" err="1"/>
              <a:t>Mauzard</a:t>
            </a:r>
            <a:r>
              <a:rPr lang="en-US" sz="2000" dirty="0"/>
              <a:t>, 2021</a:t>
            </a:r>
            <a:r>
              <a:rPr lang="en-US" sz="2000" dirty="0" smtClean="0"/>
              <a:t>).</a:t>
            </a:r>
            <a:endParaRPr lang="en-US" sz="2000" dirty="0"/>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828800" y="4146176"/>
            <a:ext cx="5867400" cy="2102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ADKAR MODEL</a:t>
            </a:r>
            <a:endParaRPr lang="en-US" sz="3200" b="1" dirty="0"/>
          </a:p>
        </p:txBody>
      </p:sp>
      <p:sp>
        <p:nvSpPr>
          <p:cNvPr id="3" name="Content Placeholder 2"/>
          <p:cNvSpPr>
            <a:spLocks noGrp="1"/>
          </p:cNvSpPr>
          <p:nvPr>
            <p:ph idx="1"/>
          </p:nvPr>
        </p:nvSpPr>
        <p:spPr>
          <a:xfrm>
            <a:off x="457200" y="1600200"/>
            <a:ext cx="4953000" cy="4800599"/>
          </a:xfrm>
        </p:spPr>
        <p:txBody>
          <a:bodyPr>
            <a:normAutofit/>
          </a:bodyPr>
          <a:lstStyle/>
          <a:p>
            <a:pPr algn="just" fontAlgn="base"/>
            <a:r>
              <a:rPr lang="en-US" sz="2000" dirty="0" smtClean="0"/>
              <a:t>ADKAR framework </a:t>
            </a:r>
            <a:r>
              <a:rPr lang="en-US" sz="2000" dirty="0"/>
              <a:t>comprises five outcomes </a:t>
            </a:r>
            <a:r>
              <a:rPr lang="en-US" sz="2000" dirty="0" smtClean="0"/>
              <a:t>- Awareness</a:t>
            </a:r>
            <a:r>
              <a:rPr lang="en-US" sz="2000" dirty="0"/>
              <a:t>, Desire, Knowledge, Ability and Reinforcement (</a:t>
            </a:r>
            <a:r>
              <a:rPr lang="en-US" sz="2000" dirty="0" err="1"/>
              <a:t>Leksono</a:t>
            </a:r>
            <a:r>
              <a:rPr lang="en-US" sz="2000" dirty="0"/>
              <a:t> and </a:t>
            </a:r>
            <a:r>
              <a:rPr lang="en-US" sz="2000" dirty="0" err="1"/>
              <a:t>Yulianti</a:t>
            </a:r>
            <a:r>
              <a:rPr lang="en-US" sz="2000" dirty="0"/>
              <a:t>, 2022).</a:t>
            </a:r>
            <a:endParaRPr lang="en-US" sz="2000" dirty="0"/>
          </a:p>
          <a:p>
            <a:pPr algn="just" fontAlgn="base"/>
            <a:r>
              <a:rPr lang="en-US" sz="2000" dirty="0" smtClean="0"/>
              <a:t>The model </a:t>
            </a:r>
            <a:r>
              <a:rPr lang="en-US" sz="2000" dirty="0"/>
              <a:t>is useful for </a:t>
            </a:r>
            <a:r>
              <a:rPr lang="en-US" sz="2000" dirty="0" smtClean="0"/>
              <a:t>management and implementation of changes </a:t>
            </a:r>
            <a:r>
              <a:rPr lang="en-US" sz="2000" dirty="0"/>
              <a:t>effectively.</a:t>
            </a:r>
            <a:endParaRPr lang="en-US" sz="2000" dirty="0"/>
          </a:p>
          <a:p>
            <a:pPr algn="just" fontAlgn="base"/>
            <a:r>
              <a:rPr lang="en-US" sz="2000" dirty="0"/>
              <a:t>Structured approach to change management is provided </a:t>
            </a:r>
            <a:r>
              <a:rPr lang="en-US" sz="2000" dirty="0" smtClean="0"/>
              <a:t>(</a:t>
            </a:r>
            <a:r>
              <a:rPr lang="en-US" sz="2000" dirty="0" err="1"/>
              <a:t>Sulistiyani</a:t>
            </a:r>
            <a:r>
              <a:rPr lang="en-US" sz="2000" dirty="0"/>
              <a:t> </a:t>
            </a:r>
            <a:r>
              <a:rPr lang="en-US" sz="2000" i="1" dirty="0"/>
              <a:t>et al. </a:t>
            </a:r>
            <a:r>
              <a:rPr lang="en-US" sz="2000" dirty="0"/>
              <a:t>2020). </a:t>
            </a:r>
            <a:endParaRPr lang="en-US" sz="2000" dirty="0"/>
          </a:p>
          <a:p>
            <a:pPr algn="just" fontAlgn="base"/>
            <a:r>
              <a:rPr lang="en-US" sz="2000" dirty="0"/>
              <a:t>Identification of attention requiring areas and planning for addressing </a:t>
            </a:r>
            <a:r>
              <a:rPr lang="en-US" sz="2000" dirty="0" smtClean="0"/>
              <a:t>them by </a:t>
            </a:r>
            <a:r>
              <a:rPr lang="en-US" sz="2000" dirty="0"/>
              <a:t>ADKAR </a:t>
            </a:r>
            <a:r>
              <a:rPr lang="en-US" sz="2000" dirty="0" smtClean="0"/>
              <a:t>model.</a:t>
            </a:r>
            <a:endParaRPr lang="en-US" sz="2000" dirty="0"/>
          </a:p>
        </p:txBody>
      </p:sp>
      <p:pic>
        <p:nvPicPr>
          <p:cNvPr id="2050"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638800" y="2133600"/>
            <a:ext cx="3352800" cy="312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MCKINSEY &amp; COMPANY’S 7S FRAMEWORK</a:t>
            </a:r>
            <a:endParaRPr lang="en-US" sz="3200" b="1" dirty="0"/>
          </a:p>
        </p:txBody>
      </p:sp>
      <p:sp>
        <p:nvSpPr>
          <p:cNvPr id="3" name="Content Placeholder 2"/>
          <p:cNvSpPr>
            <a:spLocks noGrp="1"/>
          </p:cNvSpPr>
          <p:nvPr>
            <p:ph idx="1"/>
          </p:nvPr>
        </p:nvSpPr>
        <p:spPr>
          <a:xfrm>
            <a:off x="3657600" y="1524000"/>
            <a:ext cx="5029200" cy="4953000"/>
          </a:xfrm>
        </p:spPr>
        <p:txBody>
          <a:bodyPr>
            <a:normAutofit/>
          </a:bodyPr>
          <a:lstStyle/>
          <a:p>
            <a:pPr algn="just" fontAlgn="base"/>
            <a:r>
              <a:rPr lang="en-US" sz="2000" dirty="0"/>
              <a:t>This OCM framework developed by McKinsey &amp; Company, management consulting firm is helpful for </a:t>
            </a:r>
            <a:r>
              <a:rPr lang="en-US" sz="2000" dirty="0" err="1"/>
              <a:t>organisational</a:t>
            </a:r>
            <a:r>
              <a:rPr lang="en-US" sz="2000" dirty="0"/>
              <a:t> change management (</a:t>
            </a:r>
            <a:r>
              <a:rPr lang="en-US" sz="2000" dirty="0" err="1"/>
              <a:t>Shyam</a:t>
            </a:r>
            <a:r>
              <a:rPr lang="en-US" sz="2000" dirty="0"/>
              <a:t>, 2022).</a:t>
            </a:r>
            <a:endParaRPr lang="en-US" sz="2000" dirty="0"/>
          </a:p>
          <a:p>
            <a:pPr algn="just" fontAlgn="base"/>
            <a:r>
              <a:rPr lang="en-US" sz="2000" dirty="0" err="1"/>
              <a:t>Organisations</a:t>
            </a:r>
            <a:r>
              <a:rPr lang="en-US" sz="2000" dirty="0"/>
              <a:t> can identify the key factors </a:t>
            </a:r>
            <a:r>
              <a:rPr lang="en-US" sz="2000" dirty="0" smtClean="0"/>
              <a:t>requiring attention for </a:t>
            </a:r>
            <a:r>
              <a:rPr lang="en-US" sz="2000" dirty="0"/>
              <a:t>successful </a:t>
            </a:r>
            <a:r>
              <a:rPr lang="en-US" sz="2000" dirty="0" smtClean="0"/>
              <a:t>change management.</a:t>
            </a:r>
            <a:r>
              <a:rPr lang="en-US" sz="2000" dirty="0"/>
              <a:t> </a:t>
            </a:r>
            <a:endParaRPr lang="en-US" sz="2000" dirty="0"/>
          </a:p>
          <a:p>
            <a:pPr algn="just" fontAlgn="base"/>
            <a:r>
              <a:rPr lang="en-US" sz="2000" dirty="0"/>
              <a:t>The 7 S factors of the framework are Strategy, Structure, Systems, Shared values, Style, Staff and Skills (</a:t>
            </a:r>
            <a:r>
              <a:rPr lang="en-US" sz="2000" dirty="0" err="1"/>
              <a:t>Chmielewska</a:t>
            </a:r>
            <a:r>
              <a:rPr lang="en-US" sz="2000" dirty="0"/>
              <a:t> </a:t>
            </a:r>
            <a:r>
              <a:rPr lang="en-US" sz="2000" i="1" dirty="0"/>
              <a:t>et al. </a:t>
            </a:r>
            <a:r>
              <a:rPr lang="en-US" sz="2000" dirty="0"/>
              <a:t>2022). </a:t>
            </a:r>
            <a:endParaRPr lang="en-US" sz="2000" dirty="0"/>
          </a:p>
          <a:p>
            <a:pPr algn="just" fontAlgn="base"/>
            <a:r>
              <a:rPr lang="en-US" sz="2000" dirty="0"/>
              <a:t>The framework provides emphasis on alignment of the relevant factors for achievement of successful </a:t>
            </a:r>
            <a:r>
              <a:rPr lang="en-US" sz="2000" dirty="0" err="1"/>
              <a:t>organisational</a:t>
            </a:r>
            <a:r>
              <a:rPr lang="en-US" sz="2000" dirty="0"/>
              <a:t> change</a:t>
            </a:r>
            <a:r>
              <a:rPr lang="en-US" sz="2000" dirty="0" smtClean="0"/>
              <a:t>.</a:t>
            </a:r>
            <a:endParaRPr lang="en-US" sz="2000" dirty="0"/>
          </a:p>
        </p:txBody>
      </p:sp>
      <p:pic>
        <p:nvPicPr>
          <p:cNvPr id="3074"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28600" y="1676400"/>
            <a:ext cx="335280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ORGANISATIONAL ISSUES AND FACTORS</a:t>
            </a:r>
            <a:endParaRPr lang="en-US" sz="3200" b="1" dirty="0"/>
          </a:p>
        </p:txBody>
      </p:sp>
      <p:sp>
        <p:nvSpPr>
          <p:cNvPr id="3" name="Content Placeholder 2"/>
          <p:cNvSpPr>
            <a:spLocks noGrp="1"/>
          </p:cNvSpPr>
          <p:nvPr>
            <p:ph idx="1"/>
          </p:nvPr>
        </p:nvSpPr>
        <p:spPr>
          <a:xfrm>
            <a:off x="17929" y="1295400"/>
            <a:ext cx="5878512" cy="5562600"/>
          </a:xfrm>
        </p:spPr>
        <p:txBody>
          <a:bodyPr>
            <a:normAutofit/>
          </a:bodyPr>
          <a:lstStyle/>
          <a:p>
            <a:pPr algn="just" fontAlgn="base"/>
            <a:r>
              <a:rPr lang="en-GB" sz="2000" dirty="0"/>
              <a:t>Netflix </a:t>
            </a:r>
            <a:r>
              <a:rPr lang="en-GB" sz="2000" dirty="0" err="1"/>
              <a:t>Inc</a:t>
            </a:r>
            <a:r>
              <a:rPr lang="en-GB" sz="2000" dirty="0"/>
              <a:t> </a:t>
            </a:r>
            <a:r>
              <a:rPr lang="en-US" sz="2000" dirty="0" smtClean="0"/>
              <a:t>is </a:t>
            </a:r>
            <a:r>
              <a:rPr lang="en-US" sz="2000" dirty="0"/>
              <a:t>an American subscription based streaming service provider business </a:t>
            </a:r>
            <a:r>
              <a:rPr lang="en-US" sz="2000" dirty="0" err="1"/>
              <a:t>organisation</a:t>
            </a:r>
            <a:r>
              <a:rPr lang="en-US" sz="2000" dirty="0"/>
              <a:t> (Netflix, 2023). </a:t>
            </a:r>
            <a:endParaRPr lang="en-US" sz="2000" dirty="0"/>
          </a:p>
          <a:p>
            <a:pPr algn="just" fontAlgn="base"/>
            <a:r>
              <a:rPr lang="en-US" sz="2000" dirty="0"/>
              <a:t>Netflix is presently troubled by a number of issues. </a:t>
            </a:r>
            <a:endParaRPr lang="en-US" sz="2000" dirty="0"/>
          </a:p>
          <a:p>
            <a:pPr algn="just" fontAlgn="base"/>
            <a:r>
              <a:rPr lang="en-US" sz="2000" dirty="0"/>
              <a:t>The firm planned to dominate the entertainment industry across various locations all over the globe (</a:t>
            </a:r>
            <a:r>
              <a:rPr lang="en-US" sz="2000" dirty="0" err="1"/>
              <a:t>Putri</a:t>
            </a:r>
            <a:r>
              <a:rPr lang="en-US" sz="2000" dirty="0"/>
              <a:t> and </a:t>
            </a:r>
            <a:r>
              <a:rPr lang="en-US" sz="2000" dirty="0" err="1"/>
              <a:t>Paksi</a:t>
            </a:r>
            <a:r>
              <a:rPr lang="en-US" sz="2000" dirty="0"/>
              <a:t>, 2021). However, major loss of subscribers is troubling the firm.</a:t>
            </a:r>
            <a:endParaRPr lang="en-US" sz="2000" dirty="0"/>
          </a:p>
          <a:p>
            <a:pPr algn="just" fontAlgn="base"/>
            <a:r>
              <a:rPr lang="en-US" sz="2000" dirty="0"/>
              <a:t>Initially observed detrimental factors are widespread sharing of accounts, slow rate of smart TV and broadband adoption of potential customers</a:t>
            </a:r>
            <a:endParaRPr lang="en-US" sz="2000" dirty="0"/>
          </a:p>
          <a:p>
            <a:pPr algn="just" fontAlgn="base"/>
            <a:r>
              <a:rPr lang="en-US" sz="2000" dirty="0"/>
              <a:t>Macro factors such as ongoing Ukraine war, worldwide recession and inflation, continuation of Covid-19 ambiguity are also affecting</a:t>
            </a:r>
            <a:r>
              <a:rPr lang="en-US" sz="2000" dirty="0" smtClean="0"/>
              <a:t>.</a:t>
            </a:r>
            <a:endParaRPr lang="en-US" sz="2000" dirty="0"/>
          </a:p>
        </p:txBody>
      </p:sp>
      <p:pic>
        <p:nvPicPr>
          <p:cNvPr id="7170"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096000" y="1371600"/>
            <a:ext cx="2590800" cy="1439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2971800"/>
            <a:ext cx="3048000"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RELEVANCE OF KURT LEWIN’S CHANGE MODEL</a:t>
            </a:r>
            <a:endParaRPr lang="en-US" sz="3200" b="1" dirty="0"/>
          </a:p>
        </p:txBody>
      </p:sp>
      <p:sp>
        <p:nvSpPr>
          <p:cNvPr id="3" name="Content Placeholder 2"/>
          <p:cNvSpPr>
            <a:spLocks noGrp="1"/>
          </p:cNvSpPr>
          <p:nvPr>
            <p:ph idx="1"/>
          </p:nvPr>
        </p:nvSpPr>
        <p:spPr>
          <a:xfrm>
            <a:off x="4038600" y="1981200"/>
            <a:ext cx="4724400" cy="4191000"/>
          </a:xfrm>
        </p:spPr>
        <p:txBody>
          <a:bodyPr>
            <a:normAutofit/>
          </a:bodyPr>
          <a:lstStyle/>
          <a:p>
            <a:pPr algn="just" fontAlgn="base"/>
            <a:r>
              <a:rPr lang="en-US" sz="2000" dirty="0"/>
              <a:t>Kurt </a:t>
            </a:r>
            <a:r>
              <a:rPr lang="en-US" sz="2000" dirty="0" err="1"/>
              <a:t>Lewin’s</a:t>
            </a:r>
            <a:r>
              <a:rPr lang="en-US" sz="2000" dirty="0"/>
              <a:t> change model is helpful for Netflix to conduct effective change management aimed at stability.</a:t>
            </a:r>
            <a:endParaRPr lang="en-US" sz="2000" dirty="0"/>
          </a:p>
          <a:p>
            <a:pPr algn="just" fontAlgn="base"/>
            <a:r>
              <a:rPr lang="en-US" sz="2000" dirty="0"/>
              <a:t>Unfreezing, followed by incorporating the changes and refreezing can help in addressing the problems (Mahmud </a:t>
            </a:r>
            <a:r>
              <a:rPr lang="en-US" sz="2000" i="1" dirty="0"/>
              <a:t>et al. </a:t>
            </a:r>
            <a:r>
              <a:rPr lang="en-US" sz="2000" dirty="0"/>
              <a:t>2022).</a:t>
            </a:r>
            <a:endParaRPr lang="en-US" sz="2000" dirty="0"/>
          </a:p>
          <a:p>
            <a:pPr algn="just" fontAlgn="base"/>
            <a:r>
              <a:rPr lang="en-US" sz="2000" dirty="0"/>
              <a:t>Stability of the firm can be uplifted through framework based change management</a:t>
            </a:r>
            <a:r>
              <a:rPr lang="en-US" sz="2000" dirty="0" smtClean="0"/>
              <a:t>.</a:t>
            </a:r>
            <a:endParaRPr lang="en-US" sz="2000" dirty="0"/>
          </a:p>
        </p:txBody>
      </p:sp>
      <p:pic>
        <p:nvPicPr>
          <p:cNvPr id="9218"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14083" y="1676400"/>
            <a:ext cx="3276599" cy="37935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RELEVANCE OF ADKAR MODEL</a:t>
            </a:r>
            <a:endParaRPr lang="en-US" sz="3200" dirty="0"/>
          </a:p>
        </p:txBody>
      </p:sp>
      <p:sp>
        <p:nvSpPr>
          <p:cNvPr id="3" name="Content Placeholder 2"/>
          <p:cNvSpPr>
            <a:spLocks noGrp="1"/>
          </p:cNvSpPr>
          <p:nvPr>
            <p:ph idx="1"/>
          </p:nvPr>
        </p:nvSpPr>
        <p:spPr>
          <a:xfrm>
            <a:off x="461962" y="1447800"/>
            <a:ext cx="8229600" cy="3124199"/>
          </a:xfrm>
        </p:spPr>
        <p:txBody>
          <a:bodyPr>
            <a:normAutofit lnSpcReduction="10000"/>
          </a:bodyPr>
          <a:lstStyle/>
          <a:p>
            <a:pPr algn="just" fontAlgn="base"/>
            <a:r>
              <a:rPr lang="en-US" sz="2000" dirty="0"/>
              <a:t>ADKAR model can be implemented for management of </a:t>
            </a:r>
            <a:r>
              <a:rPr lang="en-US" sz="2000" dirty="0" err="1"/>
              <a:t>organisational</a:t>
            </a:r>
            <a:r>
              <a:rPr lang="en-US" sz="2000" dirty="0"/>
              <a:t> change of Netflix. </a:t>
            </a:r>
            <a:endParaRPr lang="en-US" sz="2000" dirty="0"/>
          </a:p>
          <a:p>
            <a:pPr algn="just" fontAlgn="base"/>
            <a:r>
              <a:rPr lang="en-US" sz="2000" dirty="0"/>
              <a:t>Various outcomes of the framework can help in providing a structured approach towards </a:t>
            </a:r>
            <a:r>
              <a:rPr lang="en-US" sz="2000" dirty="0" err="1"/>
              <a:t>realisation</a:t>
            </a:r>
            <a:r>
              <a:rPr lang="en-US" sz="2000" dirty="0"/>
              <a:t> of the desired changes accordingly  (Mellor </a:t>
            </a:r>
            <a:r>
              <a:rPr lang="en-US" sz="2000" i="1" dirty="0"/>
              <a:t>et al. </a:t>
            </a:r>
            <a:r>
              <a:rPr lang="en-US" sz="2000" dirty="0"/>
              <a:t>2022).</a:t>
            </a:r>
            <a:endParaRPr lang="en-US" sz="2000" dirty="0"/>
          </a:p>
          <a:p>
            <a:pPr algn="just" fontAlgn="base"/>
            <a:r>
              <a:rPr lang="en-US" sz="2000" dirty="0"/>
              <a:t>Identification of further areas of concern for Netflix apart from widespread account sharing and slow subscriber growth rate can be achieved.</a:t>
            </a:r>
            <a:endParaRPr lang="en-US" sz="2000" dirty="0"/>
          </a:p>
          <a:p>
            <a:pPr algn="just" fontAlgn="base"/>
            <a:r>
              <a:rPr lang="en-US" sz="2000" dirty="0"/>
              <a:t>The actions of knowledge development, ability rendering and reinforcing employees and stakeholders for the change can be done effectively</a:t>
            </a:r>
            <a:r>
              <a:rPr lang="en-US" sz="2000" dirty="0" smtClean="0"/>
              <a:t>.</a:t>
            </a:r>
            <a:endParaRPr lang="en-US" sz="2000" dirty="0"/>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447800" y="4724400"/>
            <a:ext cx="6257925" cy="1577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RELEVANCE OF MCKINSEY &amp; COMPANY’S 7S FRAMEWORK</a:t>
            </a:r>
            <a:endParaRPr lang="en-US" sz="3200" b="1" dirty="0"/>
          </a:p>
        </p:txBody>
      </p:sp>
      <p:sp>
        <p:nvSpPr>
          <p:cNvPr id="3" name="Content Placeholder 2"/>
          <p:cNvSpPr>
            <a:spLocks noGrp="1"/>
          </p:cNvSpPr>
          <p:nvPr>
            <p:ph idx="1"/>
          </p:nvPr>
        </p:nvSpPr>
        <p:spPr>
          <a:xfrm>
            <a:off x="4343400" y="1600201"/>
            <a:ext cx="4343400" cy="4724399"/>
          </a:xfrm>
        </p:spPr>
        <p:txBody>
          <a:bodyPr>
            <a:normAutofit/>
          </a:bodyPr>
          <a:lstStyle/>
          <a:p>
            <a:pPr algn="just" fontAlgn="base"/>
            <a:r>
              <a:rPr lang="en-US" sz="2000" dirty="0"/>
              <a:t>This change management model can help Netflix understand the nature of the issues and </a:t>
            </a:r>
            <a:r>
              <a:rPr lang="en-US" sz="2000" dirty="0" err="1"/>
              <a:t>analyse</a:t>
            </a:r>
            <a:r>
              <a:rPr lang="en-US" sz="2000" dirty="0"/>
              <a:t> them in depth while execution of the change management process. </a:t>
            </a:r>
            <a:endParaRPr lang="en-US" sz="2000" dirty="0"/>
          </a:p>
          <a:p>
            <a:pPr algn="just" fontAlgn="base"/>
            <a:r>
              <a:rPr lang="en-US" sz="2000" dirty="0"/>
              <a:t>Various aspects of this model including strategy, structure, staff, skills , shared values and such shall help the brand induce the required influence on distinctive areas for effectively addressing the problem areas (</a:t>
            </a:r>
            <a:r>
              <a:rPr lang="en-US" sz="2000" dirty="0" err="1"/>
              <a:t>Agarwal</a:t>
            </a:r>
            <a:r>
              <a:rPr lang="en-US" sz="2000" dirty="0"/>
              <a:t> and </a:t>
            </a:r>
            <a:r>
              <a:rPr lang="en-US" sz="2000" dirty="0" err="1"/>
              <a:t>Kapoor</a:t>
            </a:r>
            <a:r>
              <a:rPr lang="en-US" sz="2000" dirty="0"/>
              <a:t>, 2022</a:t>
            </a:r>
            <a:r>
              <a:rPr lang="en-US" sz="2000" dirty="0" smtClean="0"/>
              <a:t>).</a:t>
            </a:r>
            <a:endParaRPr lang="en-US" sz="2000" dirty="0"/>
          </a:p>
        </p:txBody>
      </p:sp>
      <p:pic>
        <p:nvPicPr>
          <p:cNvPr id="2050"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21766" y="1676400"/>
            <a:ext cx="3278696" cy="3952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AIMS AND OBJECTIVES OF THE STUDY</a:t>
            </a:r>
            <a:endParaRPr lang="en-US" sz="3200" b="1" dirty="0"/>
          </a:p>
        </p:txBody>
      </p:sp>
      <p:sp>
        <p:nvSpPr>
          <p:cNvPr id="3" name="Content Placeholder 2"/>
          <p:cNvSpPr>
            <a:spLocks noGrp="1"/>
          </p:cNvSpPr>
          <p:nvPr>
            <p:ph idx="1"/>
          </p:nvPr>
        </p:nvSpPr>
        <p:spPr>
          <a:xfrm>
            <a:off x="533400" y="1295400"/>
            <a:ext cx="8229600" cy="3505200"/>
          </a:xfrm>
        </p:spPr>
        <p:txBody>
          <a:bodyPr>
            <a:normAutofit/>
          </a:bodyPr>
          <a:lstStyle/>
          <a:p>
            <a:pPr marL="0" indent="0" algn="just">
              <a:buNone/>
            </a:pPr>
            <a:r>
              <a:rPr lang="en-US" sz="2000" dirty="0"/>
              <a:t>The prime objectives of the study have been identified and stated through the following </a:t>
            </a:r>
            <a:r>
              <a:rPr lang="en-US" sz="2000" dirty="0" smtClean="0"/>
              <a:t>lines</a:t>
            </a:r>
            <a:endParaRPr lang="en-US" sz="2000" dirty="0" smtClean="0"/>
          </a:p>
          <a:p>
            <a:pPr marL="0" indent="0" algn="just">
              <a:buNone/>
            </a:pPr>
            <a:endParaRPr lang="en-US" sz="2000" b="0" dirty="0" smtClean="0">
              <a:effectLst/>
            </a:endParaRPr>
          </a:p>
          <a:p>
            <a:pPr algn="just" fontAlgn="base"/>
            <a:r>
              <a:rPr lang="en-US" sz="2000" dirty="0"/>
              <a:t>To find the appropriate change management framework and </a:t>
            </a:r>
            <a:r>
              <a:rPr lang="en-US" sz="2000" dirty="0" err="1"/>
              <a:t>organisational</a:t>
            </a:r>
            <a:r>
              <a:rPr lang="en-US" sz="2000" dirty="0"/>
              <a:t> change management strategy for Netflix.</a:t>
            </a:r>
            <a:endParaRPr lang="en-US" sz="2000" dirty="0"/>
          </a:p>
          <a:p>
            <a:pPr algn="just" fontAlgn="base"/>
            <a:r>
              <a:rPr lang="en-US" sz="2000" dirty="0"/>
              <a:t>To find the driving factors behind </a:t>
            </a:r>
            <a:r>
              <a:rPr lang="en-US" sz="2000" dirty="0" err="1"/>
              <a:t>organisational</a:t>
            </a:r>
            <a:r>
              <a:rPr lang="en-US" sz="2000" dirty="0"/>
              <a:t> change.</a:t>
            </a:r>
            <a:endParaRPr lang="en-US" sz="2000" dirty="0"/>
          </a:p>
          <a:p>
            <a:pPr algn="just" fontAlgn="base"/>
            <a:r>
              <a:rPr lang="en-US" sz="2000" dirty="0"/>
              <a:t>To identify and make plans for dealing with the resistance factors associated with </a:t>
            </a:r>
            <a:r>
              <a:rPr lang="en-US" sz="2000" dirty="0" err="1"/>
              <a:t>organisational</a:t>
            </a:r>
            <a:r>
              <a:rPr lang="en-US" sz="2000" dirty="0"/>
              <a:t> change.</a:t>
            </a:r>
            <a:endParaRPr lang="en-US" sz="2000" dirty="0"/>
          </a:p>
          <a:p>
            <a:pPr algn="just" fontAlgn="base"/>
            <a:r>
              <a:rPr lang="en-US" sz="2000" dirty="0"/>
              <a:t>To formulate suitable recommendations for effective </a:t>
            </a:r>
            <a:r>
              <a:rPr lang="en-US" sz="2000" dirty="0" err="1"/>
              <a:t>organisational</a:t>
            </a:r>
            <a:r>
              <a:rPr lang="en-US" sz="2000" dirty="0"/>
              <a:t> change management for Netflix</a:t>
            </a:r>
            <a:r>
              <a:rPr lang="en-US" sz="2000" dirty="0" smtClean="0"/>
              <a:t>.</a:t>
            </a:r>
            <a:endParaRPr lang="en-US"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CONCLUSION</a:t>
            </a:r>
            <a:endParaRPr lang="en-US" sz="3200" b="1" dirty="0"/>
          </a:p>
        </p:txBody>
      </p:sp>
      <p:sp>
        <p:nvSpPr>
          <p:cNvPr id="3" name="Content Placeholder 2"/>
          <p:cNvSpPr>
            <a:spLocks noGrp="1"/>
          </p:cNvSpPr>
          <p:nvPr>
            <p:ph idx="1"/>
          </p:nvPr>
        </p:nvSpPr>
        <p:spPr>
          <a:xfrm>
            <a:off x="838200" y="1524000"/>
            <a:ext cx="7467600" cy="2819400"/>
          </a:xfrm>
        </p:spPr>
        <p:txBody>
          <a:bodyPr>
            <a:normAutofit/>
          </a:bodyPr>
          <a:lstStyle/>
          <a:p>
            <a:pPr algn="just" fontAlgn="base"/>
            <a:r>
              <a:rPr lang="en-US" sz="2000" dirty="0"/>
              <a:t>Definition and process of change management are stated.</a:t>
            </a:r>
            <a:endParaRPr lang="en-US" sz="2000" dirty="0"/>
          </a:p>
          <a:p>
            <a:pPr algn="just" fontAlgn="base"/>
            <a:r>
              <a:rPr lang="en-US" sz="2000" dirty="0"/>
              <a:t>Three effective change management frameworks have been discussed.</a:t>
            </a:r>
            <a:endParaRPr lang="en-US" sz="2000" dirty="0"/>
          </a:p>
          <a:p>
            <a:pPr algn="just" fontAlgn="base"/>
            <a:r>
              <a:rPr lang="en-US" sz="2000" dirty="0" err="1"/>
              <a:t>Organisational</a:t>
            </a:r>
            <a:r>
              <a:rPr lang="en-US" sz="2000" dirty="0"/>
              <a:t> issues and problems of Netflix have been discussed.</a:t>
            </a:r>
            <a:endParaRPr lang="en-US" sz="2000" dirty="0"/>
          </a:p>
          <a:p>
            <a:pPr algn="just" fontAlgn="base"/>
            <a:r>
              <a:rPr lang="en-US" sz="2000" dirty="0"/>
              <a:t>Effectiveness of various OCM frameworks with respect to the chosen </a:t>
            </a:r>
            <a:r>
              <a:rPr lang="en-US" sz="2000" dirty="0" err="1"/>
              <a:t>organisation</a:t>
            </a:r>
            <a:r>
              <a:rPr lang="en-US" sz="2000" dirty="0"/>
              <a:t> are </a:t>
            </a:r>
            <a:r>
              <a:rPr lang="en-US" sz="2000" dirty="0" err="1"/>
              <a:t>analysed</a:t>
            </a:r>
            <a:r>
              <a:rPr lang="en-US" sz="2000" dirty="0"/>
              <a:t> in depth</a:t>
            </a:r>
            <a:r>
              <a:rPr lang="en-US" sz="2000" dirty="0" smtClean="0"/>
              <a:t>.</a:t>
            </a:r>
            <a:endParaRPr lang="en-US"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REFERENCES</a:t>
            </a:r>
            <a:endParaRPr lang="en-US" sz="3200" b="1" dirty="0"/>
          </a:p>
        </p:txBody>
      </p:sp>
      <p:sp>
        <p:nvSpPr>
          <p:cNvPr id="3" name="Content Placeholder 2"/>
          <p:cNvSpPr>
            <a:spLocks noGrp="1"/>
          </p:cNvSpPr>
          <p:nvPr>
            <p:ph idx="1"/>
          </p:nvPr>
        </p:nvSpPr>
        <p:spPr>
          <a:xfrm>
            <a:off x="457200" y="1219200"/>
            <a:ext cx="8229600" cy="4906963"/>
          </a:xfrm>
        </p:spPr>
        <p:txBody>
          <a:bodyPr>
            <a:noAutofit/>
          </a:bodyPr>
          <a:lstStyle/>
          <a:p>
            <a:pPr algn="just"/>
            <a:r>
              <a:rPr lang="en-GB" sz="1100" dirty="0" err="1"/>
              <a:t>Agarwal</a:t>
            </a:r>
            <a:r>
              <a:rPr lang="en-GB" sz="1100" dirty="0"/>
              <a:t>, A. and </a:t>
            </a:r>
            <a:r>
              <a:rPr lang="en-GB" sz="1100" dirty="0" err="1"/>
              <a:t>Kapoor</a:t>
            </a:r>
            <a:r>
              <a:rPr lang="en-GB" sz="1100" dirty="0"/>
              <a:t>, K., 2022. Analysis of barriers in green human resource implementation for enhancing organizational sustainability: a DEMATEL approach. </a:t>
            </a:r>
            <a:r>
              <a:rPr lang="en-GB" sz="1100" i="1" dirty="0"/>
              <a:t>Transnational Corporations Review</a:t>
            </a:r>
            <a:r>
              <a:rPr lang="en-GB" sz="1100" dirty="0"/>
              <a:t>, pp.1-15.</a:t>
            </a:r>
            <a:endParaRPr lang="en-US" sz="1100" dirty="0"/>
          </a:p>
          <a:p>
            <a:pPr algn="just"/>
            <a:r>
              <a:rPr lang="en-GB" sz="1100" dirty="0" err="1"/>
              <a:t>Albukhitan</a:t>
            </a:r>
            <a:r>
              <a:rPr lang="en-GB" sz="1100" dirty="0"/>
              <a:t>, S., 2020. Developing digital transformation strategy for manufacturing. </a:t>
            </a:r>
            <a:r>
              <a:rPr lang="en-GB" sz="1100" i="1" dirty="0" err="1"/>
              <a:t>Procedia</a:t>
            </a:r>
            <a:r>
              <a:rPr lang="en-GB" sz="1100" i="1" dirty="0"/>
              <a:t> computer science</a:t>
            </a:r>
            <a:r>
              <a:rPr lang="en-GB" sz="1100" dirty="0"/>
              <a:t>, </a:t>
            </a:r>
            <a:r>
              <a:rPr lang="en-GB" sz="1100" i="1" dirty="0"/>
              <a:t>170</a:t>
            </a:r>
            <a:r>
              <a:rPr lang="en-GB" sz="1100" dirty="0"/>
              <a:t>, pp.664-671.</a:t>
            </a:r>
            <a:endParaRPr lang="en-US" sz="1100" dirty="0"/>
          </a:p>
          <a:p>
            <a:pPr algn="just"/>
            <a:r>
              <a:rPr lang="en-GB" sz="1100" dirty="0" err="1"/>
              <a:t>Badakhshan</a:t>
            </a:r>
            <a:r>
              <a:rPr lang="en-GB" sz="1100" dirty="0"/>
              <a:t>, P., </a:t>
            </a:r>
            <a:r>
              <a:rPr lang="en-GB" sz="1100" dirty="0" err="1"/>
              <a:t>Conboy</a:t>
            </a:r>
            <a:r>
              <a:rPr lang="en-GB" sz="1100" dirty="0"/>
              <a:t>, K., </a:t>
            </a:r>
            <a:r>
              <a:rPr lang="en-GB" sz="1100" dirty="0" err="1"/>
              <a:t>Grisold</a:t>
            </a:r>
            <a:r>
              <a:rPr lang="en-GB" sz="1100" dirty="0"/>
              <a:t>, T. and </a:t>
            </a:r>
            <a:r>
              <a:rPr lang="en-GB" sz="1100" dirty="0" err="1"/>
              <a:t>vom</a:t>
            </a:r>
            <a:r>
              <a:rPr lang="en-GB" sz="1100" dirty="0"/>
              <a:t> </a:t>
            </a:r>
            <a:r>
              <a:rPr lang="en-GB" sz="1100" dirty="0" err="1"/>
              <a:t>Brocke</a:t>
            </a:r>
            <a:r>
              <a:rPr lang="en-GB" sz="1100" dirty="0"/>
              <a:t>, J., 2020. Agile business process management: A systematic literature review and an integrated framework. </a:t>
            </a:r>
            <a:r>
              <a:rPr lang="en-GB" sz="1100" i="1" dirty="0"/>
              <a:t>Business Process Management Journal</a:t>
            </a:r>
            <a:r>
              <a:rPr lang="en-GB" sz="1100" dirty="0"/>
              <a:t>, </a:t>
            </a:r>
            <a:r>
              <a:rPr lang="en-GB" sz="1100" i="1" dirty="0"/>
              <a:t>26</a:t>
            </a:r>
            <a:r>
              <a:rPr lang="en-GB" sz="1100" dirty="0"/>
              <a:t>(6), pp.1505-1523.</a:t>
            </a:r>
            <a:endParaRPr lang="en-US" sz="1100" dirty="0"/>
          </a:p>
          <a:p>
            <a:pPr algn="just"/>
            <a:r>
              <a:rPr lang="en-GB" sz="1100" dirty="0"/>
              <a:t>Bent-Cunningham, C. and </a:t>
            </a:r>
            <a:r>
              <a:rPr lang="en-GB" sz="1100" dirty="0" err="1"/>
              <a:t>Mauzard</a:t>
            </a:r>
            <a:r>
              <a:rPr lang="en-GB" sz="1100" dirty="0"/>
              <a:t>, N., 2021. Empowering Leaders through the COVID-19 Crisis: Implementing a Transformative Communication Model. </a:t>
            </a:r>
            <a:r>
              <a:rPr lang="en-GB" sz="1100" i="1" dirty="0"/>
              <a:t>East African Journal of Education and Social Sciences (EAJESS)</a:t>
            </a:r>
            <a:r>
              <a:rPr lang="en-GB" sz="1100" dirty="0"/>
              <a:t>, </a:t>
            </a:r>
            <a:r>
              <a:rPr lang="en-GB" sz="1100" i="1" dirty="0"/>
              <a:t>2</a:t>
            </a:r>
            <a:r>
              <a:rPr lang="en-GB" sz="1100" dirty="0"/>
              <a:t>(2), pp.157-168.</a:t>
            </a:r>
            <a:endParaRPr lang="en-US" sz="1100" dirty="0"/>
          </a:p>
          <a:p>
            <a:pPr algn="just"/>
            <a:r>
              <a:rPr lang="en-GB" sz="1100" dirty="0" err="1"/>
              <a:t>Chmielewska</a:t>
            </a:r>
            <a:r>
              <a:rPr lang="en-GB" sz="1100" dirty="0"/>
              <a:t>, M., </a:t>
            </a:r>
            <a:r>
              <a:rPr lang="en-GB" sz="1100" dirty="0" err="1"/>
              <a:t>Stokwiszewski</a:t>
            </a:r>
            <a:r>
              <a:rPr lang="en-GB" sz="1100" dirty="0"/>
              <a:t>, J., </a:t>
            </a:r>
            <a:r>
              <a:rPr lang="en-GB" sz="1100" dirty="0" err="1"/>
              <a:t>Markowska</a:t>
            </a:r>
            <a:r>
              <a:rPr lang="en-GB" sz="1100" dirty="0"/>
              <a:t>, J. and </a:t>
            </a:r>
            <a:r>
              <a:rPr lang="en-GB" sz="1100" dirty="0" err="1"/>
              <a:t>Hermanowski</a:t>
            </a:r>
            <a:r>
              <a:rPr lang="en-GB" sz="1100" dirty="0"/>
              <a:t>, T., 2022. Evaluating Organizational Performance of Public Hospitals using the McKinsey 7-S Framework. </a:t>
            </a:r>
            <a:r>
              <a:rPr lang="en-GB" sz="1100" i="1" dirty="0"/>
              <a:t>BMC health services research</a:t>
            </a:r>
            <a:r>
              <a:rPr lang="en-GB" sz="1100" dirty="0"/>
              <a:t>, </a:t>
            </a:r>
            <a:r>
              <a:rPr lang="en-GB" sz="1100" i="1" dirty="0"/>
              <a:t>22</a:t>
            </a:r>
            <a:r>
              <a:rPr lang="en-GB" sz="1100" dirty="0"/>
              <a:t>(1), pp.1-12.</a:t>
            </a:r>
            <a:endParaRPr lang="en-US" sz="1100" dirty="0"/>
          </a:p>
          <a:p>
            <a:pPr algn="just"/>
            <a:r>
              <a:rPr lang="en-GB" sz="1100" dirty="0" err="1"/>
              <a:t>Leksono</a:t>
            </a:r>
            <a:r>
              <a:rPr lang="en-GB" sz="1100" dirty="0"/>
              <a:t>, A. and </a:t>
            </a:r>
            <a:r>
              <a:rPr lang="en-GB" sz="1100" dirty="0" err="1"/>
              <a:t>Yulianti</a:t>
            </a:r>
            <a:r>
              <a:rPr lang="en-GB" sz="1100" dirty="0"/>
              <a:t>, P., 2022. Analysis of Effectiveness of Change of Training Program with </a:t>
            </a:r>
            <a:r>
              <a:rPr lang="en-GB" sz="1100" dirty="0" err="1"/>
              <a:t>Adkar</a:t>
            </a:r>
            <a:r>
              <a:rPr lang="en-GB" sz="1100" dirty="0"/>
              <a:t> Approach (Awareness, Desire, Knowledge, Ability and Reinforcement). </a:t>
            </a:r>
            <a:r>
              <a:rPr lang="en-GB" sz="1100" i="1" dirty="0" err="1"/>
              <a:t>Jurnal</a:t>
            </a:r>
            <a:r>
              <a:rPr lang="en-GB" sz="1100" i="1" dirty="0"/>
              <a:t> </a:t>
            </a:r>
            <a:r>
              <a:rPr lang="en-GB" sz="1100" i="1" dirty="0" err="1"/>
              <a:t>Multidisiplin</a:t>
            </a:r>
            <a:r>
              <a:rPr lang="en-GB" sz="1100" i="1" dirty="0"/>
              <a:t> </a:t>
            </a:r>
            <a:r>
              <a:rPr lang="en-GB" sz="1100" i="1" dirty="0" err="1"/>
              <a:t>Madani</a:t>
            </a:r>
            <a:r>
              <a:rPr lang="en-GB" sz="1100" dirty="0"/>
              <a:t>, </a:t>
            </a:r>
            <a:r>
              <a:rPr lang="en-GB" sz="1100" i="1" dirty="0"/>
              <a:t>2</a:t>
            </a:r>
            <a:r>
              <a:rPr lang="en-GB" sz="1100" dirty="0"/>
              <a:t>(10), pp.3807-3812.</a:t>
            </a:r>
            <a:endParaRPr lang="en-US" sz="1100" dirty="0"/>
          </a:p>
          <a:p>
            <a:pPr algn="just"/>
            <a:r>
              <a:rPr lang="en-GB" sz="1100" dirty="0"/>
              <a:t>Mahmud, M.E., </a:t>
            </a:r>
            <a:r>
              <a:rPr lang="en-GB" sz="1100" dirty="0" err="1"/>
              <a:t>Baharun</a:t>
            </a:r>
            <a:r>
              <a:rPr lang="en-GB" sz="1100" dirty="0"/>
              <a:t>, H., </a:t>
            </a:r>
            <a:r>
              <a:rPr lang="en-GB" sz="1100" dirty="0" err="1"/>
              <a:t>Asykur</a:t>
            </a:r>
            <a:r>
              <a:rPr lang="en-GB" sz="1100" dirty="0"/>
              <a:t>, M. and </a:t>
            </a:r>
            <a:r>
              <a:rPr lang="en-GB" sz="1100" dirty="0" err="1"/>
              <a:t>Rochmatin</a:t>
            </a:r>
            <a:r>
              <a:rPr lang="en-GB" sz="1100" dirty="0"/>
              <a:t>, Z., 2022. Increasing Teacher Professionalism Through Change Management in Madrasah: Kurt Lewin's Perspective. </a:t>
            </a:r>
            <a:r>
              <a:rPr lang="en-GB" sz="1100" i="1" dirty="0"/>
              <a:t>Southeast Asian Journal of Islamic Education</a:t>
            </a:r>
            <a:r>
              <a:rPr lang="en-GB" sz="1100" dirty="0"/>
              <a:t>, </a:t>
            </a:r>
            <a:r>
              <a:rPr lang="en-GB" sz="1100" i="1" dirty="0"/>
              <a:t>5</a:t>
            </a:r>
            <a:r>
              <a:rPr lang="en-GB" sz="1100" dirty="0"/>
              <a:t>(1), pp.47-63.</a:t>
            </a:r>
            <a:endParaRPr lang="en-US" sz="1100" dirty="0"/>
          </a:p>
          <a:p>
            <a:pPr algn="just"/>
            <a:r>
              <a:rPr lang="en-GB" sz="1100" dirty="0"/>
              <a:t>Mahmud, M.E., </a:t>
            </a:r>
            <a:r>
              <a:rPr lang="en-GB" sz="1100" dirty="0" err="1"/>
              <a:t>Baharun</a:t>
            </a:r>
            <a:r>
              <a:rPr lang="en-GB" sz="1100" dirty="0"/>
              <a:t>, H., </a:t>
            </a:r>
            <a:r>
              <a:rPr lang="en-GB" sz="1100" dirty="0" err="1"/>
              <a:t>Asykur</a:t>
            </a:r>
            <a:r>
              <a:rPr lang="en-GB" sz="1100" dirty="0"/>
              <a:t>, M. and </a:t>
            </a:r>
            <a:r>
              <a:rPr lang="en-GB" sz="1100" dirty="0" err="1"/>
              <a:t>Rochmatin</a:t>
            </a:r>
            <a:r>
              <a:rPr lang="en-GB" sz="1100" dirty="0"/>
              <a:t>, Z., 2022. Increasing Teacher Professionalism Through Change Management in Madrasah: Kurt Lewin's Perspective. </a:t>
            </a:r>
            <a:r>
              <a:rPr lang="en-GB" sz="1100" i="1" dirty="0"/>
              <a:t>Southeast Asian Journal of Islamic Education</a:t>
            </a:r>
            <a:r>
              <a:rPr lang="en-GB" sz="1100" dirty="0"/>
              <a:t>, </a:t>
            </a:r>
            <a:r>
              <a:rPr lang="en-GB" sz="1100" i="1" dirty="0"/>
              <a:t>5</a:t>
            </a:r>
            <a:r>
              <a:rPr lang="en-GB" sz="1100" dirty="0"/>
              <a:t>(1), pp.47-63.</a:t>
            </a:r>
            <a:endParaRPr lang="en-US" sz="1100" dirty="0"/>
          </a:p>
          <a:p>
            <a:pPr algn="just"/>
            <a:r>
              <a:rPr lang="en-GB" sz="1100" dirty="0" err="1"/>
              <a:t>Mansaray</a:t>
            </a:r>
            <a:r>
              <a:rPr lang="en-GB" sz="1100" dirty="0"/>
              <a:t>, H.E., 2019. The role of leadership style in organisational change management: a literature review. </a:t>
            </a:r>
            <a:r>
              <a:rPr lang="en-GB" sz="1100" i="1" dirty="0"/>
              <a:t>Journal of Human Resource Management</a:t>
            </a:r>
            <a:r>
              <a:rPr lang="en-GB" sz="1100" dirty="0"/>
              <a:t>, </a:t>
            </a:r>
            <a:r>
              <a:rPr lang="en-GB" sz="1100" i="1" dirty="0"/>
              <a:t>7</a:t>
            </a:r>
            <a:r>
              <a:rPr lang="en-GB" sz="1100" dirty="0"/>
              <a:t>(1), pp.18-31.</a:t>
            </a:r>
            <a:endParaRPr lang="en-US" sz="1100" dirty="0"/>
          </a:p>
          <a:p>
            <a:pPr algn="just"/>
            <a:r>
              <a:rPr lang="en-GB" sz="1100" dirty="0"/>
              <a:t>Mellor, D., McCabe, M., Byers, J., von </a:t>
            </a:r>
            <a:r>
              <a:rPr lang="en-GB" sz="1100" dirty="0" err="1"/>
              <a:t>Treuer</a:t>
            </a:r>
            <a:r>
              <a:rPr lang="en-GB" sz="1100" dirty="0"/>
              <a:t>, K., </a:t>
            </a:r>
            <a:r>
              <a:rPr lang="en-GB" sz="1100" dirty="0" err="1"/>
              <a:t>Karantzas</a:t>
            </a:r>
            <a:r>
              <a:rPr lang="en-GB" sz="1100" dirty="0"/>
              <a:t>, G. and </a:t>
            </a:r>
            <a:r>
              <a:rPr lang="en-GB" sz="1100" dirty="0" err="1"/>
              <a:t>Goodenough</a:t>
            </a:r>
            <a:r>
              <a:rPr lang="en-GB" sz="1100" dirty="0"/>
              <a:t>, B., 2022. Real world challenges in delivering consumer directed care to enhance nursing home residents’ well being. </a:t>
            </a:r>
            <a:r>
              <a:rPr lang="en-GB" sz="1100" i="1" dirty="0"/>
              <a:t>Clinical Gerontologist</a:t>
            </a:r>
            <a:r>
              <a:rPr lang="en-GB" sz="1100" dirty="0"/>
              <a:t>, </a:t>
            </a:r>
            <a:r>
              <a:rPr lang="en-GB" sz="1100" i="1" dirty="0"/>
              <a:t>45</a:t>
            </a:r>
            <a:r>
              <a:rPr lang="en-GB" sz="1100" dirty="0"/>
              <a:t>(5), pp.1226-1235.</a:t>
            </a:r>
            <a:endParaRPr lang="en-US" sz="1100" dirty="0"/>
          </a:p>
          <a:p>
            <a:pPr algn="just"/>
            <a:r>
              <a:rPr lang="en-GB" sz="1100" dirty="0"/>
              <a:t>Netflix, 2023. </a:t>
            </a:r>
            <a:r>
              <a:rPr lang="en-GB" sz="1100" i="1" dirty="0"/>
              <a:t>Netflix. </a:t>
            </a:r>
            <a:r>
              <a:rPr lang="en-GB" sz="1100" dirty="0"/>
              <a:t>Available at: https://www.netflix.com/in/ [Accessed on: 2 February, 2023]</a:t>
            </a:r>
            <a:endParaRPr lang="en-US" sz="1100" dirty="0"/>
          </a:p>
          <a:p>
            <a:pPr algn="just"/>
            <a:r>
              <a:rPr lang="en-GB" sz="1100" dirty="0" err="1"/>
              <a:t>Putri</a:t>
            </a:r>
            <a:r>
              <a:rPr lang="en-GB" sz="1100" dirty="0"/>
              <a:t>, A.R.F. and </a:t>
            </a:r>
            <a:r>
              <a:rPr lang="en-GB" sz="1100" dirty="0" err="1"/>
              <a:t>Paksi</a:t>
            </a:r>
            <a:r>
              <a:rPr lang="en-GB" sz="1100" dirty="0"/>
              <a:t>, A.K., 2021. The strategy of </a:t>
            </a:r>
            <a:r>
              <a:rPr lang="en-GB" sz="1100" dirty="0" err="1"/>
              <a:t>netflix</a:t>
            </a:r>
            <a:r>
              <a:rPr lang="en-GB" sz="1100" dirty="0"/>
              <a:t> to dominate the entertainment media market in Indonesia 2016-2021. </a:t>
            </a:r>
            <a:r>
              <a:rPr lang="en-GB" sz="1100" i="1" dirty="0" err="1"/>
              <a:t>Jurnal</a:t>
            </a:r>
            <a:r>
              <a:rPr lang="en-GB" sz="1100" i="1" dirty="0"/>
              <a:t> </a:t>
            </a:r>
            <a:r>
              <a:rPr lang="en-GB" sz="1100" i="1" dirty="0" err="1"/>
              <a:t>Ilmiah</a:t>
            </a:r>
            <a:r>
              <a:rPr lang="en-GB" sz="1100" i="1" dirty="0"/>
              <a:t> </a:t>
            </a:r>
            <a:r>
              <a:rPr lang="en-GB" sz="1100" i="1" dirty="0" err="1"/>
              <a:t>Dinamika</a:t>
            </a:r>
            <a:r>
              <a:rPr lang="en-GB" sz="1100" i="1" dirty="0"/>
              <a:t> </a:t>
            </a:r>
            <a:r>
              <a:rPr lang="en-GB" sz="1100" i="1" dirty="0" err="1"/>
              <a:t>Sosial</a:t>
            </a:r>
            <a:r>
              <a:rPr lang="en-GB" sz="1100" dirty="0"/>
              <a:t>, </a:t>
            </a:r>
            <a:r>
              <a:rPr lang="en-GB" sz="1100" i="1" dirty="0"/>
              <a:t>5</a:t>
            </a:r>
            <a:r>
              <a:rPr lang="en-GB" sz="1100" dirty="0"/>
              <a:t>(1), pp.110-134.</a:t>
            </a:r>
            <a:endParaRPr lang="en-US" sz="1100" dirty="0"/>
          </a:p>
          <a:p>
            <a:pPr algn="just"/>
            <a:r>
              <a:rPr lang="en-GB" sz="1100" dirty="0" err="1"/>
              <a:t>Shyam</a:t>
            </a:r>
            <a:r>
              <a:rPr lang="en-GB" sz="1100" dirty="0"/>
              <a:t>, P.S., 2022. Internal marketing and McKinsey’s 7-S: Discovering their relationship. </a:t>
            </a:r>
            <a:r>
              <a:rPr lang="en-GB" sz="1100" i="1" dirty="0"/>
              <a:t>Advances In Management </a:t>
            </a:r>
            <a:r>
              <a:rPr lang="en-GB" sz="1100" i="1" dirty="0" err="1"/>
              <a:t>Vol</a:t>
            </a:r>
            <a:r>
              <a:rPr lang="en-GB" sz="1100" dirty="0"/>
              <a:t>, </a:t>
            </a:r>
            <a:r>
              <a:rPr lang="en-GB" sz="1100" i="1" dirty="0"/>
              <a:t>15</a:t>
            </a:r>
            <a:r>
              <a:rPr lang="en-GB" sz="1100" dirty="0"/>
              <a:t>, p.4.</a:t>
            </a:r>
            <a:endParaRPr lang="en-US" sz="1100" dirty="0"/>
          </a:p>
          <a:p>
            <a:pPr algn="just"/>
            <a:r>
              <a:rPr lang="en-GB" sz="1100" dirty="0" err="1"/>
              <a:t>Sulistiyani</a:t>
            </a:r>
            <a:r>
              <a:rPr lang="en-GB" sz="1100" dirty="0"/>
              <a:t>, E., Ali, A.H.N. and </a:t>
            </a:r>
            <a:r>
              <a:rPr lang="en-GB" sz="1100" dirty="0" err="1"/>
              <a:t>Astuti</a:t>
            </a:r>
            <a:r>
              <a:rPr lang="en-GB" sz="1100" dirty="0"/>
              <a:t>, H.M., 2020. Change management strategies to implement a fingerprint based attendance system in information systems department using ADKAR model. </a:t>
            </a:r>
            <a:r>
              <a:rPr lang="en-GB" sz="1100" i="1" dirty="0"/>
              <a:t>Applied Technology and Computing Science Journal</a:t>
            </a:r>
            <a:r>
              <a:rPr lang="en-GB" sz="1100" dirty="0"/>
              <a:t>, </a:t>
            </a:r>
            <a:r>
              <a:rPr lang="en-GB" sz="1100" i="1" dirty="0"/>
              <a:t>3</a:t>
            </a:r>
            <a:r>
              <a:rPr lang="en-GB" sz="1100" dirty="0"/>
              <a:t>(1), pp.22-29.</a:t>
            </a:r>
            <a:endParaRPr lang="en-US" sz="1100" dirty="0"/>
          </a:p>
          <a:p>
            <a:pPr algn="just"/>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381000" y="1717002"/>
            <a:ext cx="8382000" cy="3616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tags/tag1.xml><?xml version="1.0" encoding="utf-8"?>
<p:tagLst xmlns:p="http://schemas.openxmlformats.org/presentationml/2006/main">
  <p:tag name="KSO_WPP_MARK_KEY" val="0ee13688-c63a-4f55-98c1-41346c8c038a"/>
  <p:tag name="COMMONDATA" val="eyJoZGlkIjoiZjE5NGY1NmE5ZDY2MTQ1NGRkZjVkZmEyMmQ2Nzg0Y2MifQ=="/>
</p:tagLst>
</file>

<file path=ppt/theme/theme1.xml><?xml version="1.0" encoding="utf-8"?>
<a:theme xmlns:a="http://schemas.openxmlformats.org/drawingml/2006/main" name="Office Theme">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8022</Words>
  <Application>WPS 演示</Application>
  <PresentationFormat>On-screen Show (4:3)</PresentationFormat>
  <Paragraphs>104</Paragraphs>
  <Slides>15</Slides>
  <Notes>10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15</vt:i4>
      </vt:variant>
    </vt:vector>
  </HeadingPairs>
  <TitlesOfParts>
    <vt:vector size="22" baseType="lpstr">
      <vt:lpstr>Arial</vt:lpstr>
      <vt:lpstr>宋体</vt:lpstr>
      <vt:lpstr>Wingdings</vt:lpstr>
      <vt:lpstr>Calibri</vt:lpstr>
      <vt:lpstr>微软雅黑</vt:lpstr>
      <vt:lpstr>Arial Unicode MS</vt:lpstr>
      <vt:lpstr>Office Theme</vt:lpstr>
      <vt:lpstr> CHANGE &amp; STABILITY MANAGEMENT BMMB7000 ORGANISATIONAL CHANGE CASE STUDY NETFLIX </vt:lpstr>
      <vt:lpstr>INTRRODUCTION</vt:lpstr>
      <vt:lpstr>CHANGE MANAGEMENT PROCESS AND MODELS</vt:lpstr>
      <vt:lpstr>CHANGE MANAGEMENT PROCESS AND MODELS  (contd)</vt:lpstr>
      <vt:lpstr>KURT LEWIN’S CHANGE MODEL</vt:lpstr>
      <vt:lpstr>ADKAR MODEL</vt:lpstr>
      <vt:lpstr>MCKINSEY &amp; COMPANY’S 7S FRAMEWORK</vt:lpstr>
      <vt:lpstr>ORGANISATIONAL ISSUES AND FACTORS</vt:lpstr>
      <vt:lpstr>RELEVANCE OF KURT LEWIN’S CHANGE MODEL</vt:lpstr>
      <vt:lpstr>RELEVANCE OF ADKAR MODEL</vt:lpstr>
      <vt:lpstr>RELEVANCE OF MCKINSEY &amp; COMPANY’S 7S FRAMEWORK</vt:lpstr>
      <vt:lpstr>AIMS AND OBJECTIVES OF THE STUDY</vt:lpstr>
      <vt:lpstr>CONCLUSION</vt:lpstr>
      <vt:lpstr>REFERENCES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MIS</dc:creator>
  <cp:lastModifiedBy>win 10</cp:lastModifiedBy>
  <cp:revision>64</cp:revision>
  <dcterms:created xsi:type="dcterms:W3CDTF">2023-02-17T08:26:00Z</dcterms:created>
  <dcterms:modified xsi:type="dcterms:W3CDTF">2023-02-26T13:51:12Z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DAFD3554C6064A4285D21BFC1A462B59</vt:lpwstr>
  </property>
  <property fmtid="{D5CDD505-2E9C-101B-9397-08002B2CF9AE}" pid="3" name="KSOProductBuildVer">
    <vt:lpwstr>2052-11.1.0.13703</vt:lpwstr>
  </property>
</Properties>
</file>