
<file path=[Content_Types].xml><?xml version="1.0" encoding="utf-8"?>
<Types xmlns="http://schemas.openxmlformats.org/package/2006/content-types">
  <Default Extension="gif" ContentType="image/gi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8" d="100"/>
          <a:sy n="98" d="100"/>
        </p:scale>
        <p:origin x="1018"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c559a4c09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c559a4c09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health and social care the application of psychological principles can be fruitful to apprehend, treat along with support individuals' mental and physical well-being along with concentrating on the interplay of emotional, behavioral and social factors. The aim of this presentation is to analyse and evaluate the “Bowlby’s attachment theory” as psychological lifespan theory along with linking with Jenny's scenario. The presentation sheds light on analysing the implication of “Bowlby’s attachment theory” in the Jenny’s scenario. Besides this practical strategies to support Jenny's well-being and meet needs are also highlighted.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c559a4c091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c559a4c091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usage of psychological lifespan theories are significant specifically in enhancing health and social care. According to the ideas of Geffner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(2022), the integration of psychological lifespan theories assists in enhancing understanding regarding human development. Additionally, it is also reflected as a multi-dimensional, continuous process instead of just childhood growth. It can be noted that the integration of  psychological lifespan theory can be fruitful in providing frameworks to analyze physical, cognitive as well as socioemotional changes of Jenny. Besides this, it can aid professionals to tailor care, optimize development and comprehend life-stage challenges. On the other hand, Iacono (2025), mentioned that lifespan perspectives assists to reframe distress as a normal aspect of the developmental challenges instead of illness or abnormality.</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c559a4c091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c559a4c091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“Bowlby’s attachment theory” assists to emphasize the necessity for securing base as well as stable caregiving. The “Bowlby’s attachment theory” is selected as it reflects the role reversal and insecure attachment attributes in the Jenny’s scenario. Based on the scenario, after the death of Jenny’s father she became the foremost attachment figure for her mother, instead of recipient of care. The role reversal of individuals due to can lead to anxiety, emotional insecurity along with a feeling that the needs are subjugated (Sosteric and Ratkovic, 2022). Linking to the case study, the death of Jenny’s father eliminated the primary attachment figure who used to provide safety that caused a potential cycle of despair, protest and detachment. Considering the historical impact, the past 5 years were dominated by responsibilities and grief that negatively impacted Jenny’s social development.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c559a4c091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c559a4c091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“John Bowlby’s attachment theory” reflects that infants are born to form close emotional bonds with the primary caregiver who provides survival and security (Main, 2023). A responsive, consistent caregiver also mirrors a secure base that allows children to explore and a loss of this can negatively impact the physiological health also can be noted in Jenny’s scenario. Additionally, it assists in making an internal working model that effectively dictates the future relationship patterns. Considering the “Bowlby’s attachment theory” it is noted that children have the need to attach to one of the primary figures specifically in the initial stages.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c559a4c091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c559a4c091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“Bowlby’s attachment theory” is effectively relevant as it assists in highlighting that Jenny being a 16-year-old girl is suffering from a traumatic “parentification” role reversal. In addition to this, the loss of a secure base (father) along with providing care to the vulnerable mother and helping with practical needs due to mobility problems along with administrative tasks due to memory problems. Based on this situation, it can be stated that the disruption in the normal adolescent development risks the emotional neglect, insecure attachment patterns and chronic stress. In taking the role of caregiver reversing the traditional and secure attachment model in which the parent protects the child. Besides this, stop receiving the emotional, consistent maternal care that is required drastically impacts psychological health (Karimova, 2024).</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c559a4c091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c559a4c091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scenario reflects a reversed, complex attachment dynamic that negatively impacts the well-being of Jenny. Based on the “Bowlby’s attachment theory” the scenario causes parentification that disrupts Jenny’s own necessity for a secure base along with this forcing early maturity. In addition, it leads to affectionless psychopathy or anxiety due to remaining unfulfilled emotional needs. According to George and Wargo Aikins (2023), mentioned that taking adult responsibilities reflects in creating a reversed attachment bond in which the child cares for parents linking to “Bowlby’s attachment theory”. Besides this, the application of “Bowlby’s attachment theory” reflects that Jenny faces challenge for in the development along with this creating internal working models such a need to be self-reliant in order to survive. The long term impact can be insecure-avoidant attachment that is suppressing emotions or constant worry about mother or responsibilities also reflected as insecure-ambivalent attachment.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c559a4c091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c559a4c091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Jenny’s own attachment needs are not effectively met since she is acting as a primary caregiver. In this regard, introducing external support can be helpful to allow to step away and also assists to feel secure (Subramanyam</a:t>
            </a:r>
            <a:r>
              <a:rPr lang="en" sz="1200" i="1">
                <a:solidFill>
                  <a:schemeClr val="dk1"/>
                </a:solidFill>
                <a:latin typeface="Times New Roman"/>
                <a:ea typeface="Times New Roman"/>
                <a:cs typeface="Times New Roman"/>
                <a:sym typeface="Times New Roman"/>
              </a:rPr>
              <a:t> et al., </a:t>
            </a:r>
            <a:r>
              <a:rPr lang="en" sz="1200">
                <a:solidFill>
                  <a:schemeClr val="dk1"/>
                </a:solidFill>
                <a:latin typeface="Times New Roman"/>
                <a:ea typeface="Times New Roman"/>
                <a:cs typeface="Times New Roman"/>
                <a:sym typeface="Times New Roman"/>
              </a:rPr>
              <a:t>2024). External support can aid Jenny to ensure that her mother is safe irrespective of constant presence. Based on “Bowlby’s attachment theory” it is believed that attachment figures are not restricted to one person. Considering this, encouraging teenagers to connect with mentors, friends or support groups can aid to diversify the attachment network along with lowering the entire emotional dependency on the mother. Enhancing Jenny’s learning to recognize as well as manage her emotions by mindfulness or journaling can be helpful for emotional regulation. The support plan for Jenny can be improving social and personal development by engaging in extracurricular activities and maintaining identity and eliminating only being a caregiver.</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c559a4c091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c559a4c091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Biological influences (nature) assists in inherited traits that influence intelligence, temperament as well as predisposition towards certain conditions of mental health (Trang and Van, 2024). Biological predispositions assist to dictate the noteworthy neural circuitry initially. The environmental influences (nurture) assists to secure attachments along with loving interactions that can aid in shaping psychological development of Jenny.</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c559a4c091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3c559a4c091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“Bowlby’s attachment theory” is heavily influenced from modern child-rearing practices that can lead to improvements in care quality to minimize separation anxiety (LaMonica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2024). The limitation can reflect limitation due to underplay the impact of innate understanding of temperament on the attachment style along with rigidity to adapt to changes.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c559a4c091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3c559a4c091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Based on the above factors, the notable roles considering psychological principles incorporate promoting healthy behavior, facilitating patient care, managing chronic illness followed by enhancing communication. It can be noted that the caregiver also provides a safe along with a reliable foundation that can help the child to explore the world as well as return to comfort. Furthermore, encouraging peer attachment figures and the social and personal development support plan can be helpful for Jenny.</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3c559a4c091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3c559a4c091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c559a4c091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c559a4c091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rgbClr val="FDECDB"/>
            </a:gs>
            <a:gs pos="4000">
              <a:srgbClr val="F0B375"/>
            </a:gs>
            <a:gs pos="25000">
              <a:srgbClr val="EFEFEF"/>
            </a:gs>
            <a:gs pos="74000">
              <a:srgbClr val="F0CDA9"/>
            </a:gs>
            <a:gs pos="91000">
              <a:srgbClr val="F3F3F3"/>
            </a:gs>
            <a:gs pos="100000">
              <a:srgbClr val="F0AA63"/>
            </a:gs>
          </a:gsLst>
          <a:lin ang="8100019"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B4A7D6"/>
            </a:gs>
            <a:gs pos="51000">
              <a:srgbClr val="D2A99D"/>
            </a:gs>
            <a:gs pos="71000">
              <a:srgbClr val="E1AA80"/>
            </a:gs>
            <a:gs pos="92000">
              <a:srgbClr val="E9AA72"/>
            </a:gs>
            <a:gs pos="100000">
              <a:srgbClr val="F0AA63"/>
            </a:gs>
          </a:gsLst>
          <a:lin ang="18900044" scaled="0"/>
        </a:gra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88000" y="148425"/>
            <a:ext cx="8520600" cy="3185100"/>
          </a:xfrm>
          <a:prstGeom prst="rect">
            <a:avLst/>
          </a:prstGeom>
        </p:spPr>
        <p:txBody>
          <a:bodyPr spcFirstLastPara="1" wrap="square" lIns="91425" tIns="91425" rIns="91425" bIns="91425" anchor="b" anchorCtr="0">
            <a:noAutofit/>
          </a:bodyPr>
          <a:lstStyle/>
          <a:p>
            <a:pPr marL="0" lvl="0" indent="0" algn="ctr" rtl="0">
              <a:lnSpc>
                <a:spcPct val="115000"/>
              </a:lnSpc>
              <a:spcBef>
                <a:spcPts val="0"/>
              </a:spcBef>
              <a:spcAft>
                <a:spcPts val="0"/>
              </a:spcAft>
              <a:buClr>
                <a:schemeClr val="dk1"/>
              </a:buClr>
              <a:buSzPts val="1100"/>
              <a:buFont typeface="Arial"/>
              <a:buNone/>
            </a:pPr>
            <a:r>
              <a:rPr lang="en" sz="2800" b="1" dirty="0">
                <a:latin typeface="Times New Roman"/>
                <a:ea typeface="Times New Roman"/>
                <a:cs typeface="Times New Roman"/>
                <a:sym typeface="Times New Roman"/>
              </a:rPr>
              <a:t>CERTIFICATE OF HIGHER EDUCATION IN HEALTH AND SOCIAL CARE</a:t>
            </a:r>
            <a:endParaRPr sz="2800" b="1" dirty="0">
              <a:latin typeface="Times New Roman"/>
              <a:ea typeface="Times New Roman"/>
              <a:cs typeface="Times New Roman"/>
              <a:sym typeface="Times New Roman"/>
            </a:endParaRPr>
          </a:p>
          <a:p>
            <a:pPr marL="0" lvl="0" indent="0" algn="ctr" rtl="0">
              <a:lnSpc>
                <a:spcPct val="115000"/>
              </a:lnSpc>
              <a:spcBef>
                <a:spcPts val="0"/>
              </a:spcBef>
              <a:spcAft>
                <a:spcPts val="0"/>
              </a:spcAft>
              <a:buClr>
                <a:schemeClr val="dk1"/>
              </a:buClr>
              <a:buSzPts val="1100"/>
              <a:buFont typeface="Arial"/>
              <a:buNone/>
            </a:pPr>
            <a:r>
              <a:rPr lang="en" sz="2800" b="1" dirty="0">
                <a:latin typeface="Times New Roman"/>
                <a:ea typeface="Times New Roman"/>
                <a:cs typeface="Times New Roman"/>
                <a:sym typeface="Times New Roman"/>
              </a:rPr>
              <a:t>LCHS4010: PSYCHOLOGY IN HEALTH AND SOCIAL CARE</a:t>
            </a:r>
            <a:endParaRPr sz="2800" b="1" dirty="0">
              <a:latin typeface="Times New Roman"/>
              <a:ea typeface="Times New Roman"/>
              <a:cs typeface="Times New Roman"/>
              <a:sym typeface="Times New Roman"/>
            </a:endParaRPr>
          </a:p>
          <a:p>
            <a:pPr marL="0" lvl="0" indent="0" algn="ctr" rtl="0">
              <a:lnSpc>
                <a:spcPct val="115000"/>
              </a:lnSpc>
              <a:spcBef>
                <a:spcPts val="0"/>
              </a:spcBef>
              <a:spcAft>
                <a:spcPts val="0"/>
              </a:spcAft>
              <a:buClr>
                <a:schemeClr val="dk1"/>
              </a:buClr>
              <a:buSzPts val="1100"/>
              <a:buFont typeface="Arial"/>
              <a:buNone/>
            </a:pPr>
            <a:r>
              <a:rPr lang="en" sz="2800" b="1" dirty="0">
                <a:latin typeface="Times New Roman"/>
                <a:ea typeface="Times New Roman"/>
                <a:cs typeface="Times New Roman"/>
                <a:sym typeface="Times New Roman"/>
              </a:rPr>
              <a:t>ASSESSMENT 1: INDIVIDUAL PRESENTATION</a:t>
            </a:r>
            <a:endParaRPr sz="2800" b="1" dirty="0">
              <a:latin typeface="Times New Roman"/>
              <a:ea typeface="Times New Roman"/>
              <a:cs typeface="Times New Roman"/>
              <a:sym typeface="Times New Roman"/>
            </a:endParaRPr>
          </a:p>
          <a:p>
            <a:pPr marL="0" lvl="0" indent="0" algn="ctr" rtl="0">
              <a:lnSpc>
                <a:spcPct val="115000"/>
              </a:lnSpc>
              <a:spcBef>
                <a:spcPts val="0"/>
              </a:spcBef>
              <a:spcAft>
                <a:spcPts val="0"/>
              </a:spcAft>
              <a:buClr>
                <a:schemeClr val="dk1"/>
              </a:buClr>
              <a:buSzPts val="1100"/>
              <a:buFont typeface="Arial"/>
              <a:buNone/>
            </a:pPr>
            <a:r>
              <a:rPr lang="en" sz="2800" b="1" dirty="0">
                <a:latin typeface="Times New Roman"/>
                <a:ea typeface="Times New Roman"/>
                <a:cs typeface="Times New Roman"/>
                <a:sym typeface="Times New Roman"/>
              </a:rPr>
              <a:t>TASK 1: ASSESSMENT COMPONENT 1</a:t>
            </a:r>
            <a:endParaRPr sz="2800" dirty="0">
              <a:latin typeface="Times New Roman"/>
              <a:ea typeface="Times New Roman"/>
              <a:cs typeface="Times New Roman"/>
              <a:sym typeface="Times New Roman"/>
            </a:endParaRPr>
          </a:p>
        </p:txBody>
      </p:sp>
      <p:sp>
        <p:nvSpPr>
          <p:cNvPr id="55" name="Google Shape;55;p13"/>
          <p:cNvSpPr txBox="1">
            <a:spLocks noGrp="1"/>
          </p:cNvSpPr>
          <p:nvPr>
            <p:ph type="subTitle" idx="1"/>
          </p:nvPr>
        </p:nvSpPr>
        <p:spPr>
          <a:xfrm>
            <a:off x="4180116" y="3887544"/>
            <a:ext cx="2844900" cy="1169400"/>
          </a:xfrm>
          <a:prstGeom prst="rect">
            <a:avLst/>
          </a:prstGeom>
        </p:spPr>
        <p:txBody>
          <a:bodyPr spcFirstLastPara="1" wrap="square" lIns="91425" tIns="91425" rIns="91425" bIns="91425" anchor="t" anchorCtr="0">
            <a:noAutofit/>
          </a:bodyPr>
          <a:lstStyle/>
          <a:p>
            <a:pPr marL="0" lvl="0" indent="0" algn="just" rtl="0">
              <a:lnSpc>
                <a:spcPct val="150000"/>
              </a:lnSpc>
              <a:spcBef>
                <a:spcPts val="100"/>
              </a:spcBef>
              <a:spcAft>
                <a:spcPts val="0"/>
              </a:spcAft>
              <a:buClr>
                <a:schemeClr val="dk1"/>
              </a:buClr>
              <a:buSzPts val="1100"/>
              <a:buFont typeface="Arial"/>
              <a:buNone/>
            </a:pPr>
            <a:r>
              <a:rPr lang="en" sz="1500" b="1" dirty="0">
                <a:solidFill>
                  <a:schemeClr val="dk1"/>
                </a:solidFill>
                <a:latin typeface="Times New Roman"/>
                <a:ea typeface="Times New Roman"/>
                <a:cs typeface="Times New Roman"/>
                <a:sym typeface="Times New Roman"/>
              </a:rPr>
              <a:t>STUDENT NAME: FAIRUJ HAQUE PROME</a:t>
            </a:r>
            <a:endParaRPr sz="1500" b="1" dirty="0">
              <a:solidFill>
                <a:schemeClr val="dk1"/>
              </a:solidFill>
              <a:latin typeface="Times New Roman"/>
              <a:ea typeface="Times New Roman"/>
              <a:cs typeface="Times New Roman"/>
              <a:sym typeface="Times New Roman"/>
            </a:endParaRPr>
          </a:p>
          <a:p>
            <a:pPr marL="0" lvl="0" indent="0" algn="just" rtl="0">
              <a:lnSpc>
                <a:spcPct val="150000"/>
              </a:lnSpc>
              <a:spcBef>
                <a:spcPts val="100"/>
              </a:spcBef>
              <a:spcAft>
                <a:spcPts val="100"/>
              </a:spcAft>
              <a:buClr>
                <a:schemeClr val="dk1"/>
              </a:buClr>
              <a:buSzPts val="1100"/>
              <a:buFont typeface="Arial"/>
              <a:buNone/>
            </a:pPr>
            <a:r>
              <a:rPr lang="en" sz="1500" b="1" dirty="0">
                <a:solidFill>
                  <a:schemeClr val="dk1"/>
                </a:solidFill>
                <a:latin typeface="Times New Roman"/>
                <a:ea typeface="Times New Roman"/>
                <a:cs typeface="Times New Roman"/>
                <a:sym typeface="Times New Roman"/>
              </a:rPr>
              <a:t>STUDENT ID: 2436596</a:t>
            </a:r>
            <a:endParaRPr sz="1500"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Introduction</a:t>
            </a:r>
            <a:endParaRPr b="1">
              <a:latin typeface="Times New Roman"/>
              <a:ea typeface="Times New Roman"/>
              <a:cs typeface="Times New Roman"/>
              <a:sym typeface="Times New Roman"/>
            </a:endParaRPr>
          </a:p>
        </p:txBody>
      </p:sp>
      <p:sp>
        <p:nvSpPr>
          <p:cNvPr id="61" name="Google Shape;61;p14"/>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Application of psychological principles in health and social care is significant</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Presentation aims to analyse the “Bowlby’s attachment theory” in respect to Jenny’s scenario</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Relevance, application along with reliance of “Bowlby’s attachment theory” is highlighted</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Focus is also laid on biological and environmental influences</a:t>
            </a:r>
            <a:endParaRPr sz="1500">
              <a:solidFill>
                <a:schemeClr val="dk1"/>
              </a:solidFill>
              <a:latin typeface="Times New Roman"/>
              <a:ea typeface="Times New Roman"/>
              <a:cs typeface="Times New Roman"/>
              <a:sym typeface="Times New Roman"/>
            </a:endParaRPr>
          </a:p>
        </p:txBody>
      </p:sp>
      <p:pic>
        <p:nvPicPr>
          <p:cNvPr id="62" name="Google Shape;62;p14"/>
          <p:cNvPicPr preferRelativeResize="0"/>
          <p:nvPr/>
        </p:nvPicPr>
        <p:blipFill>
          <a:blip r:embed="rId3">
            <a:alphaModFix/>
          </a:blip>
          <a:stretch>
            <a:fillRect/>
          </a:stretch>
        </p:blipFill>
        <p:spPr>
          <a:xfrm>
            <a:off x="4745000" y="1664875"/>
            <a:ext cx="4267200" cy="1962912"/>
          </a:xfrm>
          <a:prstGeom prst="rect">
            <a:avLst/>
          </a:prstGeom>
          <a:noFill/>
          <a:ln>
            <a:solidFill>
              <a:schemeClr val="tx1"/>
            </a:solid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Importance of psychological lifespan theories</a:t>
            </a:r>
            <a:endParaRPr b="1">
              <a:latin typeface="Times New Roman"/>
              <a:ea typeface="Times New Roman"/>
              <a:cs typeface="Times New Roman"/>
              <a:sym typeface="Times New Roman"/>
            </a:endParaRPr>
          </a:p>
        </p:txBody>
      </p:sp>
      <p:sp>
        <p:nvSpPr>
          <p:cNvPr id="68" name="Google Shape;68;p15"/>
          <p:cNvSpPr txBox="1">
            <a:spLocks noGrp="1"/>
          </p:cNvSpPr>
          <p:nvPr>
            <p:ph type="body" idx="1"/>
          </p:nvPr>
        </p:nvSpPr>
        <p:spPr>
          <a:xfrm>
            <a:off x="4572000" y="1152475"/>
            <a:ext cx="4260300" cy="34164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Psychological lifespan theories improve strategies for health and social care (Geffner et al., 2022)</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Apprehending human development</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Implication can aid to understand cognitive, socioemotional and physical changes of Jenny</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Assists to treat developmental challenges as normal (Iacono, 2025)</a:t>
            </a:r>
            <a:endParaRPr sz="1500">
              <a:solidFill>
                <a:schemeClr val="dk1"/>
              </a:solidFill>
              <a:latin typeface="Times New Roman"/>
              <a:ea typeface="Times New Roman"/>
              <a:cs typeface="Times New Roman"/>
              <a:sym typeface="Times New Roman"/>
            </a:endParaRPr>
          </a:p>
        </p:txBody>
      </p:sp>
      <p:pic>
        <p:nvPicPr>
          <p:cNvPr id="69" name="Google Shape;69;p15"/>
          <p:cNvPicPr preferRelativeResize="0"/>
          <p:nvPr/>
        </p:nvPicPr>
        <p:blipFill>
          <a:blip r:embed="rId3">
            <a:alphaModFix/>
          </a:blip>
          <a:stretch>
            <a:fillRect/>
          </a:stretch>
        </p:blipFill>
        <p:spPr>
          <a:xfrm>
            <a:off x="152400" y="1523538"/>
            <a:ext cx="4267199" cy="2096413"/>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311700" y="125475"/>
            <a:ext cx="8520600" cy="9093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Selecting Bowlby’s attachment theory and explore historical impact of Jenny’s experiences</a:t>
            </a:r>
            <a:endParaRPr b="1">
              <a:latin typeface="Times New Roman"/>
              <a:ea typeface="Times New Roman"/>
              <a:cs typeface="Times New Roman"/>
              <a:sym typeface="Times New Roman"/>
            </a:endParaRPr>
          </a:p>
        </p:txBody>
      </p:sp>
      <p:sp>
        <p:nvSpPr>
          <p:cNvPr id="75" name="Google Shape;75;p16"/>
          <p:cNvSpPr txBox="1">
            <a:spLocks noGrp="1"/>
          </p:cNvSpPr>
          <p:nvPr>
            <p:ph type="body" idx="1"/>
          </p:nvPr>
        </p:nvSpPr>
        <p:spPr>
          <a:xfrm>
            <a:off x="311700" y="1344125"/>
            <a:ext cx="4260300" cy="32247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Role reversal and insecure attachment (Sosteric and Ratkovic, 2022)</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Loss of the “Secure Base” that lead to the cycle of despair, detachment and protest for Jenny</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Historical impact reflected accumulated loss and long-term risks</a:t>
            </a:r>
            <a:endParaRPr sz="1500">
              <a:solidFill>
                <a:schemeClr val="dk1"/>
              </a:solidFill>
              <a:latin typeface="Times New Roman"/>
              <a:ea typeface="Times New Roman"/>
              <a:cs typeface="Times New Roman"/>
              <a:sym typeface="Times New Roman"/>
            </a:endParaRPr>
          </a:p>
        </p:txBody>
      </p:sp>
      <p:pic>
        <p:nvPicPr>
          <p:cNvPr id="76" name="Google Shape;76;p16"/>
          <p:cNvPicPr preferRelativeResize="0"/>
          <p:nvPr/>
        </p:nvPicPr>
        <p:blipFill>
          <a:blip r:embed="rId3">
            <a:alphaModFix/>
          </a:blip>
          <a:stretch>
            <a:fillRect/>
          </a:stretch>
        </p:blipFill>
        <p:spPr>
          <a:xfrm>
            <a:off x="5028375" y="1054513"/>
            <a:ext cx="3803924" cy="3803924"/>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311700" y="125500"/>
            <a:ext cx="8520600" cy="8889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Explanation of the Bowlby’s attachment theory including key concepts</a:t>
            </a:r>
            <a:endParaRPr b="1">
              <a:latin typeface="Times New Roman"/>
              <a:ea typeface="Times New Roman"/>
              <a:cs typeface="Times New Roman"/>
              <a:sym typeface="Times New Roman"/>
            </a:endParaRPr>
          </a:p>
        </p:txBody>
      </p:sp>
      <p:sp>
        <p:nvSpPr>
          <p:cNvPr id="82" name="Google Shape;82;p17"/>
          <p:cNvSpPr txBox="1">
            <a:spLocks noGrp="1"/>
          </p:cNvSpPr>
          <p:nvPr>
            <p:ph type="body" idx="1"/>
          </p:nvPr>
        </p:nvSpPr>
        <p:spPr>
          <a:xfrm>
            <a:off x="4572000" y="1457500"/>
            <a:ext cx="4260300" cy="31113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“Bowlby’s attachment theory” drive to form close emotional bonds (Main, 2023)</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Caregiver acts as a “secure base” in the attachment theory</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Losing primary caregiver can cause severe emotional as well as developmental harm that is reflected in Jenny’s scenario</a:t>
            </a:r>
            <a:endParaRPr sz="1500">
              <a:solidFill>
                <a:schemeClr val="dk1"/>
              </a:solidFill>
              <a:latin typeface="Times New Roman"/>
              <a:ea typeface="Times New Roman"/>
              <a:cs typeface="Times New Roman"/>
              <a:sym typeface="Times New Roman"/>
            </a:endParaRPr>
          </a:p>
        </p:txBody>
      </p:sp>
      <p:pic>
        <p:nvPicPr>
          <p:cNvPr id="83" name="Google Shape;83;p17"/>
          <p:cNvPicPr preferRelativeResize="0"/>
          <p:nvPr/>
        </p:nvPicPr>
        <p:blipFill>
          <a:blip r:embed="rId3">
            <a:alphaModFix/>
          </a:blip>
          <a:stretch>
            <a:fillRect/>
          </a:stretch>
        </p:blipFill>
        <p:spPr>
          <a:xfrm>
            <a:off x="203950" y="1564775"/>
            <a:ext cx="4267200" cy="2944368"/>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311700" y="135800"/>
            <a:ext cx="8520600" cy="919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Relevance of Bowlby’s attachment theory to Jenny’s experiences and situation</a:t>
            </a:r>
            <a:endParaRPr b="1">
              <a:latin typeface="Times New Roman"/>
              <a:ea typeface="Times New Roman"/>
              <a:cs typeface="Times New Roman"/>
              <a:sym typeface="Times New Roman"/>
            </a:endParaRPr>
          </a:p>
        </p:txBody>
      </p:sp>
      <p:sp>
        <p:nvSpPr>
          <p:cNvPr id="89" name="Google Shape;89;p18"/>
          <p:cNvSpPr txBox="1">
            <a:spLocks noGrp="1"/>
          </p:cNvSpPr>
          <p:nvPr>
            <p:ph type="body" idx="1"/>
          </p:nvPr>
        </p:nvSpPr>
        <p:spPr>
          <a:xfrm>
            <a:off x="311700" y="1426575"/>
            <a:ext cx="4260300" cy="31422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Jenny took the role of the caregiver</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Disruption of attachment due to the trauma of losing her father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Maternal deprivation or distortion due to lack of care needed for psychological health (Karimova, 2024)</a:t>
            </a:r>
            <a:endParaRPr sz="1500">
              <a:solidFill>
                <a:schemeClr val="dk1"/>
              </a:solidFill>
              <a:latin typeface="Times New Roman"/>
              <a:ea typeface="Times New Roman"/>
              <a:cs typeface="Times New Roman"/>
              <a:sym typeface="Times New Roman"/>
            </a:endParaRPr>
          </a:p>
        </p:txBody>
      </p:sp>
      <p:pic>
        <p:nvPicPr>
          <p:cNvPr id="90" name="Google Shape;90;p18"/>
          <p:cNvPicPr preferRelativeResize="0"/>
          <p:nvPr/>
        </p:nvPicPr>
        <p:blipFill>
          <a:blip r:embed="rId3">
            <a:alphaModFix/>
          </a:blip>
          <a:stretch>
            <a:fillRect/>
          </a:stretch>
        </p:blipFill>
        <p:spPr>
          <a:xfrm>
            <a:off x="4775950" y="1152475"/>
            <a:ext cx="3776752" cy="3783100"/>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311700" y="55650"/>
            <a:ext cx="8520600" cy="8865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Application of the Bowlby’s attachment theory to Jenny’s experiences</a:t>
            </a:r>
            <a:endParaRPr b="1">
              <a:latin typeface="Times New Roman"/>
              <a:ea typeface="Times New Roman"/>
              <a:cs typeface="Times New Roman"/>
              <a:sym typeface="Times New Roman"/>
            </a:endParaRPr>
          </a:p>
        </p:txBody>
      </p:sp>
      <p:sp>
        <p:nvSpPr>
          <p:cNvPr id="96" name="Google Shape;96;p19"/>
          <p:cNvSpPr txBox="1">
            <a:spLocks noGrp="1"/>
          </p:cNvSpPr>
          <p:nvPr>
            <p:ph type="body" idx="1"/>
          </p:nvPr>
        </p:nvSpPr>
        <p:spPr>
          <a:xfrm>
            <a:off x="4516800" y="1189500"/>
            <a:ext cx="4315500" cy="35355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The complex situation negatively impacted well-being of Jenny</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Application of “Bowlby’s attachment theory” reflected parentification in the scenario</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Taking adult responsibilities mirrors reversed attachment bond (George and Wargo Aikins, 2023)</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Long term impact can be insecure-ambivalent attachment or insecure-avoidant attachment</a:t>
            </a:r>
            <a:endParaRPr sz="1500">
              <a:solidFill>
                <a:schemeClr val="dk1"/>
              </a:solidFill>
              <a:latin typeface="Times New Roman"/>
              <a:ea typeface="Times New Roman"/>
              <a:cs typeface="Times New Roman"/>
              <a:sym typeface="Times New Roman"/>
            </a:endParaRPr>
          </a:p>
        </p:txBody>
      </p:sp>
      <p:pic>
        <p:nvPicPr>
          <p:cNvPr id="97" name="Google Shape;97;p19"/>
          <p:cNvPicPr preferRelativeResize="0"/>
          <p:nvPr/>
        </p:nvPicPr>
        <p:blipFill>
          <a:blip r:embed="rId3">
            <a:alphaModFix/>
          </a:blip>
          <a:stretch>
            <a:fillRect/>
          </a:stretch>
        </p:blipFill>
        <p:spPr>
          <a:xfrm>
            <a:off x="430725" y="1084250"/>
            <a:ext cx="3896547" cy="3896547"/>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311700" y="55650"/>
            <a:ext cx="8520600" cy="962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Propose practical strategies or interventions considering the Bowlby’s attachment theory</a:t>
            </a:r>
            <a:endParaRPr b="1">
              <a:latin typeface="Times New Roman"/>
              <a:ea typeface="Times New Roman"/>
              <a:cs typeface="Times New Roman"/>
              <a:sym typeface="Times New Roman"/>
            </a:endParaRPr>
          </a:p>
        </p:txBody>
      </p:sp>
      <p:sp>
        <p:nvSpPr>
          <p:cNvPr id="103" name="Google Shape;103;p20"/>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Implementing a secure base support by respite care (Subramanyam et al., 2024)</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Encouraging peer attachment figures</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Facilitating emotional regulation techniques</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Comprehensive support plan for Jenny can be social and personal development to maintain teel life </a:t>
            </a:r>
            <a:endParaRPr sz="1500">
              <a:solidFill>
                <a:schemeClr val="dk1"/>
              </a:solidFill>
              <a:latin typeface="Times New Roman"/>
              <a:ea typeface="Times New Roman"/>
              <a:cs typeface="Times New Roman"/>
              <a:sym typeface="Times New Roman"/>
            </a:endParaRPr>
          </a:p>
        </p:txBody>
      </p:sp>
      <p:pic>
        <p:nvPicPr>
          <p:cNvPr id="104" name="Google Shape;104;p20"/>
          <p:cNvPicPr preferRelativeResize="0"/>
          <p:nvPr/>
        </p:nvPicPr>
        <p:blipFill>
          <a:blip r:embed="rId3">
            <a:alphaModFix/>
          </a:blip>
          <a:stretch>
            <a:fillRect/>
          </a:stretch>
        </p:blipFill>
        <p:spPr>
          <a:xfrm>
            <a:off x="4724400" y="1170150"/>
            <a:ext cx="3820950" cy="3820950"/>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xfrm>
            <a:off x="311700" y="0"/>
            <a:ext cx="8520600" cy="10176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Role of biological and environmental influences in shaping psychological development of Jenny</a:t>
            </a:r>
            <a:endParaRPr b="1">
              <a:latin typeface="Times New Roman"/>
              <a:ea typeface="Times New Roman"/>
              <a:cs typeface="Times New Roman"/>
              <a:sym typeface="Times New Roman"/>
            </a:endParaRPr>
          </a:p>
        </p:txBody>
      </p:sp>
      <p:sp>
        <p:nvSpPr>
          <p:cNvPr id="110" name="Google Shape;110;p21"/>
          <p:cNvSpPr txBox="1">
            <a:spLocks noGrp="1"/>
          </p:cNvSpPr>
          <p:nvPr>
            <p:ph type="body" idx="1"/>
          </p:nvPr>
        </p:nvSpPr>
        <p:spPr>
          <a:xfrm>
            <a:off x="4572000" y="1304000"/>
            <a:ext cx="4260300" cy="32973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Biological influences (nature) helps in shaping genetics and heredity, brain structure and physical health (Trang and Van, 2024)</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Environmental influences (nurture) reflects role to shape caregiving and relationships socioeconomic factors</a:t>
            </a:r>
            <a:endParaRPr sz="1500">
              <a:solidFill>
                <a:schemeClr val="dk1"/>
              </a:solidFill>
              <a:latin typeface="Times New Roman"/>
              <a:ea typeface="Times New Roman"/>
              <a:cs typeface="Times New Roman"/>
              <a:sym typeface="Times New Roman"/>
            </a:endParaRPr>
          </a:p>
        </p:txBody>
      </p:sp>
      <p:pic>
        <p:nvPicPr>
          <p:cNvPr id="111" name="Google Shape;111;p21"/>
          <p:cNvPicPr preferRelativeResize="0"/>
          <p:nvPr/>
        </p:nvPicPr>
        <p:blipFill>
          <a:blip r:embed="rId3">
            <a:alphaModFix/>
          </a:blip>
          <a:stretch>
            <a:fillRect/>
          </a:stretch>
        </p:blipFill>
        <p:spPr>
          <a:xfrm>
            <a:off x="224550" y="1304000"/>
            <a:ext cx="4267200" cy="2779014"/>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xfrm>
            <a:off x="311700" y="0"/>
            <a:ext cx="8520600" cy="890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Critically evaluate the usefulness and limitations of the Bowlby’s attachment theory</a:t>
            </a:r>
            <a:endParaRPr b="1">
              <a:latin typeface="Times New Roman"/>
              <a:ea typeface="Times New Roman"/>
              <a:cs typeface="Times New Roman"/>
              <a:sym typeface="Times New Roman"/>
            </a:endParaRPr>
          </a:p>
        </p:txBody>
      </p:sp>
      <p:sp>
        <p:nvSpPr>
          <p:cNvPr id="117" name="Google Shape;117;p22"/>
          <p:cNvSpPr txBox="1">
            <a:spLocks noGrp="1"/>
          </p:cNvSpPr>
          <p:nvPr>
            <p:ph type="body" idx="1"/>
          </p:nvPr>
        </p:nvSpPr>
        <p:spPr>
          <a:xfrm>
            <a:off x="311700" y="1034875"/>
            <a:ext cx="8441400" cy="14946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Usefulness includes practical applications in childcare and therapy along with foundation for emotional development (LaMonica et al., 2024)</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Limitations are neglect of temperament and rigidity of critical period in “Bowlby’s attachment theory”</a:t>
            </a:r>
            <a:endParaRPr sz="1500">
              <a:solidFill>
                <a:schemeClr val="dk1"/>
              </a:solidFill>
              <a:latin typeface="Times New Roman"/>
              <a:ea typeface="Times New Roman"/>
              <a:cs typeface="Times New Roman"/>
              <a:sym typeface="Times New Roman"/>
            </a:endParaRPr>
          </a:p>
        </p:txBody>
      </p:sp>
      <p:pic>
        <p:nvPicPr>
          <p:cNvPr id="118" name="Google Shape;118;p22"/>
          <p:cNvPicPr preferRelativeResize="0"/>
          <p:nvPr/>
        </p:nvPicPr>
        <p:blipFill>
          <a:blip r:embed="rId3">
            <a:alphaModFix/>
          </a:blip>
          <a:stretch>
            <a:fillRect/>
          </a:stretch>
        </p:blipFill>
        <p:spPr>
          <a:xfrm>
            <a:off x="2571413" y="2245375"/>
            <a:ext cx="6429375" cy="2647950"/>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Conclusion</a:t>
            </a:r>
            <a:endParaRPr b="1">
              <a:latin typeface="Times New Roman"/>
              <a:ea typeface="Times New Roman"/>
              <a:cs typeface="Times New Roman"/>
              <a:sym typeface="Times New Roman"/>
            </a:endParaRPr>
          </a:p>
        </p:txBody>
      </p:sp>
      <p:sp>
        <p:nvSpPr>
          <p:cNvPr id="124" name="Google Shape;124;p23"/>
          <p:cNvSpPr txBox="1">
            <a:spLocks noGrp="1"/>
          </p:cNvSpPr>
          <p:nvPr>
            <p:ph type="body" idx="1"/>
          </p:nvPr>
        </p:nvSpPr>
        <p:spPr>
          <a:xfrm>
            <a:off x="4572000" y="1504950"/>
            <a:ext cx="4260300" cy="22305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Based on the attachment theory Jenny can lead to depression and face difficulties in forming relationships in future</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Jenny’s own developmental needs for autonomy and dependence</a:t>
            </a:r>
            <a:endParaRPr sz="1500">
              <a:solidFill>
                <a:schemeClr val="dk1"/>
              </a:solidFill>
              <a:latin typeface="Times New Roman"/>
              <a:ea typeface="Times New Roman"/>
              <a:cs typeface="Times New Roman"/>
              <a:sym typeface="Times New Roman"/>
            </a:endParaRPr>
          </a:p>
        </p:txBody>
      </p:sp>
      <p:pic>
        <p:nvPicPr>
          <p:cNvPr id="125" name="Google Shape;125;p23"/>
          <p:cNvPicPr preferRelativeResize="0"/>
          <p:nvPr/>
        </p:nvPicPr>
        <p:blipFill>
          <a:blip r:embed="rId3">
            <a:alphaModFix/>
          </a:blip>
          <a:stretch>
            <a:fillRect/>
          </a:stretch>
        </p:blipFill>
        <p:spPr>
          <a:xfrm>
            <a:off x="131775" y="1504950"/>
            <a:ext cx="4267199" cy="2133600"/>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4"/>
          <p:cNvSpPr txBox="1">
            <a:spLocks noGrp="1"/>
          </p:cNvSpPr>
          <p:nvPr>
            <p:ph type="title"/>
          </p:nvPr>
        </p:nvSpPr>
        <p:spPr>
          <a:xfrm>
            <a:off x="311700" y="73950"/>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Reference List</a:t>
            </a:r>
            <a:endParaRPr b="1">
              <a:latin typeface="Times New Roman"/>
              <a:ea typeface="Times New Roman"/>
              <a:cs typeface="Times New Roman"/>
              <a:sym typeface="Times New Roman"/>
            </a:endParaRPr>
          </a:p>
        </p:txBody>
      </p:sp>
      <p:sp>
        <p:nvSpPr>
          <p:cNvPr id="131" name="Google Shape;131;p24"/>
          <p:cNvSpPr txBox="1">
            <a:spLocks noGrp="1"/>
          </p:cNvSpPr>
          <p:nvPr>
            <p:ph type="body" idx="1"/>
          </p:nvPr>
        </p:nvSpPr>
        <p:spPr>
          <a:xfrm>
            <a:off x="146375" y="646650"/>
            <a:ext cx="8946900" cy="4497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Geffner, R., Hamberger, L.K., Rosenbaum, A., Vaughan-Eden, V., Vieth, V.I. and White, J.W., (2022). ‘</a:t>
            </a:r>
            <a:r>
              <a:rPr lang="en" sz="1100" i="1">
                <a:solidFill>
                  <a:schemeClr val="dk1"/>
                </a:solidFill>
                <a:latin typeface="Times New Roman"/>
                <a:ea typeface="Times New Roman"/>
                <a:cs typeface="Times New Roman"/>
                <a:sym typeface="Times New Roman"/>
              </a:rPr>
              <a:t>Handbook of interpersonal violence and abuse across the lifespan’</a:t>
            </a:r>
            <a:r>
              <a:rPr lang="en" sz="1100">
                <a:solidFill>
                  <a:schemeClr val="dk1"/>
                </a:solidFill>
                <a:latin typeface="Times New Roman"/>
                <a:ea typeface="Times New Roman"/>
                <a:cs typeface="Times New Roman"/>
                <a:sym typeface="Times New Roman"/>
              </a:rPr>
              <a:t>. Springer International Publishing. Available at: https://www.gzaink.com/s/Mental-Health-Treatment-in-the-Context-of-Intimate-Partner-Violence.pdf</a:t>
            </a:r>
            <a:endParaRPr sz="11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George, C. and Wargo Aikins, J., (2023). ‘Developing a secure base in family intervention: using the adult attachment projective system to assess attachment in family relationships’. </a:t>
            </a:r>
            <a:r>
              <a:rPr lang="en" sz="1100" i="1">
                <a:solidFill>
                  <a:schemeClr val="dk1"/>
                </a:solidFill>
                <a:latin typeface="Times New Roman"/>
                <a:ea typeface="Times New Roman"/>
                <a:cs typeface="Times New Roman"/>
                <a:sym typeface="Times New Roman"/>
              </a:rPr>
              <a:t>Frontiers in Psychology</a:t>
            </a:r>
            <a:r>
              <a:rPr lang="en" sz="1100">
                <a:solidFill>
                  <a:schemeClr val="dk1"/>
                </a:solidFill>
                <a:latin typeface="Times New Roman"/>
                <a:ea typeface="Times New Roman"/>
                <a:cs typeface="Times New Roman"/>
                <a:sym typeface="Times New Roman"/>
              </a:rPr>
              <a:t>, </a:t>
            </a:r>
            <a:r>
              <a:rPr lang="en" sz="1100" i="1">
                <a:solidFill>
                  <a:schemeClr val="dk1"/>
                </a:solidFill>
                <a:latin typeface="Times New Roman"/>
                <a:ea typeface="Times New Roman"/>
                <a:cs typeface="Times New Roman"/>
                <a:sym typeface="Times New Roman"/>
              </a:rPr>
              <a:t>14</a:t>
            </a:r>
            <a:r>
              <a:rPr lang="en" sz="1100">
                <a:solidFill>
                  <a:schemeClr val="dk1"/>
                </a:solidFill>
                <a:latin typeface="Times New Roman"/>
                <a:ea typeface="Times New Roman"/>
                <a:cs typeface="Times New Roman"/>
                <a:sym typeface="Times New Roman"/>
              </a:rPr>
              <a:t>, p.1291661. Available at: https://www.frontiersin.org/journals/psychology/articles/10.3389/fpsyg.2023.1291661/pdf</a:t>
            </a:r>
            <a:endParaRPr sz="11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Iacono, D., (2025). ‘A Double-Edged Sword: Ethical and Psychological Implications of APOE Genotype Disclosure Across the Lifespan’. </a:t>
            </a:r>
            <a:r>
              <a:rPr lang="en" sz="1100" i="1">
                <a:solidFill>
                  <a:schemeClr val="dk1"/>
                </a:solidFill>
                <a:latin typeface="Times New Roman"/>
                <a:ea typeface="Times New Roman"/>
                <a:cs typeface="Times New Roman"/>
                <a:sym typeface="Times New Roman"/>
              </a:rPr>
              <a:t>Neuroethics</a:t>
            </a:r>
            <a:r>
              <a:rPr lang="en" sz="1100">
                <a:solidFill>
                  <a:schemeClr val="dk1"/>
                </a:solidFill>
                <a:latin typeface="Times New Roman"/>
                <a:ea typeface="Times New Roman"/>
                <a:cs typeface="Times New Roman"/>
                <a:sym typeface="Times New Roman"/>
              </a:rPr>
              <a:t>, </a:t>
            </a:r>
            <a:r>
              <a:rPr lang="en" sz="1100" i="1">
                <a:solidFill>
                  <a:schemeClr val="dk1"/>
                </a:solidFill>
                <a:latin typeface="Times New Roman"/>
                <a:ea typeface="Times New Roman"/>
                <a:cs typeface="Times New Roman"/>
                <a:sym typeface="Times New Roman"/>
              </a:rPr>
              <a:t>18</a:t>
            </a:r>
            <a:r>
              <a:rPr lang="en" sz="1100">
                <a:solidFill>
                  <a:schemeClr val="dk1"/>
                </a:solidFill>
                <a:latin typeface="Times New Roman"/>
                <a:ea typeface="Times New Roman"/>
                <a:cs typeface="Times New Roman"/>
                <a:sym typeface="Times New Roman"/>
              </a:rPr>
              <a:t>(3), p.51. Available at: https://link.springer.com/content/pdf/10.1007/s12152-025-09624-2.pdf</a:t>
            </a:r>
            <a:endParaRPr sz="11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Karimova, N., (2024). ‘Theoretical basics of the socialization of pre-school children deprived of parental protection’. </a:t>
            </a:r>
            <a:r>
              <a:rPr lang="en" sz="1100" i="1">
                <a:solidFill>
                  <a:schemeClr val="dk1"/>
                </a:solidFill>
                <a:latin typeface="Times New Roman"/>
                <a:ea typeface="Times New Roman"/>
                <a:cs typeface="Times New Roman"/>
                <a:sym typeface="Times New Roman"/>
              </a:rPr>
              <a:t>Social Issues</a:t>
            </a:r>
            <a:r>
              <a:rPr lang="en" sz="1100">
                <a:solidFill>
                  <a:schemeClr val="dk1"/>
                </a:solidFill>
                <a:latin typeface="Times New Roman"/>
                <a:ea typeface="Times New Roman"/>
                <a:cs typeface="Times New Roman"/>
                <a:sym typeface="Times New Roman"/>
              </a:rPr>
              <a:t>, </a:t>
            </a:r>
            <a:r>
              <a:rPr lang="en" sz="1100" i="1">
                <a:solidFill>
                  <a:schemeClr val="dk1"/>
                </a:solidFill>
                <a:latin typeface="Times New Roman"/>
                <a:ea typeface="Times New Roman"/>
                <a:cs typeface="Times New Roman"/>
                <a:sym typeface="Times New Roman"/>
              </a:rPr>
              <a:t>2</a:t>
            </a:r>
            <a:r>
              <a:rPr lang="en" sz="1100">
                <a:solidFill>
                  <a:schemeClr val="dk1"/>
                </a:solidFill>
                <a:latin typeface="Times New Roman"/>
                <a:ea typeface="Times New Roman"/>
                <a:cs typeface="Times New Roman"/>
                <a:sym typeface="Times New Roman"/>
              </a:rPr>
              <a:t>(3), pp.200-205. Available at: https://au.edu.az/userfiles/uploads/9784309541def43ccd251c8a4129e138.pdf</a:t>
            </a:r>
            <a:endParaRPr sz="11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LaMonica, H.M., Song, Y.J., Loblay, V., Ekambareshwar, M., Naderbagi, A., Zahed, I.U.M., Troy, J. and Hickie, I.B., (2024). ‘Promoting social, emotional, and cognitive development in early childhood: A protocol for early valuation of a culturally adapted digital tool for supporting optimal childrearing practices’. </a:t>
            </a:r>
            <a:r>
              <a:rPr lang="en" sz="1100" i="1">
                <a:solidFill>
                  <a:schemeClr val="dk1"/>
                </a:solidFill>
                <a:latin typeface="Times New Roman"/>
                <a:ea typeface="Times New Roman"/>
                <a:cs typeface="Times New Roman"/>
                <a:sym typeface="Times New Roman"/>
              </a:rPr>
              <a:t>Digital Health</a:t>
            </a:r>
            <a:r>
              <a:rPr lang="en" sz="1100">
                <a:solidFill>
                  <a:schemeClr val="dk1"/>
                </a:solidFill>
                <a:latin typeface="Times New Roman"/>
                <a:ea typeface="Times New Roman"/>
                <a:cs typeface="Times New Roman"/>
                <a:sym typeface="Times New Roman"/>
              </a:rPr>
              <a:t>, </a:t>
            </a:r>
            <a:r>
              <a:rPr lang="en" sz="1100" i="1">
                <a:solidFill>
                  <a:schemeClr val="dk1"/>
                </a:solidFill>
                <a:latin typeface="Times New Roman"/>
                <a:ea typeface="Times New Roman"/>
                <a:cs typeface="Times New Roman"/>
                <a:sym typeface="Times New Roman"/>
              </a:rPr>
              <a:t>10</a:t>
            </a:r>
            <a:r>
              <a:rPr lang="en" sz="1100">
                <a:solidFill>
                  <a:schemeClr val="dk1"/>
                </a:solidFill>
                <a:latin typeface="Times New Roman"/>
                <a:ea typeface="Times New Roman"/>
                <a:cs typeface="Times New Roman"/>
                <a:sym typeface="Times New Roman"/>
              </a:rPr>
              <a:t>, p.20552076241242559. Available at: https://journals.sagepub.com/doi/pdf/10.1177/20552076241242559</a:t>
            </a:r>
            <a:endParaRPr sz="11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Main, P., (2023). ‘Bowlby's Attachment Theory’. </a:t>
            </a:r>
            <a:r>
              <a:rPr lang="en" sz="1100" i="1">
                <a:solidFill>
                  <a:schemeClr val="dk1"/>
                </a:solidFill>
                <a:latin typeface="Times New Roman"/>
                <a:ea typeface="Times New Roman"/>
                <a:cs typeface="Times New Roman"/>
                <a:sym typeface="Times New Roman"/>
              </a:rPr>
              <a:t>Preuzeto</a:t>
            </a:r>
            <a:r>
              <a:rPr lang="en" sz="1100">
                <a:solidFill>
                  <a:schemeClr val="dk1"/>
                </a:solidFill>
                <a:latin typeface="Times New Roman"/>
                <a:ea typeface="Times New Roman"/>
                <a:cs typeface="Times New Roman"/>
                <a:sym typeface="Times New Roman"/>
              </a:rPr>
              <a:t>, </a:t>
            </a:r>
            <a:r>
              <a:rPr lang="en" sz="1100" i="1">
                <a:solidFill>
                  <a:schemeClr val="dk1"/>
                </a:solidFill>
                <a:latin typeface="Times New Roman"/>
                <a:ea typeface="Times New Roman"/>
                <a:cs typeface="Times New Roman"/>
                <a:sym typeface="Times New Roman"/>
              </a:rPr>
              <a:t>7</a:t>
            </a:r>
            <a:r>
              <a:rPr lang="en" sz="1100">
                <a:solidFill>
                  <a:schemeClr val="dk1"/>
                </a:solidFill>
                <a:latin typeface="Times New Roman"/>
                <a:ea typeface="Times New Roman"/>
                <a:cs typeface="Times New Roman"/>
                <a:sym typeface="Times New Roman"/>
              </a:rPr>
              <a:t>, p.2024. Available at: https://www.structural-learning.com/post/bowlbys-attachment-theory</a:t>
            </a:r>
            <a:endParaRPr sz="11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Sosteric, M. and Ratkovic, G., (2022). ‘Theoretical research: It takes a village: Advancing attachment theory and recovering the roots of human health with the circle of seven essential needs’. </a:t>
            </a:r>
            <a:r>
              <a:rPr lang="en" sz="1100" i="1">
                <a:solidFill>
                  <a:schemeClr val="dk1"/>
                </a:solidFill>
                <a:latin typeface="Times New Roman"/>
                <a:ea typeface="Times New Roman"/>
                <a:cs typeface="Times New Roman"/>
                <a:sym typeface="Times New Roman"/>
              </a:rPr>
              <a:t>Aotearoa New Zealand Social Work</a:t>
            </a:r>
            <a:r>
              <a:rPr lang="en" sz="1100">
                <a:solidFill>
                  <a:schemeClr val="dk1"/>
                </a:solidFill>
                <a:latin typeface="Times New Roman"/>
                <a:ea typeface="Times New Roman"/>
                <a:cs typeface="Times New Roman"/>
                <a:sym typeface="Times New Roman"/>
              </a:rPr>
              <a:t>, </a:t>
            </a:r>
            <a:r>
              <a:rPr lang="en" sz="1100" i="1">
                <a:solidFill>
                  <a:schemeClr val="dk1"/>
                </a:solidFill>
                <a:latin typeface="Times New Roman"/>
                <a:ea typeface="Times New Roman"/>
                <a:cs typeface="Times New Roman"/>
                <a:sym typeface="Times New Roman"/>
              </a:rPr>
              <a:t>34</a:t>
            </a:r>
            <a:r>
              <a:rPr lang="en" sz="1100">
                <a:solidFill>
                  <a:schemeClr val="dk1"/>
                </a:solidFill>
                <a:latin typeface="Times New Roman"/>
                <a:ea typeface="Times New Roman"/>
                <a:cs typeface="Times New Roman"/>
                <a:sym typeface="Times New Roman"/>
              </a:rPr>
              <a:t>(1), pp.113-127. Available at: https://search.informit.org/doi/pdf/10.3316/informit.501836147333418</a:t>
            </a:r>
            <a:endParaRPr sz="11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Subramanyam, A.A., Somaiya, M. and De Sousa, A., (2024). ‘Mental health and well-being in children and adolescents’. </a:t>
            </a:r>
            <a:r>
              <a:rPr lang="en" sz="1100" i="1">
                <a:solidFill>
                  <a:schemeClr val="dk1"/>
                </a:solidFill>
                <a:latin typeface="Times New Roman"/>
                <a:ea typeface="Times New Roman"/>
                <a:cs typeface="Times New Roman"/>
                <a:sym typeface="Times New Roman"/>
              </a:rPr>
              <a:t>Indian Journal of Psychiatry</a:t>
            </a:r>
            <a:r>
              <a:rPr lang="en" sz="1100">
                <a:solidFill>
                  <a:schemeClr val="dk1"/>
                </a:solidFill>
                <a:latin typeface="Times New Roman"/>
                <a:ea typeface="Times New Roman"/>
                <a:cs typeface="Times New Roman"/>
                <a:sym typeface="Times New Roman"/>
              </a:rPr>
              <a:t>, </a:t>
            </a:r>
            <a:r>
              <a:rPr lang="en" sz="1100" i="1">
                <a:solidFill>
                  <a:schemeClr val="dk1"/>
                </a:solidFill>
                <a:latin typeface="Times New Roman"/>
                <a:ea typeface="Times New Roman"/>
                <a:cs typeface="Times New Roman"/>
                <a:sym typeface="Times New Roman"/>
              </a:rPr>
              <a:t>66</a:t>
            </a:r>
            <a:r>
              <a:rPr lang="en" sz="1100">
                <a:solidFill>
                  <a:schemeClr val="dk1"/>
                </a:solidFill>
                <a:latin typeface="Times New Roman"/>
                <a:ea typeface="Times New Roman"/>
                <a:cs typeface="Times New Roman"/>
                <a:sym typeface="Times New Roman"/>
              </a:rPr>
              <a:t>(Suppl 2), pp.S304-S319. Available at: https://journals.lww.com/indianjpsychiatry/fulltext/2024/66002/mental_health_and_well_being_in_children_and.12.aspx</a:t>
            </a:r>
            <a:endParaRPr sz="11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sz="1100">
                <a:solidFill>
                  <a:schemeClr val="dk1"/>
                </a:solidFill>
                <a:latin typeface="Times New Roman"/>
                <a:ea typeface="Times New Roman"/>
                <a:cs typeface="Times New Roman"/>
                <a:sym typeface="Times New Roman"/>
              </a:rPr>
              <a:t>Trang, N.M. and Van, J.T.C., (2024). ‘Genetic Influences on Mental Health. </a:t>
            </a:r>
            <a:r>
              <a:rPr lang="en" sz="1100" i="1">
                <a:solidFill>
                  <a:schemeClr val="dk1"/>
                </a:solidFill>
                <a:latin typeface="Times New Roman"/>
                <a:ea typeface="Times New Roman"/>
                <a:cs typeface="Times New Roman"/>
                <a:sym typeface="Times New Roman"/>
              </a:rPr>
              <a:t>European Journal of Medical and Health Research</a:t>
            </a:r>
            <a:r>
              <a:rPr lang="en" sz="1100">
                <a:solidFill>
                  <a:schemeClr val="dk1"/>
                </a:solidFill>
                <a:latin typeface="Times New Roman"/>
                <a:ea typeface="Times New Roman"/>
                <a:cs typeface="Times New Roman"/>
                <a:sym typeface="Times New Roman"/>
              </a:rPr>
              <a:t>, </a:t>
            </a:r>
            <a:r>
              <a:rPr lang="en" sz="1100" i="1">
                <a:solidFill>
                  <a:schemeClr val="dk1"/>
                </a:solidFill>
                <a:latin typeface="Times New Roman"/>
                <a:ea typeface="Times New Roman"/>
                <a:cs typeface="Times New Roman"/>
                <a:sym typeface="Times New Roman"/>
              </a:rPr>
              <a:t>2</a:t>
            </a:r>
            <a:r>
              <a:rPr lang="en" sz="1100">
                <a:solidFill>
                  <a:schemeClr val="dk1"/>
                </a:solidFill>
                <a:latin typeface="Times New Roman"/>
                <a:ea typeface="Times New Roman"/>
                <a:cs typeface="Times New Roman"/>
                <a:sym typeface="Times New Roman"/>
              </a:rPr>
              <a:t>(5), pp.247-255. Available at: https://ejmhr.com/index.php/journal/article/download/301/205</a:t>
            </a:r>
            <a:endParaRPr sz="1100">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pic>
        <p:nvPicPr>
          <p:cNvPr id="136" name="Google Shape;136;p25" descr="a green thank you sticker on a white background (Provided by Tenor)"/>
          <p:cNvPicPr preferRelativeResize="0"/>
          <p:nvPr/>
        </p:nvPicPr>
        <p:blipFill>
          <a:blip r:embed="rId3">
            <a:alphaModFix/>
          </a:blip>
          <a:stretch>
            <a:fillRect/>
          </a:stretch>
        </p:blipFill>
        <p:spPr>
          <a:xfrm>
            <a:off x="1735525" y="231125"/>
            <a:ext cx="6008000" cy="4681225"/>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TotalTime>
  <Words>2274</Words>
  <Application>Microsoft Office PowerPoint</Application>
  <PresentationFormat>On-screen Show (16:9)</PresentationFormat>
  <Paragraphs>67</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Times New Roman</vt:lpstr>
      <vt:lpstr>Simple Light</vt:lpstr>
      <vt:lpstr>CERTIFICATE OF HIGHER EDUCATION IN HEALTH AND SOCIAL CARE LCHS4010: PSYCHOLOGY IN HEALTH AND SOCIAL CARE ASSESSMENT 1: INDIVIDUAL PRESENTATION TASK 1: ASSESSMENT COMPONENT 1</vt:lpstr>
      <vt:lpstr>Introduction</vt:lpstr>
      <vt:lpstr>Importance of psychological lifespan theories</vt:lpstr>
      <vt:lpstr>Selecting Bowlby’s attachment theory and explore historical impact of Jenny’s experiences</vt:lpstr>
      <vt:lpstr>Explanation of the Bowlby’s attachment theory including key concepts</vt:lpstr>
      <vt:lpstr>Relevance of Bowlby’s attachment theory to Jenny’s experiences and situation</vt:lpstr>
      <vt:lpstr>Application of the Bowlby’s attachment theory to Jenny’s experiences</vt:lpstr>
      <vt:lpstr>Propose practical strategies or interventions considering the Bowlby’s attachment theory</vt:lpstr>
      <vt:lpstr>Role of biological and environmental influences in shaping psychological development of Jenny</vt:lpstr>
      <vt:lpstr>Critically evaluate the usefulness and limitations of the Bowlby’s attachment theory</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HEALTH AND SOCIAL CARE LCHS4010: PSYCHOLOGY IN HEALTH AND SOCIAL CARE ASSESSMENT 1: INDIVIDUAL PRESENTATION TASK 1: ASSESSMENT COMPONENT 1</dc:title>
  <cp:lastModifiedBy>Fairuj Prome</cp:lastModifiedBy>
  <cp:revision>2</cp:revision>
  <dcterms:modified xsi:type="dcterms:W3CDTF">2026-03-16T08:12:02Z</dcterms:modified>
</cp:coreProperties>
</file>