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3"/>
  </p:notesMasterIdLst>
  <p:sldIdLst>
    <p:sldId id="256" r:id="rId2"/>
    <p:sldId id="257" r:id="rId3"/>
    <p:sldId id="291" r:id="rId4"/>
    <p:sldId id="281" r:id="rId5"/>
    <p:sldId id="295" r:id="rId6"/>
    <p:sldId id="316" r:id="rId7"/>
    <p:sldId id="317" r:id="rId8"/>
    <p:sldId id="318" r:id="rId9"/>
    <p:sldId id="319" r:id="rId10"/>
    <p:sldId id="320" r:id="rId11"/>
    <p:sldId id="321" r:id="rId12"/>
    <p:sldId id="325" r:id="rId13"/>
    <p:sldId id="322" r:id="rId14"/>
    <p:sldId id="323" r:id="rId15"/>
    <p:sldId id="324" r:id="rId16"/>
    <p:sldId id="273" r:id="rId17"/>
    <p:sldId id="326" r:id="rId18"/>
    <p:sldId id="327" r:id="rId19"/>
    <p:sldId id="328" r:id="rId20"/>
    <p:sldId id="270" r:id="rId21"/>
    <p:sldId id="272"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494" y="-9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63AE461-A464-4AA5-A750-0B4F54E93EA1}" type="datetimeFigureOut">
              <a:rPr lang="nl-NL" smtClean="0"/>
              <a:pPr/>
              <a:t>6-8-2017</a:t>
            </a:fld>
            <a:endParaRPr lang="nl-NL"/>
          </a:p>
        </p:txBody>
      </p:sp>
      <p:sp>
        <p:nvSpPr>
          <p:cNvPr id="4" name="Tijdelijke aanduiding voor dia-afbeelding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056ED8-EE14-4EAE-AEB8-ED25372451D2}" type="slidenum">
              <a:rPr lang="nl-NL" smtClean="0"/>
              <a:pPr/>
              <a:t>‹nr.›</a:t>
            </a:fld>
            <a:endParaRPr lang="nl-NL"/>
          </a:p>
        </p:txBody>
      </p:sp>
    </p:spTree>
    <p:extLst>
      <p:ext uri="{BB962C8B-B14F-4D97-AF65-F5344CB8AC3E}">
        <p14:creationId xmlns="" xmlns:p14="http://schemas.microsoft.com/office/powerpoint/2010/main" val="1878003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CFB13ED-059F-4759-94A0-1E5969775D7E}" type="datetimeFigureOut">
              <a:rPr lang="en-GB" smtClean="0"/>
              <a:pPr/>
              <a:t>06/08/2017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‹nr.›</a:t>
            </a:fld>
            <a:endParaRPr lang="en-GB"/>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CFB13ED-059F-4759-94A0-1E5969775D7E}" type="datetimeFigureOut">
              <a:rPr lang="en-GB" smtClean="0"/>
              <a:pPr/>
              <a:t>06/08/2017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‹nr.›</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FB13ED-059F-4759-94A0-1E5969775D7E}" type="datetimeFigureOut">
              <a:rPr lang="en-GB" smtClean="0"/>
              <a:pPr/>
              <a:t>06/08/2017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‹nr.›</a:t>
            </a:fld>
            <a:endParaRPr lang="en-GB"/>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CFB13ED-059F-4759-94A0-1E5969775D7E}" type="datetimeFigureOut">
              <a:rPr lang="en-GB" smtClean="0"/>
              <a:pPr/>
              <a:t>06/08/2017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2F8A10-4287-4BE8-ACD7-B40DB3D6C2A8}" type="slidenum">
              <a:rPr lang="en-GB" smtClean="0"/>
              <a:pPr/>
              <a:t>‹nr.›</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CFB13ED-059F-4759-94A0-1E5969775D7E}" type="datetimeFigureOut">
              <a:rPr lang="en-GB" smtClean="0"/>
              <a:pPr/>
              <a:t>06/08/2017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F2F8A10-4287-4BE8-ACD7-B40DB3D6C2A8}" type="slidenum">
              <a:rPr lang="en-GB" smtClean="0"/>
              <a:pPr/>
              <a:t>‹nr.›</a:t>
            </a:fld>
            <a:endParaRPr lang="en-GB"/>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CFB13ED-059F-4759-94A0-1E5969775D7E}" type="datetimeFigureOut">
              <a:rPr lang="en-GB" smtClean="0"/>
              <a:pPr/>
              <a:t>06/08/2017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F2F8A10-4287-4BE8-ACD7-B40DB3D6C2A8}" type="slidenum">
              <a:rPr lang="en-GB" smtClean="0"/>
              <a:pPr/>
              <a:t>‹nr.›</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FB13ED-059F-4759-94A0-1E5969775D7E}" type="datetimeFigureOut">
              <a:rPr lang="en-GB" smtClean="0"/>
              <a:pPr/>
              <a:t>06/08/2017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F2F8A10-4287-4BE8-ACD7-B40DB3D6C2A8}" type="slidenum">
              <a:rPr lang="en-GB" smtClean="0"/>
              <a:pPr/>
              <a:t>‹nr.›</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FB13ED-059F-4759-94A0-1E5969775D7E}" type="datetimeFigureOut">
              <a:rPr lang="en-GB" smtClean="0"/>
              <a:pPr/>
              <a:t>06/08/2017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2F8A10-4287-4BE8-ACD7-B40DB3D6C2A8}" type="slidenum">
              <a:rPr lang="en-GB" smtClean="0"/>
              <a:pPr/>
              <a:t>‹nr.›</a:t>
            </a:fld>
            <a:endParaRPr lang="en-GB"/>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FB13ED-059F-4759-94A0-1E5969775D7E}" type="datetimeFigureOut">
              <a:rPr lang="en-GB" smtClean="0"/>
              <a:pPr/>
              <a:t>06/08/2017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2F8A10-4287-4BE8-ACD7-B40DB3D6C2A8}" type="slidenum">
              <a:rPr lang="en-GB" smtClean="0"/>
              <a:pPr/>
              <a:t>‹nr.›</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CFB13ED-059F-4759-94A0-1E5969775D7E}" type="datetimeFigureOut">
              <a:rPr lang="en-GB" smtClean="0"/>
              <a:pPr/>
              <a:t>06/08/2017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‹nr.›</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FB13ED-059F-4759-94A0-1E5969775D7E}" type="datetimeFigureOut">
              <a:rPr lang="en-GB" smtClean="0"/>
              <a:pPr/>
              <a:t>06/08/2017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F8A10-4287-4BE8-ACD7-B40DB3D6C2A8}" type="slidenum">
              <a:rPr lang="en-GB" smtClean="0"/>
              <a:pPr/>
              <a:t>‹nr.›</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9CFB13ED-059F-4759-94A0-1E5969775D7E}" type="datetimeFigureOut">
              <a:rPr lang="en-GB" smtClean="0"/>
              <a:pPr/>
              <a:t>06/08/2017</a:t>
            </a:fld>
            <a:endParaRPr lang="en-GB"/>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GB"/>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5F2F8A10-4287-4BE8-ACD7-B40DB3D6C2A8}" type="slidenum">
              <a:rPr lang="en-GB" smtClean="0"/>
              <a:pPr/>
              <a:t>‹nr.›</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euro.who.int/__data/assets/pdf_file/0012/101640/E60163.pdf" TargetMode="External"/><Relationship Id="rId2" Type="http://schemas.openxmlformats.org/officeDocument/2006/relationships/hyperlink" Target="http://www.emro.who.int/about-who/public-health-functions/health-promotion-disease-prevention.html" TargetMode="External"/><Relationship Id="rId1" Type="http://schemas.openxmlformats.org/officeDocument/2006/relationships/slideLayout" Target="../slideLayouts/slideLayout2.xml"/><Relationship Id="rId5" Type="http://schemas.openxmlformats.org/officeDocument/2006/relationships/image" Target="../media/image2.emf"/><Relationship Id="rId4" Type="http://schemas.openxmlformats.org/officeDocument/2006/relationships/hyperlink" Target="http://psnc.org.uk/services-commissioning/essential-services/public-healt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ubtitle 8"/>
          <p:cNvSpPr>
            <a:spLocks noGrp="1"/>
          </p:cNvSpPr>
          <p:nvPr>
            <p:ph type="subTitle" idx="1"/>
          </p:nvPr>
        </p:nvSpPr>
        <p:spPr>
          <a:xfrm>
            <a:off x="685800" y="3505200"/>
            <a:ext cx="7198568" cy="1752600"/>
          </a:xfrm>
        </p:spPr>
        <p:txBody>
          <a:bodyPr/>
          <a:lstStyle/>
          <a:p>
            <a:pPr algn="ctr"/>
            <a:r>
              <a:rPr lang="en-US" dirty="0" smtClean="0"/>
              <a:t>MANAGING </a:t>
            </a:r>
            <a:r>
              <a:rPr lang="en-US" dirty="0"/>
              <a:t>PUBLIC HEALTH UK/ </a:t>
            </a:r>
            <a:r>
              <a:rPr lang="en-US" dirty="0" smtClean="0"/>
              <a:t>GLOBAL</a:t>
            </a:r>
          </a:p>
          <a:p>
            <a:pPr algn="ctr"/>
            <a:r>
              <a:rPr lang="en-US" dirty="0" smtClean="0"/>
              <a:t>WK </a:t>
            </a:r>
            <a:r>
              <a:rPr lang="en-US" dirty="0" smtClean="0"/>
              <a:t>8</a:t>
            </a:r>
            <a:endParaRPr lang="en-US" dirty="0"/>
          </a:p>
        </p:txBody>
      </p:sp>
      <p:pic>
        <p:nvPicPr>
          <p:cNvPr id="1026" name="Picture 2"/>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7031932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Contents</a:t>
            </a:r>
            <a:endParaRPr lang="en-GB" dirty="0"/>
          </a:p>
        </p:txBody>
      </p:sp>
      <p:sp>
        <p:nvSpPr>
          <p:cNvPr id="3" name="Content Placeholder 2"/>
          <p:cNvSpPr>
            <a:spLocks noGrp="1"/>
          </p:cNvSpPr>
          <p:nvPr>
            <p:ph idx="1"/>
          </p:nvPr>
        </p:nvSpPr>
        <p:spPr>
          <a:xfrm>
            <a:off x="457200" y="1600200"/>
            <a:ext cx="8229600" cy="3989040"/>
          </a:xfrm>
        </p:spPr>
        <p:txBody>
          <a:bodyPr>
            <a:normAutofit/>
          </a:bodyPr>
          <a:lstStyle/>
          <a:p>
            <a:r>
              <a:rPr lang="nl-NL" sz="3600" dirty="0" smtClean="0"/>
              <a:t>Public health - Childhood obesity  </a:t>
            </a:r>
          </a:p>
          <a:p>
            <a:pPr lvl="1"/>
            <a:r>
              <a:rPr lang="nl-NL" sz="2800" dirty="0" err="1" smtClean="0"/>
              <a:t>Positive</a:t>
            </a:r>
            <a:r>
              <a:rPr lang="nl-NL" sz="2800" dirty="0" smtClean="0"/>
              <a:t> </a:t>
            </a:r>
            <a:r>
              <a:rPr lang="nl-NL" sz="2800" dirty="0" err="1" smtClean="0"/>
              <a:t>health</a:t>
            </a:r>
            <a:r>
              <a:rPr lang="nl-NL" sz="2800" dirty="0" smtClean="0"/>
              <a:t> promotion programs</a:t>
            </a:r>
            <a:endParaRPr lang="nl-NL" sz="2800" dirty="0" smtClean="0"/>
          </a:p>
          <a:p>
            <a:pPr lvl="2"/>
            <a:r>
              <a:rPr lang="nl-NL" sz="2600" dirty="0" smtClean="0"/>
              <a:t>Global</a:t>
            </a:r>
          </a:p>
          <a:p>
            <a:pPr lvl="2"/>
            <a:r>
              <a:rPr lang="nl-NL" sz="2600" dirty="0" smtClean="0"/>
              <a:t>UK</a:t>
            </a:r>
          </a:p>
          <a:p>
            <a:pPr lvl="1"/>
            <a:r>
              <a:rPr lang="nl-NL" sz="2800" dirty="0" smtClean="0"/>
              <a:t> </a:t>
            </a:r>
            <a:endParaRPr lang="nl-NL" sz="2800" dirty="0" smtClean="0"/>
          </a:p>
          <a:p>
            <a:pPr lvl="1"/>
            <a:endParaRPr lang="nl-NL" sz="2800" dirty="0" smtClean="0"/>
          </a:p>
        </p:txBody>
      </p:sp>
      <p:pic>
        <p:nvPicPr>
          <p:cNvPr id="5" name="Picture 2"/>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3751894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lnSpcReduction="10000"/>
          </a:bodyPr>
          <a:lstStyle/>
          <a:p>
            <a:pPr>
              <a:buNone/>
            </a:pPr>
            <a:r>
              <a:rPr lang="en-US" dirty="0" smtClean="0"/>
              <a:t>Health promotion </a:t>
            </a:r>
            <a:endParaRPr lang="en-US" dirty="0" smtClean="0"/>
          </a:p>
          <a:p>
            <a:r>
              <a:rPr lang="en-US" dirty="0" smtClean="0"/>
              <a:t>The </a:t>
            </a:r>
            <a:r>
              <a:rPr lang="en-US" dirty="0" smtClean="0"/>
              <a:t>process of empowering people to increase control over their health and its determinants through health literacy efforts and </a:t>
            </a:r>
            <a:r>
              <a:rPr lang="en-US" dirty="0" err="1" smtClean="0"/>
              <a:t>multisectoral</a:t>
            </a:r>
            <a:r>
              <a:rPr lang="en-US" dirty="0" smtClean="0"/>
              <a:t> action to increase healthy behaviors. </a:t>
            </a:r>
            <a:endParaRPr lang="en-US" dirty="0" smtClean="0"/>
          </a:p>
          <a:p>
            <a:r>
              <a:rPr lang="en-US" dirty="0" smtClean="0"/>
              <a:t>This </a:t>
            </a:r>
            <a:r>
              <a:rPr lang="en-US" dirty="0" smtClean="0"/>
              <a:t>process includes activities for the community-at-large or for populations at increased risk of negative health outcomes. </a:t>
            </a:r>
            <a:endParaRPr lang="en-US" dirty="0" smtClean="0"/>
          </a:p>
          <a:p>
            <a:r>
              <a:rPr lang="en-US" dirty="0" smtClean="0"/>
              <a:t>Health </a:t>
            </a:r>
            <a:r>
              <a:rPr lang="en-US" dirty="0" smtClean="0"/>
              <a:t>promotion usually addresses behavioral risk factors such as tobacco use, obesity, diet and physical inactivity, as well as the areas of mental health, injury prevention, drug abuse control, alcohol control, health behavior related to HIV, and sexual health</a:t>
            </a:r>
            <a:r>
              <a:rPr lang="en-US" dirty="0" smtClean="0"/>
              <a:t>. (WHO)</a:t>
            </a:r>
            <a:endParaRPr lang="en-GB" dirty="0"/>
          </a:p>
        </p:txBody>
      </p:sp>
    </p:spTree>
    <p:extLst>
      <p:ext uri="{BB962C8B-B14F-4D97-AF65-F5344CB8AC3E}">
        <p14:creationId xmlns="" xmlns:p14="http://schemas.microsoft.com/office/powerpoint/2010/main" val="3077983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Tobacco –</a:t>
            </a:r>
            <a:r>
              <a:rPr lang="nl-NL" dirty="0" err="1" smtClean="0"/>
              <a:t>global</a:t>
            </a:r>
            <a:r>
              <a:rPr lang="nl-NL" dirty="0" smtClean="0"/>
              <a:t> </a:t>
            </a:r>
            <a:endParaRPr lang="nl-NL" dirty="0"/>
          </a:p>
        </p:txBody>
      </p:sp>
      <p:sp>
        <p:nvSpPr>
          <p:cNvPr id="5" name="Tijdelijke aanduiding voor inhoud 4"/>
          <p:cNvSpPr>
            <a:spLocks noGrp="1"/>
          </p:cNvSpPr>
          <p:nvPr>
            <p:ph idx="1"/>
          </p:nvPr>
        </p:nvSpPr>
        <p:spPr/>
        <p:txBody>
          <a:bodyPr/>
          <a:lstStyle/>
          <a:p>
            <a:pPr>
              <a:buNone/>
            </a:pPr>
            <a:endParaRPr lang="en-US" dirty="0" smtClean="0"/>
          </a:p>
          <a:p>
            <a:r>
              <a:rPr lang="en-US" dirty="0" smtClean="0"/>
              <a:t>Globalization </a:t>
            </a:r>
            <a:r>
              <a:rPr lang="en-US" dirty="0" smtClean="0"/>
              <a:t>of the tobacco epidemic</a:t>
            </a:r>
          </a:p>
          <a:p>
            <a:r>
              <a:rPr lang="en-US" dirty="0" smtClean="0"/>
              <a:t>Due to complex factors:</a:t>
            </a:r>
          </a:p>
          <a:p>
            <a:pPr lvl="1"/>
            <a:r>
              <a:rPr lang="en-US" dirty="0" smtClean="0"/>
              <a:t>Cross-border </a:t>
            </a:r>
            <a:r>
              <a:rPr lang="en-US" dirty="0" smtClean="0"/>
              <a:t>effects, including trade liberalization, direct foreign investment, global marketing, transnational tobacco advertising, promotion and sponsorship, and the international movement of contraband and counterfeit cigarettes</a:t>
            </a:r>
            <a:endParaRPr lang="en-US"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GB" dirty="0"/>
          </a:p>
        </p:txBody>
      </p:sp>
      <p:sp>
        <p:nvSpPr>
          <p:cNvPr id="3" name="Content Placeholder 2"/>
          <p:cNvSpPr>
            <a:spLocks noGrp="1"/>
          </p:cNvSpPr>
          <p:nvPr>
            <p:ph idx="1"/>
          </p:nvPr>
        </p:nvSpPr>
        <p:spPr/>
        <p:txBody>
          <a:bodyPr/>
          <a:lstStyle/>
          <a:p>
            <a:pPr>
              <a:buNone/>
            </a:pPr>
            <a:r>
              <a:rPr lang="en-US" dirty="0" smtClean="0"/>
              <a:t>The WHO Framework Convention on Tobacco Control (WHO FCTC</a:t>
            </a:r>
            <a:r>
              <a:rPr lang="en-US" dirty="0" smtClean="0"/>
              <a:t>) 2003</a:t>
            </a:r>
            <a:endParaRPr lang="en-US" dirty="0" smtClean="0"/>
          </a:p>
          <a:p>
            <a:endParaRPr lang="en-US" dirty="0" smtClean="0"/>
          </a:p>
          <a:p>
            <a:r>
              <a:rPr lang="en-US" dirty="0" smtClean="0"/>
              <a:t>Global </a:t>
            </a:r>
            <a:r>
              <a:rPr lang="en-US" dirty="0" smtClean="0"/>
              <a:t>treaty</a:t>
            </a:r>
          </a:p>
          <a:p>
            <a:r>
              <a:rPr lang="en-US" dirty="0" smtClean="0"/>
              <a:t>Reaffirms the right of all people to the highest standard of </a:t>
            </a:r>
            <a:r>
              <a:rPr lang="en-US" dirty="0" smtClean="0"/>
              <a:t>health</a:t>
            </a:r>
          </a:p>
          <a:p>
            <a:r>
              <a:rPr lang="en-US" dirty="0" smtClean="0"/>
              <a:t>Redefines </a:t>
            </a:r>
            <a:r>
              <a:rPr lang="en-US" dirty="0" smtClean="0"/>
              <a:t>the role of international law in preventing disease and promoting health</a:t>
            </a:r>
          </a:p>
          <a:p>
            <a:r>
              <a:rPr lang="en-US" dirty="0" smtClean="0"/>
              <a:t>Regulatory strategy to address addictive substances</a:t>
            </a:r>
          </a:p>
          <a:p>
            <a:r>
              <a:rPr lang="en-US" dirty="0" smtClean="0"/>
              <a:t>Importance of demand reduction strategies as well as supply reduction issues.</a:t>
            </a:r>
            <a:endParaRPr lang="nl-NL" dirty="0" smtClean="0"/>
          </a:p>
          <a:p>
            <a:endParaRPr lang="en-GB" dirty="0"/>
          </a:p>
        </p:txBody>
      </p:sp>
    </p:spTree>
    <p:extLst>
      <p:ext uri="{BB962C8B-B14F-4D97-AF65-F5344CB8AC3E}">
        <p14:creationId xmlns="" xmlns:p14="http://schemas.microsoft.com/office/powerpoint/2010/main" val="2692309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sp>
        <p:nvSpPr>
          <p:cNvPr id="3" name="Tijdelijke aanduiding voor inhoud 2"/>
          <p:cNvSpPr>
            <a:spLocks noGrp="1"/>
          </p:cNvSpPr>
          <p:nvPr>
            <p:ph idx="1"/>
          </p:nvPr>
        </p:nvSpPr>
        <p:spPr/>
        <p:txBody>
          <a:bodyPr/>
          <a:lstStyle/>
          <a:p>
            <a:pPr>
              <a:buNone/>
            </a:pPr>
            <a:r>
              <a:rPr lang="en-US" dirty="0" smtClean="0"/>
              <a:t>The WHO Framework Convention on Tobacco Control (WHO FCTC) 2003</a:t>
            </a:r>
          </a:p>
          <a:p>
            <a:endParaRPr lang="en-US" dirty="0" smtClean="0"/>
          </a:p>
          <a:p>
            <a:r>
              <a:rPr lang="en-US" dirty="0" smtClean="0"/>
              <a:t>Visible different results at </a:t>
            </a:r>
            <a:r>
              <a:rPr lang="en-US" dirty="0" smtClean="0"/>
              <a:t>country </a:t>
            </a:r>
            <a:r>
              <a:rPr lang="en-US" dirty="0" smtClean="0"/>
              <a:t>level</a:t>
            </a:r>
          </a:p>
          <a:p>
            <a:r>
              <a:rPr lang="en-US" dirty="0" smtClean="0"/>
              <a:t>Depend </a:t>
            </a:r>
            <a:r>
              <a:rPr lang="en-US" dirty="0" smtClean="0"/>
              <a:t>on the energy and political commitment </a:t>
            </a:r>
            <a:r>
              <a:rPr lang="en-US" dirty="0" smtClean="0"/>
              <a:t>of countries to implement in </a:t>
            </a:r>
            <a:r>
              <a:rPr lang="en-US" dirty="0" smtClean="0"/>
              <a:t>the coming </a:t>
            </a:r>
            <a:r>
              <a:rPr lang="en-US" dirty="0" smtClean="0"/>
              <a:t>years</a:t>
            </a:r>
          </a:p>
          <a:p>
            <a:r>
              <a:rPr lang="en-US" dirty="0" smtClean="0"/>
              <a:t>Further depend on it spreading </a:t>
            </a:r>
            <a:r>
              <a:rPr lang="en-US" dirty="0" smtClean="0"/>
              <a:t>throughout the national and local </a:t>
            </a:r>
            <a:r>
              <a:rPr lang="en-US" dirty="0" smtClean="0"/>
              <a:t>levels</a:t>
            </a:r>
          </a:p>
          <a:p>
            <a:r>
              <a:rPr lang="en-US" dirty="0" smtClean="0"/>
              <a:t>Successful </a:t>
            </a:r>
            <a:r>
              <a:rPr lang="en-US" dirty="0" smtClean="0"/>
              <a:t>result will be global public health gains for all.</a:t>
            </a:r>
            <a:endParaRPr lang="nl-NL"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FCTC </a:t>
            </a:r>
            <a:r>
              <a:rPr lang="nl-NL" dirty="0" err="1" smtClean="0"/>
              <a:t>successes</a:t>
            </a:r>
            <a:endParaRPr lang="nl-NL" dirty="0"/>
          </a:p>
        </p:txBody>
      </p:sp>
      <p:sp>
        <p:nvSpPr>
          <p:cNvPr id="3" name="Tijdelijke aanduiding voor inhoud 2"/>
          <p:cNvSpPr>
            <a:spLocks noGrp="1"/>
          </p:cNvSpPr>
          <p:nvPr>
            <p:ph idx="1"/>
          </p:nvPr>
        </p:nvSpPr>
        <p:spPr/>
        <p:txBody>
          <a:bodyPr/>
          <a:lstStyle/>
          <a:p>
            <a:pPr>
              <a:buNone/>
            </a:pPr>
            <a:r>
              <a:rPr lang="en-US" dirty="0" smtClean="0"/>
              <a:t>Ukraine </a:t>
            </a:r>
          </a:p>
          <a:p>
            <a:r>
              <a:rPr lang="en-US" dirty="0" smtClean="0"/>
              <a:t>In </a:t>
            </a:r>
            <a:r>
              <a:rPr lang="en-US" dirty="0" smtClean="0"/>
              <a:t>October 2012, cigarettes sold in that country will have to carry picture-based warnings, as mandated by the FCTC. (Ukraine ratified the FCTC in June 2006). </a:t>
            </a:r>
            <a:endParaRPr lang="en-US" dirty="0" smtClean="0"/>
          </a:p>
          <a:p>
            <a:r>
              <a:rPr lang="en-US" dirty="0" smtClean="0"/>
              <a:t>They </a:t>
            </a:r>
            <a:r>
              <a:rPr lang="en-US" dirty="0" smtClean="0"/>
              <a:t>will replace the current text warnings and cover 50 per cent of the back of packages; a Smoking Kills text will cover 50 per cent of the front.</a:t>
            </a:r>
            <a:endParaRPr lang="nl-NL"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sp>
        <p:nvSpPr>
          <p:cNvPr id="3" name="Tijdelijke aanduiding voor inhoud 2"/>
          <p:cNvSpPr>
            <a:spLocks noGrp="1"/>
          </p:cNvSpPr>
          <p:nvPr>
            <p:ph idx="1"/>
          </p:nvPr>
        </p:nvSpPr>
        <p:spPr/>
        <p:txBody>
          <a:bodyPr>
            <a:normAutofit lnSpcReduction="10000"/>
          </a:bodyPr>
          <a:lstStyle/>
          <a:p>
            <a:pPr>
              <a:buNone/>
            </a:pPr>
            <a:r>
              <a:rPr lang="nl-NL" dirty="0" err="1" smtClean="0"/>
              <a:t>Chandigarh</a:t>
            </a:r>
            <a:endParaRPr lang="nl-NL" dirty="0" smtClean="0"/>
          </a:p>
          <a:p>
            <a:pPr>
              <a:buNone/>
            </a:pPr>
            <a:endParaRPr lang="nl-NL" dirty="0" smtClean="0"/>
          </a:p>
          <a:p>
            <a:r>
              <a:rPr lang="en-US" dirty="0" smtClean="0"/>
              <a:t>Enacted strong, comprehensive </a:t>
            </a:r>
            <a:r>
              <a:rPr lang="en-US" dirty="0" smtClean="0"/>
              <a:t>smoke-free laws at the national or local </a:t>
            </a:r>
            <a:r>
              <a:rPr lang="en-US" dirty="0" smtClean="0"/>
              <a:t>level</a:t>
            </a:r>
          </a:p>
          <a:p>
            <a:r>
              <a:rPr lang="en-US" dirty="0" smtClean="0"/>
              <a:t>On 15 July 2007, the administration of the Union Territory of Chandigarh declared it the first smoke-free city in India, although the Cigarettes and Other Tobacco Products Act passed four years earlier had included smoke-free </a:t>
            </a:r>
            <a:r>
              <a:rPr lang="en-US" dirty="0" smtClean="0"/>
              <a:t>provisions</a:t>
            </a:r>
          </a:p>
          <a:p>
            <a:r>
              <a:rPr lang="en-US" dirty="0" smtClean="0"/>
              <a:t>Civil society led an active campaign in Chandigarh to get the provisions in the Act </a:t>
            </a:r>
            <a:r>
              <a:rPr lang="en-US" dirty="0" smtClean="0"/>
              <a:t>enforced</a:t>
            </a:r>
          </a:p>
          <a:p>
            <a:r>
              <a:rPr lang="en-US" dirty="0" smtClean="0"/>
              <a:t>Twin </a:t>
            </a:r>
            <a:r>
              <a:rPr lang="en-US" dirty="0" smtClean="0"/>
              <a:t>strategy of raising public awareness and taking legal action to push local authorities to act</a:t>
            </a:r>
            <a:endParaRPr lang="nl-NL" dirty="0" smtClean="0"/>
          </a:p>
          <a:p>
            <a:pPr>
              <a:buNone/>
            </a:pPr>
            <a:endParaRPr lang="nl-NL"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sp>
        <p:nvSpPr>
          <p:cNvPr id="3" name="Tijdelijke aanduiding voor inhoud 2"/>
          <p:cNvSpPr>
            <a:spLocks noGrp="1"/>
          </p:cNvSpPr>
          <p:nvPr>
            <p:ph idx="1"/>
          </p:nvPr>
        </p:nvSpPr>
        <p:spPr/>
        <p:txBody>
          <a:bodyPr>
            <a:normAutofit fontScale="92500" lnSpcReduction="20000"/>
          </a:bodyPr>
          <a:lstStyle/>
          <a:p>
            <a:pPr>
              <a:buNone/>
            </a:pPr>
            <a:r>
              <a:rPr lang="nl-NL" dirty="0" smtClean="0"/>
              <a:t>Uruguay</a:t>
            </a:r>
            <a:endParaRPr lang="nl-NL" dirty="0" smtClean="0"/>
          </a:p>
          <a:p>
            <a:pPr>
              <a:buNone/>
            </a:pPr>
            <a:endParaRPr lang="en-US" dirty="0" smtClean="0"/>
          </a:p>
          <a:p>
            <a:r>
              <a:rPr lang="en-US" dirty="0" smtClean="0"/>
              <a:t>Has </a:t>
            </a:r>
            <a:r>
              <a:rPr lang="en-US" dirty="0" smtClean="0"/>
              <a:t>some of the strongest tobacco control laws in the </a:t>
            </a:r>
            <a:r>
              <a:rPr lang="en-US" dirty="0" smtClean="0"/>
              <a:t>world</a:t>
            </a:r>
          </a:p>
          <a:p>
            <a:r>
              <a:rPr lang="en-US" dirty="0" smtClean="0"/>
              <a:t>Include </a:t>
            </a:r>
            <a:r>
              <a:rPr lang="en-US" dirty="0" smtClean="0"/>
              <a:t>graphic health warnings covering 80 percent of cigarette packages</a:t>
            </a:r>
            <a:r>
              <a:rPr lang="en-US" dirty="0" smtClean="0"/>
              <a:t>.</a:t>
            </a:r>
          </a:p>
          <a:p>
            <a:r>
              <a:rPr lang="en-US" dirty="0" smtClean="0"/>
              <a:t>Impact </a:t>
            </a:r>
            <a:r>
              <a:rPr lang="en-US" dirty="0" smtClean="0"/>
              <a:t>of these policies </a:t>
            </a:r>
            <a:r>
              <a:rPr lang="en-US" dirty="0" smtClean="0"/>
              <a:t>the </a:t>
            </a:r>
            <a:r>
              <a:rPr lang="en-US" dirty="0" smtClean="0"/>
              <a:t>sharpest declines in prevalence of tobacco smoking ever reported, from 33% of adults in 2006 to 25% in </a:t>
            </a:r>
            <a:r>
              <a:rPr lang="en-US" dirty="0" smtClean="0"/>
              <a:t>2009</a:t>
            </a:r>
          </a:p>
          <a:p>
            <a:r>
              <a:rPr lang="en-US" dirty="0" smtClean="0"/>
              <a:t>2010 tobacco giant Philip Morris International (PMI) challenged Uruguay's proposed warning labels, and other tobacco control measures, claiming they violated the 1988 investment protection treaty between Uruguay and </a:t>
            </a:r>
            <a:r>
              <a:rPr lang="en-US" dirty="0" smtClean="0"/>
              <a:t>Switzerland</a:t>
            </a:r>
          </a:p>
          <a:p>
            <a:r>
              <a:rPr lang="en-US" dirty="0" smtClean="0"/>
              <a:t>In 2010 the FCTC parties adopted the Punta </a:t>
            </a:r>
            <a:r>
              <a:rPr lang="en-US" dirty="0" smtClean="0"/>
              <a:t>del Este Declaration, noting “their concern regarding actions taken by the tobacco industry that seek to subvert and undermine government policies on tobacco control</a:t>
            </a:r>
            <a:endParaRPr lang="nl-NL"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sp>
        <p:nvSpPr>
          <p:cNvPr id="3" name="Tijdelijke aanduiding voor inhoud 2"/>
          <p:cNvSpPr>
            <a:spLocks noGrp="1"/>
          </p:cNvSpPr>
          <p:nvPr>
            <p:ph idx="1"/>
          </p:nvPr>
        </p:nvSpPr>
        <p:spPr/>
        <p:txBody>
          <a:bodyPr/>
          <a:lstStyle/>
          <a:p>
            <a:pPr>
              <a:buNone/>
            </a:pPr>
            <a:r>
              <a:rPr lang="nl-NL" dirty="0" smtClean="0"/>
              <a:t>China and </a:t>
            </a:r>
            <a:r>
              <a:rPr lang="nl-NL" dirty="0" err="1" smtClean="0"/>
              <a:t>South</a:t>
            </a:r>
            <a:r>
              <a:rPr lang="nl-NL" dirty="0" smtClean="0"/>
              <a:t> </a:t>
            </a:r>
            <a:r>
              <a:rPr lang="nl-NL" dirty="0" err="1" smtClean="0"/>
              <a:t>Africa</a:t>
            </a:r>
            <a:endParaRPr lang="nl-NL" dirty="0" smtClean="0"/>
          </a:p>
          <a:p>
            <a:endParaRPr lang="nl-NL" dirty="0" smtClean="0"/>
          </a:p>
          <a:p>
            <a:r>
              <a:rPr lang="nl-NL" dirty="0" err="1" smtClean="0"/>
              <a:t>Examples</a:t>
            </a:r>
            <a:r>
              <a:rPr lang="nl-NL" dirty="0" smtClean="0"/>
              <a:t> of </a:t>
            </a:r>
            <a:r>
              <a:rPr lang="nl-NL" dirty="0" err="1" smtClean="0"/>
              <a:t>introducing</a:t>
            </a:r>
            <a:r>
              <a:rPr lang="nl-NL" dirty="0" smtClean="0"/>
              <a:t> </a:t>
            </a:r>
            <a:r>
              <a:rPr lang="nl-NL" dirty="0" err="1" smtClean="0"/>
              <a:t>taxation</a:t>
            </a:r>
            <a:r>
              <a:rPr lang="nl-NL" dirty="0" smtClean="0"/>
              <a:t> </a:t>
            </a:r>
            <a:r>
              <a:rPr lang="nl-NL" dirty="0" err="1" smtClean="0"/>
              <a:t>on</a:t>
            </a:r>
            <a:r>
              <a:rPr lang="nl-NL" dirty="0" smtClean="0"/>
              <a:t> </a:t>
            </a:r>
            <a:r>
              <a:rPr lang="nl-NL" dirty="0" err="1" smtClean="0"/>
              <a:t>tabacco</a:t>
            </a:r>
            <a:r>
              <a:rPr lang="nl-NL" dirty="0" smtClean="0"/>
              <a:t> </a:t>
            </a:r>
          </a:p>
          <a:p>
            <a:r>
              <a:rPr lang="en-US" dirty="0" smtClean="0"/>
              <a:t>Good tobacco tax policies have enormous potential to encourage quitting amongst tobacco users, prevent young people from starting – and simultaneously generate considerable tax </a:t>
            </a:r>
            <a:r>
              <a:rPr lang="en-US" dirty="0" smtClean="0"/>
              <a:t>revenue</a:t>
            </a:r>
          </a:p>
          <a:p>
            <a:r>
              <a:rPr lang="en-US" dirty="0" smtClean="0"/>
              <a:t>In </a:t>
            </a:r>
            <a:r>
              <a:rPr lang="en-US" dirty="0" smtClean="0"/>
              <a:t>China an increase that pushed tax incidence on cigarettes to 68 per cent could save as many as 13.7 million lives, and would be worth at least US$16 billion per year – more than the entire gross domestic product of at least 80 countries</a:t>
            </a:r>
            <a:endParaRPr lang="nl-NL"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dirty="0"/>
          </a:p>
        </p:txBody>
      </p:sp>
      <p:pic>
        <p:nvPicPr>
          <p:cNvPr id="1026" name="Picture 2"/>
          <p:cNvPicPr>
            <a:picLocks noChangeAspect="1" noChangeArrowheads="1"/>
          </p:cNvPicPr>
          <p:nvPr/>
        </p:nvPicPr>
        <p:blipFill>
          <a:blip r:embed="rId2" cstate="print"/>
          <a:srcRect/>
          <a:stretch>
            <a:fillRect/>
          </a:stretch>
        </p:blipFill>
        <p:spPr bwMode="auto">
          <a:xfrm>
            <a:off x="539551" y="1772816"/>
            <a:ext cx="8208913" cy="343852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National </a:t>
            </a:r>
            <a:r>
              <a:rPr lang="nl-NL" dirty="0" err="1" smtClean="0"/>
              <a:t>health</a:t>
            </a:r>
            <a:r>
              <a:rPr lang="nl-NL" dirty="0" smtClean="0"/>
              <a:t> promotion</a:t>
            </a:r>
            <a:endParaRPr lang="nl-NL" dirty="0"/>
          </a:p>
        </p:txBody>
      </p:sp>
      <p:sp>
        <p:nvSpPr>
          <p:cNvPr id="3" name="Tijdelijke aanduiding voor inhoud 2"/>
          <p:cNvSpPr>
            <a:spLocks noGrp="1"/>
          </p:cNvSpPr>
          <p:nvPr>
            <p:ph idx="1"/>
          </p:nvPr>
        </p:nvSpPr>
        <p:spPr/>
        <p:txBody>
          <a:bodyPr/>
          <a:lstStyle/>
          <a:p>
            <a:r>
              <a:rPr lang="en-US" dirty="0" smtClean="0"/>
              <a:t>NHS England and Public Health England </a:t>
            </a:r>
            <a:r>
              <a:rPr lang="en-US" dirty="0" smtClean="0"/>
              <a:t>are responsible </a:t>
            </a:r>
            <a:r>
              <a:rPr lang="en-US" dirty="0" smtClean="0"/>
              <a:t>for the nationally managed public health </a:t>
            </a:r>
            <a:r>
              <a:rPr lang="en-US" dirty="0" smtClean="0"/>
              <a:t>campaigns</a:t>
            </a:r>
          </a:p>
          <a:p>
            <a:r>
              <a:rPr lang="en-US" dirty="0" smtClean="0"/>
              <a:t>The </a:t>
            </a:r>
            <a:r>
              <a:rPr lang="en-US" dirty="0" smtClean="0"/>
              <a:t>topics for </a:t>
            </a:r>
            <a:r>
              <a:rPr lang="en-US" dirty="0" smtClean="0"/>
              <a:t>public </a:t>
            </a:r>
            <a:r>
              <a:rPr lang="en-US" dirty="0" smtClean="0"/>
              <a:t>health campaigns are chosen at a national level by Public Health England and NHS England in consultation with </a:t>
            </a:r>
            <a:r>
              <a:rPr lang="en-US" dirty="0" smtClean="0"/>
              <a:t>partners e.g. health services (trusts), pharmacy, GP, Health &amp; well being boards, </a:t>
            </a:r>
            <a:endParaRPr lang="nl-NL" dirty="0" smtClean="0"/>
          </a:p>
          <a:p>
            <a:r>
              <a:rPr lang="nl-NL" dirty="0" smtClean="0"/>
              <a:t>National public </a:t>
            </a:r>
            <a:r>
              <a:rPr lang="nl-NL" dirty="0" err="1" smtClean="0"/>
              <a:t>health</a:t>
            </a:r>
            <a:r>
              <a:rPr lang="nl-NL" dirty="0" smtClean="0"/>
              <a:t> </a:t>
            </a:r>
            <a:r>
              <a:rPr lang="nl-NL" dirty="0" err="1" smtClean="0"/>
              <a:t>campaigns</a:t>
            </a:r>
            <a:r>
              <a:rPr lang="nl-NL" dirty="0" smtClean="0"/>
              <a:t> (</a:t>
            </a:r>
            <a:r>
              <a:rPr lang="nl-NL" dirty="0" err="1" smtClean="0"/>
              <a:t>funded</a:t>
            </a:r>
            <a:r>
              <a:rPr lang="nl-NL" dirty="0" smtClean="0"/>
              <a:t> </a:t>
            </a:r>
            <a:r>
              <a:rPr lang="nl-NL" dirty="0" err="1" smtClean="0"/>
              <a:t>by</a:t>
            </a:r>
            <a:r>
              <a:rPr lang="nl-NL" dirty="0" smtClean="0"/>
              <a:t> </a:t>
            </a:r>
            <a:r>
              <a:rPr lang="nl-NL" dirty="0" err="1" smtClean="0"/>
              <a:t>DoH</a:t>
            </a:r>
            <a:r>
              <a:rPr lang="nl-NL" dirty="0" smtClean="0"/>
              <a:t>)</a:t>
            </a:r>
          </a:p>
          <a:p>
            <a:endParaRPr lang="nl-NL"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t>Health promotion </a:t>
            </a:r>
            <a:r>
              <a:rPr lang="nl-NL" dirty="0" smtClean="0"/>
              <a:t>:</a:t>
            </a:r>
            <a:r>
              <a:rPr lang="nl-NL" dirty="0" smtClean="0"/>
              <a:t/>
            </a:r>
            <a:br>
              <a:rPr lang="nl-NL" dirty="0" smtClean="0"/>
            </a:br>
            <a:endParaRPr lang="nl-NL" dirty="0"/>
          </a:p>
        </p:txBody>
      </p:sp>
      <p:sp>
        <p:nvSpPr>
          <p:cNvPr id="3" name="Tijdelijke aanduiding voor inhoud 2"/>
          <p:cNvSpPr>
            <a:spLocks noGrp="1"/>
          </p:cNvSpPr>
          <p:nvPr>
            <p:ph idx="1"/>
          </p:nvPr>
        </p:nvSpPr>
        <p:spPr/>
        <p:txBody>
          <a:bodyPr/>
          <a:lstStyle/>
          <a:p>
            <a:pPr>
              <a:buNone/>
            </a:pPr>
            <a:r>
              <a:rPr lang="nl-NL" dirty="0" smtClean="0"/>
              <a:t>Health promotion &amp; </a:t>
            </a:r>
            <a:r>
              <a:rPr lang="nl-NL" dirty="0" err="1" smtClean="0"/>
              <a:t>wellbeing</a:t>
            </a:r>
            <a:r>
              <a:rPr lang="nl-NL" dirty="0" smtClean="0"/>
              <a:t>:</a:t>
            </a:r>
          </a:p>
          <a:p>
            <a:pPr>
              <a:buNone/>
            </a:pPr>
            <a:endParaRPr lang="nl-NL" dirty="0" smtClean="0"/>
          </a:p>
          <a:p>
            <a:r>
              <a:rPr lang="nl-NL" dirty="0" smtClean="0"/>
              <a:t>Schools (</a:t>
            </a:r>
            <a:r>
              <a:rPr lang="nl-NL" dirty="0" err="1" smtClean="0"/>
              <a:t>lifestyle</a:t>
            </a:r>
            <a:r>
              <a:rPr lang="nl-NL" dirty="0" smtClean="0"/>
              <a:t>, </a:t>
            </a:r>
            <a:r>
              <a:rPr lang="nl-NL" dirty="0" err="1" smtClean="0"/>
              <a:t>nutrition</a:t>
            </a:r>
            <a:r>
              <a:rPr lang="nl-NL" dirty="0" smtClean="0"/>
              <a:t>, </a:t>
            </a:r>
            <a:r>
              <a:rPr lang="nl-NL" dirty="0" err="1" smtClean="0"/>
              <a:t>physical</a:t>
            </a:r>
            <a:r>
              <a:rPr lang="nl-NL" dirty="0" smtClean="0"/>
              <a:t> </a:t>
            </a:r>
            <a:r>
              <a:rPr lang="nl-NL" dirty="0" err="1" smtClean="0"/>
              <a:t>activity</a:t>
            </a:r>
            <a:r>
              <a:rPr lang="nl-NL" dirty="0" smtClean="0"/>
              <a:t>,..)</a:t>
            </a:r>
          </a:p>
          <a:p>
            <a:r>
              <a:rPr lang="nl-NL" dirty="0" err="1" smtClean="0"/>
              <a:t>Universities</a:t>
            </a:r>
            <a:r>
              <a:rPr lang="nl-NL" dirty="0" smtClean="0"/>
              <a:t> (</a:t>
            </a:r>
            <a:r>
              <a:rPr lang="nl-NL" dirty="0" err="1" smtClean="0"/>
              <a:t>Portsmouth</a:t>
            </a:r>
            <a:r>
              <a:rPr lang="nl-NL" dirty="0" smtClean="0"/>
              <a:t>) mental </a:t>
            </a:r>
            <a:r>
              <a:rPr lang="nl-NL" dirty="0" err="1" smtClean="0"/>
              <a:t>wellbeing</a:t>
            </a:r>
            <a:endParaRPr lang="nl-NL" dirty="0" smtClean="0"/>
          </a:p>
          <a:p>
            <a:r>
              <a:rPr lang="nl-NL" dirty="0" err="1" smtClean="0"/>
              <a:t>Community</a:t>
            </a:r>
            <a:r>
              <a:rPr lang="nl-NL" dirty="0" smtClean="0"/>
              <a:t> (</a:t>
            </a:r>
            <a:r>
              <a:rPr lang="nl-NL" dirty="0" err="1" smtClean="0"/>
              <a:t>lifestyle</a:t>
            </a:r>
            <a:r>
              <a:rPr lang="nl-NL" dirty="0" smtClean="0"/>
              <a:t>, </a:t>
            </a:r>
            <a:r>
              <a:rPr lang="nl-NL" dirty="0" err="1" smtClean="0"/>
              <a:t>nutrition</a:t>
            </a:r>
            <a:r>
              <a:rPr lang="nl-NL" dirty="0" smtClean="0"/>
              <a:t>, </a:t>
            </a:r>
            <a:r>
              <a:rPr lang="nl-NL" dirty="0" err="1" smtClean="0"/>
              <a:t>physical</a:t>
            </a:r>
            <a:r>
              <a:rPr lang="nl-NL" dirty="0" smtClean="0"/>
              <a:t> </a:t>
            </a:r>
            <a:r>
              <a:rPr lang="nl-NL" dirty="0" err="1" smtClean="0"/>
              <a:t>activity</a:t>
            </a:r>
            <a:r>
              <a:rPr lang="nl-NL" dirty="0" smtClean="0"/>
              <a:t>,..)</a:t>
            </a:r>
          </a:p>
          <a:p>
            <a:r>
              <a:rPr lang="nl-NL" dirty="0" err="1" smtClean="0"/>
              <a:t>Workplace</a:t>
            </a:r>
            <a:r>
              <a:rPr lang="nl-NL" dirty="0" smtClean="0"/>
              <a:t> (stress, </a:t>
            </a:r>
            <a:r>
              <a:rPr lang="nl-NL" dirty="0" err="1" smtClean="0"/>
              <a:t>health</a:t>
            </a:r>
            <a:r>
              <a:rPr lang="nl-NL" dirty="0" smtClean="0"/>
              <a:t> &amp; </a:t>
            </a:r>
            <a:r>
              <a:rPr lang="nl-NL" dirty="0" err="1" smtClean="0"/>
              <a:t>safety</a:t>
            </a:r>
            <a:r>
              <a:rPr lang="nl-NL" dirty="0" smtClean="0"/>
              <a:t>, </a:t>
            </a:r>
            <a:r>
              <a:rPr lang="nl-NL" dirty="0" err="1" smtClean="0"/>
              <a:t>lifestyle</a:t>
            </a:r>
            <a:r>
              <a:rPr lang="nl-NL" dirty="0" smtClean="0"/>
              <a:t>,…)</a:t>
            </a:r>
          </a:p>
          <a:p>
            <a:r>
              <a:rPr lang="nl-NL" dirty="0" smtClean="0"/>
              <a:t>Health promotion services </a:t>
            </a:r>
          </a:p>
          <a:p>
            <a:pPr lvl="1"/>
            <a:r>
              <a:rPr lang="nl-NL" dirty="0" smtClean="0"/>
              <a:t>e.g. </a:t>
            </a:r>
            <a:r>
              <a:rPr lang="nl-NL" dirty="0" err="1" smtClean="0"/>
              <a:t>farmacies</a:t>
            </a:r>
            <a:r>
              <a:rPr lang="nl-NL" dirty="0" smtClean="0"/>
              <a:t> </a:t>
            </a:r>
            <a:r>
              <a:rPr lang="en-US" dirty="0" smtClean="0"/>
              <a:t>are required </a:t>
            </a:r>
            <a:r>
              <a:rPr lang="en-US" dirty="0" smtClean="0"/>
              <a:t>to participate </a:t>
            </a:r>
            <a:r>
              <a:rPr lang="en-US" dirty="0" smtClean="0"/>
              <a:t>in up to six campaigns at the request of NHS England. This involves the display and distribution of leaflets provided by NHS England.</a:t>
            </a:r>
            <a:r>
              <a:rPr lang="nl-NL" dirty="0" smtClean="0"/>
              <a:t>,..) R</a:t>
            </a:r>
            <a:r>
              <a:rPr lang="en-US" dirty="0" err="1" smtClean="0"/>
              <a:t>equired</a:t>
            </a:r>
            <a:r>
              <a:rPr lang="en-US" dirty="0" smtClean="0"/>
              <a:t> to undertake </a:t>
            </a:r>
            <a:r>
              <a:rPr lang="en-US" dirty="0" smtClean="0"/>
              <a:t>prescription-linked interventions </a:t>
            </a:r>
            <a:r>
              <a:rPr lang="en-US" dirty="0" smtClean="0"/>
              <a:t>on public health </a:t>
            </a:r>
            <a:r>
              <a:rPr lang="en-US" dirty="0" smtClean="0"/>
              <a:t>concern, such as encouraging smoking cessation</a:t>
            </a:r>
            <a:endParaRPr lang="nl-NL" dirty="0" smtClean="0"/>
          </a:p>
          <a:p>
            <a:endParaRPr lang="nl-NL" dirty="0" smtClean="0"/>
          </a:p>
          <a:p>
            <a:endParaRPr lang="nl-NL"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Regional</a:t>
            </a:r>
            <a:r>
              <a:rPr lang="nl-NL" dirty="0" smtClean="0"/>
              <a:t> - UK</a:t>
            </a:r>
            <a:endParaRPr lang="nl-NL" dirty="0"/>
          </a:p>
        </p:txBody>
      </p:sp>
      <p:sp>
        <p:nvSpPr>
          <p:cNvPr id="3" name="Tijdelijke aanduiding voor inhoud 2"/>
          <p:cNvSpPr>
            <a:spLocks noGrp="1"/>
          </p:cNvSpPr>
          <p:nvPr>
            <p:ph idx="1"/>
          </p:nvPr>
        </p:nvSpPr>
        <p:spPr/>
        <p:txBody>
          <a:bodyPr>
            <a:normAutofit/>
          </a:bodyPr>
          <a:lstStyle/>
          <a:p>
            <a:pPr>
              <a:buNone/>
            </a:pPr>
            <a:r>
              <a:rPr lang="nl-NL" dirty="0" err="1" smtClean="0"/>
              <a:t>Derbyshire</a:t>
            </a:r>
            <a:r>
              <a:rPr lang="nl-NL" dirty="0" smtClean="0"/>
              <a:t> </a:t>
            </a:r>
            <a:r>
              <a:rPr lang="nl-NL" dirty="0" err="1" smtClean="0"/>
              <a:t>health</a:t>
            </a:r>
            <a:r>
              <a:rPr lang="nl-NL" dirty="0" smtClean="0"/>
              <a:t> promotion services</a:t>
            </a:r>
          </a:p>
          <a:p>
            <a:pPr>
              <a:buNone/>
            </a:pPr>
            <a:endParaRPr lang="nl-NL" dirty="0" smtClean="0"/>
          </a:p>
          <a:p>
            <a:r>
              <a:rPr lang="en-US" dirty="0" smtClean="0"/>
              <a:t>A range </a:t>
            </a:r>
            <a:r>
              <a:rPr lang="en-US" dirty="0" smtClean="0"/>
              <a:t>of free health and well-being programs, advice and support to the local community and businesses of Derbyshire. </a:t>
            </a:r>
            <a:endParaRPr lang="en-US" dirty="0" smtClean="0"/>
          </a:p>
          <a:p>
            <a:r>
              <a:rPr lang="en-US" dirty="0" smtClean="0"/>
              <a:t>Programs </a:t>
            </a:r>
            <a:r>
              <a:rPr lang="en-US" dirty="0" smtClean="0"/>
              <a:t>are run and delivered by health specialists. </a:t>
            </a:r>
          </a:p>
          <a:p>
            <a:pPr lvl="1"/>
            <a:r>
              <a:rPr lang="en-US" dirty="0" smtClean="0"/>
              <a:t>Waist Wise - this is a weight management program with separate courses for men and women</a:t>
            </a:r>
          </a:p>
          <a:p>
            <a:pPr lvl="1"/>
            <a:r>
              <a:rPr lang="en-US" dirty="0" smtClean="0"/>
              <a:t>Derbyshire Stop Smoking Service - this is a specialist support program to help people quit smoking.</a:t>
            </a:r>
          </a:p>
          <a:p>
            <a:pPr lvl="1"/>
            <a:r>
              <a:rPr lang="en-US" dirty="0" smtClean="0"/>
              <a:t>Health Referral Program - this is an exercise and activity scheme for individuals who want to improve their health by becoming more active.</a:t>
            </a:r>
          </a:p>
          <a:p>
            <a:pPr>
              <a:buNone/>
            </a:pPr>
            <a:endParaRPr lang="nl-NL"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sp>
        <p:nvSpPr>
          <p:cNvPr id="3" name="Tijdelijke aanduiding voor inhoud 2"/>
          <p:cNvSpPr>
            <a:spLocks noGrp="1"/>
          </p:cNvSpPr>
          <p:nvPr>
            <p:ph idx="1"/>
          </p:nvPr>
        </p:nvSpPr>
        <p:spPr/>
        <p:txBody>
          <a:bodyPr>
            <a:normAutofit lnSpcReduction="10000"/>
          </a:bodyPr>
          <a:lstStyle/>
          <a:p>
            <a:endParaRPr lang="nl-NL" dirty="0" smtClean="0"/>
          </a:p>
          <a:p>
            <a:r>
              <a:rPr lang="en-US" dirty="0" smtClean="0"/>
              <a:t>Children and Young People's Health Promotion Program - this is a local program to improve the health and wellbeing of children and young people in Derbyshire.</a:t>
            </a:r>
          </a:p>
          <a:p>
            <a:r>
              <a:rPr lang="en-US" dirty="0" smtClean="0"/>
              <a:t>Working Well - this involves a range of programs to help local businesses to improve the health, well-being and safety of their workforce and work place.</a:t>
            </a:r>
          </a:p>
          <a:p>
            <a:r>
              <a:rPr lang="en-US" dirty="0" smtClean="0"/>
              <a:t>Living with Long-term Conditions Program- this is a self-management program to help people with long-term conditions to improve their health and well-being.</a:t>
            </a:r>
          </a:p>
          <a:p>
            <a:r>
              <a:rPr lang="en-US" dirty="0" smtClean="0"/>
              <a:t>Marketing and Resource Service - this is a range of health and well-being marketing resources for use in the community and education projects</a:t>
            </a:r>
          </a:p>
          <a:p>
            <a:endParaRPr lang="nl-NL"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buNone/>
            </a:pPr>
            <a:r>
              <a:rPr lang="en-US" sz="3600" dirty="0" smtClean="0"/>
              <a:t>Health </a:t>
            </a:r>
          </a:p>
          <a:p>
            <a:pPr marL="0" indent="0">
              <a:buNone/>
            </a:pPr>
            <a:endParaRPr lang="en-US" sz="3600" dirty="0"/>
          </a:p>
          <a:p>
            <a:pPr marL="0" indent="0">
              <a:buNone/>
            </a:pPr>
            <a:r>
              <a:rPr lang="en-US" sz="3600" dirty="0" smtClean="0"/>
              <a:t>Finances</a:t>
            </a:r>
          </a:p>
          <a:p>
            <a:pPr marL="0" indent="0">
              <a:buNone/>
            </a:pPr>
            <a:endParaRPr lang="en-US" sz="3600" dirty="0"/>
          </a:p>
          <a:p>
            <a:pPr marL="0" indent="0">
              <a:buNone/>
            </a:pPr>
            <a:r>
              <a:rPr lang="en-US" sz="3600" dirty="0" smtClean="0"/>
              <a:t>Equality</a:t>
            </a:r>
          </a:p>
          <a:p>
            <a:pPr marL="0" indent="0">
              <a:buNone/>
            </a:pPr>
            <a:endParaRPr lang="en-US" sz="3600" dirty="0" smtClean="0"/>
          </a:p>
          <a:p>
            <a:pPr marL="0" indent="0">
              <a:buNone/>
            </a:pPr>
            <a:r>
              <a:rPr lang="en-US" sz="3600" dirty="0" smtClean="0"/>
              <a:t>Equity </a:t>
            </a:r>
            <a:endParaRPr lang="en-US" sz="3600" dirty="0" smtClean="0"/>
          </a:p>
          <a:p>
            <a:pPr marL="0" indent="0">
              <a:buNone/>
            </a:pPr>
            <a:endParaRPr lang="en-US" sz="3600" dirty="0"/>
          </a:p>
          <a:p>
            <a:pPr marL="0" indent="0">
              <a:buNone/>
            </a:pPr>
            <a:r>
              <a:rPr lang="en-US" sz="3600" dirty="0" smtClean="0"/>
              <a:t>…..?</a:t>
            </a:r>
          </a:p>
        </p:txBody>
      </p:sp>
      <p:sp>
        <p:nvSpPr>
          <p:cNvPr id="4" name="Title 1"/>
          <p:cNvSpPr>
            <a:spLocks noGrp="1"/>
          </p:cNvSpPr>
          <p:nvPr>
            <p:ph type="title"/>
          </p:nvPr>
        </p:nvSpPr>
        <p:spPr/>
        <p:txBody>
          <a:bodyPr>
            <a:normAutofit/>
          </a:bodyPr>
          <a:lstStyle/>
          <a:p>
            <a:r>
              <a:rPr lang="nl-NL" dirty="0" smtClean="0"/>
              <a:t>Big questions – what impact on</a:t>
            </a:r>
            <a:endParaRPr lang="en-GB" dirty="0"/>
          </a:p>
        </p:txBody>
      </p:sp>
    </p:spTree>
    <p:extLst>
      <p:ext uri="{BB962C8B-B14F-4D97-AF65-F5344CB8AC3E}">
        <p14:creationId xmlns="" xmlns:p14="http://schemas.microsoft.com/office/powerpoint/2010/main" val="1020306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srcRect/>
          <a:stretch>
            <a:fillRect/>
          </a:stretch>
        </p:blipFill>
        <p:spPr bwMode="auto">
          <a:xfrm>
            <a:off x="755576" y="332656"/>
            <a:ext cx="7848872" cy="6144344"/>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srcRect/>
          <a:stretch>
            <a:fillRect/>
          </a:stretch>
        </p:blipFill>
        <p:spPr bwMode="auto">
          <a:xfrm>
            <a:off x="539552" y="548681"/>
            <a:ext cx="7992887" cy="5475882"/>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sp>
        <p:nvSpPr>
          <p:cNvPr id="3" name="Tijdelijke aanduiding voor inhoud 2"/>
          <p:cNvSpPr>
            <a:spLocks noGrp="1"/>
          </p:cNvSpPr>
          <p:nvPr>
            <p:ph idx="1"/>
          </p:nvPr>
        </p:nvSpPr>
        <p:spPr/>
        <p:txBody>
          <a:bodyPr/>
          <a:lstStyle/>
          <a:p>
            <a:endParaRPr lang="nl-NL"/>
          </a:p>
        </p:txBody>
      </p:sp>
      <p:pic>
        <p:nvPicPr>
          <p:cNvPr id="4098" name="Picture 2"/>
          <p:cNvPicPr>
            <a:picLocks noChangeAspect="1" noChangeArrowheads="1"/>
          </p:cNvPicPr>
          <p:nvPr/>
        </p:nvPicPr>
        <p:blipFill>
          <a:blip r:embed="rId2" cstate="print"/>
          <a:srcRect/>
          <a:stretch>
            <a:fillRect/>
          </a:stretch>
        </p:blipFill>
        <p:spPr bwMode="auto">
          <a:xfrm>
            <a:off x="1" y="609600"/>
            <a:ext cx="9144000" cy="563880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Q&amp;A</a:t>
            </a:r>
            <a:endParaRPr lang="en-GB" dirty="0"/>
          </a:p>
        </p:txBody>
      </p:sp>
      <p:sp>
        <p:nvSpPr>
          <p:cNvPr id="3" name="Content Placeholder 2"/>
          <p:cNvSpPr>
            <a:spLocks noGrp="1"/>
          </p:cNvSpPr>
          <p:nvPr>
            <p:ph idx="1"/>
          </p:nvPr>
        </p:nvSpPr>
        <p:spPr>
          <a:xfrm>
            <a:off x="457200" y="1600200"/>
            <a:ext cx="8229600" cy="3989040"/>
          </a:xfrm>
        </p:spPr>
        <p:txBody>
          <a:bodyPr/>
          <a:lstStyle/>
          <a:p>
            <a:r>
              <a:rPr lang="en-GB" smtClean="0"/>
              <a:t>Any Questions?</a:t>
            </a:r>
            <a:endParaRPr lang="en-GB" dirty="0"/>
          </a:p>
        </p:txBody>
      </p:sp>
      <p:pic>
        <p:nvPicPr>
          <p:cNvPr id="5" name="Picture 2"/>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89784641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	</a:t>
            </a:r>
            <a:endParaRPr lang="en-GB" dirty="0"/>
          </a:p>
        </p:txBody>
      </p:sp>
      <p:sp>
        <p:nvSpPr>
          <p:cNvPr id="3" name="Content Placeholder 2"/>
          <p:cNvSpPr>
            <a:spLocks noGrp="1"/>
          </p:cNvSpPr>
          <p:nvPr>
            <p:ph idx="1"/>
          </p:nvPr>
        </p:nvSpPr>
        <p:spPr>
          <a:xfrm>
            <a:off x="0" y="1600200"/>
            <a:ext cx="8686800" cy="3989040"/>
          </a:xfrm>
        </p:spPr>
        <p:txBody>
          <a:bodyPr>
            <a:normAutofit fontScale="92500" lnSpcReduction="20000"/>
          </a:bodyPr>
          <a:lstStyle/>
          <a:p>
            <a:endParaRPr lang="en-US" dirty="0" smtClean="0"/>
          </a:p>
          <a:p>
            <a:r>
              <a:rPr lang="sv-SE" dirty="0" smtClean="0">
                <a:hlinkClick r:id="rId2"/>
              </a:rPr>
              <a:t>http://</a:t>
            </a:r>
            <a:r>
              <a:rPr lang="sv-SE" dirty="0" smtClean="0">
                <a:hlinkClick r:id="rId2"/>
              </a:rPr>
              <a:t>www.emro.who.int/about-who/public-health-functions/health-promotion-disease-prevention.html</a:t>
            </a:r>
            <a:endParaRPr lang="sv-SE" dirty="0" smtClean="0"/>
          </a:p>
          <a:p>
            <a:r>
              <a:rPr lang="en-US" dirty="0" smtClean="0"/>
              <a:t>(Derbyshire Community Health Service, 2012</a:t>
            </a:r>
            <a:r>
              <a:rPr lang="en-US" dirty="0" smtClean="0"/>
              <a:t>)</a:t>
            </a:r>
          </a:p>
          <a:p>
            <a:r>
              <a:rPr lang="en-US" dirty="0" smtClean="0"/>
              <a:t>Health promoting universities, health </a:t>
            </a:r>
            <a:r>
              <a:rPr lang="en-US" dirty="0" smtClean="0"/>
              <a:t>promotion accessed on </a:t>
            </a:r>
            <a:r>
              <a:rPr lang="en-US" dirty="0" smtClean="0">
                <a:hlinkClick r:id="rId3"/>
              </a:rPr>
              <a:t>http://www.euro.who.int/__</a:t>
            </a:r>
            <a:r>
              <a:rPr lang="en-US" dirty="0" smtClean="0">
                <a:hlinkClick r:id="rId3"/>
              </a:rPr>
              <a:t>data/assets/pdf_file/0012/101640/E60163.pdf</a:t>
            </a:r>
            <a:endParaRPr lang="en-US" dirty="0" smtClean="0"/>
          </a:p>
          <a:p>
            <a:r>
              <a:rPr lang="en-US" dirty="0" smtClean="0">
                <a:hlinkClick r:id="rId4"/>
              </a:rPr>
              <a:t>http://psnc.org.uk/services-commissioning/essential-services/public-health</a:t>
            </a:r>
            <a:r>
              <a:rPr lang="en-US" dirty="0" smtClean="0">
                <a:hlinkClick r:id="rId4"/>
              </a:rPr>
              <a:t>/</a:t>
            </a:r>
            <a:endParaRPr lang="en-US" dirty="0" smtClean="0"/>
          </a:p>
          <a:p>
            <a:r>
              <a:rPr lang="en-US" smtClean="0"/>
              <a:t>http://psnc.org.uk/cumbria-lpc/wp-content/uploads/sites/48/2015/05/HLP-PH-campaigns-2017-18-vs3.pdf</a:t>
            </a:r>
            <a:endParaRPr lang="en-US" dirty="0" smtClean="0"/>
          </a:p>
          <a:p>
            <a:endParaRPr lang="en-US" dirty="0" smtClean="0"/>
          </a:p>
          <a:p>
            <a:endParaRPr lang="en-GB" dirty="0" smtClean="0"/>
          </a:p>
          <a:p>
            <a:endParaRPr lang="en-GB" dirty="0" smtClean="0"/>
          </a:p>
          <a:p>
            <a:endParaRPr lang="en-GB" dirty="0" smtClean="0"/>
          </a:p>
          <a:p>
            <a:endParaRPr lang="en-GB" dirty="0" smtClean="0"/>
          </a:p>
        </p:txBody>
      </p:sp>
      <p:pic>
        <p:nvPicPr>
          <p:cNvPr id="5" name="Picture 2"/>
          <p:cNvPicPr>
            <a:picLocks noChangeAspect="1" noChangeArrowheads="1"/>
          </p:cNvPicPr>
          <p:nvPr/>
        </p:nvPicPr>
        <p:blipFill rotWithShape="1">
          <a:blip r:embed="rId5" cstate="print">
            <a:extLst>
              <a:ext uri="{28A0092B-C50C-407E-A947-70E740481C1C}">
                <a14:useLocalDpi xmlns="" xmlns:a14="http://schemas.microsoft.com/office/drawing/2010/main" val="0"/>
              </a:ext>
            </a:extLst>
          </a:blip>
          <a:srcRect r="50000"/>
          <a:stretch/>
        </p:blipFill>
        <p:spPr bwMode="auto">
          <a:xfrm>
            <a:off x="3347864" y="5491409"/>
            <a:ext cx="2866231" cy="13065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4092470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1435</TotalTime>
  <Words>1023</Words>
  <Application>Microsoft Office PowerPoint</Application>
  <PresentationFormat>Diavoorstelling (4:3)</PresentationFormat>
  <Paragraphs>100</Paragraphs>
  <Slides>21</Slides>
  <Notes>0</Notes>
  <HiddenSlides>0</HiddenSlides>
  <MMClips>0</MMClips>
  <ScaleCrop>false</ScaleCrop>
  <HeadingPairs>
    <vt:vector size="4" baseType="variant">
      <vt:variant>
        <vt:lpstr>Thema</vt:lpstr>
      </vt:variant>
      <vt:variant>
        <vt:i4>1</vt:i4>
      </vt:variant>
      <vt:variant>
        <vt:lpstr>Diatitels</vt:lpstr>
      </vt:variant>
      <vt:variant>
        <vt:i4>21</vt:i4>
      </vt:variant>
    </vt:vector>
  </HeadingPairs>
  <TitlesOfParts>
    <vt:vector size="22" baseType="lpstr">
      <vt:lpstr>Clarity</vt:lpstr>
      <vt:lpstr>Dia 1</vt:lpstr>
      <vt:lpstr>Contents</vt:lpstr>
      <vt:lpstr>Dia 3</vt:lpstr>
      <vt:lpstr>Tobacco –global </vt:lpstr>
      <vt:lpstr>Dia 5</vt:lpstr>
      <vt:lpstr>Dia 6</vt:lpstr>
      <vt:lpstr>FCTC successes</vt:lpstr>
      <vt:lpstr>Dia 8</vt:lpstr>
      <vt:lpstr>Dia 9</vt:lpstr>
      <vt:lpstr>Dia 10</vt:lpstr>
      <vt:lpstr>Dia 11</vt:lpstr>
      <vt:lpstr>National health promotion</vt:lpstr>
      <vt:lpstr>Health promotion : </vt:lpstr>
      <vt:lpstr>Regional - UK</vt:lpstr>
      <vt:lpstr>Dia 15</vt:lpstr>
      <vt:lpstr>Big questions – what impact on</vt:lpstr>
      <vt:lpstr>Dia 17</vt:lpstr>
      <vt:lpstr>Dia 18</vt:lpstr>
      <vt:lpstr>Dia 19</vt:lpstr>
      <vt:lpstr>Q&amp;A</vt:lpstr>
      <vt:lpstr>Sources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Module</dc:title>
  <dc:creator>Tanix</dc:creator>
  <cp:lastModifiedBy>Diola</cp:lastModifiedBy>
  <cp:revision>122</cp:revision>
  <dcterms:created xsi:type="dcterms:W3CDTF">2014-09-13T13:55:51Z</dcterms:created>
  <dcterms:modified xsi:type="dcterms:W3CDTF">2017-08-06T19:24:15Z</dcterms:modified>
</cp:coreProperties>
</file>