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8"/>
    <p:restoredTop sz="94669"/>
  </p:normalViewPr>
  <p:slideViewPr>
    <p:cSldViewPr snapToGrid="0" snapToObjects="1">
      <p:cViewPr varScale="1">
        <p:scale>
          <a:sx n="114" d="100"/>
          <a:sy n="114" d="100"/>
        </p:scale>
        <p:origin x="1584" y="16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B9E926-65F7-4B0E-863E-A26E4960A24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8DC95EE-2896-49A0-8A63-42ECA02BA4E6}">
      <dgm:prSet/>
      <dgm:spPr/>
      <dgm:t>
        <a:bodyPr/>
        <a:lstStyle/>
        <a:p>
          <a:r>
            <a:rPr lang="en-GB"/>
            <a:t>Communication is the act of of sharing information, feelings or meaning to another person.</a:t>
          </a:r>
          <a:endParaRPr lang="en-US"/>
        </a:p>
      </dgm:t>
    </dgm:pt>
    <dgm:pt modelId="{012F0209-08F7-4043-A36B-FC4E6CFEFF97}" type="parTrans" cxnId="{B1493CF3-E8D8-4E6E-8274-0BA7E3A7C7CD}">
      <dgm:prSet/>
      <dgm:spPr/>
      <dgm:t>
        <a:bodyPr/>
        <a:lstStyle/>
        <a:p>
          <a:endParaRPr lang="en-US"/>
        </a:p>
      </dgm:t>
    </dgm:pt>
    <dgm:pt modelId="{B2AC9FD8-BE4D-4DF4-B51B-FB07378CF990}" type="sibTrans" cxnId="{B1493CF3-E8D8-4E6E-8274-0BA7E3A7C7CD}">
      <dgm:prSet/>
      <dgm:spPr/>
      <dgm:t>
        <a:bodyPr/>
        <a:lstStyle/>
        <a:p>
          <a:endParaRPr lang="en-US"/>
        </a:p>
      </dgm:t>
    </dgm:pt>
    <dgm:pt modelId="{5ED80512-F746-45DF-B87D-35888193DDE5}">
      <dgm:prSet/>
      <dgm:spPr/>
      <dgm:t>
        <a:bodyPr/>
        <a:lstStyle/>
        <a:p>
          <a:r>
            <a:rPr lang="en-GB"/>
            <a:t>Communication can come across as different forms: verbal, non-verbal, written, and digital communication.</a:t>
          </a:r>
          <a:endParaRPr lang="en-US"/>
        </a:p>
      </dgm:t>
    </dgm:pt>
    <dgm:pt modelId="{407E0A53-CF3D-46AC-97CB-DBF552869559}" type="parTrans" cxnId="{3E853F7A-0836-4C97-B29D-0D2D8A129BC2}">
      <dgm:prSet/>
      <dgm:spPr/>
      <dgm:t>
        <a:bodyPr/>
        <a:lstStyle/>
        <a:p>
          <a:endParaRPr lang="en-US"/>
        </a:p>
      </dgm:t>
    </dgm:pt>
    <dgm:pt modelId="{2F97F209-A28A-432A-8BDD-464F88D118B8}" type="sibTrans" cxnId="{3E853F7A-0836-4C97-B29D-0D2D8A129BC2}">
      <dgm:prSet/>
      <dgm:spPr/>
      <dgm:t>
        <a:bodyPr/>
        <a:lstStyle/>
        <a:p>
          <a:endParaRPr lang="en-US"/>
        </a:p>
      </dgm:t>
    </dgm:pt>
    <dgm:pt modelId="{72AD72E9-FA8B-4494-BA83-43F12254859C}">
      <dgm:prSet/>
      <dgm:spPr/>
      <dgm:t>
        <a:bodyPr/>
        <a:lstStyle/>
        <a:p>
          <a:r>
            <a:rPr lang="en-GB"/>
            <a:t>Communication is an essential need to ensure safe and effective care delivery.</a:t>
          </a:r>
          <a:endParaRPr lang="en-US"/>
        </a:p>
      </dgm:t>
    </dgm:pt>
    <dgm:pt modelId="{934C586A-F7AD-4A40-89BE-B8FC5525C0A6}" type="parTrans" cxnId="{0B8D2FF5-23AC-4982-ACF6-1C3DC58D8A90}">
      <dgm:prSet/>
      <dgm:spPr/>
      <dgm:t>
        <a:bodyPr/>
        <a:lstStyle/>
        <a:p>
          <a:endParaRPr lang="en-US"/>
        </a:p>
      </dgm:t>
    </dgm:pt>
    <dgm:pt modelId="{35A62C30-6C3A-48EC-8E39-F2E5D44603DB}" type="sibTrans" cxnId="{0B8D2FF5-23AC-4982-ACF6-1C3DC58D8A90}">
      <dgm:prSet/>
      <dgm:spPr/>
      <dgm:t>
        <a:bodyPr/>
        <a:lstStyle/>
        <a:p>
          <a:endParaRPr lang="en-US"/>
        </a:p>
      </dgm:t>
    </dgm:pt>
    <dgm:pt modelId="{76342D27-C266-C649-891E-45A6A1297286}" type="pres">
      <dgm:prSet presAssocID="{C7B9E926-65F7-4B0E-863E-A26E4960A24F}" presName="linear" presStyleCnt="0">
        <dgm:presLayoutVars>
          <dgm:animLvl val="lvl"/>
          <dgm:resizeHandles val="exact"/>
        </dgm:presLayoutVars>
      </dgm:prSet>
      <dgm:spPr/>
    </dgm:pt>
    <dgm:pt modelId="{2A761C9B-A63F-0F4E-9E8F-F9F1BC324A98}" type="pres">
      <dgm:prSet presAssocID="{C8DC95EE-2896-49A0-8A63-42ECA02BA4E6}" presName="parentText" presStyleLbl="node1" presStyleIdx="0" presStyleCnt="3">
        <dgm:presLayoutVars>
          <dgm:chMax val="0"/>
          <dgm:bulletEnabled val="1"/>
        </dgm:presLayoutVars>
      </dgm:prSet>
      <dgm:spPr/>
    </dgm:pt>
    <dgm:pt modelId="{D600B799-A133-A24D-935C-43486E5ADE20}" type="pres">
      <dgm:prSet presAssocID="{B2AC9FD8-BE4D-4DF4-B51B-FB07378CF990}" presName="spacer" presStyleCnt="0"/>
      <dgm:spPr/>
    </dgm:pt>
    <dgm:pt modelId="{5A11D223-1050-0844-8FAB-79E6DC4D5F31}" type="pres">
      <dgm:prSet presAssocID="{5ED80512-F746-45DF-B87D-35888193DDE5}" presName="parentText" presStyleLbl="node1" presStyleIdx="1" presStyleCnt="3">
        <dgm:presLayoutVars>
          <dgm:chMax val="0"/>
          <dgm:bulletEnabled val="1"/>
        </dgm:presLayoutVars>
      </dgm:prSet>
      <dgm:spPr/>
    </dgm:pt>
    <dgm:pt modelId="{DA786773-1B6F-9D48-96E2-E31EE3C8449F}" type="pres">
      <dgm:prSet presAssocID="{2F97F209-A28A-432A-8BDD-464F88D118B8}" presName="spacer" presStyleCnt="0"/>
      <dgm:spPr/>
    </dgm:pt>
    <dgm:pt modelId="{16B67008-FF11-9346-861A-B3B6C4597A1E}" type="pres">
      <dgm:prSet presAssocID="{72AD72E9-FA8B-4494-BA83-43F12254859C}" presName="parentText" presStyleLbl="node1" presStyleIdx="2" presStyleCnt="3">
        <dgm:presLayoutVars>
          <dgm:chMax val="0"/>
          <dgm:bulletEnabled val="1"/>
        </dgm:presLayoutVars>
      </dgm:prSet>
      <dgm:spPr/>
    </dgm:pt>
  </dgm:ptLst>
  <dgm:cxnLst>
    <dgm:cxn modelId="{DAC2A00B-59DF-6547-92B2-2A152BB320D5}" type="presOf" srcId="{72AD72E9-FA8B-4494-BA83-43F12254859C}" destId="{16B67008-FF11-9346-861A-B3B6C4597A1E}" srcOrd="0" destOrd="0" presId="urn:microsoft.com/office/officeart/2005/8/layout/vList2"/>
    <dgm:cxn modelId="{81FF6D27-5117-B645-B18C-12D27CBE9FB9}" type="presOf" srcId="{C7B9E926-65F7-4B0E-863E-A26E4960A24F}" destId="{76342D27-C266-C649-891E-45A6A1297286}" srcOrd="0" destOrd="0" presId="urn:microsoft.com/office/officeart/2005/8/layout/vList2"/>
    <dgm:cxn modelId="{3E853F7A-0836-4C97-B29D-0D2D8A129BC2}" srcId="{C7B9E926-65F7-4B0E-863E-A26E4960A24F}" destId="{5ED80512-F746-45DF-B87D-35888193DDE5}" srcOrd="1" destOrd="0" parTransId="{407E0A53-CF3D-46AC-97CB-DBF552869559}" sibTransId="{2F97F209-A28A-432A-8BDD-464F88D118B8}"/>
    <dgm:cxn modelId="{D39F28AA-6773-B945-A4F3-F9D2C8D82649}" type="presOf" srcId="{C8DC95EE-2896-49A0-8A63-42ECA02BA4E6}" destId="{2A761C9B-A63F-0F4E-9E8F-F9F1BC324A98}" srcOrd="0" destOrd="0" presId="urn:microsoft.com/office/officeart/2005/8/layout/vList2"/>
    <dgm:cxn modelId="{3C0521E9-D657-C948-ABAC-A579CCD8313E}" type="presOf" srcId="{5ED80512-F746-45DF-B87D-35888193DDE5}" destId="{5A11D223-1050-0844-8FAB-79E6DC4D5F31}" srcOrd="0" destOrd="0" presId="urn:microsoft.com/office/officeart/2005/8/layout/vList2"/>
    <dgm:cxn modelId="{B1493CF3-E8D8-4E6E-8274-0BA7E3A7C7CD}" srcId="{C7B9E926-65F7-4B0E-863E-A26E4960A24F}" destId="{C8DC95EE-2896-49A0-8A63-42ECA02BA4E6}" srcOrd="0" destOrd="0" parTransId="{012F0209-08F7-4043-A36B-FC4E6CFEFF97}" sibTransId="{B2AC9FD8-BE4D-4DF4-B51B-FB07378CF990}"/>
    <dgm:cxn modelId="{0B8D2FF5-23AC-4982-ACF6-1C3DC58D8A90}" srcId="{C7B9E926-65F7-4B0E-863E-A26E4960A24F}" destId="{72AD72E9-FA8B-4494-BA83-43F12254859C}" srcOrd="2" destOrd="0" parTransId="{934C586A-F7AD-4A40-89BE-B8FC5525C0A6}" sibTransId="{35A62C30-6C3A-48EC-8E39-F2E5D44603DB}"/>
    <dgm:cxn modelId="{B79ADB02-F449-F742-81A5-180D7218A01B}" type="presParOf" srcId="{76342D27-C266-C649-891E-45A6A1297286}" destId="{2A761C9B-A63F-0F4E-9E8F-F9F1BC324A98}" srcOrd="0" destOrd="0" presId="urn:microsoft.com/office/officeart/2005/8/layout/vList2"/>
    <dgm:cxn modelId="{E6B7BDCC-4437-8049-9228-12584B5D2FD2}" type="presParOf" srcId="{76342D27-C266-C649-891E-45A6A1297286}" destId="{D600B799-A133-A24D-935C-43486E5ADE20}" srcOrd="1" destOrd="0" presId="urn:microsoft.com/office/officeart/2005/8/layout/vList2"/>
    <dgm:cxn modelId="{846D8309-C111-524E-87D2-E9EC1CA6E9B1}" type="presParOf" srcId="{76342D27-C266-C649-891E-45A6A1297286}" destId="{5A11D223-1050-0844-8FAB-79E6DC4D5F31}" srcOrd="2" destOrd="0" presId="urn:microsoft.com/office/officeart/2005/8/layout/vList2"/>
    <dgm:cxn modelId="{1A0D0FE2-9D01-8D46-A4F7-34A30B3719E6}" type="presParOf" srcId="{76342D27-C266-C649-891E-45A6A1297286}" destId="{DA786773-1B6F-9D48-96E2-E31EE3C8449F}" srcOrd="3" destOrd="0" presId="urn:microsoft.com/office/officeart/2005/8/layout/vList2"/>
    <dgm:cxn modelId="{F7289897-0DC2-404B-B3A5-DC88D3094D44}" type="presParOf" srcId="{76342D27-C266-C649-891E-45A6A1297286}" destId="{16B67008-FF11-9346-861A-B3B6C4597A1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761C9B-A63F-0F4E-9E8F-F9F1BC324A98}">
      <dsp:nvSpPr>
        <dsp:cNvPr id="0" name=""/>
        <dsp:cNvSpPr/>
      </dsp:nvSpPr>
      <dsp:spPr>
        <a:xfrm>
          <a:off x="0" y="70956"/>
          <a:ext cx="4231481" cy="1547032"/>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Communication is the act of of sharing information, feelings or meaning to another person.</a:t>
          </a:r>
          <a:endParaRPr lang="en-US" sz="2400" kern="1200"/>
        </a:p>
      </dsp:txBody>
      <dsp:txXfrm>
        <a:off x="75520" y="146476"/>
        <a:ext cx="4080441" cy="1395992"/>
      </dsp:txXfrm>
    </dsp:sp>
    <dsp:sp modelId="{5A11D223-1050-0844-8FAB-79E6DC4D5F31}">
      <dsp:nvSpPr>
        <dsp:cNvPr id="0" name=""/>
        <dsp:cNvSpPr/>
      </dsp:nvSpPr>
      <dsp:spPr>
        <a:xfrm>
          <a:off x="0" y="1687108"/>
          <a:ext cx="4231481" cy="1547032"/>
        </a:xfrm>
        <a:prstGeom prst="roundRect">
          <a:avLst/>
        </a:prstGeom>
        <a:solidFill>
          <a:schemeClr val="accent2">
            <a:hueOff val="-661686"/>
            <a:satOff val="746"/>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Communication can come across as different forms: verbal, non-verbal, written, and digital communication.</a:t>
          </a:r>
          <a:endParaRPr lang="en-US" sz="2400" kern="1200"/>
        </a:p>
      </dsp:txBody>
      <dsp:txXfrm>
        <a:off x="75520" y="1762628"/>
        <a:ext cx="4080441" cy="1395992"/>
      </dsp:txXfrm>
    </dsp:sp>
    <dsp:sp modelId="{16B67008-FF11-9346-861A-B3B6C4597A1E}">
      <dsp:nvSpPr>
        <dsp:cNvPr id="0" name=""/>
        <dsp:cNvSpPr/>
      </dsp:nvSpPr>
      <dsp:spPr>
        <a:xfrm>
          <a:off x="0" y="3303261"/>
          <a:ext cx="4231481" cy="1547032"/>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Communication is an essential need to ensure safe and effective care delivery.</a:t>
          </a:r>
          <a:endParaRPr lang="en-US" sz="2400" kern="1200"/>
        </a:p>
      </dsp:txBody>
      <dsp:txXfrm>
        <a:off x="75520" y="3378781"/>
        <a:ext cx="4080441" cy="139599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GB"/>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5BCAD085-E8A6-8845-BD4E-CB4CCA059FC4}" type="datetimeFigureOut">
              <a:rPr lang="en-US" smtClean="0"/>
              <a:t>2/22/26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3228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83287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90913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2/22/26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52386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GB"/>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2/22/26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96494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2/22/26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42298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2/22/26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43875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GB"/>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74869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5740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678800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9061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BCAD085-E8A6-8845-BD4E-CB4CCA059FC4}" type="datetimeFigureOut">
              <a:rPr lang="en-US" smtClean="0"/>
              <a:t>2/22/26</a:t>
            </a:fld>
            <a:endParaRPr 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1FF6DA9-008F-8B48-92A6-B652298478BF}" type="slidenum">
              <a:rPr lang="en-US" smtClean="0"/>
              <a:t>‹#›</a:t>
            </a:fld>
            <a:endParaRPr 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4662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hcpc-uk.org/standards/standards-of-conduct-performance-and-ethics/" TargetMode="External"/><Relationship Id="rId2" Type="http://schemas.openxmlformats.org/officeDocument/2006/relationships/hyperlink" Target="https://www.england.nhs.uk/patient-safety/the-patient-safety-strategy/"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B821C225-5C4D-4168-90AF-3D263D72C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0E7A3056-9B88-444B-94DA-40B0F2C6E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8096" y="585215"/>
            <a:ext cx="2722626" cy="1677467"/>
          </a:xfrm>
        </p:spPr>
        <p:txBody>
          <a:bodyPr vert="horz" lIns="91440" tIns="45720" rIns="91440" bIns="45720" rtlCol="0" anchor="ctr">
            <a:normAutofit/>
          </a:bodyPr>
          <a:lstStyle/>
          <a:p>
            <a:pPr algn="l"/>
            <a:r>
              <a:rPr lang="en-US" sz="3500" spc="100" dirty="0"/>
              <a:t>Communication in Health and Social Care</a:t>
            </a:r>
          </a:p>
        </p:txBody>
      </p:sp>
      <p:cxnSp>
        <p:nvCxnSpPr>
          <p:cNvPr id="20" name="Straight Connector 19">
            <a:extLst>
              <a:ext uri="{FF2B5EF4-FFF2-40B4-BE49-F238E27FC236}">
                <a16:creationId xmlns:a16="http://schemas.microsoft.com/office/drawing/2014/main" id="{6820BD55-A71A-48C6-B0F7-235147F39D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9347" y="2423548"/>
            <a:ext cx="267462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768096" y="2584415"/>
            <a:ext cx="2722626" cy="3724944"/>
          </a:xfrm>
        </p:spPr>
        <p:txBody>
          <a:bodyPr vert="horz" lIns="45720" tIns="45720" rIns="45720" bIns="45720" rtlCol="0">
            <a:normAutofit/>
          </a:bodyPr>
          <a:lstStyle/>
          <a:p>
            <a:pPr>
              <a:lnSpc>
                <a:spcPct val="90000"/>
              </a:lnSpc>
            </a:pPr>
            <a:r>
              <a:rPr lang="en-US" sz="1700" dirty="0">
                <a:solidFill>
                  <a:schemeClr val="tx1"/>
                </a:solidFill>
              </a:rPr>
              <a:t>Afshan Akhtar</a:t>
            </a:r>
          </a:p>
          <a:p>
            <a:pPr>
              <a:lnSpc>
                <a:spcPct val="90000"/>
              </a:lnSpc>
            </a:pPr>
            <a:r>
              <a:rPr lang="en-US" sz="1700" dirty="0">
                <a:solidFill>
                  <a:schemeClr val="tx1"/>
                </a:solidFill>
              </a:rPr>
              <a:t>LCHS4009 – Presentation 1</a:t>
            </a:r>
          </a:p>
          <a:p>
            <a:pPr>
              <a:lnSpc>
                <a:spcPct val="90000"/>
              </a:lnSpc>
            </a:pPr>
            <a:r>
              <a:rPr lang="en-US" sz="1700" dirty="0">
                <a:solidFill>
                  <a:schemeClr val="tx1"/>
                </a:solidFill>
              </a:rPr>
              <a:t>Professional Development within Health and Social Care</a:t>
            </a:r>
          </a:p>
          <a:p>
            <a:pPr>
              <a:lnSpc>
                <a:spcPct val="90000"/>
              </a:lnSpc>
            </a:pPr>
            <a:endParaRPr lang="en-US" sz="1700" dirty="0">
              <a:solidFill>
                <a:schemeClr val="tx1"/>
              </a:solidFill>
            </a:endParaRPr>
          </a:p>
        </p:txBody>
      </p:sp>
      <p:sp>
        <p:nvSpPr>
          <p:cNvPr id="21" name="Rectangle 20">
            <a:extLst>
              <a:ext uri="{FF2B5EF4-FFF2-40B4-BE49-F238E27FC236}">
                <a16:creationId xmlns:a16="http://schemas.microsoft.com/office/drawing/2014/main" id="{DA215CF0-5E5E-4D2E-B3AE-366652A368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047" y="0"/>
            <a:ext cx="5182493" cy="6858000"/>
          </a:xfrm>
          <a:prstGeom prst="rect">
            <a:avLst/>
          </a:prstGeom>
          <a:blipFill dpi="0" rotWithShape="1">
            <a:blip r:embed="rId2">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GB" sz="3100">
                <a:solidFill>
                  <a:srgbClr val="FFFFFF"/>
                </a:solidFill>
              </a:rPr>
              <a:t>What is Communication?</a:t>
            </a:r>
          </a:p>
        </p:txBody>
      </p:sp>
      <p:graphicFrame>
        <p:nvGraphicFramePr>
          <p:cNvPr id="14" name="Content Placeholder 2">
            <a:extLst>
              <a:ext uri="{FF2B5EF4-FFF2-40B4-BE49-F238E27FC236}">
                <a16:creationId xmlns:a16="http://schemas.microsoft.com/office/drawing/2014/main" id="{53A602F0-18CB-AFA6-D716-6EF0652E46E4}"/>
              </a:ext>
            </a:extLst>
          </p:cNvPr>
          <p:cNvGraphicFramePr>
            <a:graphicFrameLocks noGrp="1"/>
          </p:cNvGraphicFramePr>
          <p:nvPr>
            <p:ph idx="1"/>
            <p:extLst>
              <p:ext uri="{D42A27DB-BD31-4B8C-83A1-F6EECF244321}">
                <p14:modId xmlns:p14="http://schemas.microsoft.com/office/powerpoint/2010/main" val="1859914541"/>
              </p:ext>
            </p:extLst>
          </p:nvPr>
        </p:nvGraphicFramePr>
        <p:xfrm>
          <a:off x="4202906" y="954088"/>
          <a:ext cx="4231481"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spd="slow">
    <p:cove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0" y="-2"/>
            <a:ext cx="3052451"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32529" y="640080"/>
            <a:ext cx="2572391" cy="5613236"/>
          </a:xfrm>
        </p:spPr>
        <p:txBody>
          <a:bodyPr anchor="ctr">
            <a:normAutofit/>
          </a:bodyPr>
          <a:lstStyle/>
          <a:p>
            <a:r>
              <a:rPr lang="en-GB" sz="3400">
                <a:solidFill>
                  <a:srgbClr val="FFFFFF"/>
                </a:solidFill>
              </a:rPr>
              <a:t>Why is Communication Important in Health and Social Care?</a:t>
            </a:r>
          </a:p>
        </p:txBody>
      </p:sp>
      <p:sp>
        <p:nvSpPr>
          <p:cNvPr id="3" name="Content Placeholder 2"/>
          <p:cNvSpPr>
            <a:spLocks noGrp="1"/>
          </p:cNvSpPr>
          <p:nvPr>
            <p:ph idx="1"/>
          </p:nvPr>
        </p:nvSpPr>
        <p:spPr>
          <a:xfrm>
            <a:off x="3524863" y="640080"/>
            <a:ext cx="5379104" cy="3745107"/>
          </a:xfrm>
        </p:spPr>
        <p:txBody>
          <a:bodyPr>
            <a:normAutofit/>
          </a:bodyPr>
          <a:lstStyle/>
          <a:p>
            <a:endParaRPr lang="en-GB"/>
          </a:p>
          <a:p>
            <a:pPr lvl="1"/>
            <a:r>
              <a:rPr lang="en-GB"/>
              <a:t>Communication is important in order to guarantee patient safety and reduces errors.</a:t>
            </a:r>
          </a:p>
          <a:p>
            <a:pPr lvl="1"/>
            <a:r>
              <a:rPr lang="en-GB"/>
              <a:t>It also helps to create trust between different health professionals, service users, and families of patients.</a:t>
            </a:r>
          </a:p>
          <a:p>
            <a:pPr lvl="1"/>
            <a:r>
              <a:rPr lang="en-GB"/>
              <a:t>Communications allows for teamwork and collaborative practice, ultimately improving the effectiveness of care provided, as different opinions can help ensure the best health-plan is conducted.</a:t>
            </a:r>
          </a:p>
          <a:p>
            <a:pPr lvl="1"/>
            <a:r>
              <a:rPr lang="en-GB"/>
              <a:t>Communication ultimately contributes to keeping care centric to the patient.</a:t>
            </a:r>
            <a:endParaRPr lang="en-GB" dirty="0"/>
          </a:p>
        </p:txBody>
      </p:sp>
      <p:pic>
        <p:nvPicPr>
          <p:cNvPr id="7" name="Graphic 6" descr="Doctor">
            <a:extLst>
              <a:ext uri="{FF2B5EF4-FFF2-40B4-BE49-F238E27FC236}">
                <a16:creationId xmlns:a16="http://schemas.microsoft.com/office/drawing/2014/main" id="{5D48F203-4F29-B4EA-4B75-06F22C1458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74430" y="4553084"/>
            <a:ext cx="1685977" cy="1685977"/>
          </a:xfrm>
          <a:prstGeom prst="rect">
            <a:avLst/>
          </a:prstGeom>
        </p:spPr>
      </p:pic>
    </p:spTree>
  </p:cSld>
  <p:clrMapOvr>
    <a:masterClrMapping/>
  </p:clrMapOvr>
  <p:transition spd="slow">
    <p:cove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4A79B-06B2-4FE7-9CF6-54D940A8F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BBFA14D-8E4F-42D4-B5A0-9588A6A4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8" y="321731"/>
            <a:ext cx="8663391" cy="62145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8096" y="585216"/>
            <a:ext cx="7747254" cy="1499616"/>
          </a:xfrm>
        </p:spPr>
        <p:txBody>
          <a:bodyPr>
            <a:normAutofit/>
          </a:bodyPr>
          <a:lstStyle/>
          <a:p>
            <a:r>
              <a:rPr lang="en-GB">
                <a:solidFill>
                  <a:srgbClr val="FFFFFF"/>
                </a:solidFill>
              </a:rPr>
              <a:t>Professional Relevance</a:t>
            </a:r>
          </a:p>
        </p:txBody>
      </p:sp>
      <p:cxnSp>
        <p:nvCxnSpPr>
          <p:cNvPr id="15" name="Straight Connector 14">
            <a:extLst>
              <a:ext uri="{FF2B5EF4-FFF2-40B4-BE49-F238E27FC236}">
                <a16:creationId xmlns:a16="http://schemas.microsoft.com/office/drawing/2014/main" id="{610B2B88-1A1B-486B-9366-918FE2E71D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68096" y="2286000"/>
            <a:ext cx="7747254" cy="3862971"/>
          </a:xfrm>
        </p:spPr>
        <p:txBody>
          <a:bodyPr>
            <a:normAutofit/>
          </a:bodyPr>
          <a:lstStyle/>
          <a:p>
            <a:endParaRPr lang="en-GB">
              <a:solidFill>
                <a:srgbClr val="FFFFFF"/>
              </a:solidFill>
            </a:endParaRPr>
          </a:p>
          <a:p>
            <a:pPr lvl="1"/>
            <a:r>
              <a:rPr lang="en-GB">
                <a:solidFill>
                  <a:srgbClr val="FFFFFF"/>
                </a:solidFill>
              </a:rPr>
              <a:t>From a professional standpoint, communication helps in preventing any misunderstandings, such as a computer error.</a:t>
            </a:r>
          </a:p>
          <a:p>
            <a:pPr lvl="1"/>
            <a:r>
              <a:rPr lang="en-GB">
                <a:solidFill>
                  <a:srgbClr val="FFFFFF"/>
                </a:solidFill>
              </a:rPr>
              <a:t>Greatly improves handovers, such as a change of doctors. Communication in this situation would allow a new doctor to pick up on a patient’s existing medical history, thus would improve the continuity of care.</a:t>
            </a:r>
          </a:p>
          <a:p>
            <a:pPr lvl="1"/>
            <a:r>
              <a:rPr lang="en-GB">
                <a:solidFill>
                  <a:srgbClr val="FFFFFF"/>
                </a:solidFill>
              </a:rPr>
              <a:t>Active listening supports a holistic assessment.</a:t>
            </a:r>
          </a:p>
          <a:p>
            <a:pPr lvl="1"/>
            <a:r>
              <a:rPr lang="en-GB">
                <a:solidFill>
                  <a:srgbClr val="FFFFFF"/>
                </a:solidFill>
              </a:rPr>
              <a:t>Communication also maintains dignity, respect, and confidentiality between patients, families and health professionals.</a:t>
            </a:r>
          </a:p>
        </p:txBody>
      </p:sp>
    </p:spTree>
  </p:cSld>
  <p:clrMapOvr>
    <a:overrideClrMapping bg1="dk1" tx1="lt1" bg2="dk2" tx2="lt2" accent1="accent1" accent2="accent2" accent3="accent3" accent4="accent4" accent5="accent5" accent6="accent6" hlink="hlink" folHlink="folHlink"/>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r>
              <a:rPr dirty="0"/>
              <a:t>Practical Example in a Care Setting</a:t>
            </a:r>
          </a:p>
        </p:txBody>
      </p:sp>
      <p:sp>
        <p:nvSpPr>
          <p:cNvPr id="3" name="Content Placeholder 2"/>
          <p:cNvSpPr>
            <a:spLocks noGrp="1"/>
          </p:cNvSpPr>
          <p:nvPr>
            <p:ph idx="1"/>
          </p:nvPr>
        </p:nvSpPr>
        <p:spPr>
          <a:xfrm>
            <a:off x="768096" y="2286000"/>
            <a:ext cx="6013703" cy="4023360"/>
          </a:xfrm>
        </p:spPr>
        <p:txBody>
          <a:bodyPr>
            <a:normAutofit fontScale="92500" lnSpcReduction="10000"/>
          </a:bodyPr>
          <a:lstStyle/>
          <a:p>
            <a:endParaRPr lang="en-GB" sz="1700" u="sng" dirty="0"/>
          </a:p>
          <a:p>
            <a:pPr marL="128016" lvl="1" indent="0">
              <a:buNone/>
            </a:pPr>
            <a:r>
              <a:rPr lang="en-GB" sz="1700" b="1" u="sng" dirty="0"/>
              <a:t>Scenario: Supporting an elderly patient with dementia.</a:t>
            </a:r>
          </a:p>
          <a:p>
            <a:pPr lvl="1"/>
            <a:endParaRPr lang="en-GB" sz="1700" dirty="0"/>
          </a:p>
          <a:p>
            <a:pPr marL="128016" lvl="1" indent="0">
              <a:buNone/>
            </a:pPr>
            <a:r>
              <a:rPr lang="en-GB" sz="1700" i="1" dirty="0"/>
              <a:t>How would communication help in this situation? </a:t>
            </a:r>
          </a:p>
          <a:p>
            <a:pPr lvl="1"/>
            <a:r>
              <a:rPr lang="en-GB" sz="1700" dirty="0"/>
              <a:t>By using simple language and a calm tone, it helps to establish a sense of </a:t>
            </a:r>
            <a:r>
              <a:rPr lang="en-GB" sz="1700" dirty="0" err="1"/>
              <a:t>tranquility</a:t>
            </a:r>
            <a:r>
              <a:rPr lang="en-GB" sz="1700" dirty="0"/>
              <a:t> for the patient. This avoids them feeling confused which can escalate to agitation.</a:t>
            </a:r>
          </a:p>
          <a:p>
            <a:pPr lvl="1"/>
            <a:r>
              <a:rPr lang="en-GB" sz="1700" dirty="0"/>
              <a:t>Remain observant of non-verbal cues (facial expressions, body language). Body language is a key feature for communication, as often the body expresses feelings before they are explicitly said. In this situation, it would be important for the carer to ensure their body language allows the patient to feel at ease.</a:t>
            </a:r>
          </a:p>
          <a:p>
            <a:pPr lvl="1"/>
            <a:r>
              <a:rPr lang="en-GB" sz="1700" dirty="0"/>
              <a:t>Confirming understanding through feedback. This is important for both the patient and carer, as it will allow the patient to feel listened to.</a:t>
            </a:r>
          </a:p>
          <a:p>
            <a:pPr lvl="1"/>
            <a:r>
              <a:rPr lang="en-GB" sz="1700" dirty="0"/>
              <a:t>Communicate updates clearly with family and team members in order to ensure constant care is provided.</a:t>
            </a:r>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spd="slow">
    <p:cove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591" y="804333"/>
            <a:ext cx="2543925" cy="5249334"/>
          </a:xfrm>
        </p:spPr>
        <p:txBody>
          <a:bodyPr>
            <a:normAutofit/>
          </a:bodyPr>
          <a:lstStyle/>
          <a:p>
            <a:pPr algn="r"/>
            <a:r>
              <a:rPr lang="en-GB">
                <a:solidFill>
                  <a:srgbClr val="FFFFFF"/>
                </a:solidFill>
              </a:rPr>
              <a:t>Impact on Service Users</a:t>
            </a:r>
          </a:p>
        </p:txBody>
      </p:sp>
      <p:sp>
        <p:nvSpPr>
          <p:cNvPr id="3" name="Content Placeholder 2"/>
          <p:cNvSpPr>
            <a:spLocks noGrp="1"/>
          </p:cNvSpPr>
          <p:nvPr>
            <p:ph idx="1"/>
          </p:nvPr>
        </p:nvSpPr>
        <p:spPr>
          <a:xfrm>
            <a:off x="3713286" y="804333"/>
            <a:ext cx="4729502" cy="5249334"/>
          </a:xfrm>
        </p:spPr>
        <p:txBody>
          <a:bodyPr anchor="ctr">
            <a:normAutofit/>
          </a:bodyPr>
          <a:lstStyle/>
          <a:p>
            <a:endParaRPr lang="en-GB"/>
          </a:p>
          <a:p>
            <a:pPr lvl="1"/>
            <a:r>
              <a:rPr lang="en-GB"/>
              <a:t>Communication ultimately then reduces anxiety and confusion that the patient may be experiencing.</a:t>
            </a:r>
          </a:p>
          <a:p>
            <a:pPr lvl="1"/>
            <a:r>
              <a:rPr lang="en-GB"/>
              <a:t>It also will improve treatment adherence.</a:t>
            </a:r>
          </a:p>
          <a:p>
            <a:pPr lvl="1"/>
            <a:r>
              <a:rPr lang="en-GB"/>
              <a:t>Encourages shared decision-making between health professionals and occasionally families</a:t>
            </a:r>
          </a:p>
          <a:p>
            <a:pPr lvl="1"/>
            <a:r>
              <a:rPr lang="en-GB"/>
              <a:t>Enhances overall quality of care.</a:t>
            </a:r>
            <a:endParaRPr lang="en-GB" dirty="0"/>
          </a:p>
        </p:txBody>
      </p:sp>
    </p:spTree>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164852" y="4735775"/>
            <a:ext cx="5255248" cy="1245732"/>
          </a:xfrm>
        </p:spPr>
        <p:txBody>
          <a:bodyPr anchor="t">
            <a:normAutofit/>
          </a:bodyPr>
          <a:lstStyle/>
          <a:p>
            <a:r>
              <a:rPr lang="en-GB">
                <a:solidFill>
                  <a:srgbClr val="FFFFFF"/>
                </a:solidFill>
              </a:rPr>
              <a:t>References</a:t>
            </a:r>
          </a:p>
        </p:txBody>
      </p:sp>
      <p:sp>
        <p:nvSpPr>
          <p:cNvPr id="2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164851" y="965864"/>
            <a:ext cx="5255249" cy="3450370"/>
          </a:xfrm>
        </p:spPr>
        <p:txBody>
          <a:bodyPr anchor="b">
            <a:normAutofit/>
          </a:bodyPr>
          <a:lstStyle/>
          <a:p>
            <a:endParaRPr lang="en-GB" sz="1700" dirty="0">
              <a:solidFill>
                <a:srgbClr val="FFFFFF"/>
              </a:solidFill>
            </a:endParaRPr>
          </a:p>
          <a:p>
            <a:pPr lvl="1"/>
            <a:r>
              <a:rPr lang="en-GB" sz="1700" dirty="0">
                <a:solidFill>
                  <a:srgbClr val="FFFFFF"/>
                </a:solidFill>
              </a:rPr>
              <a:t>NHS (2019). The NHS Patient Safety Strategy. </a:t>
            </a:r>
            <a:r>
              <a:rPr lang="en-GB" sz="1700" dirty="0">
                <a:solidFill>
                  <a:srgbClr val="FFFFFF"/>
                </a:solidFill>
                <a:hlinkClick r:id="rId2"/>
              </a:rPr>
              <a:t>https://www.england.nhs.uk/patient-safety/the-patient-safety-strategy/</a:t>
            </a:r>
            <a:r>
              <a:rPr lang="en-GB" sz="1700" dirty="0">
                <a:solidFill>
                  <a:srgbClr val="FFFFFF"/>
                </a:solidFill>
              </a:rPr>
              <a:t> date accessed: 16</a:t>
            </a:r>
            <a:r>
              <a:rPr lang="en-GB" sz="1700" baseline="30000" dirty="0">
                <a:solidFill>
                  <a:srgbClr val="FFFFFF"/>
                </a:solidFill>
              </a:rPr>
              <a:t>th</a:t>
            </a:r>
            <a:r>
              <a:rPr lang="en-GB" sz="1700" dirty="0">
                <a:solidFill>
                  <a:srgbClr val="FFFFFF"/>
                </a:solidFill>
              </a:rPr>
              <a:t> February 2026</a:t>
            </a:r>
          </a:p>
          <a:p>
            <a:pPr lvl="1"/>
            <a:endParaRPr lang="en-GB" sz="1700" dirty="0">
              <a:solidFill>
                <a:srgbClr val="FFFFFF"/>
              </a:solidFill>
            </a:endParaRPr>
          </a:p>
          <a:p>
            <a:pPr lvl="1"/>
            <a:endParaRPr lang="en-GB" sz="1700" dirty="0">
              <a:solidFill>
                <a:srgbClr val="FFFFFF"/>
              </a:solidFill>
            </a:endParaRPr>
          </a:p>
          <a:p>
            <a:pPr lvl="1"/>
            <a:r>
              <a:rPr lang="en-GB" sz="1700" dirty="0">
                <a:solidFill>
                  <a:srgbClr val="FFFFFF"/>
                </a:solidFill>
              </a:rPr>
              <a:t>Health and Care Professions Council (HCPC) (2024). Standards of conduct, performance and ethics. </a:t>
            </a:r>
            <a:r>
              <a:rPr lang="en-GB" sz="1700" dirty="0">
                <a:solidFill>
                  <a:srgbClr val="FFFFFF"/>
                </a:solidFill>
                <a:hlinkClick r:id="rId3"/>
              </a:rPr>
              <a:t>https://www.hcpc-uk.org/standards/standards-of-conduct-performance-and-ethics/</a:t>
            </a:r>
            <a:r>
              <a:rPr lang="en-GB" sz="1700" dirty="0">
                <a:solidFill>
                  <a:srgbClr val="FFFFFF"/>
                </a:solidFill>
              </a:rPr>
              <a:t> date accessed:14</a:t>
            </a:r>
            <a:r>
              <a:rPr lang="en-GB" sz="1700" baseline="30000" dirty="0">
                <a:solidFill>
                  <a:srgbClr val="FFFFFF"/>
                </a:solidFill>
              </a:rPr>
              <a:t>th</a:t>
            </a:r>
            <a:r>
              <a:rPr lang="en-GB" sz="1700" dirty="0">
                <a:solidFill>
                  <a:srgbClr val="FFFFFF"/>
                </a:solidFill>
              </a:rPr>
              <a:t> February 2026</a:t>
            </a:r>
          </a:p>
          <a:p>
            <a:pPr lvl="1"/>
            <a:endParaRPr lang="en-GB" sz="1700" dirty="0">
              <a:solidFill>
                <a:srgbClr val="FFFFFF"/>
              </a:solidFill>
            </a:endParaRPr>
          </a:p>
          <a:p>
            <a:pPr lvl="1"/>
            <a:endParaRPr lang="en-GB" sz="1700" dirty="0">
              <a:solidFill>
                <a:srgbClr val="FFFFFF"/>
              </a:solidFill>
            </a:endParaRPr>
          </a:p>
          <a:p>
            <a:pPr lvl="1"/>
            <a:endParaRPr lang="en-GB" sz="1700" dirty="0">
              <a:solidFill>
                <a:srgbClr val="FFFFFF"/>
              </a:solidFill>
            </a:endParaRPr>
          </a:p>
        </p:txBody>
      </p:sp>
      <p:cxnSp>
        <p:nvCxnSpPr>
          <p:cNvPr id="23" name="Straight Connector 22">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1" name="Straight Connector 10">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344B21-8049-9F25-9904-28DB4C6A2E9C}"/>
              </a:ext>
            </a:extLst>
          </p:cNvPr>
          <p:cNvSpPr>
            <a:spLocks noGrp="1"/>
          </p:cNvSpPr>
          <p:nvPr>
            <p:ph type="title"/>
          </p:nvPr>
        </p:nvSpPr>
        <p:spPr>
          <a:xfrm>
            <a:off x="482600" y="643467"/>
            <a:ext cx="5373505" cy="5571066"/>
          </a:xfrm>
        </p:spPr>
        <p:txBody>
          <a:bodyPr vert="horz" lIns="91440" tIns="45720" rIns="91440" bIns="45720" rtlCol="0" anchor="ctr">
            <a:normAutofit/>
          </a:bodyPr>
          <a:lstStyle/>
          <a:p>
            <a:pPr algn="r"/>
            <a:r>
              <a:rPr lang="en-US" sz="5700" spc="200">
                <a:solidFill>
                  <a:schemeClr val="tx1">
                    <a:alpha val="80000"/>
                  </a:schemeClr>
                </a:solidFill>
              </a:rPr>
              <a:t>Thanks for listening</a:t>
            </a:r>
          </a:p>
        </p:txBody>
      </p:sp>
      <p:cxnSp>
        <p:nvCxnSpPr>
          <p:cNvPr id="15" name="Straight Connector 14">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4703"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1626862"/>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23</TotalTime>
  <Words>499</Words>
  <Application>Microsoft Macintosh PowerPoint</Application>
  <PresentationFormat>On-screen Show (4:3)</PresentationFormat>
  <Paragraphs>43</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Tw Cen MT</vt:lpstr>
      <vt:lpstr>Tw Cen MT Condensed</vt:lpstr>
      <vt:lpstr>Wingdings 3</vt:lpstr>
      <vt:lpstr>Integral</vt:lpstr>
      <vt:lpstr>Communication in Health and Social Care</vt:lpstr>
      <vt:lpstr>What is Communication?</vt:lpstr>
      <vt:lpstr>Why is Communication Important in Health and Social Care?</vt:lpstr>
      <vt:lpstr>Professional Relevance</vt:lpstr>
      <vt:lpstr>Practical Example in a Care Setting</vt:lpstr>
      <vt:lpstr>Impact on Service Users</vt:lpstr>
      <vt:lpstr>References</vt:lpstr>
      <vt:lpstr>Thanks for listening</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Afshan Akhtar (2438128)</cp:lastModifiedBy>
  <cp:revision>2</cp:revision>
  <dcterms:created xsi:type="dcterms:W3CDTF">2013-01-27T09:14:16Z</dcterms:created>
  <dcterms:modified xsi:type="dcterms:W3CDTF">2026-02-22T02:01:50Z</dcterms:modified>
  <cp:category/>
</cp:coreProperties>
</file>