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29DFBA-2A20-40B7-BE80-642285E8BAC7}" v="13" dt="2026-08-17T11:42:56.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1" d="100"/>
          <a:sy n="71" d="100"/>
        </p:scale>
        <p:origin x="77" y="44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8/17/2026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6278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8/17/2026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416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8/17/2026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7540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8/17/2026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18767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8/17/2026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0183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8/17/2026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540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8/17/2026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5687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8/17/2026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9165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8/17/2026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2355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8/17/2026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3726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8/17/2026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4609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8/17/2026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96437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8/17/2026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83902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8/17/2026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154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8/17/2026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2025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8/17/2026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286205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8/17/2026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79584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8/17/2026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07507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rawpixel.com/search/e%20learning"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77111"/>
            <a:ext cx="8825658" cy="2677648"/>
          </a:xfrm>
        </p:spPr>
        <p:txBody>
          <a:bodyPr/>
          <a:lstStyle/>
          <a:p>
            <a:r>
              <a:rPr lang="en-GB">
                <a:ea typeface="+mj-lt"/>
                <a:cs typeface="+mj-lt"/>
              </a:rPr>
              <a:t>Digital Portfolio</a:t>
            </a:r>
            <a:endParaRPr lang="en-US">
              <a:ea typeface="+mj-lt"/>
              <a:cs typeface="+mj-lt"/>
            </a:endParaRPr>
          </a:p>
        </p:txBody>
      </p:sp>
      <p:sp>
        <p:nvSpPr>
          <p:cNvPr id="3" name="Subtitle 2"/>
          <p:cNvSpPr>
            <a:spLocks noGrp="1"/>
          </p:cNvSpPr>
          <p:nvPr>
            <p:ph type="subTitle" idx="1"/>
          </p:nvPr>
        </p:nvSpPr>
        <p:spPr>
          <a:xfrm>
            <a:off x="1154955" y="3191597"/>
            <a:ext cx="8825658" cy="3363662"/>
          </a:xfrm>
        </p:spPr>
        <p:txBody>
          <a:bodyPr>
            <a:normAutofit/>
          </a:bodyPr>
          <a:lstStyle/>
          <a:p>
            <a:r>
              <a:rPr lang="en-GB" sz="1100">
                <a:ea typeface="+mn-lt"/>
                <a:cs typeface="+mn-lt"/>
              </a:rPr>
              <a:t>This portfolio demonstrates three pieces of work completed in the Digital Skills module and was intended to be clear. </a:t>
            </a:r>
            <a:endParaRPr lang="en-GB" sz="1100" dirty="0">
              <a:ea typeface="+mn-lt"/>
              <a:cs typeface="+mn-lt"/>
            </a:endParaRPr>
          </a:p>
          <a:p>
            <a:r>
              <a:rPr lang="en-GB" sz="1100">
                <a:ea typeface="+mn-lt"/>
                <a:cs typeface="+mn-lt"/>
              </a:rPr>
              <a:t>I selected what I thought was improvement in my academic writing especially, but also some business data, and digital presentation. </a:t>
            </a:r>
          </a:p>
          <a:p>
            <a:r>
              <a:rPr lang="en-GB" sz="1100">
                <a:ea typeface="+mn-lt"/>
                <a:cs typeface="+mn-lt"/>
              </a:rPr>
              <a:t>The activities made me more accurate, more organised and my self-confidence improved in doing activities independently. </a:t>
            </a:r>
            <a:br>
              <a:rPr lang="en-GB" sz="1100" dirty="0">
                <a:ea typeface="+mn-lt"/>
                <a:cs typeface="+mn-lt"/>
              </a:rPr>
            </a:br>
            <a:endParaRPr lang="en-GB" sz="1100">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D60CC97B-E37D-1D1E-1701-14F8AB9614FC}"/>
              </a:ext>
            </a:extLst>
          </p:cNvPr>
          <p:cNvSpPr>
            <a:spLocks noGrp="1"/>
          </p:cNvSpPr>
          <p:nvPr>
            <p:ph type="title"/>
          </p:nvPr>
        </p:nvSpPr>
        <p:spPr>
          <a:xfrm>
            <a:off x="639098" y="629265"/>
            <a:ext cx="5132438" cy="1622322"/>
          </a:xfrm>
        </p:spPr>
        <p:txBody>
          <a:bodyPr>
            <a:normAutofit/>
          </a:bodyPr>
          <a:lstStyle/>
          <a:p>
            <a:r>
              <a:rPr lang="en-GB">
                <a:solidFill>
                  <a:srgbClr val="EBEBEB"/>
                </a:solidFill>
              </a:rPr>
              <a:t>Skill 1: Developing Academic Writing</a:t>
            </a:r>
          </a:p>
        </p:txBody>
      </p:sp>
      <p:pic>
        <p:nvPicPr>
          <p:cNvPr id="5" name="Picture 4">
            <a:extLst>
              <a:ext uri="{FF2B5EF4-FFF2-40B4-BE49-F238E27FC236}">
                <a16:creationId xmlns:a16="http://schemas.microsoft.com/office/drawing/2014/main" id="{F3163AC3-88CB-8C7B-036D-906415D2CFC9}"/>
              </a:ext>
            </a:extLst>
          </p:cNvPr>
          <p:cNvPicPr>
            <a:picLocks noChangeAspect="1"/>
          </p:cNvPicPr>
          <p:nvPr/>
        </p:nvPicPr>
        <p:blipFill>
          <a:blip r:embed="rId2"/>
          <a:stretch>
            <a:fillRect/>
          </a:stretch>
        </p:blipFill>
        <p:spPr>
          <a:xfrm>
            <a:off x="6714836" y="1385590"/>
            <a:ext cx="4828707" cy="4104400"/>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D324237-E481-6CCD-E2C5-7F57FA3EF800}"/>
              </a:ext>
            </a:extLst>
          </p:cNvPr>
          <p:cNvSpPr>
            <a:spLocks noGrp="1"/>
          </p:cNvSpPr>
          <p:nvPr>
            <p:ph idx="1"/>
          </p:nvPr>
        </p:nvSpPr>
        <p:spPr>
          <a:xfrm>
            <a:off x="639098" y="2418735"/>
            <a:ext cx="5132439" cy="3811742"/>
          </a:xfrm>
        </p:spPr>
        <p:txBody>
          <a:bodyPr anchor="ctr">
            <a:normAutofit/>
          </a:bodyPr>
          <a:lstStyle/>
          <a:p>
            <a:pPr>
              <a:lnSpc>
                <a:spcPct val="90000"/>
              </a:lnSpc>
            </a:pPr>
            <a:r>
              <a:rPr lang="en-US" sz="1100">
                <a:solidFill>
                  <a:srgbClr val="FFFFFF"/>
                </a:solidFill>
              </a:rPr>
              <a:t>What I did: I wrote a closing TEEL paragraph as to why workplace resilience is important.</a:t>
            </a:r>
          </a:p>
          <a:p>
            <a:pPr>
              <a:lnSpc>
                <a:spcPct val="90000"/>
              </a:lnSpc>
            </a:pPr>
            <a:endParaRPr lang="en-US" sz="1100">
              <a:solidFill>
                <a:srgbClr val="FFFFFF"/>
              </a:solidFill>
            </a:endParaRPr>
          </a:p>
          <a:p>
            <a:pPr>
              <a:lnSpc>
                <a:spcPct val="90000"/>
              </a:lnSpc>
            </a:pPr>
            <a:r>
              <a:rPr lang="en-US" sz="1100">
                <a:solidFill>
                  <a:srgbClr val="FFFFFF"/>
                </a:solidFill>
              </a:rPr>
              <a:t>Skills demonstrated: I organised my points in a logical manner and I provided relevant evidence and citations to support what I said.</a:t>
            </a:r>
          </a:p>
          <a:p>
            <a:pPr>
              <a:lnSpc>
                <a:spcPct val="90000"/>
              </a:lnSpc>
            </a:pPr>
            <a:endParaRPr lang="en-US" sz="1100">
              <a:solidFill>
                <a:srgbClr val="FFFFFF"/>
              </a:solidFill>
            </a:endParaRPr>
          </a:p>
          <a:p>
            <a:pPr>
              <a:lnSpc>
                <a:spcPct val="90000"/>
              </a:lnSpc>
            </a:pPr>
            <a:r>
              <a:rPr lang="en-US" sz="1100">
                <a:solidFill>
                  <a:srgbClr val="FFFFFF"/>
                </a:solidFill>
              </a:rPr>
              <a:t>What I learned: I learned that the structure of a paragraph and solid supporting evidence can make academic writing more readable and interesting.</a:t>
            </a:r>
          </a:p>
          <a:p>
            <a:pPr>
              <a:lnSpc>
                <a:spcPct val="90000"/>
              </a:lnSpc>
            </a:pPr>
            <a:endParaRPr lang="en-US" sz="1100">
              <a:solidFill>
                <a:srgbClr val="FFFFFF"/>
              </a:solidFill>
            </a:endParaRPr>
          </a:p>
          <a:p>
            <a:pPr>
              <a:lnSpc>
                <a:spcPct val="90000"/>
              </a:lnSpc>
            </a:pPr>
            <a:r>
              <a:rPr lang="en-US" sz="1100">
                <a:solidFill>
                  <a:srgbClr val="FFFFFF"/>
                </a:solidFill>
              </a:rPr>
              <a:t>My development:</a:t>
            </a:r>
          </a:p>
          <a:p>
            <a:pPr>
              <a:lnSpc>
                <a:spcPct val="90000"/>
              </a:lnSpc>
            </a:pPr>
            <a:endParaRPr lang="en-US" sz="1100">
              <a:solidFill>
                <a:srgbClr val="FFFFFF"/>
              </a:solidFill>
            </a:endParaRPr>
          </a:p>
          <a:p>
            <a:pPr>
              <a:lnSpc>
                <a:spcPct val="90000"/>
              </a:lnSpc>
            </a:pPr>
            <a:r>
              <a:rPr lang="en-US" sz="1100">
                <a:solidFill>
                  <a:srgbClr val="FFFFFF"/>
                </a:solidFill>
              </a:rPr>
              <a:t>Previous TEEL work helped me to appreciate the operation of a paragraph. After that I was able to apply the same concept to creating my own closing sentence.</a:t>
            </a:r>
            <a:endParaRPr lang="en-GB" sz="1100">
              <a:solidFill>
                <a:srgbClr val="FFFFFF"/>
              </a:solidFill>
            </a:endParaRPr>
          </a:p>
        </p:txBody>
      </p:sp>
    </p:spTree>
    <p:extLst>
      <p:ext uri="{BB962C8B-B14F-4D97-AF65-F5344CB8AC3E}">
        <p14:creationId xmlns:p14="http://schemas.microsoft.com/office/powerpoint/2010/main" val="4636800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D4E3D3BC-0A6A-10E2-985B-C463610B6498}"/>
              </a:ext>
            </a:extLst>
          </p:cNvPr>
          <p:cNvSpPr>
            <a:spLocks noGrp="1"/>
          </p:cNvSpPr>
          <p:nvPr>
            <p:ph type="title"/>
          </p:nvPr>
        </p:nvSpPr>
        <p:spPr>
          <a:xfrm>
            <a:off x="639098" y="629265"/>
            <a:ext cx="5132438" cy="1622322"/>
          </a:xfrm>
        </p:spPr>
        <p:txBody>
          <a:bodyPr>
            <a:normAutofit/>
          </a:bodyPr>
          <a:lstStyle/>
          <a:p>
            <a:r>
              <a:rPr lang="en-US">
                <a:solidFill>
                  <a:srgbClr val="EBEBEB"/>
                </a:solidFill>
              </a:rPr>
              <a:t>Skill 2: Organising and Presenting Stock Data</a:t>
            </a:r>
            <a:endParaRPr lang="en-GB">
              <a:solidFill>
                <a:srgbClr val="EBEBEB"/>
              </a:solidFill>
            </a:endParaRPr>
          </a:p>
        </p:txBody>
      </p:sp>
      <p:pic>
        <p:nvPicPr>
          <p:cNvPr id="5" name="Picture 4">
            <a:extLst>
              <a:ext uri="{FF2B5EF4-FFF2-40B4-BE49-F238E27FC236}">
                <a16:creationId xmlns:a16="http://schemas.microsoft.com/office/drawing/2014/main" id="{90ACE8CB-BA60-F994-F077-DD21F43F14F4}"/>
              </a:ext>
            </a:extLst>
          </p:cNvPr>
          <p:cNvPicPr>
            <a:picLocks noChangeAspect="1"/>
          </p:cNvPicPr>
          <p:nvPr/>
        </p:nvPicPr>
        <p:blipFill>
          <a:blip r:embed="rId2"/>
          <a:stretch>
            <a:fillRect/>
          </a:stretch>
        </p:blipFill>
        <p:spPr>
          <a:xfrm>
            <a:off x="6714836" y="1174334"/>
            <a:ext cx="4828707" cy="4526913"/>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989967C-B0D4-404A-D955-2F3AC39D7BBC}"/>
              </a:ext>
            </a:extLst>
          </p:cNvPr>
          <p:cNvSpPr>
            <a:spLocks noGrp="1"/>
          </p:cNvSpPr>
          <p:nvPr>
            <p:ph idx="1"/>
          </p:nvPr>
        </p:nvSpPr>
        <p:spPr>
          <a:xfrm>
            <a:off x="639098" y="2418735"/>
            <a:ext cx="5132439" cy="3811742"/>
          </a:xfrm>
        </p:spPr>
        <p:txBody>
          <a:bodyPr anchor="ctr">
            <a:normAutofit/>
          </a:bodyPr>
          <a:lstStyle/>
          <a:p>
            <a:pPr>
              <a:lnSpc>
                <a:spcPct val="90000"/>
              </a:lnSpc>
            </a:pPr>
            <a:r>
              <a:rPr lang="en-US" sz="1100" dirty="0">
                <a:solidFill>
                  <a:srgbClr val="FFFFFF"/>
                </a:solidFill>
              </a:rPr>
              <a:t>What I did : I did </a:t>
            </a:r>
            <a:r>
              <a:rPr lang="en-US" sz="1100" dirty="0" err="1">
                <a:solidFill>
                  <a:srgbClr val="FFFFFF"/>
                </a:solidFill>
              </a:rPr>
              <a:t>organise</a:t>
            </a:r>
            <a:r>
              <a:rPr lang="en-US" sz="1100" dirty="0">
                <a:solidFill>
                  <a:srgbClr val="FFFFFF"/>
                </a:solidFill>
              </a:rPr>
              <a:t> the weekly stock information into a table a d then made a chart, that shows the different quantities . I feel like it helped to keep me from hopping too much, hoppy-hipping around, you know</a:t>
            </a:r>
          </a:p>
          <a:p>
            <a:pPr>
              <a:lnSpc>
                <a:spcPct val="90000"/>
              </a:lnSpc>
            </a:pPr>
            <a:endParaRPr lang="en-US" sz="1100" dirty="0">
              <a:solidFill>
                <a:srgbClr val="FFFFFF"/>
              </a:solidFill>
            </a:endParaRPr>
          </a:p>
          <a:p>
            <a:pPr>
              <a:lnSpc>
                <a:spcPct val="90000"/>
              </a:lnSpc>
            </a:pPr>
            <a:r>
              <a:rPr lang="en-US" sz="1100" dirty="0">
                <a:solidFill>
                  <a:srgbClr val="FFFFFF"/>
                </a:solidFill>
              </a:rPr>
              <a:t>Skills demonstrated: </a:t>
            </a:r>
            <a:r>
              <a:rPr lang="en-US" sz="1100" dirty="0" err="1">
                <a:solidFill>
                  <a:srgbClr val="FFFFFF"/>
                </a:solidFill>
              </a:rPr>
              <a:t>Analysed</a:t>
            </a:r>
            <a:r>
              <a:rPr lang="en-US" sz="1100" dirty="0">
                <a:solidFill>
                  <a:srgbClr val="FFFFFF"/>
                </a:solidFill>
              </a:rPr>
              <a:t> numerical information, databased stock levels and </a:t>
            </a:r>
            <a:r>
              <a:rPr lang="en-US" sz="1100" dirty="0" err="1">
                <a:solidFill>
                  <a:srgbClr val="FFFFFF"/>
                </a:solidFill>
              </a:rPr>
              <a:t>visualised</a:t>
            </a:r>
            <a:r>
              <a:rPr lang="en-US" sz="1100" dirty="0">
                <a:solidFill>
                  <a:srgbClr val="FFFFFF"/>
                </a:solidFill>
              </a:rPr>
              <a:t> business information.</a:t>
            </a:r>
          </a:p>
          <a:p>
            <a:pPr>
              <a:lnSpc>
                <a:spcPct val="90000"/>
              </a:lnSpc>
            </a:pPr>
            <a:endParaRPr lang="en-US" sz="1100" dirty="0">
              <a:solidFill>
                <a:srgbClr val="FFFFFF"/>
              </a:solidFill>
            </a:endParaRPr>
          </a:p>
          <a:p>
            <a:pPr>
              <a:lnSpc>
                <a:spcPct val="90000"/>
              </a:lnSpc>
            </a:pPr>
            <a:r>
              <a:rPr lang="en-US" sz="1100" dirty="0">
                <a:solidFill>
                  <a:srgbClr val="FFFFFF"/>
                </a:solidFill>
              </a:rPr>
              <a:t>What I learned: I learned that with the data well organized then low stock products can pop faster and then it helps in taking decision on stocking.</a:t>
            </a:r>
          </a:p>
          <a:p>
            <a:pPr>
              <a:lnSpc>
                <a:spcPct val="90000"/>
              </a:lnSpc>
            </a:pPr>
            <a:endParaRPr lang="en-US" sz="1100" dirty="0">
              <a:solidFill>
                <a:srgbClr val="FFFFFF"/>
              </a:solidFill>
            </a:endParaRPr>
          </a:p>
          <a:p>
            <a:pPr>
              <a:lnSpc>
                <a:spcPct val="90000"/>
              </a:lnSpc>
            </a:pPr>
            <a:r>
              <a:rPr lang="en-US" sz="1100" dirty="0">
                <a:solidFill>
                  <a:srgbClr val="FFFFFF"/>
                </a:solidFill>
              </a:rPr>
              <a:t>My development:</a:t>
            </a:r>
          </a:p>
          <a:p>
            <a:pPr>
              <a:lnSpc>
                <a:spcPct val="90000"/>
              </a:lnSpc>
            </a:pPr>
            <a:endParaRPr lang="en-US" sz="1100" dirty="0">
              <a:solidFill>
                <a:srgbClr val="FFFFFF"/>
              </a:solidFill>
            </a:endParaRPr>
          </a:p>
          <a:p>
            <a:pPr>
              <a:lnSpc>
                <a:spcPct val="90000"/>
              </a:lnSpc>
            </a:pPr>
            <a:r>
              <a:rPr lang="en-US" sz="1100" dirty="0">
                <a:solidFill>
                  <a:srgbClr val="FFFFFF"/>
                </a:solidFill>
              </a:rPr>
              <a:t>I became more accepting regarding the ability to take a very simple piece of data and to make that information simple and easily understandable to someone who just skimmed the chart.</a:t>
            </a:r>
            <a:endParaRPr lang="en-GB" sz="1100" dirty="0">
              <a:solidFill>
                <a:srgbClr val="FFFFFF"/>
              </a:solidFill>
            </a:endParaRPr>
          </a:p>
        </p:txBody>
      </p:sp>
    </p:spTree>
    <p:extLst>
      <p:ext uri="{BB962C8B-B14F-4D97-AF65-F5344CB8AC3E}">
        <p14:creationId xmlns:p14="http://schemas.microsoft.com/office/powerpoint/2010/main" val="203761344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FD999D78-942A-DF75-A93E-B64DE5365DCC}"/>
              </a:ext>
            </a:extLst>
          </p:cNvPr>
          <p:cNvSpPr>
            <a:spLocks noGrp="1"/>
          </p:cNvSpPr>
          <p:nvPr>
            <p:ph type="title"/>
          </p:nvPr>
        </p:nvSpPr>
        <p:spPr>
          <a:xfrm>
            <a:off x="639098" y="629265"/>
            <a:ext cx="5132438" cy="1622322"/>
          </a:xfrm>
        </p:spPr>
        <p:txBody>
          <a:bodyPr>
            <a:normAutofit/>
          </a:bodyPr>
          <a:lstStyle/>
          <a:p>
            <a:r>
              <a:rPr lang="sv-SE">
                <a:solidFill>
                  <a:srgbClr val="EBEBEB"/>
                </a:solidFill>
              </a:rPr>
              <a:t>Skill 3: Digital Presentation Skills</a:t>
            </a:r>
            <a:endParaRPr lang="en-GB">
              <a:solidFill>
                <a:srgbClr val="EBEBEB"/>
              </a:solidFill>
            </a:endParaRPr>
          </a:p>
        </p:txBody>
      </p:sp>
      <p:pic>
        <p:nvPicPr>
          <p:cNvPr id="5" name="Picture 4">
            <a:extLst>
              <a:ext uri="{FF2B5EF4-FFF2-40B4-BE49-F238E27FC236}">
                <a16:creationId xmlns:a16="http://schemas.microsoft.com/office/drawing/2014/main" id="{CFA54E50-BF9A-EC0B-ECE2-2F3725687915}"/>
              </a:ext>
            </a:extLst>
          </p:cNvPr>
          <p:cNvPicPr>
            <a:picLocks noChangeAspect="1"/>
          </p:cNvPicPr>
          <p:nvPr/>
        </p:nvPicPr>
        <p:blipFill>
          <a:blip r:embed="rId2"/>
          <a:stretch>
            <a:fillRect/>
          </a:stretch>
        </p:blipFill>
        <p:spPr>
          <a:xfrm>
            <a:off x="6714836" y="2164219"/>
            <a:ext cx="4828707" cy="2547143"/>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2BC2B25-C550-FEE0-01D6-3D494E2794C7}"/>
              </a:ext>
            </a:extLst>
          </p:cNvPr>
          <p:cNvSpPr>
            <a:spLocks noGrp="1"/>
          </p:cNvSpPr>
          <p:nvPr>
            <p:ph idx="1"/>
          </p:nvPr>
        </p:nvSpPr>
        <p:spPr>
          <a:xfrm>
            <a:off x="639098" y="2418735"/>
            <a:ext cx="5132439" cy="3811742"/>
          </a:xfrm>
        </p:spPr>
        <p:txBody>
          <a:bodyPr anchor="ctr">
            <a:normAutofit/>
          </a:bodyPr>
          <a:lstStyle/>
          <a:p>
            <a:pPr>
              <a:lnSpc>
                <a:spcPct val="90000"/>
              </a:lnSpc>
            </a:pPr>
            <a:endParaRPr lang="en-US" sz="1100">
              <a:solidFill>
                <a:srgbClr val="FFFFFF"/>
              </a:solidFill>
            </a:endParaRPr>
          </a:p>
          <a:p>
            <a:pPr>
              <a:lnSpc>
                <a:spcPct val="90000"/>
              </a:lnSpc>
            </a:pPr>
            <a:r>
              <a:rPr lang="en-US" sz="1100">
                <a:solidFill>
                  <a:srgbClr val="FFFFFF"/>
                </a:solidFill>
              </a:rPr>
              <a:t>What I did : I created a PowerPoint portfolio to bring together and present my work examples, in one place</a:t>
            </a:r>
          </a:p>
          <a:p>
            <a:pPr>
              <a:lnSpc>
                <a:spcPct val="90000"/>
              </a:lnSpc>
            </a:pPr>
            <a:endParaRPr lang="en-US" sz="1100">
              <a:solidFill>
                <a:srgbClr val="FFFFFF"/>
              </a:solidFill>
            </a:endParaRPr>
          </a:p>
          <a:p>
            <a:pPr>
              <a:lnSpc>
                <a:spcPct val="90000"/>
              </a:lnSpc>
            </a:pPr>
            <a:r>
              <a:rPr lang="en-US" sz="1100">
                <a:solidFill>
                  <a:srgbClr val="FFFFFF"/>
                </a:solidFill>
              </a:rPr>
              <a:t>Skills demonstrated: I used a presentation theme, images and text formatting and slide layouts to effectively communicate my work.</a:t>
            </a:r>
          </a:p>
          <a:p>
            <a:pPr>
              <a:lnSpc>
                <a:spcPct val="90000"/>
              </a:lnSpc>
            </a:pPr>
            <a:endParaRPr lang="en-US" sz="1100">
              <a:solidFill>
                <a:srgbClr val="FFFFFF"/>
              </a:solidFill>
            </a:endParaRPr>
          </a:p>
          <a:p>
            <a:pPr>
              <a:lnSpc>
                <a:spcPct val="90000"/>
              </a:lnSpc>
            </a:pPr>
            <a:r>
              <a:rPr lang="en-US" sz="1100">
                <a:solidFill>
                  <a:srgbClr val="FFFFFF"/>
                </a:solidFill>
              </a:rPr>
              <a:t>What I learned: I learned to keep my slides simple and use info that is really useful to the viewer in the audience, while avoiding that which isn't.</a:t>
            </a:r>
          </a:p>
          <a:p>
            <a:pPr>
              <a:lnSpc>
                <a:spcPct val="90000"/>
              </a:lnSpc>
            </a:pPr>
            <a:endParaRPr lang="en-US" sz="1100">
              <a:solidFill>
                <a:srgbClr val="FFFFFF"/>
              </a:solidFill>
            </a:endParaRPr>
          </a:p>
          <a:p>
            <a:pPr>
              <a:lnSpc>
                <a:spcPct val="90000"/>
              </a:lnSpc>
            </a:pPr>
            <a:r>
              <a:rPr lang="en-US" sz="1100">
                <a:solidFill>
                  <a:srgbClr val="FFFFFF"/>
                </a:solidFill>
              </a:rPr>
              <a:t>My development:</a:t>
            </a:r>
          </a:p>
          <a:p>
            <a:pPr>
              <a:lnSpc>
                <a:spcPct val="90000"/>
              </a:lnSpc>
            </a:pPr>
            <a:endParaRPr lang="en-US" sz="1100">
              <a:solidFill>
                <a:srgbClr val="FFFFFF"/>
              </a:solidFill>
            </a:endParaRPr>
          </a:p>
          <a:p>
            <a:pPr>
              <a:lnSpc>
                <a:spcPct val="90000"/>
              </a:lnSpc>
            </a:pPr>
            <a:r>
              <a:rPr lang="en-US" sz="1100">
                <a:solidFill>
                  <a:srgbClr val="FFFFFF"/>
                </a:solidFill>
              </a:rPr>
              <a:t>Now I am able to make and format PowerPoint slides on my own and use the PowerPoint slides as support for an oral presentation.</a:t>
            </a:r>
            <a:endParaRPr lang="en-GB" sz="1100">
              <a:solidFill>
                <a:srgbClr val="FFFFFF"/>
              </a:solidFill>
            </a:endParaRPr>
          </a:p>
        </p:txBody>
      </p:sp>
    </p:spTree>
    <p:extLst>
      <p:ext uri="{BB962C8B-B14F-4D97-AF65-F5344CB8AC3E}">
        <p14:creationId xmlns:p14="http://schemas.microsoft.com/office/powerpoint/2010/main" val="29632047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4"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 name="Title 1">
            <a:extLst>
              <a:ext uri="{FF2B5EF4-FFF2-40B4-BE49-F238E27FC236}">
                <a16:creationId xmlns:a16="http://schemas.microsoft.com/office/drawing/2014/main" id="{262E2B0D-90A5-00FF-8CE0-4D1351ACC05F}"/>
              </a:ext>
            </a:extLst>
          </p:cNvPr>
          <p:cNvSpPr>
            <a:spLocks noGrp="1"/>
          </p:cNvSpPr>
          <p:nvPr>
            <p:ph type="title"/>
          </p:nvPr>
        </p:nvSpPr>
        <p:spPr>
          <a:xfrm>
            <a:off x="639098" y="629265"/>
            <a:ext cx="6072776" cy="1622322"/>
          </a:xfrm>
        </p:spPr>
        <p:txBody>
          <a:bodyPr>
            <a:normAutofit/>
          </a:bodyPr>
          <a:lstStyle/>
          <a:p>
            <a:r>
              <a:rPr lang="en-GB">
                <a:solidFill>
                  <a:srgbClr val="FFFFFF"/>
                </a:solidFill>
              </a:rPr>
              <a:t>My learning and progress</a:t>
            </a:r>
          </a:p>
        </p:txBody>
      </p:sp>
      <p:pic>
        <p:nvPicPr>
          <p:cNvPr id="5" name="Picture 4">
            <a:extLst>
              <a:ext uri="{FF2B5EF4-FFF2-40B4-BE49-F238E27FC236}">
                <a16:creationId xmlns:a16="http://schemas.microsoft.com/office/drawing/2014/main" id="{1776ABE5-7CFF-2C7F-648A-6E09016FD3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 r="33310" b="2"/>
          <a:stretch>
            <a:fillRect/>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6" name="Rectangle 15">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E2C5A70-6DC2-2967-B4B2-54F3F535CA88}"/>
              </a:ext>
            </a:extLst>
          </p:cNvPr>
          <p:cNvSpPr>
            <a:spLocks noGrp="1"/>
          </p:cNvSpPr>
          <p:nvPr>
            <p:ph idx="1"/>
          </p:nvPr>
        </p:nvSpPr>
        <p:spPr>
          <a:xfrm>
            <a:off x="639098" y="2046540"/>
            <a:ext cx="6072776" cy="3811740"/>
          </a:xfrm>
        </p:spPr>
        <p:txBody>
          <a:bodyPr anchor="ctr">
            <a:noAutofit/>
          </a:bodyPr>
          <a:lstStyle/>
          <a:p>
            <a:pPr>
              <a:lnSpc>
                <a:spcPct val="90000"/>
              </a:lnSpc>
            </a:pPr>
            <a:r>
              <a:rPr lang="en-US" sz="1100" dirty="0">
                <a:solidFill>
                  <a:srgbClr val="FFFFFF"/>
                </a:solidFill>
              </a:rPr>
              <a:t>This module has improved my academic skills as well as my digital skills through the completion of various tasks.</a:t>
            </a:r>
          </a:p>
          <a:p>
            <a:pPr>
              <a:lnSpc>
                <a:spcPct val="90000"/>
              </a:lnSpc>
            </a:pPr>
            <a:r>
              <a:rPr lang="en-US" sz="1100" dirty="0">
                <a:solidFill>
                  <a:srgbClr val="FFFFFF"/>
                </a:solidFill>
              </a:rPr>
              <a:t>This was a bit tricky in the beginning: figuring out where to put what of the TEEL method, before I got the proper use of the method for a few years.</a:t>
            </a:r>
          </a:p>
          <a:p>
            <a:pPr>
              <a:lnSpc>
                <a:spcPct val="90000"/>
              </a:lnSpc>
            </a:pPr>
            <a:r>
              <a:rPr lang="en-US" sz="1100" dirty="0">
                <a:solidFill>
                  <a:srgbClr val="FFFFFF"/>
                </a:solidFill>
              </a:rPr>
              <a:t>My main progress – working with information and making decisions to </a:t>
            </a:r>
            <a:r>
              <a:rPr lang="en-US" sz="1100" dirty="0" err="1">
                <a:solidFill>
                  <a:srgbClr val="FFFFFF"/>
                </a:solidFill>
              </a:rPr>
              <a:t>organise</a:t>
            </a:r>
            <a:r>
              <a:rPr lang="en-US" sz="1100" dirty="0">
                <a:solidFill>
                  <a:srgbClr val="FFFFFF"/>
                </a:solidFill>
              </a:rPr>
              <a:t> and present to make information sense.</a:t>
            </a:r>
          </a:p>
          <a:p>
            <a:pPr>
              <a:lnSpc>
                <a:spcPct val="90000"/>
              </a:lnSpc>
            </a:pPr>
            <a:r>
              <a:rPr lang="en-US" sz="1100" dirty="0">
                <a:solidFill>
                  <a:srgbClr val="FFFFFF"/>
                </a:solidFill>
              </a:rPr>
              <a:t>Now I can confidently create structured written work as well as from time to time make simple tables/charts/presentation slides.</a:t>
            </a:r>
          </a:p>
          <a:p>
            <a:pPr>
              <a:lnSpc>
                <a:spcPct val="90000"/>
              </a:lnSpc>
            </a:pPr>
            <a:r>
              <a:rPr lang="en-US" sz="1100" dirty="0">
                <a:solidFill>
                  <a:srgbClr val="FFFFFF"/>
                </a:solidFill>
              </a:rPr>
              <a:t>Future application: These skills will be useful to assist me in the future and in doing so with universities courses, tasks, presentation and in the workplace to help me with information and to allow me to present it clearly.</a:t>
            </a:r>
          </a:p>
          <a:p>
            <a:pPr>
              <a:lnSpc>
                <a:spcPct val="90000"/>
              </a:lnSpc>
            </a:pPr>
            <a:endParaRPr lang="en-US" sz="1100" dirty="0">
              <a:solidFill>
                <a:srgbClr val="FFFFFF"/>
              </a:solidFill>
            </a:endParaRPr>
          </a:p>
          <a:p>
            <a:pPr>
              <a:lnSpc>
                <a:spcPct val="90000"/>
              </a:lnSpc>
            </a:pPr>
            <a:r>
              <a:rPr lang="en-US" sz="1100" dirty="0">
                <a:solidFill>
                  <a:srgbClr val="FFFFFF"/>
                </a:solidFill>
              </a:rPr>
              <a:t>Final reflection:</a:t>
            </a:r>
          </a:p>
          <a:p>
            <a:pPr>
              <a:lnSpc>
                <a:spcPct val="90000"/>
              </a:lnSpc>
            </a:pPr>
            <a:r>
              <a:rPr lang="en-US" sz="1100" dirty="0">
                <a:solidFill>
                  <a:srgbClr val="FFFFFF"/>
                </a:solidFill>
              </a:rPr>
              <a:t>I'd say that it has been more the emphasis on being more self-sufficient as a person. Previously, I knew how to use digital tools individually, but after going through this learning I understood how to select digital tools in line with various objectives and then using them correctly. And I can work in one stream the writing, the capabilities to see data and to present it which could help to get information across to people a bit more clearly, a bit more precisely.</a:t>
            </a:r>
            <a:endParaRPr lang="en-GB" sz="1100" dirty="0">
              <a:solidFill>
                <a:srgbClr val="FFFFFF"/>
              </a:solidFill>
            </a:endParaRPr>
          </a:p>
        </p:txBody>
      </p:sp>
    </p:spTree>
    <p:extLst>
      <p:ext uri="{BB962C8B-B14F-4D97-AF65-F5344CB8AC3E}">
        <p14:creationId xmlns:p14="http://schemas.microsoft.com/office/powerpoint/2010/main" val="141521458"/>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3</TotalTime>
  <Words>647</Words>
  <Application>Microsoft Office PowerPoint</Application>
  <PresentationFormat>Widescreen</PresentationFormat>
  <Paragraphs>44</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Century Gothic</vt:lpstr>
      <vt:lpstr>Wingdings 3</vt:lpstr>
      <vt:lpstr>Ion Boardroom</vt:lpstr>
      <vt:lpstr>Digital Portfolio</vt:lpstr>
      <vt:lpstr>Skill 1: Developing Academic Writing</vt:lpstr>
      <vt:lpstr>Skill 2: Organising and Presenting Stock Data</vt:lpstr>
      <vt:lpstr>Skill 3: Digital Presentation Skills</vt:lpstr>
      <vt:lpstr>My learning and progress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Cezar Bobe</cp:lastModifiedBy>
  <cp:revision>11</cp:revision>
  <dcterms:created xsi:type="dcterms:W3CDTF">2026-08-17T11:40:41Z</dcterms:created>
  <dcterms:modified xsi:type="dcterms:W3CDTF">2026-08-17T11:47:02Z</dcterms:modified>
</cp:coreProperties>
</file>