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7"/>
  </p:notesMasterIdLst>
  <p:sldIdLst>
    <p:sldId id="256" r:id="rId2"/>
    <p:sldId id="261" r:id="rId3"/>
    <p:sldId id="282" r:id="rId4"/>
    <p:sldId id="278" r:id="rId5"/>
    <p:sldId id="313" r:id="rId6"/>
    <p:sldId id="314" r:id="rId7"/>
    <p:sldId id="257" r:id="rId8"/>
    <p:sldId id="311" r:id="rId9"/>
    <p:sldId id="315" r:id="rId10"/>
    <p:sldId id="260" r:id="rId11"/>
    <p:sldId id="258" r:id="rId12"/>
    <p:sldId id="316" r:id="rId13"/>
    <p:sldId id="259" r:id="rId14"/>
    <p:sldId id="317" r:id="rId15"/>
    <p:sldId id="319" r:id="rId16"/>
    <p:sldId id="320" r:id="rId17"/>
    <p:sldId id="318" r:id="rId18"/>
    <p:sldId id="277" r:id="rId19"/>
    <p:sldId id="270" r:id="rId20"/>
    <p:sldId id="271" r:id="rId21"/>
    <p:sldId id="325" r:id="rId22"/>
    <p:sldId id="323" r:id="rId23"/>
    <p:sldId id="272" r:id="rId24"/>
    <p:sldId id="322" r:id="rId25"/>
    <p:sldId id="321" r:id="rId26"/>
    <p:sldId id="324" r:id="rId27"/>
    <p:sldId id="326" r:id="rId28"/>
    <p:sldId id="273" r:id="rId29"/>
    <p:sldId id="328" r:id="rId30"/>
    <p:sldId id="327" r:id="rId31"/>
    <p:sldId id="329" r:id="rId32"/>
    <p:sldId id="331" r:id="rId33"/>
    <p:sldId id="332" r:id="rId34"/>
    <p:sldId id="333" r:id="rId35"/>
    <p:sldId id="330" r:id="rId36"/>
    <p:sldId id="275" r:id="rId37"/>
    <p:sldId id="334" r:id="rId38"/>
    <p:sldId id="335" r:id="rId39"/>
    <p:sldId id="283" r:id="rId40"/>
    <p:sldId id="284" r:id="rId41"/>
    <p:sldId id="289" r:id="rId42"/>
    <p:sldId id="287" r:id="rId43"/>
    <p:sldId id="336" r:id="rId44"/>
    <p:sldId id="337" r:id="rId45"/>
    <p:sldId id="288" r:id="rId46"/>
    <p:sldId id="290" r:id="rId47"/>
    <p:sldId id="312" r:id="rId48"/>
    <p:sldId id="300" r:id="rId49"/>
    <p:sldId id="301" r:id="rId50"/>
    <p:sldId id="302" r:id="rId51"/>
    <p:sldId id="303" r:id="rId52"/>
    <p:sldId id="304" r:id="rId53"/>
    <p:sldId id="305" r:id="rId54"/>
    <p:sldId id="306" r:id="rId55"/>
    <p:sldId id="308" r:id="rId5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586" autoAdjust="0"/>
    <p:restoredTop sz="78425" autoAdjust="0"/>
  </p:normalViewPr>
  <p:slideViewPr>
    <p:cSldViewPr snapToGrid="0">
      <p:cViewPr varScale="1">
        <p:scale>
          <a:sx n="69" d="100"/>
          <a:sy n="69" d="100"/>
        </p:scale>
        <p:origin x="1632"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FE658F-514F-4323-917D-ACC508C3FACE}" type="doc">
      <dgm:prSet loTypeId="urn:microsoft.com/office/officeart/2005/8/layout/process1" loCatId="process" qsTypeId="urn:microsoft.com/office/officeart/2005/8/quickstyle/simple1" qsCatId="simple" csTypeId="urn:microsoft.com/office/officeart/2005/8/colors/accent1_3" csCatId="accent1" phldr="1"/>
      <dgm:spPr/>
    </dgm:pt>
    <dgm:pt modelId="{8828165F-023E-4FFA-BBA3-DD4A265CB83B}">
      <dgm:prSet phldrT="[Text]"/>
      <dgm:spPr/>
      <dgm:t>
        <a:bodyPr/>
        <a:lstStyle/>
        <a:p>
          <a:r>
            <a:rPr lang="en-GB" dirty="0"/>
            <a:t>IV Manipulated</a:t>
          </a:r>
        </a:p>
      </dgm:t>
    </dgm:pt>
    <dgm:pt modelId="{9EA5A213-E20A-4330-B0BD-A87B65E43F8B}" type="parTrans" cxnId="{3E077323-F7F1-4AE1-A6A6-3706291C1820}">
      <dgm:prSet/>
      <dgm:spPr/>
      <dgm:t>
        <a:bodyPr/>
        <a:lstStyle/>
        <a:p>
          <a:endParaRPr lang="en-GB"/>
        </a:p>
      </dgm:t>
    </dgm:pt>
    <dgm:pt modelId="{B2A61FDE-2D1F-48CC-A4C1-4E75410AE6B1}" type="sibTrans" cxnId="{3E077323-F7F1-4AE1-A6A6-3706291C1820}">
      <dgm:prSet/>
      <dgm:spPr/>
      <dgm:t>
        <a:bodyPr/>
        <a:lstStyle/>
        <a:p>
          <a:endParaRPr lang="en-GB"/>
        </a:p>
      </dgm:t>
    </dgm:pt>
    <dgm:pt modelId="{A4AE5C02-CBAB-48EC-ACFA-BD4465AE2B76}">
      <dgm:prSet phldrT="[Text]"/>
      <dgm:spPr/>
      <dgm:t>
        <a:bodyPr/>
        <a:lstStyle/>
        <a:p>
          <a:r>
            <a:rPr lang="en-GB" dirty="0"/>
            <a:t>All other variables controlled</a:t>
          </a:r>
        </a:p>
      </dgm:t>
    </dgm:pt>
    <dgm:pt modelId="{213E635F-A0E1-4560-BAE2-244A1CA5A084}" type="parTrans" cxnId="{2C29B15A-8A77-42F4-B432-EBFD619FC84B}">
      <dgm:prSet/>
      <dgm:spPr/>
      <dgm:t>
        <a:bodyPr/>
        <a:lstStyle/>
        <a:p>
          <a:endParaRPr lang="en-GB"/>
        </a:p>
      </dgm:t>
    </dgm:pt>
    <dgm:pt modelId="{83DE6B72-468B-40E2-96B9-39ED1661682B}" type="sibTrans" cxnId="{2C29B15A-8A77-42F4-B432-EBFD619FC84B}">
      <dgm:prSet/>
      <dgm:spPr/>
      <dgm:t>
        <a:bodyPr/>
        <a:lstStyle/>
        <a:p>
          <a:endParaRPr lang="en-GB"/>
        </a:p>
      </dgm:t>
    </dgm:pt>
    <dgm:pt modelId="{C1FFD2CF-D2F7-46B6-8225-D1C9D8096E07}">
      <dgm:prSet phldrT="[Text]"/>
      <dgm:spPr/>
      <dgm:t>
        <a:bodyPr/>
        <a:lstStyle/>
        <a:p>
          <a:r>
            <a:rPr lang="en-GB" dirty="0"/>
            <a:t>Change in DV</a:t>
          </a:r>
        </a:p>
      </dgm:t>
    </dgm:pt>
    <dgm:pt modelId="{7259B0A0-7A99-4AEA-90A2-7598A8C50BE7}" type="parTrans" cxnId="{65A2D88F-2D7C-4A4A-A9F8-899B3A5ADA59}">
      <dgm:prSet/>
      <dgm:spPr/>
      <dgm:t>
        <a:bodyPr/>
        <a:lstStyle/>
        <a:p>
          <a:endParaRPr lang="en-GB"/>
        </a:p>
      </dgm:t>
    </dgm:pt>
    <dgm:pt modelId="{7E269510-6041-4CB1-9208-6CCF72B56ED7}" type="sibTrans" cxnId="{65A2D88F-2D7C-4A4A-A9F8-899B3A5ADA59}">
      <dgm:prSet/>
      <dgm:spPr/>
      <dgm:t>
        <a:bodyPr/>
        <a:lstStyle/>
        <a:p>
          <a:endParaRPr lang="en-GB"/>
        </a:p>
      </dgm:t>
    </dgm:pt>
    <dgm:pt modelId="{6FFF5AE4-31D8-4BE2-88EF-5C41A31EC74C}" type="pres">
      <dgm:prSet presAssocID="{8DFE658F-514F-4323-917D-ACC508C3FACE}" presName="Name0" presStyleCnt="0">
        <dgm:presLayoutVars>
          <dgm:dir/>
          <dgm:resizeHandles val="exact"/>
        </dgm:presLayoutVars>
      </dgm:prSet>
      <dgm:spPr/>
    </dgm:pt>
    <dgm:pt modelId="{986DF647-D272-46D3-AB25-8530F534CD9A}" type="pres">
      <dgm:prSet presAssocID="{8828165F-023E-4FFA-BBA3-DD4A265CB83B}" presName="node" presStyleLbl="node1" presStyleIdx="0" presStyleCnt="3">
        <dgm:presLayoutVars>
          <dgm:bulletEnabled val="1"/>
        </dgm:presLayoutVars>
      </dgm:prSet>
      <dgm:spPr/>
    </dgm:pt>
    <dgm:pt modelId="{2C2F5606-140C-487C-ACFF-F81DE237A71F}" type="pres">
      <dgm:prSet presAssocID="{B2A61FDE-2D1F-48CC-A4C1-4E75410AE6B1}" presName="sibTrans" presStyleLbl="sibTrans2D1" presStyleIdx="0" presStyleCnt="2"/>
      <dgm:spPr/>
    </dgm:pt>
    <dgm:pt modelId="{AC0C0F8D-0469-4E62-A23A-6596DB04C06A}" type="pres">
      <dgm:prSet presAssocID="{B2A61FDE-2D1F-48CC-A4C1-4E75410AE6B1}" presName="connectorText" presStyleLbl="sibTrans2D1" presStyleIdx="0" presStyleCnt="2"/>
      <dgm:spPr/>
    </dgm:pt>
    <dgm:pt modelId="{E97D279D-5C93-4F28-8496-D3A0B3A8CBAD}" type="pres">
      <dgm:prSet presAssocID="{A4AE5C02-CBAB-48EC-ACFA-BD4465AE2B76}" presName="node" presStyleLbl="node1" presStyleIdx="1" presStyleCnt="3">
        <dgm:presLayoutVars>
          <dgm:bulletEnabled val="1"/>
        </dgm:presLayoutVars>
      </dgm:prSet>
      <dgm:spPr/>
    </dgm:pt>
    <dgm:pt modelId="{6CD44AC6-4018-4174-B02C-ED23D62C7B10}" type="pres">
      <dgm:prSet presAssocID="{83DE6B72-468B-40E2-96B9-39ED1661682B}" presName="sibTrans" presStyleLbl="sibTrans2D1" presStyleIdx="1" presStyleCnt="2"/>
      <dgm:spPr/>
    </dgm:pt>
    <dgm:pt modelId="{03EA0BB3-C3C6-4ECA-A1C3-F4419778D670}" type="pres">
      <dgm:prSet presAssocID="{83DE6B72-468B-40E2-96B9-39ED1661682B}" presName="connectorText" presStyleLbl="sibTrans2D1" presStyleIdx="1" presStyleCnt="2"/>
      <dgm:spPr/>
    </dgm:pt>
    <dgm:pt modelId="{9BA59D8B-616A-4261-A5B5-3B5AA7CF8589}" type="pres">
      <dgm:prSet presAssocID="{C1FFD2CF-D2F7-46B6-8225-D1C9D8096E07}" presName="node" presStyleLbl="node1" presStyleIdx="2" presStyleCnt="3">
        <dgm:presLayoutVars>
          <dgm:bulletEnabled val="1"/>
        </dgm:presLayoutVars>
      </dgm:prSet>
      <dgm:spPr/>
    </dgm:pt>
  </dgm:ptLst>
  <dgm:cxnLst>
    <dgm:cxn modelId="{1D6E8D01-1C5C-43E9-97B1-1BEE0189BBB7}" type="presOf" srcId="{C1FFD2CF-D2F7-46B6-8225-D1C9D8096E07}" destId="{9BA59D8B-616A-4261-A5B5-3B5AA7CF8589}" srcOrd="0" destOrd="0" presId="urn:microsoft.com/office/officeart/2005/8/layout/process1"/>
    <dgm:cxn modelId="{4B795315-FD8A-4E40-A3C6-FEF30D47E583}" type="presOf" srcId="{83DE6B72-468B-40E2-96B9-39ED1661682B}" destId="{03EA0BB3-C3C6-4ECA-A1C3-F4419778D670}" srcOrd="1" destOrd="0" presId="urn:microsoft.com/office/officeart/2005/8/layout/process1"/>
    <dgm:cxn modelId="{4DAAA921-E862-49A4-A80B-4FD4CCDF6128}" type="presOf" srcId="{B2A61FDE-2D1F-48CC-A4C1-4E75410AE6B1}" destId="{AC0C0F8D-0469-4E62-A23A-6596DB04C06A}" srcOrd="1" destOrd="0" presId="urn:microsoft.com/office/officeart/2005/8/layout/process1"/>
    <dgm:cxn modelId="{3E077323-F7F1-4AE1-A6A6-3706291C1820}" srcId="{8DFE658F-514F-4323-917D-ACC508C3FACE}" destId="{8828165F-023E-4FFA-BBA3-DD4A265CB83B}" srcOrd="0" destOrd="0" parTransId="{9EA5A213-E20A-4330-B0BD-A87B65E43F8B}" sibTransId="{B2A61FDE-2D1F-48CC-A4C1-4E75410AE6B1}"/>
    <dgm:cxn modelId="{F5C1D928-404C-4AC2-8616-58A3F967F5AD}" type="presOf" srcId="{8DFE658F-514F-4323-917D-ACC508C3FACE}" destId="{6FFF5AE4-31D8-4BE2-88EF-5C41A31EC74C}" srcOrd="0" destOrd="0" presId="urn:microsoft.com/office/officeart/2005/8/layout/process1"/>
    <dgm:cxn modelId="{2C29B15A-8A77-42F4-B432-EBFD619FC84B}" srcId="{8DFE658F-514F-4323-917D-ACC508C3FACE}" destId="{A4AE5C02-CBAB-48EC-ACFA-BD4465AE2B76}" srcOrd="1" destOrd="0" parTransId="{213E635F-A0E1-4560-BAE2-244A1CA5A084}" sibTransId="{83DE6B72-468B-40E2-96B9-39ED1661682B}"/>
    <dgm:cxn modelId="{140A588D-B4FE-4D5C-9E76-238EF1C9EE4B}" type="presOf" srcId="{83DE6B72-468B-40E2-96B9-39ED1661682B}" destId="{6CD44AC6-4018-4174-B02C-ED23D62C7B10}" srcOrd="0" destOrd="0" presId="urn:microsoft.com/office/officeart/2005/8/layout/process1"/>
    <dgm:cxn modelId="{65A2D88F-2D7C-4A4A-A9F8-899B3A5ADA59}" srcId="{8DFE658F-514F-4323-917D-ACC508C3FACE}" destId="{C1FFD2CF-D2F7-46B6-8225-D1C9D8096E07}" srcOrd="2" destOrd="0" parTransId="{7259B0A0-7A99-4AEA-90A2-7598A8C50BE7}" sibTransId="{7E269510-6041-4CB1-9208-6CCF72B56ED7}"/>
    <dgm:cxn modelId="{C4E7DB90-08BA-490E-92FA-97E5462ECB52}" type="presOf" srcId="{A4AE5C02-CBAB-48EC-ACFA-BD4465AE2B76}" destId="{E97D279D-5C93-4F28-8496-D3A0B3A8CBAD}" srcOrd="0" destOrd="0" presId="urn:microsoft.com/office/officeart/2005/8/layout/process1"/>
    <dgm:cxn modelId="{3D402AAE-89BB-4FE1-B262-94B8A3AFDB89}" type="presOf" srcId="{8828165F-023E-4FFA-BBA3-DD4A265CB83B}" destId="{986DF647-D272-46D3-AB25-8530F534CD9A}" srcOrd="0" destOrd="0" presId="urn:microsoft.com/office/officeart/2005/8/layout/process1"/>
    <dgm:cxn modelId="{D0F862F2-C931-43BD-A051-48B41F248FE4}" type="presOf" srcId="{B2A61FDE-2D1F-48CC-A4C1-4E75410AE6B1}" destId="{2C2F5606-140C-487C-ACFF-F81DE237A71F}" srcOrd="0" destOrd="0" presId="urn:microsoft.com/office/officeart/2005/8/layout/process1"/>
    <dgm:cxn modelId="{AE3D3F4F-5AE9-42A9-BAAD-7D31DD7AF334}" type="presParOf" srcId="{6FFF5AE4-31D8-4BE2-88EF-5C41A31EC74C}" destId="{986DF647-D272-46D3-AB25-8530F534CD9A}" srcOrd="0" destOrd="0" presId="urn:microsoft.com/office/officeart/2005/8/layout/process1"/>
    <dgm:cxn modelId="{3273D01F-8ED0-4B3B-B926-F23BD0E5278A}" type="presParOf" srcId="{6FFF5AE4-31D8-4BE2-88EF-5C41A31EC74C}" destId="{2C2F5606-140C-487C-ACFF-F81DE237A71F}" srcOrd="1" destOrd="0" presId="urn:microsoft.com/office/officeart/2005/8/layout/process1"/>
    <dgm:cxn modelId="{17A8B629-3F38-42FB-A16F-B19ABB40DD0B}" type="presParOf" srcId="{2C2F5606-140C-487C-ACFF-F81DE237A71F}" destId="{AC0C0F8D-0469-4E62-A23A-6596DB04C06A}" srcOrd="0" destOrd="0" presId="urn:microsoft.com/office/officeart/2005/8/layout/process1"/>
    <dgm:cxn modelId="{A6B5A917-0C59-4DCD-9B0C-717584128D01}" type="presParOf" srcId="{6FFF5AE4-31D8-4BE2-88EF-5C41A31EC74C}" destId="{E97D279D-5C93-4F28-8496-D3A0B3A8CBAD}" srcOrd="2" destOrd="0" presId="urn:microsoft.com/office/officeart/2005/8/layout/process1"/>
    <dgm:cxn modelId="{2CD921DA-6223-4784-B659-96FD0B6BC326}" type="presParOf" srcId="{6FFF5AE4-31D8-4BE2-88EF-5C41A31EC74C}" destId="{6CD44AC6-4018-4174-B02C-ED23D62C7B10}" srcOrd="3" destOrd="0" presId="urn:microsoft.com/office/officeart/2005/8/layout/process1"/>
    <dgm:cxn modelId="{4D537FF2-5B23-4809-A0A7-D085C45EE090}" type="presParOf" srcId="{6CD44AC6-4018-4174-B02C-ED23D62C7B10}" destId="{03EA0BB3-C3C6-4ECA-A1C3-F4419778D670}" srcOrd="0" destOrd="0" presId="urn:microsoft.com/office/officeart/2005/8/layout/process1"/>
    <dgm:cxn modelId="{6776BFCA-5CF8-4DB4-B038-AE1EB6296A87}" type="presParOf" srcId="{6FFF5AE4-31D8-4BE2-88EF-5C41A31EC74C}" destId="{9BA59D8B-616A-4261-A5B5-3B5AA7CF8589}"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20D755-8609-47DF-BDA9-617981B8BCD0}"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7A42B894-6F7B-4D71-A5A7-6EF5588DF89C}">
      <dgm:prSet phldrT="[Text]" custT="1"/>
      <dgm:spPr/>
      <dgm:t>
        <a:bodyPr/>
        <a:lstStyle/>
        <a:p>
          <a:r>
            <a:rPr lang="en-GB" sz="2000" dirty="0"/>
            <a:t>Level of impulsivity</a:t>
          </a:r>
        </a:p>
      </dgm:t>
    </dgm:pt>
    <dgm:pt modelId="{3E0AEE41-5F7B-4E61-9188-6F3E69BB4C07}" type="parTrans" cxnId="{24C1DF15-C1BB-4410-B5E5-89CAB2946266}">
      <dgm:prSet/>
      <dgm:spPr/>
      <dgm:t>
        <a:bodyPr/>
        <a:lstStyle/>
        <a:p>
          <a:endParaRPr lang="en-GB"/>
        </a:p>
      </dgm:t>
    </dgm:pt>
    <dgm:pt modelId="{5500C27F-5A6F-494A-B4FB-21A89D50F896}" type="sibTrans" cxnId="{24C1DF15-C1BB-4410-B5E5-89CAB2946266}">
      <dgm:prSet/>
      <dgm:spPr/>
      <dgm:t>
        <a:bodyPr/>
        <a:lstStyle/>
        <a:p>
          <a:r>
            <a:rPr lang="en-GB" dirty="0"/>
            <a:t>Factor </a:t>
          </a:r>
        </a:p>
      </dgm:t>
    </dgm:pt>
    <dgm:pt modelId="{702B7C5D-A094-45C2-BEEE-BF6D3D4FDADF}">
      <dgm:prSet phldrT="[Text]" custT="1"/>
      <dgm:spPr/>
      <dgm:t>
        <a:bodyPr/>
        <a:lstStyle/>
        <a:p>
          <a:r>
            <a:rPr lang="en-GB" sz="2400" dirty="0"/>
            <a:t>Low</a:t>
          </a:r>
        </a:p>
      </dgm:t>
    </dgm:pt>
    <dgm:pt modelId="{22828920-E8A1-4342-9CAE-DA4663661D6A}" type="parTrans" cxnId="{F072D51D-27AA-4DCA-A10B-DBC4E5763A65}">
      <dgm:prSet/>
      <dgm:spPr/>
      <dgm:t>
        <a:bodyPr/>
        <a:lstStyle/>
        <a:p>
          <a:endParaRPr lang="en-GB"/>
        </a:p>
      </dgm:t>
    </dgm:pt>
    <dgm:pt modelId="{373D2CA9-313F-4457-8879-0DFEC4FB3908}" type="sibTrans" cxnId="{F072D51D-27AA-4DCA-A10B-DBC4E5763A65}">
      <dgm:prSet/>
      <dgm:spPr/>
      <dgm:t>
        <a:bodyPr/>
        <a:lstStyle/>
        <a:p>
          <a:r>
            <a:rPr lang="en-GB" dirty="0"/>
            <a:t>Level/group 1</a:t>
          </a:r>
        </a:p>
      </dgm:t>
    </dgm:pt>
    <dgm:pt modelId="{E841283B-74AE-4CC5-9B27-E62DEC6851D4}">
      <dgm:prSet phldrT="[Text]" custT="1"/>
      <dgm:spPr/>
      <dgm:t>
        <a:bodyPr/>
        <a:lstStyle/>
        <a:p>
          <a:r>
            <a:rPr lang="en-GB" sz="2400" dirty="0"/>
            <a:t>High</a:t>
          </a:r>
        </a:p>
      </dgm:t>
    </dgm:pt>
    <dgm:pt modelId="{33F25E93-F435-43BA-81A1-879D7C6BF47A}" type="parTrans" cxnId="{C66DB9FB-7F6D-45D7-840D-9493FBB46700}">
      <dgm:prSet/>
      <dgm:spPr/>
      <dgm:t>
        <a:bodyPr/>
        <a:lstStyle/>
        <a:p>
          <a:endParaRPr lang="en-GB"/>
        </a:p>
      </dgm:t>
    </dgm:pt>
    <dgm:pt modelId="{B87B4B5A-069E-4D55-9CA0-93E8178FBF25}" type="sibTrans" cxnId="{C66DB9FB-7F6D-45D7-840D-9493FBB46700}">
      <dgm:prSet/>
      <dgm:spPr/>
      <dgm:t>
        <a:bodyPr/>
        <a:lstStyle/>
        <a:p>
          <a:r>
            <a:rPr lang="en-GB" dirty="0"/>
            <a:t>Level/group 2</a:t>
          </a:r>
        </a:p>
      </dgm:t>
    </dgm:pt>
    <dgm:pt modelId="{00F75B7E-4304-4730-88F1-B76E9C924095}" type="pres">
      <dgm:prSet presAssocID="{B020D755-8609-47DF-BDA9-617981B8BCD0}" presName="hierChild1" presStyleCnt="0">
        <dgm:presLayoutVars>
          <dgm:orgChart val="1"/>
          <dgm:chPref val="1"/>
          <dgm:dir/>
          <dgm:animOne val="branch"/>
          <dgm:animLvl val="lvl"/>
          <dgm:resizeHandles/>
        </dgm:presLayoutVars>
      </dgm:prSet>
      <dgm:spPr/>
    </dgm:pt>
    <dgm:pt modelId="{EA1CC90E-440E-4B15-9EBE-1399F5C122FC}" type="pres">
      <dgm:prSet presAssocID="{7A42B894-6F7B-4D71-A5A7-6EF5588DF89C}" presName="hierRoot1" presStyleCnt="0">
        <dgm:presLayoutVars>
          <dgm:hierBranch val="init"/>
        </dgm:presLayoutVars>
      </dgm:prSet>
      <dgm:spPr/>
    </dgm:pt>
    <dgm:pt modelId="{160F9521-D04D-4644-BB0F-534102D4C3A2}" type="pres">
      <dgm:prSet presAssocID="{7A42B894-6F7B-4D71-A5A7-6EF5588DF89C}" presName="rootComposite1" presStyleCnt="0"/>
      <dgm:spPr/>
    </dgm:pt>
    <dgm:pt modelId="{09A593C0-D5ED-4B4F-B66B-49EF11DBD2A6}" type="pres">
      <dgm:prSet presAssocID="{7A42B894-6F7B-4D71-A5A7-6EF5588DF89C}" presName="rootText1" presStyleLbl="node0" presStyleIdx="0" presStyleCnt="1">
        <dgm:presLayoutVars>
          <dgm:chMax/>
          <dgm:chPref val="3"/>
        </dgm:presLayoutVars>
      </dgm:prSet>
      <dgm:spPr/>
    </dgm:pt>
    <dgm:pt modelId="{FB2DD4D8-321A-4890-BFA6-673B55298ECD}" type="pres">
      <dgm:prSet presAssocID="{7A42B894-6F7B-4D71-A5A7-6EF5588DF89C}" presName="titleText1" presStyleLbl="fgAcc0" presStyleIdx="0" presStyleCnt="1">
        <dgm:presLayoutVars>
          <dgm:chMax val="0"/>
          <dgm:chPref val="0"/>
        </dgm:presLayoutVars>
      </dgm:prSet>
      <dgm:spPr/>
    </dgm:pt>
    <dgm:pt modelId="{C4C8CBAD-208D-4C30-BD20-91A03BABC9EE}" type="pres">
      <dgm:prSet presAssocID="{7A42B894-6F7B-4D71-A5A7-6EF5588DF89C}" presName="rootConnector1" presStyleLbl="node1" presStyleIdx="0" presStyleCnt="2"/>
      <dgm:spPr/>
    </dgm:pt>
    <dgm:pt modelId="{6B6BDCAF-F671-496C-98A8-5310892AD1A8}" type="pres">
      <dgm:prSet presAssocID="{7A42B894-6F7B-4D71-A5A7-6EF5588DF89C}" presName="hierChild2" presStyleCnt="0"/>
      <dgm:spPr/>
    </dgm:pt>
    <dgm:pt modelId="{F09A0508-C92E-4E6B-946A-C26CA331ECBF}" type="pres">
      <dgm:prSet presAssocID="{22828920-E8A1-4342-9CAE-DA4663661D6A}" presName="Name37" presStyleLbl="parChTrans1D2" presStyleIdx="0" presStyleCnt="2"/>
      <dgm:spPr/>
    </dgm:pt>
    <dgm:pt modelId="{A0A0011A-E14A-49B7-9589-95DC51DBF689}" type="pres">
      <dgm:prSet presAssocID="{702B7C5D-A094-45C2-BEEE-BF6D3D4FDADF}" presName="hierRoot2" presStyleCnt="0">
        <dgm:presLayoutVars>
          <dgm:hierBranch val="init"/>
        </dgm:presLayoutVars>
      </dgm:prSet>
      <dgm:spPr/>
    </dgm:pt>
    <dgm:pt modelId="{B5D4B80F-3756-49BB-B27B-7B9CA13879BB}" type="pres">
      <dgm:prSet presAssocID="{702B7C5D-A094-45C2-BEEE-BF6D3D4FDADF}" presName="rootComposite" presStyleCnt="0"/>
      <dgm:spPr/>
    </dgm:pt>
    <dgm:pt modelId="{3BEAF458-0134-4E19-B84B-8CBF882AB6A4}" type="pres">
      <dgm:prSet presAssocID="{702B7C5D-A094-45C2-BEEE-BF6D3D4FDADF}" presName="rootText" presStyleLbl="node1" presStyleIdx="0" presStyleCnt="2">
        <dgm:presLayoutVars>
          <dgm:chMax/>
          <dgm:chPref val="3"/>
        </dgm:presLayoutVars>
      </dgm:prSet>
      <dgm:spPr/>
    </dgm:pt>
    <dgm:pt modelId="{F0AC4270-AAFF-4406-9975-1581DFFA6954}" type="pres">
      <dgm:prSet presAssocID="{702B7C5D-A094-45C2-BEEE-BF6D3D4FDADF}" presName="titleText2" presStyleLbl="fgAcc1" presStyleIdx="0" presStyleCnt="2">
        <dgm:presLayoutVars>
          <dgm:chMax val="0"/>
          <dgm:chPref val="0"/>
        </dgm:presLayoutVars>
      </dgm:prSet>
      <dgm:spPr/>
    </dgm:pt>
    <dgm:pt modelId="{2E73389A-960E-4213-A062-C6831F02C6B2}" type="pres">
      <dgm:prSet presAssocID="{702B7C5D-A094-45C2-BEEE-BF6D3D4FDADF}" presName="rootConnector" presStyleLbl="node2" presStyleIdx="0" presStyleCnt="0"/>
      <dgm:spPr/>
    </dgm:pt>
    <dgm:pt modelId="{F11A48AF-AB81-4E8B-9820-297D5B41FCBA}" type="pres">
      <dgm:prSet presAssocID="{702B7C5D-A094-45C2-BEEE-BF6D3D4FDADF}" presName="hierChild4" presStyleCnt="0"/>
      <dgm:spPr/>
    </dgm:pt>
    <dgm:pt modelId="{4FCEDCB5-78AD-469E-BA24-1BF2EE89D45B}" type="pres">
      <dgm:prSet presAssocID="{702B7C5D-A094-45C2-BEEE-BF6D3D4FDADF}" presName="hierChild5" presStyleCnt="0"/>
      <dgm:spPr/>
    </dgm:pt>
    <dgm:pt modelId="{6DA8EB12-E656-45AB-9B26-09FDB62B7E43}" type="pres">
      <dgm:prSet presAssocID="{33F25E93-F435-43BA-81A1-879D7C6BF47A}" presName="Name37" presStyleLbl="parChTrans1D2" presStyleIdx="1" presStyleCnt="2"/>
      <dgm:spPr/>
    </dgm:pt>
    <dgm:pt modelId="{5FF0FE0C-841E-45B3-AF9C-D206B2424556}" type="pres">
      <dgm:prSet presAssocID="{E841283B-74AE-4CC5-9B27-E62DEC6851D4}" presName="hierRoot2" presStyleCnt="0">
        <dgm:presLayoutVars>
          <dgm:hierBranch val="init"/>
        </dgm:presLayoutVars>
      </dgm:prSet>
      <dgm:spPr/>
    </dgm:pt>
    <dgm:pt modelId="{CA6DE4F2-5608-402D-933F-357C5F0EABA3}" type="pres">
      <dgm:prSet presAssocID="{E841283B-74AE-4CC5-9B27-E62DEC6851D4}" presName="rootComposite" presStyleCnt="0"/>
      <dgm:spPr/>
    </dgm:pt>
    <dgm:pt modelId="{BCE0C308-D572-4829-97FF-99B3D6AC4152}" type="pres">
      <dgm:prSet presAssocID="{E841283B-74AE-4CC5-9B27-E62DEC6851D4}" presName="rootText" presStyleLbl="node1" presStyleIdx="1" presStyleCnt="2">
        <dgm:presLayoutVars>
          <dgm:chMax/>
          <dgm:chPref val="3"/>
        </dgm:presLayoutVars>
      </dgm:prSet>
      <dgm:spPr/>
    </dgm:pt>
    <dgm:pt modelId="{D138CD71-1E8C-45A2-8AED-A40A23A54AAD}" type="pres">
      <dgm:prSet presAssocID="{E841283B-74AE-4CC5-9B27-E62DEC6851D4}" presName="titleText2" presStyleLbl="fgAcc1" presStyleIdx="1" presStyleCnt="2">
        <dgm:presLayoutVars>
          <dgm:chMax val="0"/>
          <dgm:chPref val="0"/>
        </dgm:presLayoutVars>
      </dgm:prSet>
      <dgm:spPr/>
    </dgm:pt>
    <dgm:pt modelId="{EA1A0B99-35C0-42D7-ABEE-7C1003458DDC}" type="pres">
      <dgm:prSet presAssocID="{E841283B-74AE-4CC5-9B27-E62DEC6851D4}" presName="rootConnector" presStyleLbl="node2" presStyleIdx="0" presStyleCnt="0"/>
      <dgm:spPr/>
    </dgm:pt>
    <dgm:pt modelId="{9FF5F272-920A-4CB3-9E88-3A2B243C307E}" type="pres">
      <dgm:prSet presAssocID="{E841283B-74AE-4CC5-9B27-E62DEC6851D4}" presName="hierChild4" presStyleCnt="0"/>
      <dgm:spPr/>
    </dgm:pt>
    <dgm:pt modelId="{6494C1B0-FB9A-48EE-B57E-B57874DA23C6}" type="pres">
      <dgm:prSet presAssocID="{E841283B-74AE-4CC5-9B27-E62DEC6851D4}" presName="hierChild5" presStyleCnt="0"/>
      <dgm:spPr/>
    </dgm:pt>
    <dgm:pt modelId="{EAB0FD84-DEA2-4AFD-A930-6BE2BB5694B5}" type="pres">
      <dgm:prSet presAssocID="{7A42B894-6F7B-4D71-A5A7-6EF5588DF89C}" presName="hierChild3" presStyleCnt="0"/>
      <dgm:spPr/>
    </dgm:pt>
  </dgm:ptLst>
  <dgm:cxnLst>
    <dgm:cxn modelId="{4E766601-6873-4EF1-B726-80885440B97A}" type="presOf" srcId="{702B7C5D-A094-45C2-BEEE-BF6D3D4FDADF}" destId="{2E73389A-960E-4213-A062-C6831F02C6B2}" srcOrd="1" destOrd="0" presId="urn:microsoft.com/office/officeart/2008/layout/NameandTitleOrganizationalChart"/>
    <dgm:cxn modelId="{24C1DF15-C1BB-4410-B5E5-89CAB2946266}" srcId="{B020D755-8609-47DF-BDA9-617981B8BCD0}" destId="{7A42B894-6F7B-4D71-A5A7-6EF5588DF89C}" srcOrd="0" destOrd="0" parTransId="{3E0AEE41-5F7B-4E61-9188-6F3E69BB4C07}" sibTransId="{5500C27F-5A6F-494A-B4FB-21A89D50F896}"/>
    <dgm:cxn modelId="{F072D51D-27AA-4DCA-A10B-DBC4E5763A65}" srcId="{7A42B894-6F7B-4D71-A5A7-6EF5588DF89C}" destId="{702B7C5D-A094-45C2-BEEE-BF6D3D4FDADF}" srcOrd="0" destOrd="0" parTransId="{22828920-E8A1-4342-9CAE-DA4663661D6A}" sibTransId="{373D2CA9-313F-4457-8879-0DFEC4FB3908}"/>
    <dgm:cxn modelId="{2DBEC423-DD5E-42D6-A2BA-B6A289266F58}" type="presOf" srcId="{B87B4B5A-069E-4D55-9CA0-93E8178FBF25}" destId="{D138CD71-1E8C-45A2-8AED-A40A23A54AAD}" srcOrd="0" destOrd="0" presId="urn:microsoft.com/office/officeart/2008/layout/NameandTitleOrganizationalChart"/>
    <dgm:cxn modelId="{5316172D-DF1C-46BB-B6B3-D229C086EF5E}" type="presOf" srcId="{22828920-E8A1-4342-9CAE-DA4663661D6A}" destId="{F09A0508-C92E-4E6B-946A-C26CA331ECBF}" srcOrd="0" destOrd="0" presId="urn:microsoft.com/office/officeart/2008/layout/NameandTitleOrganizationalChart"/>
    <dgm:cxn modelId="{6522F95E-E07B-4D50-9F9D-DD4FCBFCF0A6}" type="presOf" srcId="{702B7C5D-A094-45C2-BEEE-BF6D3D4FDADF}" destId="{3BEAF458-0134-4E19-B84B-8CBF882AB6A4}" srcOrd="0" destOrd="0" presId="urn:microsoft.com/office/officeart/2008/layout/NameandTitleOrganizationalChart"/>
    <dgm:cxn modelId="{9F85EC4D-86C4-44E9-88A4-02A008217153}" type="presOf" srcId="{B020D755-8609-47DF-BDA9-617981B8BCD0}" destId="{00F75B7E-4304-4730-88F1-B76E9C924095}" srcOrd="0" destOrd="0" presId="urn:microsoft.com/office/officeart/2008/layout/NameandTitleOrganizationalChart"/>
    <dgm:cxn modelId="{2BD64558-0BDD-4C47-8E63-E6C71E727914}" type="presOf" srcId="{7A42B894-6F7B-4D71-A5A7-6EF5588DF89C}" destId="{C4C8CBAD-208D-4C30-BD20-91A03BABC9EE}" srcOrd="1" destOrd="0" presId="urn:microsoft.com/office/officeart/2008/layout/NameandTitleOrganizationalChart"/>
    <dgm:cxn modelId="{B567CB84-6438-433E-9A7E-F44E30B6D4B3}" type="presOf" srcId="{373D2CA9-313F-4457-8879-0DFEC4FB3908}" destId="{F0AC4270-AAFF-4406-9975-1581DFFA6954}" srcOrd="0" destOrd="0" presId="urn:microsoft.com/office/officeart/2008/layout/NameandTitleOrganizationalChart"/>
    <dgm:cxn modelId="{5574C795-E54D-4C66-859D-397D4FCE71CE}" type="presOf" srcId="{5500C27F-5A6F-494A-B4FB-21A89D50F896}" destId="{FB2DD4D8-321A-4890-BFA6-673B55298ECD}" srcOrd="0" destOrd="0" presId="urn:microsoft.com/office/officeart/2008/layout/NameandTitleOrganizationalChart"/>
    <dgm:cxn modelId="{3B389CA2-F7BA-477F-BDA4-EA2AC50D9506}" type="presOf" srcId="{E841283B-74AE-4CC5-9B27-E62DEC6851D4}" destId="{BCE0C308-D572-4829-97FF-99B3D6AC4152}" srcOrd="0" destOrd="0" presId="urn:microsoft.com/office/officeart/2008/layout/NameandTitleOrganizationalChart"/>
    <dgm:cxn modelId="{25C0EFA7-EFFB-48CE-A36C-4EB4A1C9F28B}" type="presOf" srcId="{33F25E93-F435-43BA-81A1-879D7C6BF47A}" destId="{6DA8EB12-E656-45AB-9B26-09FDB62B7E43}" srcOrd="0" destOrd="0" presId="urn:microsoft.com/office/officeart/2008/layout/NameandTitleOrganizationalChart"/>
    <dgm:cxn modelId="{E8D72FAD-09A6-4BF7-A149-59D76AB54E8E}" type="presOf" srcId="{E841283B-74AE-4CC5-9B27-E62DEC6851D4}" destId="{EA1A0B99-35C0-42D7-ABEE-7C1003458DDC}" srcOrd="1" destOrd="0" presId="urn:microsoft.com/office/officeart/2008/layout/NameandTitleOrganizationalChart"/>
    <dgm:cxn modelId="{F1E962C7-7351-4B18-9CBA-D59C98552AE9}" type="presOf" srcId="{7A42B894-6F7B-4D71-A5A7-6EF5588DF89C}" destId="{09A593C0-D5ED-4B4F-B66B-49EF11DBD2A6}" srcOrd="0" destOrd="0" presId="urn:microsoft.com/office/officeart/2008/layout/NameandTitleOrganizationalChart"/>
    <dgm:cxn modelId="{C66DB9FB-7F6D-45D7-840D-9493FBB46700}" srcId="{7A42B894-6F7B-4D71-A5A7-6EF5588DF89C}" destId="{E841283B-74AE-4CC5-9B27-E62DEC6851D4}" srcOrd="1" destOrd="0" parTransId="{33F25E93-F435-43BA-81A1-879D7C6BF47A}" sibTransId="{B87B4B5A-069E-4D55-9CA0-93E8178FBF25}"/>
    <dgm:cxn modelId="{D704A285-965D-4B8C-B5B0-F939F405EE0A}" type="presParOf" srcId="{00F75B7E-4304-4730-88F1-B76E9C924095}" destId="{EA1CC90E-440E-4B15-9EBE-1399F5C122FC}" srcOrd="0" destOrd="0" presId="urn:microsoft.com/office/officeart/2008/layout/NameandTitleOrganizationalChart"/>
    <dgm:cxn modelId="{9E9B32FB-C7AA-4DD0-84E0-A226F7A7A7ED}" type="presParOf" srcId="{EA1CC90E-440E-4B15-9EBE-1399F5C122FC}" destId="{160F9521-D04D-4644-BB0F-534102D4C3A2}" srcOrd="0" destOrd="0" presId="urn:microsoft.com/office/officeart/2008/layout/NameandTitleOrganizationalChart"/>
    <dgm:cxn modelId="{A59E605E-12E9-4B88-B4AD-078D65CB4D50}" type="presParOf" srcId="{160F9521-D04D-4644-BB0F-534102D4C3A2}" destId="{09A593C0-D5ED-4B4F-B66B-49EF11DBD2A6}" srcOrd="0" destOrd="0" presId="urn:microsoft.com/office/officeart/2008/layout/NameandTitleOrganizationalChart"/>
    <dgm:cxn modelId="{ED79053B-0410-4413-9D73-CD6AC825FC69}" type="presParOf" srcId="{160F9521-D04D-4644-BB0F-534102D4C3A2}" destId="{FB2DD4D8-321A-4890-BFA6-673B55298ECD}" srcOrd="1" destOrd="0" presId="urn:microsoft.com/office/officeart/2008/layout/NameandTitleOrganizationalChart"/>
    <dgm:cxn modelId="{2170EFE3-CF5B-401A-BF7E-71B3C649C7A9}" type="presParOf" srcId="{160F9521-D04D-4644-BB0F-534102D4C3A2}" destId="{C4C8CBAD-208D-4C30-BD20-91A03BABC9EE}" srcOrd="2" destOrd="0" presId="urn:microsoft.com/office/officeart/2008/layout/NameandTitleOrganizationalChart"/>
    <dgm:cxn modelId="{9B0C1FFE-7542-4D53-A89F-1B46448CDFEC}" type="presParOf" srcId="{EA1CC90E-440E-4B15-9EBE-1399F5C122FC}" destId="{6B6BDCAF-F671-496C-98A8-5310892AD1A8}" srcOrd="1" destOrd="0" presId="urn:microsoft.com/office/officeart/2008/layout/NameandTitleOrganizationalChart"/>
    <dgm:cxn modelId="{F0219852-39D3-48AF-864E-11D6F1F5417B}" type="presParOf" srcId="{6B6BDCAF-F671-496C-98A8-5310892AD1A8}" destId="{F09A0508-C92E-4E6B-946A-C26CA331ECBF}" srcOrd="0" destOrd="0" presId="urn:microsoft.com/office/officeart/2008/layout/NameandTitleOrganizationalChart"/>
    <dgm:cxn modelId="{B58E3001-A998-4EE5-A51E-39A68A7D3FD0}" type="presParOf" srcId="{6B6BDCAF-F671-496C-98A8-5310892AD1A8}" destId="{A0A0011A-E14A-49B7-9589-95DC51DBF689}" srcOrd="1" destOrd="0" presId="urn:microsoft.com/office/officeart/2008/layout/NameandTitleOrganizationalChart"/>
    <dgm:cxn modelId="{F4FF28B7-3955-4383-B4BB-FE5CCEC8CC60}" type="presParOf" srcId="{A0A0011A-E14A-49B7-9589-95DC51DBF689}" destId="{B5D4B80F-3756-49BB-B27B-7B9CA13879BB}" srcOrd="0" destOrd="0" presId="urn:microsoft.com/office/officeart/2008/layout/NameandTitleOrganizationalChart"/>
    <dgm:cxn modelId="{CB9F6A3F-386F-45FD-A39C-49B49FA52551}" type="presParOf" srcId="{B5D4B80F-3756-49BB-B27B-7B9CA13879BB}" destId="{3BEAF458-0134-4E19-B84B-8CBF882AB6A4}" srcOrd="0" destOrd="0" presId="urn:microsoft.com/office/officeart/2008/layout/NameandTitleOrganizationalChart"/>
    <dgm:cxn modelId="{5894EACE-C4BB-4F9D-B9A3-006E7485C0A2}" type="presParOf" srcId="{B5D4B80F-3756-49BB-B27B-7B9CA13879BB}" destId="{F0AC4270-AAFF-4406-9975-1581DFFA6954}" srcOrd="1" destOrd="0" presId="urn:microsoft.com/office/officeart/2008/layout/NameandTitleOrganizationalChart"/>
    <dgm:cxn modelId="{11148805-4999-41C2-B828-45C7DAC7CDE6}" type="presParOf" srcId="{B5D4B80F-3756-49BB-B27B-7B9CA13879BB}" destId="{2E73389A-960E-4213-A062-C6831F02C6B2}" srcOrd="2" destOrd="0" presId="urn:microsoft.com/office/officeart/2008/layout/NameandTitleOrganizationalChart"/>
    <dgm:cxn modelId="{3ADD9ECC-3132-4E5D-A2E3-F67DE5F7D639}" type="presParOf" srcId="{A0A0011A-E14A-49B7-9589-95DC51DBF689}" destId="{F11A48AF-AB81-4E8B-9820-297D5B41FCBA}" srcOrd="1" destOrd="0" presId="urn:microsoft.com/office/officeart/2008/layout/NameandTitleOrganizationalChart"/>
    <dgm:cxn modelId="{79BD4F81-BC38-49F2-AFF5-13C73F3A1B20}" type="presParOf" srcId="{A0A0011A-E14A-49B7-9589-95DC51DBF689}" destId="{4FCEDCB5-78AD-469E-BA24-1BF2EE89D45B}" srcOrd="2" destOrd="0" presId="urn:microsoft.com/office/officeart/2008/layout/NameandTitleOrganizationalChart"/>
    <dgm:cxn modelId="{D8A311D7-D37F-4798-9BF4-74563DAD039C}" type="presParOf" srcId="{6B6BDCAF-F671-496C-98A8-5310892AD1A8}" destId="{6DA8EB12-E656-45AB-9B26-09FDB62B7E43}" srcOrd="2" destOrd="0" presId="urn:microsoft.com/office/officeart/2008/layout/NameandTitleOrganizationalChart"/>
    <dgm:cxn modelId="{B0CDABB3-FFC5-47C1-8AD7-0D212ADF8BA8}" type="presParOf" srcId="{6B6BDCAF-F671-496C-98A8-5310892AD1A8}" destId="{5FF0FE0C-841E-45B3-AF9C-D206B2424556}" srcOrd="3" destOrd="0" presId="urn:microsoft.com/office/officeart/2008/layout/NameandTitleOrganizationalChart"/>
    <dgm:cxn modelId="{79854C81-2FB6-4CBA-AEF7-8BACB94F7939}" type="presParOf" srcId="{5FF0FE0C-841E-45B3-AF9C-D206B2424556}" destId="{CA6DE4F2-5608-402D-933F-357C5F0EABA3}" srcOrd="0" destOrd="0" presId="urn:microsoft.com/office/officeart/2008/layout/NameandTitleOrganizationalChart"/>
    <dgm:cxn modelId="{6159D11E-5C27-43E2-855C-8B52E47DCA3C}" type="presParOf" srcId="{CA6DE4F2-5608-402D-933F-357C5F0EABA3}" destId="{BCE0C308-D572-4829-97FF-99B3D6AC4152}" srcOrd="0" destOrd="0" presId="urn:microsoft.com/office/officeart/2008/layout/NameandTitleOrganizationalChart"/>
    <dgm:cxn modelId="{07B9EDBB-D190-40A0-9B35-4CE1B18B668D}" type="presParOf" srcId="{CA6DE4F2-5608-402D-933F-357C5F0EABA3}" destId="{D138CD71-1E8C-45A2-8AED-A40A23A54AAD}" srcOrd="1" destOrd="0" presId="urn:microsoft.com/office/officeart/2008/layout/NameandTitleOrganizationalChart"/>
    <dgm:cxn modelId="{97336B16-7960-46DD-89B0-83D8C17CB32E}" type="presParOf" srcId="{CA6DE4F2-5608-402D-933F-357C5F0EABA3}" destId="{EA1A0B99-35C0-42D7-ABEE-7C1003458DDC}" srcOrd="2" destOrd="0" presId="urn:microsoft.com/office/officeart/2008/layout/NameandTitleOrganizationalChart"/>
    <dgm:cxn modelId="{1D2352EA-50D3-4339-AFF8-E72B1255A4A2}" type="presParOf" srcId="{5FF0FE0C-841E-45B3-AF9C-D206B2424556}" destId="{9FF5F272-920A-4CB3-9E88-3A2B243C307E}" srcOrd="1" destOrd="0" presId="urn:microsoft.com/office/officeart/2008/layout/NameandTitleOrganizationalChart"/>
    <dgm:cxn modelId="{9C1F375C-8426-4874-8CD4-D4338160ED82}" type="presParOf" srcId="{5FF0FE0C-841E-45B3-AF9C-D206B2424556}" destId="{6494C1B0-FB9A-48EE-B57E-B57874DA23C6}" srcOrd="2" destOrd="0" presId="urn:microsoft.com/office/officeart/2008/layout/NameandTitleOrganizationalChart"/>
    <dgm:cxn modelId="{58EA0684-31B4-40DC-90F1-CA3E048AB581}" type="presParOf" srcId="{EA1CC90E-440E-4B15-9EBE-1399F5C122FC}" destId="{EAB0FD84-DEA2-4AFD-A930-6BE2BB5694B5}" srcOrd="2" destOrd="0" presId="urn:microsoft.com/office/officeart/2008/layout/NameandTitleOrganizational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20D755-8609-47DF-BDA9-617981B8BCD0}"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7A42B894-6F7B-4D71-A5A7-6EF5588DF89C}">
      <dgm:prSet phldrT="[Text]" custT="1"/>
      <dgm:spPr/>
      <dgm:t>
        <a:bodyPr/>
        <a:lstStyle/>
        <a:p>
          <a:r>
            <a:rPr lang="en-GB" sz="1800" dirty="0"/>
            <a:t>Warning sign shape</a:t>
          </a:r>
        </a:p>
      </dgm:t>
    </dgm:pt>
    <dgm:pt modelId="{3E0AEE41-5F7B-4E61-9188-6F3E69BB4C07}" type="parTrans" cxnId="{24C1DF15-C1BB-4410-B5E5-89CAB2946266}">
      <dgm:prSet/>
      <dgm:spPr/>
      <dgm:t>
        <a:bodyPr/>
        <a:lstStyle/>
        <a:p>
          <a:endParaRPr lang="en-GB"/>
        </a:p>
      </dgm:t>
    </dgm:pt>
    <dgm:pt modelId="{5500C27F-5A6F-494A-B4FB-21A89D50F896}" type="sibTrans" cxnId="{24C1DF15-C1BB-4410-B5E5-89CAB2946266}">
      <dgm:prSet/>
      <dgm:spPr/>
      <dgm:t>
        <a:bodyPr/>
        <a:lstStyle/>
        <a:p>
          <a:r>
            <a:rPr lang="en-GB" dirty="0"/>
            <a:t>Factor </a:t>
          </a:r>
        </a:p>
      </dgm:t>
    </dgm:pt>
    <dgm:pt modelId="{702B7C5D-A094-45C2-BEEE-BF6D3D4FDADF}">
      <dgm:prSet phldrT="[Text]" custT="1"/>
      <dgm:spPr/>
      <dgm:t>
        <a:bodyPr/>
        <a:lstStyle/>
        <a:p>
          <a:r>
            <a:rPr lang="en-GB" sz="2400" dirty="0"/>
            <a:t>Circle</a:t>
          </a:r>
        </a:p>
      </dgm:t>
    </dgm:pt>
    <dgm:pt modelId="{22828920-E8A1-4342-9CAE-DA4663661D6A}" type="parTrans" cxnId="{F072D51D-27AA-4DCA-A10B-DBC4E5763A65}">
      <dgm:prSet/>
      <dgm:spPr/>
      <dgm:t>
        <a:bodyPr/>
        <a:lstStyle/>
        <a:p>
          <a:endParaRPr lang="en-GB"/>
        </a:p>
      </dgm:t>
    </dgm:pt>
    <dgm:pt modelId="{373D2CA9-313F-4457-8879-0DFEC4FB3908}" type="sibTrans" cxnId="{F072D51D-27AA-4DCA-A10B-DBC4E5763A65}">
      <dgm:prSet/>
      <dgm:spPr/>
      <dgm:t>
        <a:bodyPr/>
        <a:lstStyle/>
        <a:p>
          <a:r>
            <a:rPr lang="en-GB" dirty="0"/>
            <a:t>Level/condition 1</a:t>
          </a:r>
        </a:p>
      </dgm:t>
    </dgm:pt>
    <dgm:pt modelId="{E841283B-74AE-4CC5-9B27-E62DEC6851D4}">
      <dgm:prSet phldrT="[Text]" custT="1"/>
      <dgm:spPr/>
      <dgm:t>
        <a:bodyPr/>
        <a:lstStyle/>
        <a:p>
          <a:r>
            <a:rPr lang="en-GB" sz="2400" dirty="0"/>
            <a:t>Square</a:t>
          </a:r>
        </a:p>
      </dgm:t>
    </dgm:pt>
    <dgm:pt modelId="{33F25E93-F435-43BA-81A1-879D7C6BF47A}" type="parTrans" cxnId="{C66DB9FB-7F6D-45D7-840D-9493FBB46700}">
      <dgm:prSet/>
      <dgm:spPr/>
      <dgm:t>
        <a:bodyPr/>
        <a:lstStyle/>
        <a:p>
          <a:endParaRPr lang="en-GB"/>
        </a:p>
      </dgm:t>
    </dgm:pt>
    <dgm:pt modelId="{B87B4B5A-069E-4D55-9CA0-93E8178FBF25}" type="sibTrans" cxnId="{C66DB9FB-7F6D-45D7-840D-9493FBB46700}">
      <dgm:prSet custT="1"/>
      <dgm:spPr/>
      <dgm:t>
        <a:bodyPr/>
        <a:lstStyle/>
        <a:p>
          <a:r>
            <a:rPr lang="en-GB" sz="1400" dirty="0"/>
            <a:t>Level/condition 2</a:t>
          </a:r>
        </a:p>
      </dgm:t>
    </dgm:pt>
    <dgm:pt modelId="{1489DFF3-C7B9-43B0-8C1A-DFA4888FAE5E}">
      <dgm:prSet phldrT="[Text]" custT="1"/>
      <dgm:spPr/>
      <dgm:t>
        <a:bodyPr/>
        <a:lstStyle/>
        <a:p>
          <a:r>
            <a:rPr lang="en-GB" sz="2400" dirty="0"/>
            <a:t>Triangle</a:t>
          </a:r>
        </a:p>
      </dgm:t>
    </dgm:pt>
    <dgm:pt modelId="{333CD8C8-9E9F-4F82-BA93-C807763337A0}" type="parTrans" cxnId="{37417427-2F90-42CC-928D-D63CB556F9E5}">
      <dgm:prSet/>
      <dgm:spPr/>
      <dgm:t>
        <a:bodyPr/>
        <a:lstStyle/>
        <a:p>
          <a:endParaRPr lang="en-GB"/>
        </a:p>
      </dgm:t>
    </dgm:pt>
    <dgm:pt modelId="{0C037CBE-FF35-432F-B09D-4F6A7294936D}" type="sibTrans" cxnId="{37417427-2F90-42CC-928D-D63CB556F9E5}">
      <dgm:prSet/>
      <dgm:spPr/>
      <dgm:t>
        <a:bodyPr/>
        <a:lstStyle/>
        <a:p>
          <a:r>
            <a:rPr lang="en-GB" dirty="0"/>
            <a:t>Level/condition 3</a:t>
          </a:r>
        </a:p>
      </dgm:t>
    </dgm:pt>
    <dgm:pt modelId="{00F75B7E-4304-4730-88F1-B76E9C924095}" type="pres">
      <dgm:prSet presAssocID="{B020D755-8609-47DF-BDA9-617981B8BCD0}" presName="hierChild1" presStyleCnt="0">
        <dgm:presLayoutVars>
          <dgm:orgChart val="1"/>
          <dgm:chPref val="1"/>
          <dgm:dir/>
          <dgm:animOne val="branch"/>
          <dgm:animLvl val="lvl"/>
          <dgm:resizeHandles/>
        </dgm:presLayoutVars>
      </dgm:prSet>
      <dgm:spPr/>
    </dgm:pt>
    <dgm:pt modelId="{EA1CC90E-440E-4B15-9EBE-1399F5C122FC}" type="pres">
      <dgm:prSet presAssocID="{7A42B894-6F7B-4D71-A5A7-6EF5588DF89C}" presName="hierRoot1" presStyleCnt="0">
        <dgm:presLayoutVars>
          <dgm:hierBranch val="init"/>
        </dgm:presLayoutVars>
      </dgm:prSet>
      <dgm:spPr/>
    </dgm:pt>
    <dgm:pt modelId="{160F9521-D04D-4644-BB0F-534102D4C3A2}" type="pres">
      <dgm:prSet presAssocID="{7A42B894-6F7B-4D71-A5A7-6EF5588DF89C}" presName="rootComposite1" presStyleCnt="0"/>
      <dgm:spPr/>
    </dgm:pt>
    <dgm:pt modelId="{09A593C0-D5ED-4B4F-B66B-49EF11DBD2A6}" type="pres">
      <dgm:prSet presAssocID="{7A42B894-6F7B-4D71-A5A7-6EF5588DF89C}" presName="rootText1" presStyleLbl="node0" presStyleIdx="0" presStyleCnt="1">
        <dgm:presLayoutVars>
          <dgm:chMax/>
          <dgm:chPref val="3"/>
        </dgm:presLayoutVars>
      </dgm:prSet>
      <dgm:spPr/>
    </dgm:pt>
    <dgm:pt modelId="{FB2DD4D8-321A-4890-BFA6-673B55298ECD}" type="pres">
      <dgm:prSet presAssocID="{7A42B894-6F7B-4D71-A5A7-6EF5588DF89C}" presName="titleText1" presStyleLbl="fgAcc0" presStyleIdx="0" presStyleCnt="1">
        <dgm:presLayoutVars>
          <dgm:chMax val="0"/>
          <dgm:chPref val="0"/>
        </dgm:presLayoutVars>
      </dgm:prSet>
      <dgm:spPr/>
    </dgm:pt>
    <dgm:pt modelId="{C4C8CBAD-208D-4C30-BD20-91A03BABC9EE}" type="pres">
      <dgm:prSet presAssocID="{7A42B894-6F7B-4D71-A5A7-6EF5588DF89C}" presName="rootConnector1" presStyleLbl="node1" presStyleIdx="0" presStyleCnt="3"/>
      <dgm:spPr/>
    </dgm:pt>
    <dgm:pt modelId="{6B6BDCAF-F671-496C-98A8-5310892AD1A8}" type="pres">
      <dgm:prSet presAssocID="{7A42B894-6F7B-4D71-A5A7-6EF5588DF89C}" presName="hierChild2" presStyleCnt="0"/>
      <dgm:spPr/>
    </dgm:pt>
    <dgm:pt modelId="{F09A0508-C92E-4E6B-946A-C26CA331ECBF}" type="pres">
      <dgm:prSet presAssocID="{22828920-E8A1-4342-9CAE-DA4663661D6A}" presName="Name37" presStyleLbl="parChTrans1D2" presStyleIdx="0" presStyleCnt="3"/>
      <dgm:spPr/>
    </dgm:pt>
    <dgm:pt modelId="{A0A0011A-E14A-49B7-9589-95DC51DBF689}" type="pres">
      <dgm:prSet presAssocID="{702B7C5D-A094-45C2-BEEE-BF6D3D4FDADF}" presName="hierRoot2" presStyleCnt="0">
        <dgm:presLayoutVars>
          <dgm:hierBranch val="init"/>
        </dgm:presLayoutVars>
      </dgm:prSet>
      <dgm:spPr/>
    </dgm:pt>
    <dgm:pt modelId="{B5D4B80F-3756-49BB-B27B-7B9CA13879BB}" type="pres">
      <dgm:prSet presAssocID="{702B7C5D-A094-45C2-BEEE-BF6D3D4FDADF}" presName="rootComposite" presStyleCnt="0"/>
      <dgm:spPr/>
    </dgm:pt>
    <dgm:pt modelId="{3BEAF458-0134-4E19-B84B-8CBF882AB6A4}" type="pres">
      <dgm:prSet presAssocID="{702B7C5D-A094-45C2-BEEE-BF6D3D4FDADF}" presName="rootText" presStyleLbl="node1" presStyleIdx="0" presStyleCnt="3">
        <dgm:presLayoutVars>
          <dgm:chMax/>
          <dgm:chPref val="3"/>
        </dgm:presLayoutVars>
      </dgm:prSet>
      <dgm:spPr/>
    </dgm:pt>
    <dgm:pt modelId="{F0AC4270-AAFF-4406-9975-1581DFFA6954}" type="pres">
      <dgm:prSet presAssocID="{702B7C5D-A094-45C2-BEEE-BF6D3D4FDADF}" presName="titleText2" presStyleLbl="fgAcc1" presStyleIdx="0" presStyleCnt="3">
        <dgm:presLayoutVars>
          <dgm:chMax val="0"/>
          <dgm:chPref val="0"/>
        </dgm:presLayoutVars>
      </dgm:prSet>
      <dgm:spPr/>
    </dgm:pt>
    <dgm:pt modelId="{2E73389A-960E-4213-A062-C6831F02C6B2}" type="pres">
      <dgm:prSet presAssocID="{702B7C5D-A094-45C2-BEEE-BF6D3D4FDADF}" presName="rootConnector" presStyleLbl="node2" presStyleIdx="0" presStyleCnt="0"/>
      <dgm:spPr/>
    </dgm:pt>
    <dgm:pt modelId="{F11A48AF-AB81-4E8B-9820-297D5B41FCBA}" type="pres">
      <dgm:prSet presAssocID="{702B7C5D-A094-45C2-BEEE-BF6D3D4FDADF}" presName="hierChild4" presStyleCnt="0"/>
      <dgm:spPr/>
    </dgm:pt>
    <dgm:pt modelId="{4FCEDCB5-78AD-469E-BA24-1BF2EE89D45B}" type="pres">
      <dgm:prSet presAssocID="{702B7C5D-A094-45C2-BEEE-BF6D3D4FDADF}" presName="hierChild5" presStyleCnt="0"/>
      <dgm:spPr/>
    </dgm:pt>
    <dgm:pt modelId="{6DA8EB12-E656-45AB-9B26-09FDB62B7E43}" type="pres">
      <dgm:prSet presAssocID="{33F25E93-F435-43BA-81A1-879D7C6BF47A}" presName="Name37" presStyleLbl="parChTrans1D2" presStyleIdx="1" presStyleCnt="3"/>
      <dgm:spPr/>
    </dgm:pt>
    <dgm:pt modelId="{5FF0FE0C-841E-45B3-AF9C-D206B2424556}" type="pres">
      <dgm:prSet presAssocID="{E841283B-74AE-4CC5-9B27-E62DEC6851D4}" presName="hierRoot2" presStyleCnt="0">
        <dgm:presLayoutVars>
          <dgm:hierBranch val="init"/>
        </dgm:presLayoutVars>
      </dgm:prSet>
      <dgm:spPr/>
    </dgm:pt>
    <dgm:pt modelId="{CA6DE4F2-5608-402D-933F-357C5F0EABA3}" type="pres">
      <dgm:prSet presAssocID="{E841283B-74AE-4CC5-9B27-E62DEC6851D4}" presName="rootComposite" presStyleCnt="0"/>
      <dgm:spPr/>
    </dgm:pt>
    <dgm:pt modelId="{BCE0C308-D572-4829-97FF-99B3D6AC4152}" type="pres">
      <dgm:prSet presAssocID="{E841283B-74AE-4CC5-9B27-E62DEC6851D4}" presName="rootText" presStyleLbl="node1" presStyleIdx="1" presStyleCnt="3">
        <dgm:presLayoutVars>
          <dgm:chMax/>
          <dgm:chPref val="3"/>
        </dgm:presLayoutVars>
      </dgm:prSet>
      <dgm:spPr/>
    </dgm:pt>
    <dgm:pt modelId="{D138CD71-1E8C-45A2-8AED-A40A23A54AAD}" type="pres">
      <dgm:prSet presAssocID="{E841283B-74AE-4CC5-9B27-E62DEC6851D4}" presName="titleText2" presStyleLbl="fgAcc1" presStyleIdx="1" presStyleCnt="3">
        <dgm:presLayoutVars>
          <dgm:chMax val="0"/>
          <dgm:chPref val="0"/>
        </dgm:presLayoutVars>
      </dgm:prSet>
      <dgm:spPr/>
    </dgm:pt>
    <dgm:pt modelId="{EA1A0B99-35C0-42D7-ABEE-7C1003458DDC}" type="pres">
      <dgm:prSet presAssocID="{E841283B-74AE-4CC5-9B27-E62DEC6851D4}" presName="rootConnector" presStyleLbl="node2" presStyleIdx="0" presStyleCnt="0"/>
      <dgm:spPr/>
    </dgm:pt>
    <dgm:pt modelId="{9FF5F272-920A-4CB3-9E88-3A2B243C307E}" type="pres">
      <dgm:prSet presAssocID="{E841283B-74AE-4CC5-9B27-E62DEC6851D4}" presName="hierChild4" presStyleCnt="0"/>
      <dgm:spPr/>
    </dgm:pt>
    <dgm:pt modelId="{6494C1B0-FB9A-48EE-B57E-B57874DA23C6}" type="pres">
      <dgm:prSet presAssocID="{E841283B-74AE-4CC5-9B27-E62DEC6851D4}" presName="hierChild5" presStyleCnt="0"/>
      <dgm:spPr/>
    </dgm:pt>
    <dgm:pt modelId="{4BD8718C-3D51-4DF8-866E-266F3ABA49DA}" type="pres">
      <dgm:prSet presAssocID="{333CD8C8-9E9F-4F82-BA93-C807763337A0}" presName="Name37" presStyleLbl="parChTrans1D2" presStyleIdx="2" presStyleCnt="3"/>
      <dgm:spPr/>
    </dgm:pt>
    <dgm:pt modelId="{E6C2B39C-E13E-4F5A-9FFF-C2933F0581C9}" type="pres">
      <dgm:prSet presAssocID="{1489DFF3-C7B9-43B0-8C1A-DFA4888FAE5E}" presName="hierRoot2" presStyleCnt="0">
        <dgm:presLayoutVars>
          <dgm:hierBranch val="init"/>
        </dgm:presLayoutVars>
      </dgm:prSet>
      <dgm:spPr/>
    </dgm:pt>
    <dgm:pt modelId="{CB908578-AB55-48B4-BE73-98BF6157FDE2}" type="pres">
      <dgm:prSet presAssocID="{1489DFF3-C7B9-43B0-8C1A-DFA4888FAE5E}" presName="rootComposite" presStyleCnt="0"/>
      <dgm:spPr/>
    </dgm:pt>
    <dgm:pt modelId="{C8D713A0-2907-498E-8AF0-D2FC9D4CB60F}" type="pres">
      <dgm:prSet presAssocID="{1489DFF3-C7B9-43B0-8C1A-DFA4888FAE5E}" presName="rootText" presStyleLbl="node1" presStyleIdx="2" presStyleCnt="3">
        <dgm:presLayoutVars>
          <dgm:chMax/>
          <dgm:chPref val="3"/>
        </dgm:presLayoutVars>
      </dgm:prSet>
      <dgm:spPr/>
    </dgm:pt>
    <dgm:pt modelId="{57562901-7AE5-43E4-A0EE-75D7CFEBD9D1}" type="pres">
      <dgm:prSet presAssocID="{1489DFF3-C7B9-43B0-8C1A-DFA4888FAE5E}" presName="titleText2" presStyleLbl="fgAcc1" presStyleIdx="2" presStyleCnt="3">
        <dgm:presLayoutVars>
          <dgm:chMax val="0"/>
          <dgm:chPref val="0"/>
        </dgm:presLayoutVars>
      </dgm:prSet>
      <dgm:spPr/>
    </dgm:pt>
    <dgm:pt modelId="{E0794B7A-FF6B-4931-914A-05E5CDD543F5}" type="pres">
      <dgm:prSet presAssocID="{1489DFF3-C7B9-43B0-8C1A-DFA4888FAE5E}" presName="rootConnector" presStyleLbl="node2" presStyleIdx="0" presStyleCnt="0"/>
      <dgm:spPr/>
    </dgm:pt>
    <dgm:pt modelId="{915B2D87-74FA-48C6-9A39-8F6B48AAEDCA}" type="pres">
      <dgm:prSet presAssocID="{1489DFF3-C7B9-43B0-8C1A-DFA4888FAE5E}" presName="hierChild4" presStyleCnt="0"/>
      <dgm:spPr/>
    </dgm:pt>
    <dgm:pt modelId="{508F8F0E-2A18-465E-A20D-2F325397920A}" type="pres">
      <dgm:prSet presAssocID="{1489DFF3-C7B9-43B0-8C1A-DFA4888FAE5E}" presName="hierChild5" presStyleCnt="0"/>
      <dgm:spPr/>
    </dgm:pt>
    <dgm:pt modelId="{EAB0FD84-DEA2-4AFD-A930-6BE2BB5694B5}" type="pres">
      <dgm:prSet presAssocID="{7A42B894-6F7B-4D71-A5A7-6EF5588DF89C}" presName="hierChild3" presStyleCnt="0"/>
      <dgm:spPr/>
    </dgm:pt>
  </dgm:ptLst>
  <dgm:cxnLst>
    <dgm:cxn modelId="{4E766601-6873-4EF1-B726-80885440B97A}" type="presOf" srcId="{702B7C5D-A094-45C2-BEEE-BF6D3D4FDADF}" destId="{2E73389A-960E-4213-A062-C6831F02C6B2}" srcOrd="1" destOrd="0" presId="urn:microsoft.com/office/officeart/2008/layout/NameandTitleOrganizationalChart"/>
    <dgm:cxn modelId="{F0C2520F-575D-49F6-8AC7-D06D3D332222}" type="presOf" srcId="{0C037CBE-FF35-432F-B09D-4F6A7294936D}" destId="{57562901-7AE5-43E4-A0EE-75D7CFEBD9D1}" srcOrd="0" destOrd="0" presId="urn:microsoft.com/office/officeart/2008/layout/NameandTitleOrganizationalChart"/>
    <dgm:cxn modelId="{24C1DF15-C1BB-4410-B5E5-89CAB2946266}" srcId="{B020D755-8609-47DF-BDA9-617981B8BCD0}" destId="{7A42B894-6F7B-4D71-A5A7-6EF5588DF89C}" srcOrd="0" destOrd="0" parTransId="{3E0AEE41-5F7B-4E61-9188-6F3E69BB4C07}" sibTransId="{5500C27F-5A6F-494A-B4FB-21A89D50F896}"/>
    <dgm:cxn modelId="{F072D51D-27AA-4DCA-A10B-DBC4E5763A65}" srcId="{7A42B894-6F7B-4D71-A5A7-6EF5588DF89C}" destId="{702B7C5D-A094-45C2-BEEE-BF6D3D4FDADF}" srcOrd="0" destOrd="0" parTransId="{22828920-E8A1-4342-9CAE-DA4663661D6A}" sibTransId="{373D2CA9-313F-4457-8879-0DFEC4FB3908}"/>
    <dgm:cxn modelId="{2DBEC423-DD5E-42D6-A2BA-B6A289266F58}" type="presOf" srcId="{B87B4B5A-069E-4D55-9CA0-93E8178FBF25}" destId="{D138CD71-1E8C-45A2-8AED-A40A23A54AAD}" srcOrd="0" destOrd="0" presId="urn:microsoft.com/office/officeart/2008/layout/NameandTitleOrganizationalChart"/>
    <dgm:cxn modelId="{37417427-2F90-42CC-928D-D63CB556F9E5}" srcId="{7A42B894-6F7B-4D71-A5A7-6EF5588DF89C}" destId="{1489DFF3-C7B9-43B0-8C1A-DFA4888FAE5E}" srcOrd="2" destOrd="0" parTransId="{333CD8C8-9E9F-4F82-BA93-C807763337A0}" sibTransId="{0C037CBE-FF35-432F-B09D-4F6A7294936D}"/>
    <dgm:cxn modelId="{5316172D-DF1C-46BB-B6B3-D229C086EF5E}" type="presOf" srcId="{22828920-E8A1-4342-9CAE-DA4663661D6A}" destId="{F09A0508-C92E-4E6B-946A-C26CA331ECBF}" srcOrd="0" destOrd="0" presId="urn:microsoft.com/office/officeart/2008/layout/NameandTitleOrganizationalChart"/>
    <dgm:cxn modelId="{066C2C2E-EB39-42B4-B962-8B1DD7B6C97B}" type="presOf" srcId="{333CD8C8-9E9F-4F82-BA93-C807763337A0}" destId="{4BD8718C-3D51-4DF8-866E-266F3ABA49DA}" srcOrd="0" destOrd="0" presId="urn:microsoft.com/office/officeart/2008/layout/NameandTitleOrganizationalChart"/>
    <dgm:cxn modelId="{6522F95E-E07B-4D50-9F9D-DD4FCBFCF0A6}" type="presOf" srcId="{702B7C5D-A094-45C2-BEEE-BF6D3D4FDADF}" destId="{3BEAF458-0134-4E19-B84B-8CBF882AB6A4}" srcOrd="0" destOrd="0" presId="urn:microsoft.com/office/officeart/2008/layout/NameandTitleOrganizationalChart"/>
    <dgm:cxn modelId="{9F85EC4D-86C4-44E9-88A4-02A008217153}" type="presOf" srcId="{B020D755-8609-47DF-BDA9-617981B8BCD0}" destId="{00F75B7E-4304-4730-88F1-B76E9C924095}" srcOrd="0" destOrd="0" presId="urn:microsoft.com/office/officeart/2008/layout/NameandTitleOrganizationalChart"/>
    <dgm:cxn modelId="{2BD64558-0BDD-4C47-8E63-E6C71E727914}" type="presOf" srcId="{7A42B894-6F7B-4D71-A5A7-6EF5588DF89C}" destId="{C4C8CBAD-208D-4C30-BD20-91A03BABC9EE}" srcOrd="1" destOrd="0" presId="urn:microsoft.com/office/officeart/2008/layout/NameandTitleOrganizationalChart"/>
    <dgm:cxn modelId="{B567CB84-6438-433E-9A7E-F44E30B6D4B3}" type="presOf" srcId="{373D2CA9-313F-4457-8879-0DFEC4FB3908}" destId="{F0AC4270-AAFF-4406-9975-1581DFFA6954}" srcOrd="0" destOrd="0" presId="urn:microsoft.com/office/officeart/2008/layout/NameandTitleOrganizationalChart"/>
    <dgm:cxn modelId="{5574C795-E54D-4C66-859D-397D4FCE71CE}" type="presOf" srcId="{5500C27F-5A6F-494A-B4FB-21A89D50F896}" destId="{FB2DD4D8-321A-4890-BFA6-673B55298ECD}" srcOrd="0" destOrd="0" presId="urn:microsoft.com/office/officeart/2008/layout/NameandTitleOrganizationalChart"/>
    <dgm:cxn modelId="{3B389CA2-F7BA-477F-BDA4-EA2AC50D9506}" type="presOf" srcId="{E841283B-74AE-4CC5-9B27-E62DEC6851D4}" destId="{BCE0C308-D572-4829-97FF-99B3D6AC4152}" srcOrd="0" destOrd="0" presId="urn:microsoft.com/office/officeart/2008/layout/NameandTitleOrganizationalChart"/>
    <dgm:cxn modelId="{25C0EFA7-EFFB-48CE-A36C-4EB4A1C9F28B}" type="presOf" srcId="{33F25E93-F435-43BA-81A1-879D7C6BF47A}" destId="{6DA8EB12-E656-45AB-9B26-09FDB62B7E43}" srcOrd="0" destOrd="0" presId="urn:microsoft.com/office/officeart/2008/layout/NameandTitleOrganizationalChart"/>
    <dgm:cxn modelId="{E8D72FAD-09A6-4BF7-A149-59D76AB54E8E}" type="presOf" srcId="{E841283B-74AE-4CC5-9B27-E62DEC6851D4}" destId="{EA1A0B99-35C0-42D7-ABEE-7C1003458DDC}" srcOrd="1" destOrd="0" presId="urn:microsoft.com/office/officeart/2008/layout/NameandTitleOrganizationalChart"/>
    <dgm:cxn modelId="{8E3368BB-3C71-4393-B095-1A3E4776CD8C}" type="presOf" srcId="{1489DFF3-C7B9-43B0-8C1A-DFA4888FAE5E}" destId="{C8D713A0-2907-498E-8AF0-D2FC9D4CB60F}" srcOrd="0" destOrd="0" presId="urn:microsoft.com/office/officeart/2008/layout/NameandTitleOrganizationalChart"/>
    <dgm:cxn modelId="{120D60C2-B7FE-4BF9-A4EB-522A16C40A65}" type="presOf" srcId="{1489DFF3-C7B9-43B0-8C1A-DFA4888FAE5E}" destId="{E0794B7A-FF6B-4931-914A-05E5CDD543F5}" srcOrd="1" destOrd="0" presId="urn:microsoft.com/office/officeart/2008/layout/NameandTitleOrganizationalChart"/>
    <dgm:cxn modelId="{F1E962C7-7351-4B18-9CBA-D59C98552AE9}" type="presOf" srcId="{7A42B894-6F7B-4D71-A5A7-6EF5588DF89C}" destId="{09A593C0-D5ED-4B4F-B66B-49EF11DBD2A6}" srcOrd="0" destOrd="0" presId="urn:microsoft.com/office/officeart/2008/layout/NameandTitleOrganizationalChart"/>
    <dgm:cxn modelId="{C66DB9FB-7F6D-45D7-840D-9493FBB46700}" srcId="{7A42B894-6F7B-4D71-A5A7-6EF5588DF89C}" destId="{E841283B-74AE-4CC5-9B27-E62DEC6851D4}" srcOrd="1" destOrd="0" parTransId="{33F25E93-F435-43BA-81A1-879D7C6BF47A}" sibTransId="{B87B4B5A-069E-4D55-9CA0-93E8178FBF25}"/>
    <dgm:cxn modelId="{D704A285-965D-4B8C-B5B0-F939F405EE0A}" type="presParOf" srcId="{00F75B7E-4304-4730-88F1-B76E9C924095}" destId="{EA1CC90E-440E-4B15-9EBE-1399F5C122FC}" srcOrd="0" destOrd="0" presId="urn:microsoft.com/office/officeart/2008/layout/NameandTitleOrganizationalChart"/>
    <dgm:cxn modelId="{9E9B32FB-C7AA-4DD0-84E0-A226F7A7A7ED}" type="presParOf" srcId="{EA1CC90E-440E-4B15-9EBE-1399F5C122FC}" destId="{160F9521-D04D-4644-BB0F-534102D4C3A2}" srcOrd="0" destOrd="0" presId="urn:microsoft.com/office/officeart/2008/layout/NameandTitleOrganizationalChart"/>
    <dgm:cxn modelId="{A59E605E-12E9-4B88-B4AD-078D65CB4D50}" type="presParOf" srcId="{160F9521-D04D-4644-BB0F-534102D4C3A2}" destId="{09A593C0-D5ED-4B4F-B66B-49EF11DBD2A6}" srcOrd="0" destOrd="0" presId="urn:microsoft.com/office/officeart/2008/layout/NameandTitleOrganizationalChart"/>
    <dgm:cxn modelId="{ED79053B-0410-4413-9D73-CD6AC825FC69}" type="presParOf" srcId="{160F9521-D04D-4644-BB0F-534102D4C3A2}" destId="{FB2DD4D8-321A-4890-BFA6-673B55298ECD}" srcOrd="1" destOrd="0" presId="urn:microsoft.com/office/officeart/2008/layout/NameandTitleOrganizationalChart"/>
    <dgm:cxn modelId="{2170EFE3-CF5B-401A-BF7E-71B3C649C7A9}" type="presParOf" srcId="{160F9521-D04D-4644-BB0F-534102D4C3A2}" destId="{C4C8CBAD-208D-4C30-BD20-91A03BABC9EE}" srcOrd="2" destOrd="0" presId="urn:microsoft.com/office/officeart/2008/layout/NameandTitleOrganizationalChart"/>
    <dgm:cxn modelId="{9B0C1FFE-7542-4D53-A89F-1B46448CDFEC}" type="presParOf" srcId="{EA1CC90E-440E-4B15-9EBE-1399F5C122FC}" destId="{6B6BDCAF-F671-496C-98A8-5310892AD1A8}" srcOrd="1" destOrd="0" presId="urn:microsoft.com/office/officeart/2008/layout/NameandTitleOrganizationalChart"/>
    <dgm:cxn modelId="{F0219852-39D3-48AF-864E-11D6F1F5417B}" type="presParOf" srcId="{6B6BDCAF-F671-496C-98A8-5310892AD1A8}" destId="{F09A0508-C92E-4E6B-946A-C26CA331ECBF}" srcOrd="0" destOrd="0" presId="urn:microsoft.com/office/officeart/2008/layout/NameandTitleOrganizationalChart"/>
    <dgm:cxn modelId="{B58E3001-A998-4EE5-A51E-39A68A7D3FD0}" type="presParOf" srcId="{6B6BDCAF-F671-496C-98A8-5310892AD1A8}" destId="{A0A0011A-E14A-49B7-9589-95DC51DBF689}" srcOrd="1" destOrd="0" presId="urn:microsoft.com/office/officeart/2008/layout/NameandTitleOrganizationalChart"/>
    <dgm:cxn modelId="{F4FF28B7-3955-4383-B4BB-FE5CCEC8CC60}" type="presParOf" srcId="{A0A0011A-E14A-49B7-9589-95DC51DBF689}" destId="{B5D4B80F-3756-49BB-B27B-7B9CA13879BB}" srcOrd="0" destOrd="0" presId="urn:microsoft.com/office/officeart/2008/layout/NameandTitleOrganizationalChart"/>
    <dgm:cxn modelId="{CB9F6A3F-386F-45FD-A39C-49B49FA52551}" type="presParOf" srcId="{B5D4B80F-3756-49BB-B27B-7B9CA13879BB}" destId="{3BEAF458-0134-4E19-B84B-8CBF882AB6A4}" srcOrd="0" destOrd="0" presId="urn:microsoft.com/office/officeart/2008/layout/NameandTitleOrganizationalChart"/>
    <dgm:cxn modelId="{5894EACE-C4BB-4F9D-B9A3-006E7485C0A2}" type="presParOf" srcId="{B5D4B80F-3756-49BB-B27B-7B9CA13879BB}" destId="{F0AC4270-AAFF-4406-9975-1581DFFA6954}" srcOrd="1" destOrd="0" presId="urn:microsoft.com/office/officeart/2008/layout/NameandTitleOrganizationalChart"/>
    <dgm:cxn modelId="{11148805-4999-41C2-B828-45C7DAC7CDE6}" type="presParOf" srcId="{B5D4B80F-3756-49BB-B27B-7B9CA13879BB}" destId="{2E73389A-960E-4213-A062-C6831F02C6B2}" srcOrd="2" destOrd="0" presId="urn:microsoft.com/office/officeart/2008/layout/NameandTitleOrganizationalChart"/>
    <dgm:cxn modelId="{3ADD9ECC-3132-4E5D-A2E3-F67DE5F7D639}" type="presParOf" srcId="{A0A0011A-E14A-49B7-9589-95DC51DBF689}" destId="{F11A48AF-AB81-4E8B-9820-297D5B41FCBA}" srcOrd="1" destOrd="0" presId="urn:microsoft.com/office/officeart/2008/layout/NameandTitleOrganizationalChart"/>
    <dgm:cxn modelId="{79BD4F81-BC38-49F2-AFF5-13C73F3A1B20}" type="presParOf" srcId="{A0A0011A-E14A-49B7-9589-95DC51DBF689}" destId="{4FCEDCB5-78AD-469E-BA24-1BF2EE89D45B}" srcOrd="2" destOrd="0" presId="urn:microsoft.com/office/officeart/2008/layout/NameandTitleOrganizationalChart"/>
    <dgm:cxn modelId="{D8A311D7-D37F-4798-9BF4-74563DAD039C}" type="presParOf" srcId="{6B6BDCAF-F671-496C-98A8-5310892AD1A8}" destId="{6DA8EB12-E656-45AB-9B26-09FDB62B7E43}" srcOrd="2" destOrd="0" presId="urn:microsoft.com/office/officeart/2008/layout/NameandTitleOrganizationalChart"/>
    <dgm:cxn modelId="{B0CDABB3-FFC5-47C1-8AD7-0D212ADF8BA8}" type="presParOf" srcId="{6B6BDCAF-F671-496C-98A8-5310892AD1A8}" destId="{5FF0FE0C-841E-45B3-AF9C-D206B2424556}" srcOrd="3" destOrd="0" presId="urn:microsoft.com/office/officeart/2008/layout/NameandTitleOrganizationalChart"/>
    <dgm:cxn modelId="{79854C81-2FB6-4CBA-AEF7-8BACB94F7939}" type="presParOf" srcId="{5FF0FE0C-841E-45B3-AF9C-D206B2424556}" destId="{CA6DE4F2-5608-402D-933F-357C5F0EABA3}" srcOrd="0" destOrd="0" presId="urn:microsoft.com/office/officeart/2008/layout/NameandTitleOrganizationalChart"/>
    <dgm:cxn modelId="{6159D11E-5C27-43E2-855C-8B52E47DCA3C}" type="presParOf" srcId="{CA6DE4F2-5608-402D-933F-357C5F0EABA3}" destId="{BCE0C308-D572-4829-97FF-99B3D6AC4152}" srcOrd="0" destOrd="0" presId="urn:microsoft.com/office/officeart/2008/layout/NameandTitleOrganizationalChart"/>
    <dgm:cxn modelId="{07B9EDBB-D190-40A0-9B35-4CE1B18B668D}" type="presParOf" srcId="{CA6DE4F2-5608-402D-933F-357C5F0EABA3}" destId="{D138CD71-1E8C-45A2-8AED-A40A23A54AAD}" srcOrd="1" destOrd="0" presId="urn:microsoft.com/office/officeart/2008/layout/NameandTitleOrganizationalChart"/>
    <dgm:cxn modelId="{97336B16-7960-46DD-89B0-83D8C17CB32E}" type="presParOf" srcId="{CA6DE4F2-5608-402D-933F-357C5F0EABA3}" destId="{EA1A0B99-35C0-42D7-ABEE-7C1003458DDC}" srcOrd="2" destOrd="0" presId="urn:microsoft.com/office/officeart/2008/layout/NameandTitleOrganizationalChart"/>
    <dgm:cxn modelId="{1D2352EA-50D3-4339-AFF8-E72B1255A4A2}" type="presParOf" srcId="{5FF0FE0C-841E-45B3-AF9C-D206B2424556}" destId="{9FF5F272-920A-4CB3-9E88-3A2B243C307E}" srcOrd="1" destOrd="0" presId="urn:microsoft.com/office/officeart/2008/layout/NameandTitleOrganizationalChart"/>
    <dgm:cxn modelId="{9C1F375C-8426-4874-8CD4-D4338160ED82}" type="presParOf" srcId="{5FF0FE0C-841E-45B3-AF9C-D206B2424556}" destId="{6494C1B0-FB9A-48EE-B57E-B57874DA23C6}" srcOrd="2" destOrd="0" presId="urn:microsoft.com/office/officeart/2008/layout/NameandTitleOrganizationalChart"/>
    <dgm:cxn modelId="{E4F299EA-7C89-426B-985D-FA0463464AD5}" type="presParOf" srcId="{6B6BDCAF-F671-496C-98A8-5310892AD1A8}" destId="{4BD8718C-3D51-4DF8-866E-266F3ABA49DA}" srcOrd="4" destOrd="0" presId="urn:microsoft.com/office/officeart/2008/layout/NameandTitleOrganizationalChart"/>
    <dgm:cxn modelId="{97F145CE-C1F5-4B10-8B70-0CE11ECE681F}" type="presParOf" srcId="{6B6BDCAF-F671-496C-98A8-5310892AD1A8}" destId="{E6C2B39C-E13E-4F5A-9FFF-C2933F0581C9}" srcOrd="5" destOrd="0" presId="urn:microsoft.com/office/officeart/2008/layout/NameandTitleOrganizationalChart"/>
    <dgm:cxn modelId="{E957C1CC-E07A-4E99-A840-6D0488CBD51A}" type="presParOf" srcId="{E6C2B39C-E13E-4F5A-9FFF-C2933F0581C9}" destId="{CB908578-AB55-48B4-BE73-98BF6157FDE2}" srcOrd="0" destOrd="0" presId="urn:microsoft.com/office/officeart/2008/layout/NameandTitleOrganizationalChart"/>
    <dgm:cxn modelId="{D7ACB097-8431-4629-BA34-E385AAB6678F}" type="presParOf" srcId="{CB908578-AB55-48B4-BE73-98BF6157FDE2}" destId="{C8D713A0-2907-498E-8AF0-D2FC9D4CB60F}" srcOrd="0" destOrd="0" presId="urn:microsoft.com/office/officeart/2008/layout/NameandTitleOrganizationalChart"/>
    <dgm:cxn modelId="{0E02CA47-834B-4177-9226-C4FE2375919C}" type="presParOf" srcId="{CB908578-AB55-48B4-BE73-98BF6157FDE2}" destId="{57562901-7AE5-43E4-A0EE-75D7CFEBD9D1}" srcOrd="1" destOrd="0" presId="urn:microsoft.com/office/officeart/2008/layout/NameandTitleOrganizationalChart"/>
    <dgm:cxn modelId="{FA609C9E-619E-4AE7-8846-63D4AB548C41}" type="presParOf" srcId="{CB908578-AB55-48B4-BE73-98BF6157FDE2}" destId="{E0794B7A-FF6B-4931-914A-05E5CDD543F5}" srcOrd="2" destOrd="0" presId="urn:microsoft.com/office/officeart/2008/layout/NameandTitleOrganizationalChart"/>
    <dgm:cxn modelId="{F59DB4D7-70F6-4C35-8782-FCDE54B68498}" type="presParOf" srcId="{E6C2B39C-E13E-4F5A-9FFF-C2933F0581C9}" destId="{915B2D87-74FA-48C6-9A39-8F6B48AAEDCA}" srcOrd="1" destOrd="0" presId="urn:microsoft.com/office/officeart/2008/layout/NameandTitleOrganizationalChart"/>
    <dgm:cxn modelId="{BA7319C0-6B6F-4719-8916-45CDE54AD19A}" type="presParOf" srcId="{E6C2B39C-E13E-4F5A-9FFF-C2933F0581C9}" destId="{508F8F0E-2A18-465E-A20D-2F325397920A}" srcOrd="2" destOrd="0" presId="urn:microsoft.com/office/officeart/2008/layout/NameandTitleOrganizationalChart"/>
    <dgm:cxn modelId="{58EA0684-31B4-40DC-90F1-CA3E048AB581}" type="presParOf" srcId="{EA1CC90E-440E-4B15-9EBE-1399F5C122FC}" destId="{EAB0FD84-DEA2-4AFD-A930-6BE2BB5694B5}" srcOrd="2" destOrd="0" presId="urn:microsoft.com/office/officeart/2008/layout/NameandTitleOrganizational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20D755-8609-47DF-BDA9-617981B8BCD0}"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7A42B894-6F7B-4D71-A5A7-6EF5588DF89C}">
      <dgm:prSet phldrT="[Text]" custT="1"/>
      <dgm:spPr/>
      <dgm:t>
        <a:bodyPr/>
        <a:lstStyle/>
        <a:p>
          <a:r>
            <a:rPr lang="en-GB" sz="2000" dirty="0"/>
            <a:t>Level of impulsivity</a:t>
          </a:r>
        </a:p>
      </dgm:t>
    </dgm:pt>
    <dgm:pt modelId="{3E0AEE41-5F7B-4E61-9188-6F3E69BB4C07}" type="parTrans" cxnId="{24C1DF15-C1BB-4410-B5E5-89CAB2946266}">
      <dgm:prSet/>
      <dgm:spPr/>
      <dgm:t>
        <a:bodyPr/>
        <a:lstStyle/>
        <a:p>
          <a:endParaRPr lang="en-GB"/>
        </a:p>
      </dgm:t>
    </dgm:pt>
    <dgm:pt modelId="{5500C27F-5A6F-494A-B4FB-21A89D50F896}" type="sibTrans" cxnId="{24C1DF15-C1BB-4410-B5E5-89CAB2946266}">
      <dgm:prSet/>
      <dgm:spPr/>
      <dgm:t>
        <a:bodyPr/>
        <a:lstStyle/>
        <a:p>
          <a:r>
            <a:rPr lang="en-GB" dirty="0"/>
            <a:t>Between-subjects factor </a:t>
          </a:r>
        </a:p>
      </dgm:t>
    </dgm:pt>
    <dgm:pt modelId="{702B7C5D-A094-45C2-BEEE-BF6D3D4FDADF}">
      <dgm:prSet phldrT="[Text]" custT="1"/>
      <dgm:spPr/>
      <dgm:t>
        <a:bodyPr/>
        <a:lstStyle/>
        <a:p>
          <a:r>
            <a:rPr lang="en-GB" sz="2400" dirty="0"/>
            <a:t>Low</a:t>
          </a:r>
        </a:p>
      </dgm:t>
    </dgm:pt>
    <dgm:pt modelId="{22828920-E8A1-4342-9CAE-DA4663661D6A}" type="parTrans" cxnId="{F072D51D-27AA-4DCA-A10B-DBC4E5763A65}">
      <dgm:prSet/>
      <dgm:spPr/>
      <dgm:t>
        <a:bodyPr/>
        <a:lstStyle/>
        <a:p>
          <a:endParaRPr lang="en-GB"/>
        </a:p>
      </dgm:t>
    </dgm:pt>
    <dgm:pt modelId="{373D2CA9-313F-4457-8879-0DFEC4FB3908}" type="sibTrans" cxnId="{F072D51D-27AA-4DCA-A10B-DBC4E5763A65}">
      <dgm:prSet/>
      <dgm:spPr/>
      <dgm:t>
        <a:bodyPr/>
        <a:lstStyle/>
        <a:p>
          <a:r>
            <a:rPr lang="en-GB" dirty="0"/>
            <a:t>Level/group 1</a:t>
          </a:r>
        </a:p>
      </dgm:t>
    </dgm:pt>
    <dgm:pt modelId="{E841283B-74AE-4CC5-9B27-E62DEC6851D4}">
      <dgm:prSet phldrT="[Text]" custT="1"/>
      <dgm:spPr/>
      <dgm:t>
        <a:bodyPr/>
        <a:lstStyle/>
        <a:p>
          <a:r>
            <a:rPr lang="en-GB" sz="2400" dirty="0"/>
            <a:t>High</a:t>
          </a:r>
        </a:p>
      </dgm:t>
    </dgm:pt>
    <dgm:pt modelId="{33F25E93-F435-43BA-81A1-879D7C6BF47A}" type="parTrans" cxnId="{C66DB9FB-7F6D-45D7-840D-9493FBB46700}">
      <dgm:prSet/>
      <dgm:spPr/>
      <dgm:t>
        <a:bodyPr/>
        <a:lstStyle/>
        <a:p>
          <a:endParaRPr lang="en-GB"/>
        </a:p>
      </dgm:t>
    </dgm:pt>
    <dgm:pt modelId="{B87B4B5A-069E-4D55-9CA0-93E8178FBF25}" type="sibTrans" cxnId="{C66DB9FB-7F6D-45D7-840D-9493FBB46700}">
      <dgm:prSet/>
      <dgm:spPr/>
      <dgm:t>
        <a:bodyPr/>
        <a:lstStyle/>
        <a:p>
          <a:r>
            <a:rPr lang="en-GB" dirty="0"/>
            <a:t>Level/group 2</a:t>
          </a:r>
        </a:p>
      </dgm:t>
    </dgm:pt>
    <dgm:pt modelId="{00F75B7E-4304-4730-88F1-B76E9C924095}" type="pres">
      <dgm:prSet presAssocID="{B020D755-8609-47DF-BDA9-617981B8BCD0}" presName="hierChild1" presStyleCnt="0">
        <dgm:presLayoutVars>
          <dgm:orgChart val="1"/>
          <dgm:chPref val="1"/>
          <dgm:dir/>
          <dgm:animOne val="branch"/>
          <dgm:animLvl val="lvl"/>
          <dgm:resizeHandles/>
        </dgm:presLayoutVars>
      </dgm:prSet>
      <dgm:spPr/>
    </dgm:pt>
    <dgm:pt modelId="{EA1CC90E-440E-4B15-9EBE-1399F5C122FC}" type="pres">
      <dgm:prSet presAssocID="{7A42B894-6F7B-4D71-A5A7-6EF5588DF89C}" presName="hierRoot1" presStyleCnt="0">
        <dgm:presLayoutVars>
          <dgm:hierBranch val="init"/>
        </dgm:presLayoutVars>
      </dgm:prSet>
      <dgm:spPr/>
    </dgm:pt>
    <dgm:pt modelId="{160F9521-D04D-4644-BB0F-534102D4C3A2}" type="pres">
      <dgm:prSet presAssocID="{7A42B894-6F7B-4D71-A5A7-6EF5588DF89C}" presName="rootComposite1" presStyleCnt="0"/>
      <dgm:spPr/>
    </dgm:pt>
    <dgm:pt modelId="{09A593C0-D5ED-4B4F-B66B-49EF11DBD2A6}" type="pres">
      <dgm:prSet presAssocID="{7A42B894-6F7B-4D71-A5A7-6EF5588DF89C}" presName="rootText1" presStyleLbl="node0" presStyleIdx="0" presStyleCnt="1">
        <dgm:presLayoutVars>
          <dgm:chMax/>
          <dgm:chPref val="3"/>
        </dgm:presLayoutVars>
      </dgm:prSet>
      <dgm:spPr/>
    </dgm:pt>
    <dgm:pt modelId="{FB2DD4D8-321A-4890-BFA6-673B55298ECD}" type="pres">
      <dgm:prSet presAssocID="{7A42B894-6F7B-4D71-A5A7-6EF5588DF89C}" presName="titleText1" presStyleLbl="fgAcc0" presStyleIdx="0" presStyleCnt="1">
        <dgm:presLayoutVars>
          <dgm:chMax val="0"/>
          <dgm:chPref val="0"/>
        </dgm:presLayoutVars>
      </dgm:prSet>
      <dgm:spPr/>
    </dgm:pt>
    <dgm:pt modelId="{C4C8CBAD-208D-4C30-BD20-91A03BABC9EE}" type="pres">
      <dgm:prSet presAssocID="{7A42B894-6F7B-4D71-A5A7-6EF5588DF89C}" presName="rootConnector1" presStyleLbl="node1" presStyleIdx="0" presStyleCnt="2"/>
      <dgm:spPr/>
    </dgm:pt>
    <dgm:pt modelId="{6B6BDCAF-F671-496C-98A8-5310892AD1A8}" type="pres">
      <dgm:prSet presAssocID="{7A42B894-6F7B-4D71-A5A7-6EF5588DF89C}" presName="hierChild2" presStyleCnt="0"/>
      <dgm:spPr/>
    </dgm:pt>
    <dgm:pt modelId="{F09A0508-C92E-4E6B-946A-C26CA331ECBF}" type="pres">
      <dgm:prSet presAssocID="{22828920-E8A1-4342-9CAE-DA4663661D6A}" presName="Name37" presStyleLbl="parChTrans1D2" presStyleIdx="0" presStyleCnt="2"/>
      <dgm:spPr/>
    </dgm:pt>
    <dgm:pt modelId="{A0A0011A-E14A-49B7-9589-95DC51DBF689}" type="pres">
      <dgm:prSet presAssocID="{702B7C5D-A094-45C2-BEEE-BF6D3D4FDADF}" presName="hierRoot2" presStyleCnt="0">
        <dgm:presLayoutVars>
          <dgm:hierBranch val="init"/>
        </dgm:presLayoutVars>
      </dgm:prSet>
      <dgm:spPr/>
    </dgm:pt>
    <dgm:pt modelId="{B5D4B80F-3756-49BB-B27B-7B9CA13879BB}" type="pres">
      <dgm:prSet presAssocID="{702B7C5D-A094-45C2-BEEE-BF6D3D4FDADF}" presName="rootComposite" presStyleCnt="0"/>
      <dgm:spPr/>
    </dgm:pt>
    <dgm:pt modelId="{3BEAF458-0134-4E19-B84B-8CBF882AB6A4}" type="pres">
      <dgm:prSet presAssocID="{702B7C5D-A094-45C2-BEEE-BF6D3D4FDADF}" presName="rootText" presStyleLbl="node1" presStyleIdx="0" presStyleCnt="2">
        <dgm:presLayoutVars>
          <dgm:chMax/>
          <dgm:chPref val="3"/>
        </dgm:presLayoutVars>
      </dgm:prSet>
      <dgm:spPr/>
    </dgm:pt>
    <dgm:pt modelId="{F0AC4270-AAFF-4406-9975-1581DFFA6954}" type="pres">
      <dgm:prSet presAssocID="{702B7C5D-A094-45C2-BEEE-BF6D3D4FDADF}" presName="titleText2" presStyleLbl="fgAcc1" presStyleIdx="0" presStyleCnt="2">
        <dgm:presLayoutVars>
          <dgm:chMax val="0"/>
          <dgm:chPref val="0"/>
        </dgm:presLayoutVars>
      </dgm:prSet>
      <dgm:spPr/>
    </dgm:pt>
    <dgm:pt modelId="{2E73389A-960E-4213-A062-C6831F02C6B2}" type="pres">
      <dgm:prSet presAssocID="{702B7C5D-A094-45C2-BEEE-BF6D3D4FDADF}" presName="rootConnector" presStyleLbl="node2" presStyleIdx="0" presStyleCnt="0"/>
      <dgm:spPr/>
    </dgm:pt>
    <dgm:pt modelId="{F11A48AF-AB81-4E8B-9820-297D5B41FCBA}" type="pres">
      <dgm:prSet presAssocID="{702B7C5D-A094-45C2-BEEE-BF6D3D4FDADF}" presName="hierChild4" presStyleCnt="0"/>
      <dgm:spPr/>
    </dgm:pt>
    <dgm:pt modelId="{4FCEDCB5-78AD-469E-BA24-1BF2EE89D45B}" type="pres">
      <dgm:prSet presAssocID="{702B7C5D-A094-45C2-BEEE-BF6D3D4FDADF}" presName="hierChild5" presStyleCnt="0"/>
      <dgm:spPr/>
    </dgm:pt>
    <dgm:pt modelId="{6DA8EB12-E656-45AB-9B26-09FDB62B7E43}" type="pres">
      <dgm:prSet presAssocID="{33F25E93-F435-43BA-81A1-879D7C6BF47A}" presName="Name37" presStyleLbl="parChTrans1D2" presStyleIdx="1" presStyleCnt="2"/>
      <dgm:spPr/>
    </dgm:pt>
    <dgm:pt modelId="{5FF0FE0C-841E-45B3-AF9C-D206B2424556}" type="pres">
      <dgm:prSet presAssocID="{E841283B-74AE-4CC5-9B27-E62DEC6851D4}" presName="hierRoot2" presStyleCnt="0">
        <dgm:presLayoutVars>
          <dgm:hierBranch val="init"/>
        </dgm:presLayoutVars>
      </dgm:prSet>
      <dgm:spPr/>
    </dgm:pt>
    <dgm:pt modelId="{CA6DE4F2-5608-402D-933F-357C5F0EABA3}" type="pres">
      <dgm:prSet presAssocID="{E841283B-74AE-4CC5-9B27-E62DEC6851D4}" presName="rootComposite" presStyleCnt="0"/>
      <dgm:spPr/>
    </dgm:pt>
    <dgm:pt modelId="{BCE0C308-D572-4829-97FF-99B3D6AC4152}" type="pres">
      <dgm:prSet presAssocID="{E841283B-74AE-4CC5-9B27-E62DEC6851D4}" presName="rootText" presStyleLbl="node1" presStyleIdx="1" presStyleCnt="2">
        <dgm:presLayoutVars>
          <dgm:chMax/>
          <dgm:chPref val="3"/>
        </dgm:presLayoutVars>
      </dgm:prSet>
      <dgm:spPr/>
    </dgm:pt>
    <dgm:pt modelId="{D138CD71-1E8C-45A2-8AED-A40A23A54AAD}" type="pres">
      <dgm:prSet presAssocID="{E841283B-74AE-4CC5-9B27-E62DEC6851D4}" presName="titleText2" presStyleLbl="fgAcc1" presStyleIdx="1" presStyleCnt="2">
        <dgm:presLayoutVars>
          <dgm:chMax val="0"/>
          <dgm:chPref val="0"/>
        </dgm:presLayoutVars>
      </dgm:prSet>
      <dgm:spPr/>
    </dgm:pt>
    <dgm:pt modelId="{EA1A0B99-35C0-42D7-ABEE-7C1003458DDC}" type="pres">
      <dgm:prSet presAssocID="{E841283B-74AE-4CC5-9B27-E62DEC6851D4}" presName="rootConnector" presStyleLbl="node2" presStyleIdx="0" presStyleCnt="0"/>
      <dgm:spPr/>
    </dgm:pt>
    <dgm:pt modelId="{9FF5F272-920A-4CB3-9E88-3A2B243C307E}" type="pres">
      <dgm:prSet presAssocID="{E841283B-74AE-4CC5-9B27-E62DEC6851D4}" presName="hierChild4" presStyleCnt="0"/>
      <dgm:spPr/>
    </dgm:pt>
    <dgm:pt modelId="{6494C1B0-FB9A-48EE-B57E-B57874DA23C6}" type="pres">
      <dgm:prSet presAssocID="{E841283B-74AE-4CC5-9B27-E62DEC6851D4}" presName="hierChild5" presStyleCnt="0"/>
      <dgm:spPr/>
    </dgm:pt>
    <dgm:pt modelId="{EAB0FD84-DEA2-4AFD-A930-6BE2BB5694B5}" type="pres">
      <dgm:prSet presAssocID="{7A42B894-6F7B-4D71-A5A7-6EF5588DF89C}" presName="hierChild3" presStyleCnt="0"/>
      <dgm:spPr/>
    </dgm:pt>
  </dgm:ptLst>
  <dgm:cxnLst>
    <dgm:cxn modelId="{4E766601-6873-4EF1-B726-80885440B97A}" type="presOf" srcId="{702B7C5D-A094-45C2-BEEE-BF6D3D4FDADF}" destId="{2E73389A-960E-4213-A062-C6831F02C6B2}" srcOrd="1" destOrd="0" presId="urn:microsoft.com/office/officeart/2008/layout/NameandTitleOrganizationalChart"/>
    <dgm:cxn modelId="{24C1DF15-C1BB-4410-B5E5-89CAB2946266}" srcId="{B020D755-8609-47DF-BDA9-617981B8BCD0}" destId="{7A42B894-6F7B-4D71-A5A7-6EF5588DF89C}" srcOrd="0" destOrd="0" parTransId="{3E0AEE41-5F7B-4E61-9188-6F3E69BB4C07}" sibTransId="{5500C27F-5A6F-494A-B4FB-21A89D50F896}"/>
    <dgm:cxn modelId="{F072D51D-27AA-4DCA-A10B-DBC4E5763A65}" srcId="{7A42B894-6F7B-4D71-A5A7-6EF5588DF89C}" destId="{702B7C5D-A094-45C2-BEEE-BF6D3D4FDADF}" srcOrd="0" destOrd="0" parTransId="{22828920-E8A1-4342-9CAE-DA4663661D6A}" sibTransId="{373D2CA9-313F-4457-8879-0DFEC4FB3908}"/>
    <dgm:cxn modelId="{2DBEC423-DD5E-42D6-A2BA-B6A289266F58}" type="presOf" srcId="{B87B4B5A-069E-4D55-9CA0-93E8178FBF25}" destId="{D138CD71-1E8C-45A2-8AED-A40A23A54AAD}" srcOrd="0" destOrd="0" presId="urn:microsoft.com/office/officeart/2008/layout/NameandTitleOrganizationalChart"/>
    <dgm:cxn modelId="{5316172D-DF1C-46BB-B6B3-D229C086EF5E}" type="presOf" srcId="{22828920-E8A1-4342-9CAE-DA4663661D6A}" destId="{F09A0508-C92E-4E6B-946A-C26CA331ECBF}" srcOrd="0" destOrd="0" presId="urn:microsoft.com/office/officeart/2008/layout/NameandTitleOrganizationalChart"/>
    <dgm:cxn modelId="{6522F95E-E07B-4D50-9F9D-DD4FCBFCF0A6}" type="presOf" srcId="{702B7C5D-A094-45C2-BEEE-BF6D3D4FDADF}" destId="{3BEAF458-0134-4E19-B84B-8CBF882AB6A4}" srcOrd="0" destOrd="0" presId="urn:microsoft.com/office/officeart/2008/layout/NameandTitleOrganizationalChart"/>
    <dgm:cxn modelId="{9F85EC4D-86C4-44E9-88A4-02A008217153}" type="presOf" srcId="{B020D755-8609-47DF-BDA9-617981B8BCD0}" destId="{00F75B7E-4304-4730-88F1-B76E9C924095}" srcOrd="0" destOrd="0" presId="urn:microsoft.com/office/officeart/2008/layout/NameandTitleOrganizationalChart"/>
    <dgm:cxn modelId="{2BD64558-0BDD-4C47-8E63-E6C71E727914}" type="presOf" srcId="{7A42B894-6F7B-4D71-A5A7-6EF5588DF89C}" destId="{C4C8CBAD-208D-4C30-BD20-91A03BABC9EE}" srcOrd="1" destOrd="0" presId="urn:microsoft.com/office/officeart/2008/layout/NameandTitleOrganizationalChart"/>
    <dgm:cxn modelId="{B567CB84-6438-433E-9A7E-F44E30B6D4B3}" type="presOf" srcId="{373D2CA9-313F-4457-8879-0DFEC4FB3908}" destId="{F0AC4270-AAFF-4406-9975-1581DFFA6954}" srcOrd="0" destOrd="0" presId="urn:microsoft.com/office/officeart/2008/layout/NameandTitleOrganizationalChart"/>
    <dgm:cxn modelId="{5574C795-E54D-4C66-859D-397D4FCE71CE}" type="presOf" srcId="{5500C27F-5A6F-494A-B4FB-21A89D50F896}" destId="{FB2DD4D8-321A-4890-BFA6-673B55298ECD}" srcOrd="0" destOrd="0" presId="urn:microsoft.com/office/officeart/2008/layout/NameandTitleOrganizationalChart"/>
    <dgm:cxn modelId="{3B389CA2-F7BA-477F-BDA4-EA2AC50D9506}" type="presOf" srcId="{E841283B-74AE-4CC5-9B27-E62DEC6851D4}" destId="{BCE0C308-D572-4829-97FF-99B3D6AC4152}" srcOrd="0" destOrd="0" presId="urn:microsoft.com/office/officeart/2008/layout/NameandTitleOrganizationalChart"/>
    <dgm:cxn modelId="{25C0EFA7-EFFB-48CE-A36C-4EB4A1C9F28B}" type="presOf" srcId="{33F25E93-F435-43BA-81A1-879D7C6BF47A}" destId="{6DA8EB12-E656-45AB-9B26-09FDB62B7E43}" srcOrd="0" destOrd="0" presId="urn:microsoft.com/office/officeart/2008/layout/NameandTitleOrganizationalChart"/>
    <dgm:cxn modelId="{E8D72FAD-09A6-4BF7-A149-59D76AB54E8E}" type="presOf" srcId="{E841283B-74AE-4CC5-9B27-E62DEC6851D4}" destId="{EA1A0B99-35C0-42D7-ABEE-7C1003458DDC}" srcOrd="1" destOrd="0" presId="urn:microsoft.com/office/officeart/2008/layout/NameandTitleOrganizationalChart"/>
    <dgm:cxn modelId="{F1E962C7-7351-4B18-9CBA-D59C98552AE9}" type="presOf" srcId="{7A42B894-6F7B-4D71-A5A7-6EF5588DF89C}" destId="{09A593C0-D5ED-4B4F-B66B-49EF11DBD2A6}" srcOrd="0" destOrd="0" presId="urn:microsoft.com/office/officeart/2008/layout/NameandTitleOrganizationalChart"/>
    <dgm:cxn modelId="{C66DB9FB-7F6D-45D7-840D-9493FBB46700}" srcId="{7A42B894-6F7B-4D71-A5A7-6EF5588DF89C}" destId="{E841283B-74AE-4CC5-9B27-E62DEC6851D4}" srcOrd="1" destOrd="0" parTransId="{33F25E93-F435-43BA-81A1-879D7C6BF47A}" sibTransId="{B87B4B5A-069E-4D55-9CA0-93E8178FBF25}"/>
    <dgm:cxn modelId="{D704A285-965D-4B8C-B5B0-F939F405EE0A}" type="presParOf" srcId="{00F75B7E-4304-4730-88F1-B76E9C924095}" destId="{EA1CC90E-440E-4B15-9EBE-1399F5C122FC}" srcOrd="0" destOrd="0" presId="urn:microsoft.com/office/officeart/2008/layout/NameandTitleOrganizationalChart"/>
    <dgm:cxn modelId="{9E9B32FB-C7AA-4DD0-84E0-A226F7A7A7ED}" type="presParOf" srcId="{EA1CC90E-440E-4B15-9EBE-1399F5C122FC}" destId="{160F9521-D04D-4644-BB0F-534102D4C3A2}" srcOrd="0" destOrd="0" presId="urn:microsoft.com/office/officeart/2008/layout/NameandTitleOrganizationalChart"/>
    <dgm:cxn modelId="{A59E605E-12E9-4B88-B4AD-078D65CB4D50}" type="presParOf" srcId="{160F9521-D04D-4644-BB0F-534102D4C3A2}" destId="{09A593C0-D5ED-4B4F-B66B-49EF11DBD2A6}" srcOrd="0" destOrd="0" presId="urn:microsoft.com/office/officeart/2008/layout/NameandTitleOrganizationalChart"/>
    <dgm:cxn modelId="{ED79053B-0410-4413-9D73-CD6AC825FC69}" type="presParOf" srcId="{160F9521-D04D-4644-BB0F-534102D4C3A2}" destId="{FB2DD4D8-321A-4890-BFA6-673B55298ECD}" srcOrd="1" destOrd="0" presId="urn:microsoft.com/office/officeart/2008/layout/NameandTitleOrganizationalChart"/>
    <dgm:cxn modelId="{2170EFE3-CF5B-401A-BF7E-71B3C649C7A9}" type="presParOf" srcId="{160F9521-D04D-4644-BB0F-534102D4C3A2}" destId="{C4C8CBAD-208D-4C30-BD20-91A03BABC9EE}" srcOrd="2" destOrd="0" presId="urn:microsoft.com/office/officeart/2008/layout/NameandTitleOrganizationalChart"/>
    <dgm:cxn modelId="{9B0C1FFE-7542-4D53-A89F-1B46448CDFEC}" type="presParOf" srcId="{EA1CC90E-440E-4B15-9EBE-1399F5C122FC}" destId="{6B6BDCAF-F671-496C-98A8-5310892AD1A8}" srcOrd="1" destOrd="0" presId="urn:microsoft.com/office/officeart/2008/layout/NameandTitleOrganizationalChart"/>
    <dgm:cxn modelId="{F0219852-39D3-48AF-864E-11D6F1F5417B}" type="presParOf" srcId="{6B6BDCAF-F671-496C-98A8-5310892AD1A8}" destId="{F09A0508-C92E-4E6B-946A-C26CA331ECBF}" srcOrd="0" destOrd="0" presId="urn:microsoft.com/office/officeart/2008/layout/NameandTitleOrganizationalChart"/>
    <dgm:cxn modelId="{B58E3001-A998-4EE5-A51E-39A68A7D3FD0}" type="presParOf" srcId="{6B6BDCAF-F671-496C-98A8-5310892AD1A8}" destId="{A0A0011A-E14A-49B7-9589-95DC51DBF689}" srcOrd="1" destOrd="0" presId="urn:microsoft.com/office/officeart/2008/layout/NameandTitleOrganizationalChart"/>
    <dgm:cxn modelId="{F4FF28B7-3955-4383-B4BB-FE5CCEC8CC60}" type="presParOf" srcId="{A0A0011A-E14A-49B7-9589-95DC51DBF689}" destId="{B5D4B80F-3756-49BB-B27B-7B9CA13879BB}" srcOrd="0" destOrd="0" presId="urn:microsoft.com/office/officeart/2008/layout/NameandTitleOrganizationalChart"/>
    <dgm:cxn modelId="{CB9F6A3F-386F-45FD-A39C-49B49FA52551}" type="presParOf" srcId="{B5D4B80F-3756-49BB-B27B-7B9CA13879BB}" destId="{3BEAF458-0134-4E19-B84B-8CBF882AB6A4}" srcOrd="0" destOrd="0" presId="urn:microsoft.com/office/officeart/2008/layout/NameandTitleOrganizationalChart"/>
    <dgm:cxn modelId="{5894EACE-C4BB-4F9D-B9A3-006E7485C0A2}" type="presParOf" srcId="{B5D4B80F-3756-49BB-B27B-7B9CA13879BB}" destId="{F0AC4270-AAFF-4406-9975-1581DFFA6954}" srcOrd="1" destOrd="0" presId="urn:microsoft.com/office/officeart/2008/layout/NameandTitleOrganizationalChart"/>
    <dgm:cxn modelId="{11148805-4999-41C2-B828-45C7DAC7CDE6}" type="presParOf" srcId="{B5D4B80F-3756-49BB-B27B-7B9CA13879BB}" destId="{2E73389A-960E-4213-A062-C6831F02C6B2}" srcOrd="2" destOrd="0" presId="urn:microsoft.com/office/officeart/2008/layout/NameandTitleOrganizationalChart"/>
    <dgm:cxn modelId="{3ADD9ECC-3132-4E5D-A2E3-F67DE5F7D639}" type="presParOf" srcId="{A0A0011A-E14A-49B7-9589-95DC51DBF689}" destId="{F11A48AF-AB81-4E8B-9820-297D5B41FCBA}" srcOrd="1" destOrd="0" presId="urn:microsoft.com/office/officeart/2008/layout/NameandTitleOrganizationalChart"/>
    <dgm:cxn modelId="{79BD4F81-BC38-49F2-AFF5-13C73F3A1B20}" type="presParOf" srcId="{A0A0011A-E14A-49B7-9589-95DC51DBF689}" destId="{4FCEDCB5-78AD-469E-BA24-1BF2EE89D45B}" srcOrd="2" destOrd="0" presId="urn:microsoft.com/office/officeart/2008/layout/NameandTitleOrganizationalChart"/>
    <dgm:cxn modelId="{D8A311D7-D37F-4798-9BF4-74563DAD039C}" type="presParOf" srcId="{6B6BDCAF-F671-496C-98A8-5310892AD1A8}" destId="{6DA8EB12-E656-45AB-9B26-09FDB62B7E43}" srcOrd="2" destOrd="0" presId="urn:microsoft.com/office/officeart/2008/layout/NameandTitleOrganizationalChart"/>
    <dgm:cxn modelId="{B0CDABB3-FFC5-47C1-8AD7-0D212ADF8BA8}" type="presParOf" srcId="{6B6BDCAF-F671-496C-98A8-5310892AD1A8}" destId="{5FF0FE0C-841E-45B3-AF9C-D206B2424556}" srcOrd="3" destOrd="0" presId="urn:microsoft.com/office/officeart/2008/layout/NameandTitleOrganizationalChart"/>
    <dgm:cxn modelId="{79854C81-2FB6-4CBA-AEF7-8BACB94F7939}" type="presParOf" srcId="{5FF0FE0C-841E-45B3-AF9C-D206B2424556}" destId="{CA6DE4F2-5608-402D-933F-357C5F0EABA3}" srcOrd="0" destOrd="0" presId="urn:microsoft.com/office/officeart/2008/layout/NameandTitleOrganizationalChart"/>
    <dgm:cxn modelId="{6159D11E-5C27-43E2-855C-8B52E47DCA3C}" type="presParOf" srcId="{CA6DE4F2-5608-402D-933F-357C5F0EABA3}" destId="{BCE0C308-D572-4829-97FF-99B3D6AC4152}" srcOrd="0" destOrd="0" presId="urn:microsoft.com/office/officeart/2008/layout/NameandTitleOrganizationalChart"/>
    <dgm:cxn modelId="{07B9EDBB-D190-40A0-9B35-4CE1B18B668D}" type="presParOf" srcId="{CA6DE4F2-5608-402D-933F-357C5F0EABA3}" destId="{D138CD71-1E8C-45A2-8AED-A40A23A54AAD}" srcOrd="1" destOrd="0" presId="urn:microsoft.com/office/officeart/2008/layout/NameandTitleOrganizationalChart"/>
    <dgm:cxn modelId="{97336B16-7960-46DD-89B0-83D8C17CB32E}" type="presParOf" srcId="{CA6DE4F2-5608-402D-933F-357C5F0EABA3}" destId="{EA1A0B99-35C0-42D7-ABEE-7C1003458DDC}" srcOrd="2" destOrd="0" presId="urn:microsoft.com/office/officeart/2008/layout/NameandTitleOrganizationalChart"/>
    <dgm:cxn modelId="{1D2352EA-50D3-4339-AFF8-E72B1255A4A2}" type="presParOf" srcId="{5FF0FE0C-841E-45B3-AF9C-D206B2424556}" destId="{9FF5F272-920A-4CB3-9E88-3A2B243C307E}" srcOrd="1" destOrd="0" presId="urn:microsoft.com/office/officeart/2008/layout/NameandTitleOrganizationalChart"/>
    <dgm:cxn modelId="{9C1F375C-8426-4874-8CD4-D4338160ED82}" type="presParOf" srcId="{5FF0FE0C-841E-45B3-AF9C-D206B2424556}" destId="{6494C1B0-FB9A-48EE-B57E-B57874DA23C6}" srcOrd="2" destOrd="0" presId="urn:microsoft.com/office/officeart/2008/layout/NameandTitleOrganizationalChart"/>
    <dgm:cxn modelId="{58EA0684-31B4-40DC-90F1-CA3E048AB581}" type="presParOf" srcId="{EA1CC90E-440E-4B15-9EBE-1399F5C122FC}" destId="{EAB0FD84-DEA2-4AFD-A930-6BE2BB5694B5}" srcOrd="2" destOrd="0" presId="urn:microsoft.com/office/officeart/2008/layout/NameandTitleOrganizational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020D755-8609-47DF-BDA9-617981B8BCD0}"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7A42B894-6F7B-4D71-A5A7-6EF5588DF89C}">
      <dgm:prSet phldrT="[Text]" custT="1"/>
      <dgm:spPr/>
      <dgm:t>
        <a:bodyPr/>
        <a:lstStyle/>
        <a:p>
          <a:r>
            <a:rPr lang="en-GB" sz="1800" dirty="0"/>
            <a:t>Warning sign shape</a:t>
          </a:r>
        </a:p>
      </dgm:t>
    </dgm:pt>
    <dgm:pt modelId="{3E0AEE41-5F7B-4E61-9188-6F3E69BB4C07}" type="parTrans" cxnId="{24C1DF15-C1BB-4410-B5E5-89CAB2946266}">
      <dgm:prSet/>
      <dgm:spPr/>
      <dgm:t>
        <a:bodyPr/>
        <a:lstStyle/>
        <a:p>
          <a:endParaRPr lang="en-GB"/>
        </a:p>
      </dgm:t>
    </dgm:pt>
    <dgm:pt modelId="{5500C27F-5A6F-494A-B4FB-21A89D50F896}" type="sibTrans" cxnId="{24C1DF15-C1BB-4410-B5E5-89CAB2946266}">
      <dgm:prSet/>
      <dgm:spPr/>
      <dgm:t>
        <a:bodyPr/>
        <a:lstStyle/>
        <a:p>
          <a:r>
            <a:rPr lang="en-GB" dirty="0"/>
            <a:t>Within-subjects factor </a:t>
          </a:r>
        </a:p>
      </dgm:t>
    </dgm:pt>
    <dgm:pt modelId="{702B7C5D-A094-45C2-BEEE-BF6D3D4FDADF}">
      <dgm:prSet phldrT="[Text]" custT="1"/>
      <dgm:spPr/>
      <dgm:t>
        <a:bodyPr/>
        <a:lstStyle/>
        <a:p>
          <a:r>
            <a:rPr lang="en-GB" sz="2400" dirty="0"/>
            <a:t>Circle</a:t>
          </a:r>
        </a:p>
      </dgm:t>
    </dgm:pt>
    <dgm:pt modelId="{22828920-E8A1-4342-9CAE-DA4663661D6A}" type="parTrans" cxnId="{F072D51D-27AA-4DCA-A10B-DBC4E5763A65}">
      <dgm:prSet/>
      <dgm:spPr/>
      <dgm:t>
        <a:bodyPr/>
        <a:lstStyle/>
        <a:p>
          <a:endParaRPr lang="en-GB"/>
        </a:p>
      </dgm:t>
    </dgm:pt>
    <dgm:pt modelId="{373D2CA9-313F-4457-8879-0DFEC4FB3908}" type="sibTrans" cxnId="{F072D51D-27AA-4DCA-A10B-DBC4E5763A65}">
      <dgm:prSet/>
      <dgm:spPr/>
      <dgm:t>
        <a:bodyPr/>
        <a:lstStyle/>
        <a:p>
          <a:r>
            <a:rPr lang="en-GB" dirty="0"/>
            <a:t>Level/condition 1</a:t>
          </a:r>
        </a:p>
      </dgm:t>
    </dgm:pt>
    <dgm:pt modelId="{E841283B-74AE-4CC5-9B27-E62DEC6851D4}">
      <dgm:prSet phldrT="[Text]" custT="1"/>
      <dgm:spPr/>
      <dgm:t>
        <a:bodyPr/>
        <a:lstStyle/>
        <a:p>
          <a:r>
            <a:rPr lang="en-GB" sz="2400" dirty="0"/>
            <a:t>Square</a:t>
          </a:r>
        </a:p>
      </dgm:t>
    </dgm:pt>
    <dgm:pt modelId="{33F25E93-F435-43BA-81A1-879D7C6BF47A}" type="parTrans" cxnId="{C66DB9FB-7F6D-45D7-840D-9493FBB46700}">
      <dgm:prSet/>
      <dgm:spPr/>
      <dgm:t>
        <a:bodyPr/>
        <a:lstStyle/>
        <a:p>
          <a:endParaRPr lang="en-GB"/>
        </a:p>
      </dgm:t>
    </dgm:pt>
    <dgm:pt modelId="{B87B4B5A-069E-4D55-9CA0-93E8178FBF25}" type="sibTrans" cxnId="{C66DB9FB-7F6D-45D7-840D-9493FBB46700}">
      <dgm:prSet custT="1"/>
      <dgm:spPr/>
      <dgm:t>
        <a:bodyPr/>
        <a:lstStyle/>
        <a:p>
          <a:r>
            <a:rPr lang="en-GB" sz="1200" dirty="0"/>
            <a:t>Level/condition 2</a:t>
          </a:r>
        </a:p>
      </dgm:t>
    </dgm:pt>
    <dgm:pt modelId="{1489DFF3-C7B9-43B0-8C1A-DFA4888FAE5E}">
      <dgm:prSet phldrT="[Text]" custT="1"/>
      <dgm:spPr/>
      <dgm:t>
        <a:bodyPr/>
        <a:lstStyle/>
        <a:p>
          <a:r>
            <a:rPr lang="en-GB" sz="2400" dirty="0"/>
            <a:t>Triangle</a:t>
          </a:r>
        </a:p>
      </dgm:t>
    </dgm:pt>
    <dgm:pt modelId="{333CD8C8-9E9F-4F82-BA93-C807763337A0}" type="parTrans" cxnId="{37417427-2F90-42CC-928D-D63CB556F9E5}">
      <dgm:prSet/>
      <dgm:spPr/>
      <dgm:t>
        <a:bodyPr/>
        <a:lstStyle/>
        <a:p>
          <a:endParaRPr lang="en-GB"/>
        </a:p>
      </dgm:t>
    </dgm:pt>
    <dgm:pt modelId="{0C037CBE-FF35-432F-B09D-4F6A7294936D}" type="sibTrans" cxnId="{37417427-2F90-42CC-928D-D63CB556F9E5}">
      <dgm:prSet/>
      <dgm:spPr/>
      <dgm:t>
        <a:bodyPr/>
        <a:lstStyle/>
        <a:p>
          <a:r>
            <a:rPr lang="en-GB" dirty="0"/>
            <a:t>Level/condition 3</a:t>
          </a:r>
        </a:p>
      </dgm:t>
    </dgm:pt>
    <dgm:pt modelId="{00F75B7E-4304-4730-88F1-B76E9C924095}" type="pres">
      <dgm:prSet presAssocID="{B020D755-8609-47DF-BDA9-617981B8BCD0}" presName="hierChild1" presStyleCnt="0">
        <dgm:presLayoutVars>
          <dgm:orgChart val="1"/>
          <dgm:chPref val="1"/>
          <dgm:dir/>
          <dgm:animOne val="branch"/>
          <dgm:animLvl val="lvl"/>
          <dgm:resizeHandles/>
        </dgm:presLayoutVars>
      </dgm:prSet>
      <dgm:spPr/>
    </dgm:pt>
    <dgm:pt modelId="{EA1CC90E-440E-4B15-9EBE-1399F5C122FC}" type="pres">
      <dgm:prSet presAssocID="{7A42B894-6F7B-4D71-A5A7-6EF5588DF89C}" presName="hierRoot1" presStyleCnt="0">
        <dgm:presLayoutVars>
          <dgm:hierBranch val="init"/>
        </dgm:presLayoutVars>
      </dgm:prSet>
      <dgm:spPr/>
    </dgm:pt>
    <dgm:pt modelId="{160F9521-D04D-4644-BB0F-534102D4C3A2}" type="pres">
      <dgm:prSet presAssocID="{7A42B894-6F7B-4D71-A5A7-6EF5588DF89C}" presName="rootComposite1" presStyleCnt="0"/>
      <dgm:spPr/>
    </dgm:pt>
    <dgm:pt modelId="{09A593C0-D5ED-4B4F-B66B-49EF11DBD2A6}" type="pres">
      <dgm:prSet presAssocID="{7A42B894-6F7B-4D71-A5A7-6EF5588DF89C}" presName="rootText1" presStyleLbl="node0" presStyleIdx="0" presStyleCnt="1">
        <dgm:presLayoutVars>
          <dgm:chMax/>
          <dgm:chPref val="3"/>
        </dgm:presLayoutVars>
      </dgm:prSet>
      <dgm:spPr/>
    </dgm:pt>
    <dgm:pt modelId="{FB2DD4D8-321A-4890-BFA6-673B55298ECD}" type="pres">
      <dgm:prSet presAssocID="{7A42B894-6F7B-4D71-A5A7-6EF5588DF89C}" presName="titleText1" presStyleLbl="fgAcc0" presStyleIdx="0" presStyleCnt="1">
        <dgm:presLayoutVars>
          <dgm:chMax val="0"/>
          <dgm:chPref val="0"/>
        </dgm:presLayoutVars>
      </dgm:prSet>
      <dgm:spPr/>
    </dgm:pt>
    <dgm:pt modelId="{C4C8CBAD-208D-4C30-BD20-91A03BABC9EE}" type="pres">
      <dgm:prSet presAssocID="{7A42B894-6F7B-4D71-A5A7-6EF5588DF89C}" presName="rootConnector1" presStyleLbl="node1" presStyleIdx="0" presStyleCnt="3"/>
      <dgm:spPr/>
    </dgm:pt>
    <dgm:pt modelId="{6B6BDCAF-F671-496C-98A8-5310892AD1A8}" type="pres">
      <dgm:prSet presAssocID="{7A42B894-6F7B-4D71-A5A7-6EF5588DF89C}" presName="hierChild2" presStyleCnt="0"/>
      <dgm:spPr/>
    </dgm:pt>
    <dgm:pt modelId="{F09A0508-C92E-4E6B-946A-C26CA331ECBF}" type="pres">
      <dgm:prSet presAssocID="{22828920-E8A1-4342-9CAE-DA4663661D6A}" presName="Name37" presStyleLbl="parChTrans1D2" presStyleIdx="0" presStyleCnt="3"/>
      <dgm:spPr/>
    </dgm:pt>
    <dgm:pt modelId="{A0A0011A-E14A-49B7-9589-95DC51DBF689}" type="pres">
      <dgm:prSet presAssocID="{702B7C5D-A094-45C2-BEEE-BF6D3D4FDADF}" presName="hierRoot2" presStyleCnt="0">
        <dgm:presLayoutVars>
          <dgm:hierBranch val="init"/>
        </dgm:presLayoutVars>
      </dgm:prSet>
      <dgm:spPr/>
    </dgm:pt>
    <dgm:pt modelId="{B5D4B80F-3756-49BB-B27B-7B9CA13879BB}" type="pres">
      <dgm:prSet presAssocID="{702B7C5D-A094-45C2-BEEE-BF6D3D4FDADF}" presName="rootComposite" presStyleCnt="0"/>
      <dgm:spPr/>
    </dgm:pt>
    <dgm:pt modelId="{3BEAF458-0134-4E19-B84B-8CBF882AB6A4}" type="pres">
      <dgm:prSet presAssocID="{702B7C5D-A094-45C2-BEEE-BF6D3D4FDADF}" presName="rootText" presStyleLbl="node1" presStyleIdx="0" presStyleCnt="3">
        <dgm:presLayoutVars>
          <dgm:chMax/>
          <dgm:chPref val="3"/>
        </dgm:presLayoutVars>
      </dgm:prSet>
      <dgm:spPr/>
    </dgm:pt>
    <dgm:pt modelId="{F0AC4270-AAFF-4406-9975-1581DFFA6954}" type="pres">
      <dgm:prSet presAssocID="{702B7C5D-A094-45C2-BEEE-BF6D3D4FDADF}" presName="titleText2" presStyleLbl="fgAcc1" presStyleIdx="0" presStyleCnt="3">
        <dgm:presLayoutVars>
          <dgm:chMax val="0"/>
          <dgm:chPref val="0"/>
        </dgm:presLayoutVars>
      </dgm:prSet>
      <dgm:spPr/>
    </dgm:pt>
    <dgm:pt modelId="{2E73389A-960E-4213-A062-C6831F02C6B2}" type="pres">
      <dgm:prSet presAssocID="{702B7C5D-A094-45C2-BEEE-BF6D3D4FDADF}" presName="rootConnector" presStyleLbl="node2" presStyleIdx="0" presStyleCnt="0"/>
      <dgm:spPr/>
    </dgm:pt>
    <dgm:pt modelId="{F11A48AF-AB81-4E8B-9820-297D5B41FCBA}" type="pres">
      <dgm:prSet presAssocID="{702B7C5D-A094-45C2-BEEE-BF6D3D4FDADF}" presName="hierChild4" presStyleCnt="0"/>
      <dgm:spPr/>
    </dgm:pt>
    <dgm:pt modelId="{4FCEDCB5-78AD-469E-BA24-1BF2EE89D45B}" type="pres">
      <dgm:prSet presAssocID="{702B7C5D-A094-45C2-BEEE-BF6D3D4FDADF}" presName="hierChild5" presStyleCnt="0"/>
      <dgm:spPr/>
    </dgm:pt>
    <dgm:pt modelId="{6DA8EB12-E656-45AB-9B26-09FDB62B7E43}" type="pres">
      <dgm:prSet presAssocID="{33F25E93-F435-43BA-81A1-879D7C6BF47A}" presName="Name37" presStyleLbl="parChTrans1D2" presStyleIdx="1" presStyleCnt="3"/>
      <dgm:spPr/>
    </dgm:pt>
    <dgm:pt modelId="{5FF0FE0C-841E-45B3-AF9C-D206B2424556}" type="pres">
      <dgm:prSet presAssocID="{E841283B-74AE-4CC5-9B27-E62DEC6851D4}" presName="hierRoot2" presStyleCnt="0">
        <dgm:presLayoutVars>
          <dgm:hierBranch val="init"/>
        </dgm:presLayoutVars>
      </dgm:prSet>
      <dgm:spPr/>
    </dgm:pt>
    <dgm:pt modelId="{CA6DE4F2-5608-402D-933F-357C5F0EABA3}" type="pres">
      <dgm:prSet presAssocID="{E841283B-74AE-4CC5-9B27-E62DEC6851D4}" presName="rootComposite" presStyleCnt="0"/>
      <dgm:spPr/>
    </dgm:pt>
    <dgm:pt modelId="{BCE0C308-D572-4829-97FF-99B3D6AC4152}" type="pres">
      <dgm:prSet presAssocID="{E841283B-74AE-4CC5-9B27-E62DEC6851D4}" presName="rootText" presStyleLbl="node1" presStyleIdx="1" presStyleCnt="3">
        <dgm:presLayoutVars>
          <dgm:chMax/>
          <dgm:chPref val="3"/>
        </dgm:presLayoutVars>
      </dgm:prSet>
      <dgm:spPr/>
    </dgm:pt>
    <dgm:pt modelId="{D138CD71-1E8C-45A2-8AED-A40A23A54AAD}" type="pres">
      <dgm:prSet presAssocID="{E841283B-74AE-4CC5-9B27-E62DEC6851D4}" presName="titleText2" presStyleLbl="fgAcc1" presStyleIdx="1" presStyleCnt="3">
        <dgm:presLayoutVars>
          <dgm:chMax val="0"/>
          <dgm:chPref val="0"/>
        </dgm:presLayoutVars>
      </dgm:prSet>
      <dgm:spPr/>
    </dgm:pt>
    <dgm:pt modelId="{EA1A0B99-35C0-42D7-ABEE-7C1003458DDC}" type="pres">
      <dgm:prSet presAssocID="{E841283B-74AE-4CC5-9B27-E62DEC6851D4}" presName="rootConnector" presStyleLbl="node2" presStyleIdx="0" presStyleCnt="0"/>
      <dgm:spPr/>
    </dgm:pt>
    <dgm:pt modelId="{9FF5F272-920A-4CB3-9E88-3A2B243C307E}" type="pres">
      <dgm:prSet presAssocID="{E841283B-74AE-4CC5-9B27-E62DEC6851D4}" presName="hierChild4" presStyleCnt="0"/>
      <dgm:spPr/>
    </dgm:pt>
    <dgm:pt modelId="{6494C1B0-FB9A-48EE-B57E-B57874DA23C6}" type="pres">
      <dgm:prSet presAssocID="{E841283B-74AE-4CC5-9B27-E62DEC6851D4}" presName="hierChild5" presStyleCnt="0"/>
      <dgm:spPr/>
    </dgm:pt>
    <dgm:pt modelId="{4BD8718C-3D51-4DF8-866E-266F3ABA49DA}" type="pres">
      <dgm:prSet presAssocID="{333CD8C8-9E9F-4F82-BA93-C807763337A0}" presName="Name37" presStyleLbl="parChTrans1D2" presStyleIdx="2" presStyleCnt="3"/>
      <dgm:spPr/>
    </dgm:pt>
    <dgm:pt modelId="{E6C2B39C-E13E-4F5A-9FFF-C2933F0581C9}" type="pres">
      <dgm:prSet presAssocID="{1489DFF3-C7B9-43B0-8C1A-DFA4888FAE5E}" presName="hierRoot2" presStyleCnt="0">
        <dgm:presLayoutVars>
          <dgm:hierBranch val="init"/>
        </dgm:presLayoutVars>
      </dgm:prSet>
      <dgm:spPr/>
    </dgm:pt>
    <dgm:pt modelId="{CB908578-AB55-48B4-BE73-98BF6157FDE2}" type="pres">
      <dgm:prSet presAssocID="{1489DFF3-C7B9-43B0-8C1A-DFA4888FAE5E}" presName="rootComposite" presStyleCnt="0"/>
      <dgm:spPr/>
    </dgm:pt>
    <dgm:pt modelId="{C8D713A0-2907-498E-8AF0-D2FC9D4CB60F}" type="pres">
      <dgm:prSet presAssocID="{1489DFF3-C7B9-43B0-8C1A-DFA4888FAE5E}" presName="rootText" presStyleLbl="node1" presStyleIdx="2" presStyleCnt="3">
        <dgm:presLayoutVars>
          <dgm:chMax/>
          <dgm:chPref val="3"/>
        </dgm:presLayoutVars>
      </dgm:prSet>
      <dgm:spPr/>
    </dgm:pt>
    <dgm:pt modelId="{57562901-7AE5-43E4-A0EE-75D7CFEBD9D1}" type="pres">
      <dgm:prSet presAssocID="{1489DFF3-C7B9-43B0-8C1A-DFA4888FAE5E}" presName="titleText2" presStyleLbl="fgAcc1" presStyleIdx="2" presStyleCnt="3">
        <dgm:presLayoutVars>
          <dgm:chMax val="0"/>
          <dgm:chPref val="0"/>
        </dgm:presLayoutVars>
      </dgm:prSet>
      <dgm:spPr/>
    </dgm:pt>
    <dgm:pt modelId="{E0794B7A-FF6B-4931-914A-05E5CDD543F5}" type="pres">
      <dgm:prSet presAssocID="{1489DFF3-C7B9-43B0-8C1A-DFA4888FAE5E}" presName="rootConnector" presStyleLbl="node2" presStyleIdx="0" presStyleCnt="0"/>
      <dgm:spPr/>
    </dgm:pt>
    <dgm:pt modelId="{915B2D87-74FA-48C6-9A39-8F6B48AAEDCA}" type="pres">
      <dgm:prSet presAssocID="{1489DFF3-C7B9-43B0-8C1A-DFA4888FAE5E}" presName="hierChild4" presStyleCnt="0"/>
      <dgm:spPr/>
    </dgm:pt>
    <dgm:pt modelId="{508F8F0E-2A18-465E-A20D-2F325397920A}" type="pres">
      <dgm:prSet presAssocID="{1489DFF3-C7B9-43B0-8C1A-DFA4888FAE5E}" presName="hierChild5" presStyleCnt="0"/>
      <dgm:spPr/>
    </dgm:pt>
    <dgm:pt modelId="{EAB0FD84-DEA2-4AFD-A930-6BE2BB5694B5}" type="pres">
      <dgm:prSet presAssocID="{7A42B894-6F7B-4D71-A5A7-6EF5588DF89C}" presName="hierChild3" presStyleCnt="0"/>
      <dgm:spPr/>
    </dgm:pt>
  </dgm:ptLst>
  <dgm:cxnLst>
    <dgm:cxn modelId="{4E766601-6873-4EF1-B726-80885440B97A}" type="presOf" srcId="{702B7C5D-A094-45C2-BEEE-BF6D3D4FDADF}" destId="{2E73389A-960E-4213-A062-C6831F02C6B2}" srcOrd="1" destOrd="0" presId="urn:microsoft.com/office/officeart/2008/layout/NameandTitleOrganizationalChart"/>
    <dgm:cxn modelId="{F0C2520F-575D-49F6-8AC7-D06D3D332222}" type="presOf" srcId="{0C037CBE-FF35-432F-B09D-4F6A7294936D}" destId="{57562901-7AE5-43E4-A0EE-75D7CFEBD9D1}" srcOrd="0" destOrd="0" presId="urn:microsoft.com/office/officeart/2008/layout/NameandTitleOrganizationalChart"/>
    <dgm:cxn modelId="{24C1DF15-C1BB-4410-B5E5-89CAB2946266}" srcId="{B020D755-8609-47DF-BDA9-617981B8BCD0}" destId="{7A42B894-6F7B-4D71-A5A7-6EF5588DF89C}" srcOrd="0" destOrd="0" parTransId="{3E0AEE41-5F7B-4E61-9188-6F3E69BB4C07}" sibTransId="{5500C27F-5A6F-494A-B4FB-21A89D50F896}"/>
    <dgm:cxn modelId="{F072D51D-27AA-4DCA-A10B-DBC4E5763A65}" srcId="{7A42B894-6F7B-4D71-A5A7-6EF5588DF89C}" destId="{702B7C5D-A094-45C2-BEEE-BF6D3D4FDADF}" srcOrd="0" destOrd="0" parTransId="{22828920-E8A1-4342-9CAE-DA4663661D6A}" sibTransId="{373D2CA9-313F-4457-8879-0DFEC4FB3908}"/>
    <dgm:cxn modelId="{2DBEC423-DD5E-42D6-A2BA-B6A289266F58}" type="presOf" srcId="{B87B4B5A-069E-4D55-9CA0-93E8178FBF25}" destId="{D138CD71-1E8C-45A2-8AED-A40A23A54AAD}" srcOrd="0" destOrd="0" presId="urn:microsoft.com/office/officeart/2008/layout/NameandTitleOrganizationalChart"/>
    <dgm:cxn modelId="{37417427-2F90-42CC-928D-D63CB556F9E5}" srcId="{7A42B894-6F7B-4D71-A5A7-6EF5588DF89C}" destId="{1489DFF3-C7B9-43B0-8C1A-DFA4888FAE5E}" srcOrd="2" destOrd="0" parTransId="{333CD8C8-9E9F-4F82-BA93-C807763337A0}" sibTransId="{0C037CBE-FF35-432F-B09D-4F6A7294936D}"/>
    <dgm:cxn modelId="{5316172D-DF1C-46BB-B6B3-D229C086EF5E}" type="presOf" srcId="{22828920-E8A1-4342-9CAE-DA4663661D6A}" destId="{F09A0508-C92E-4E6B-946A-C26CA331ECBF}" srcOrd="0" destOrd="0" presId="urn:microsoft.com/office/officeart/2008/layout/NameandTitleOrganizationalChart"/>
    <dgm:cxn modelId="{066C2C2E-EB39-42B4-B962-8B1DD7B6C97B}" type="presOf" srcId="{333CD8C8-9E9F-4F82-BA93-C807763337A0}" destId="{4BD8718C-3D51-4DF8-866E-266F3ABA49DA}" srcOrd="0" destOrd="0" presId="urn:microsoft.com/office/officeart/2008/layout/NameandTitleOrganizationalChart"/>
    <dgm:cxn modelId="{6522F95E-E07B-4D50-9F9D-DD4FCBFCF0A6}" type="presOf" srcId="{702B7C5D-A094-45C2-BEEE-BF6D3D4FDADF}" destId="{3BEAF458-0134-4E19-B84B-8CBF882AB6A4}" srcOrd="0" destOrd="0" presId="urn:microsoft.com/office/officeart/2008/layout/NameandTitleOrganizationalChart"/>
    <dgm:cxn modelId="{9F85EC4D-86C4-44E9-88A4-02A008217153}" type="presOf" srcId="{B020D755-8609-47DF-BDA9-617981B8BCD0}" destId="{00F75B7E-4304-4730-88F1-B76E9C924095}" srcOrd="0" destOrd="0" presId="urn:microsoft.com/office/officeart/2008/layout/NameandTitleOrganizationalChart"/>
    <dgm:cxn modelId="{2BD64558-0BDD-4C47-8E63-E6C71E727914}" type="presOf" srcId="{7A42B894-6F7B-4D71-A5A7-6EF5588DF89C}" destId="{C4C8CBAD-208D-4C30-BD20-91A03BABC9EE}" srcOrd="1" destOrd="0" presId="urn:microsoft.com/office/officeart/2008/layout/NameandTitleOrganizationalChart"/>
    <dgm:cxn modelId="{B567CB84-6438-433E-9A7E-F44E30B6D4B3}" type="presOf" srcId="{373D2CA9-313F-4457-8879-0DFEC4FB3908}" destId="{F0AC4270-AAFF-4406-9975-1581DFFA6954}" srcOrd="0" destOrd="0" presId="urn:microsoft.com/office/officeart/2008/layout/NameandTitleOrganizationalChart"/>
    <dgm:cxn modelId="{5574C795-E54D-4C66-859D-397D4FCE71CE}" type="presOf" srcId="{5500C27F-5A6F-494A-B4FB-21A89D50F896}" destId="{FB2DD4D8-321A-4890-BFA6-673B55298ECD}" srcOrd="0" destOrd="0" presId="urn:microsoft.com/office/officeart/2008/layout/NameandTitleOrganizationalChart"/>
    <dgm:cxn modelId="{3B389CA2-F7BA-477F-BDA4-EA2AC50D9506}" type="presOf" srcId="{E841283B-74AE-4CC5-9B27-E62DEC6851D4}" destId="{BCE0C308-D572-4829-97FF-99B3D6AC4152}" srcOrd="0" destOrd="0" presId="urn:microsoft.com/office/officeart/2008/layout/NameandTitleOrganizationalChart"/>
    <dgm:cxn modelId="{25C0EFA7-EFFB-48CE-A36C-4EB4A1C9F28B}" type="presOf" srcId="{33F25E93-F435-43BA-81A1-879D7C6BF47A}" destId="{6DA8EB12-E656-45AB-9B26-09FDB62B7E43}" srcOrd="0" destOrd="0" presId="urn:microsoft.com/office/officeart/2008/layout/NameandTitleOrganizationalChart"/>
    <dgm:cxn modelId="{E8D72FAD-09A6-4BF7-A149-59D76AB54E8E}" type="presOf" srcId="{E841283B-74AE-4CC5-9B27-E62DEC6851D4}" destId="{EA1A0B99-35C0-42D7-ABEE-7C1003458DDC}" srcOrd="1" destOrd="0" presId="urn:microsoft.com/office/officeart/2008/layout/NameandTitleOrganizationalChart"/>
    <dgm:cxn modelId="{8E3368BB-3C71-4393-B095-1A3E4776CD8C}" type="presOf" srcId="{1489DFF3-C7B9-43B0-8C1A-DFA4888FAE5E}" destId="{C8D713A0-2907-498E-8AF0-D2FC9D4CB60F}" srcOrd="0" destOrd="0" presId="urn:microsoft.com/office/officeart/2008/layout/NameandTitleOrganizationalChart"/>
    <dgm:cxn modelId="{120D60C2-B7FE-4BF9-A4EB-522A16C40A65}" type="presOf" srcId="{1489DFF3-C7B9-43B0-8C1A-DFA4888FAE5E}" destId="{E0794B7A-FF6B-4931-914A-05E5CDD543F5}" srcOrd="1" destOrd="0" presId="urn:microsoft.com/office/officeart/2008/layout/NameandTitleOrganizationalChart"/>
    <dgm:cxn modelId="{F1E962C7-7351-4B18-9CBA-D59C98552AE9}" type="presOf" srcId="{7A42B894-6F7B-4D71-A5A7-6EF5588DF89C}" destId="{09A593C0-D5ED-4B4F-B66B-49EF11DBD2A6}" srcOrd="0" destOrd="0" presId="urn:microsoft.com/office/officeart/2008/layout/NameandTitleOrganizationalChart"/>
    <dgm:cxn modelId="{C66DB9FB-7F6D-45D7-840D-9493FBB46700}" srcId="{7A42B894-6F7B-4D71-A5A7-6EF5588DF89C}" destId="{E841283B-74AE-4CC5-9B27-E62DEC6851D4}" srcOrd="1" destOrd="0" parTransId="{33F25E93-F435-43BA-81A1-879D7C6BF47A}" sibTransId="{B87B4B5A-069E-4D55-9CA0-93E8178FBF25}"/>
    <dgm:cxn modelId="{D704A285-965D-4B8C-B5B0-F939F405EE0A}" type="presParOf" srcId="{00F75B7E-4304-4730-88F1-B76E9C924095}" destId="{EA1CC90E-440E-4B15-9EBE-1399F5C122FC}" srcOrd="0" destOrd="0" presId="urn:microsoft.com/office/officeart/2008/layout/NameandTitleOrganizationalChart"/>
    <dgm:cxn modelId="{9E9B32FB-C7AA-4DD0-84E0-A226F7A7A7ED}" type="presParOf" srcId="{EA1CC90E-440E-4B15-9EBE-1399F5C122FC}" destId="{160F9521-D04D-4644-BB0F-534102D4C3A2}" srcOrd="0" destOrd="0" presId="urn:microsoft.com/office/officeart/2008/layout/NameandTitleOrganizationalChart"/>
    <dgm:cxn modelId="{A59E605E-12E9-4B88-B4AD-078D65CB4D50}" type="presParOf" srcId="{160F9521-D04D-4644-BB0F-534102D4C3A2}" destId="{09A593C0-D5ED-4B4F-B66B-49EF11DBD2A6}" srcOrd="0" destOrd="0" presId="urn:microsoft.com/office/officeart/2008/layout/NameandTitleOrganizationalChart"/>
    <dgm:cxn modelId="{ED79053B-0410-4413-9D73-CD6AC825FC69}" type="presParOf" srcId="{160F9521-D04D-4644-BB0F-534102D4C3A2}" destId="{FB2DD4D8-321A-4890-BFA6-673B55298ECD}" srcOrd="1" destOrd="0" presId="urn:microsoft.com/office/officeart/2008/layout/NameandTitleOrganizationalChart"/>
    <dgm:cxn modelId="{2170EFE3-CF5B-401A-BF7E-71B3C649C7A9}" type="presParOf" srcId="{160F9521-D04D-4644-BB0F-534102D4C3A2}" destId="{C4C8CBAD-208D-4C30-BD20-91A03BABC9EE}" srcOrd="2" destOrd="0" presId="urn:microsoft.com/office/officeart/2008/layout/NameandTitleOrganizationalChart"/>
    <dgm:cxn modelId="{9B0C1FFE-7542-4D53-A89F-1B46448CDFEC}" type="presParOf" srcId="{EA1CC90E-440E-4B15-9EBE-1399F5C122FC}" destId="{6B6BDCAF-F671-496C-98A8-5310892AD1A8}" srcOrd="1" destOrd="0" presId="urn:microsoft.com/office/officeart/2008/layout/NameandTitleOrganizationalChart"/>
    <dgm:cxn modelId="{F0219852-39D3-48AF-864E-11D6F1F5417B}" type="presParOf" srcId="{6B6BDCAF-F671-496C-98A8-5310892AD1A8}" destId="{F09A0508-C92E-4E6B-946A-C26CA331ECBF}" srcOrd="0" destOrd="0" presId="urn:microsoft.com/office/officeart/2008/layout/NameandTitleOrganizationalChart"/>
    <dgm:cxn modelId="{B58E3001-A998-4EE5-A51E-39A68A7D3FD0}" type="presParOf" srcId="{6B6BDCAF-F671-496C-98A8-5310892AD1A8}" destId="{A0A0011A-E14A-49B7-9589-95DC51DBF689}" srcOrd="1" destOrd="0" presId="urn:microsoft.com/office/officeart/2008/layout/NameandTitleOrganizationalChart"/>
    <dgm:cxn modelId="{F4FF28B7-3955-4383-B4BB-FE5CCEC8CC60}" type="presParOf" srcId="{A0A0011A-E14A-49B7-9589-95DC51DBF689}" destId="{B5D4B80F-3756-49BB-B27B-7B9CA13879BB}" srcOrd="0" destOrd="0" presId="urn:microsoft.com/office/officeart/2008/layout/NameandTitleOrganizationalChart"/>
    <dgm:cxn modelId="{CB9F6A3F-386F-45FD-A39C-49B49FA52551}" type="presParOf" srcId="{B5D4B80F-3756-49BB-B27B-7B9CA13879BB}" destId="{3BEAF458-0134-4E19-B84B-8CBF882AB6A4}" srcOrd="0" destOrd="0" presId="urn:microsoft.com/office/officeart/2008/layout/NameandTitleOrganizationalChart"/>
    <dgm:cxn modelId="{5894EACE-C4BB-4F9D-B9A3-006E7485C0A2}" type="presParOf" srcId="{B5D4B80F-3756-49BB-B27B-7B9CA13879BB}" destId="{F0AC4270-AAFF-4406-9975-1581DFFA6954}" srcOrd="1" destOrd="0" presId="urn:microsoft.com/office/officeart/2008/layout/NameandTitleOrganizationalChart"/>
    <dgm:cxn modelId="{11148805-4999-41C2-B828-45C7DAC7CDE6}" type="presParOf" srcId="{B5D4B80F-3756-49BB-B27B-7B9CA13879BB}" destId="{2E73389A-960E-4213-A062-C6831F02C6B2}" srcOrd="2" destOrd="0" presId="urn:microsoft.com/office/officeart/2008/layout/NameandTitleOrganizationalChart"/>
    <dgm:cxn modelId="{3ADD9ECC-3132-4E5D-A2E3-F67DE5F7D639}" type="presParOf" srcId="{A0A0011A-E14A-49B7-9589-95DC51DBF689}" destId="{F11A48AF-AB81-4E8B-9820-297D5B41FCBA}" srcOrd="1" destOrd="0" presId="urn:microsoft.com/office/officeart/2008/layout/NameandTitleOrganizationalChart"/>
    <dgm:cxn modelId="{79BD4F81-BC38-49F2-AFF5-13C73F3A1B20}" type="presParOf" srcId="{A0A0011A-E14A-49B7-9589-95DC51DBF689}" destId="{4FCEDCB5-78AD-469E-BA24-1BF2EE89D45B}" srcOrd="2" destOrd="0" presId="urn:microsoft.com/office/officeart/2008/layout/NameandTitleOrganizationalChart"/>
    <dgm:cxn modelId="{D8A311D7-D37F-4798-9BF4-74563DAD039C}" type="presParOf" srcId="{6B6BDCAF-F671-496C-98A8-5310892AD1A8}" destId="{6DA8EB12-E656-45AB-9B26-09FDB62B7E43}" srcOrd="2" destOrd="0" presId="urn:microsoft.com/office/officeart/2008/layout/NameandTitleOrganizationalChart"/>
    <dgm:cxn modelId="{B0CDABB3-FFC5-47C1-8AD7-0D212ADF8BA8}" type="presParOf" srcId="{6B6BDCAF-F671-496C-98A8-5310892AD1A8}" destId="{5FF0FE0C-841E-45B3-AF9C-D206B2424556}" srcOrd="3" destOrd="0" presId="urn:microsoft.com/office/officeart/2008/layout/NameandTitleOrganizationalChart"/>
    <dgm:cxn modelId="{79854C81-2FB6-4CBA-AEF7-8BACB94F7939}" type="presParOf" srcId="{5FF0FE0C-841E-45B3-AF9C-D206B2424556}" destId="{CA6DE4F2-5608-402D-933F-357C5F0EABA3}" srcOrd="0" destOrd="0" presId="urn:microsoft.com/office/officeart/2008/layout/NameandTitleOrganizationalChart"/>
    <dgm:cxn modelId="{6159D11E-5C27-43E2-855C-8B52E47DCA3C}" type="presParOf" srcId="{CA6DE4F2-5608-402D-933F-357C5F0EABA3}" destId="{BCE0C308-D572-4829-97FF-99B3D6AC4152}" srcOrd="0" destOrd="0" presId="urn:microsoft.com/office/officeart/2008/layout/NameandTitleOrganizationalChart"/>
    <dgm:cxn modelId="{07B9EDBB-D190-40A0-9B35-4CE1B18B668D}" type="presParOf" srcId="{CA6DE4F2-5608-402D-933F-357C5F0EABA3}" destId="{D138CD71-1E8C-45A2-8AED-A40A23A54AAD}" srcOrd="1" destOrd="0" presId="urn:microsoft.com/office/officeart/2008/layout/NameandTitleOrganizationalChart"/>
    <dgm:cxn modelId="{97336B16-7960-46DD-89B0-83D8C17CB32E}" type="presParOf" srcId="{CA6DE4F2-5608-402D-933F-357C5F0EABA3}" destId="{EA1A0B99-35C0-42D7-ABEE-7C1003458DDC}" srcOrd="2" destOrd="0" presId="urn:microsoft.com/office/officeart/2008/layout/NameandTitleOrganizationalChart"/>
    <dgm:cxn modelId="{1D2352EA-50D3-4339-AFF8-E72B1255A4A2}" type="presParOf" srcId="{5FF0FE0C-841E-45B3-AF9C-D206B2424556}" destId="{9FF5F272-920A-4CB3-9E88-3A2B243C307E}" srcOrd="1" destOrd="0" presId="urn:microsoft.com/office/officeart/2008/layout/NameandTitleOrganizationalChart"/>
    <dgm:cxn modelId="{9C1F375C-8426-4874-8CD4-D4338160ED82}" type="presParOf" srcId="{5FF0FE0C-841E-45B3-AF9C-D206B2424556}" destId="{6494C1B0-FB9A-48EE-B57E-B57874DA23C6}" srcOrd="2" destOrd="0" presId="urn:microsoft.com/office/officeart/2008/layout/NameandTitleOrganizationalChart"/>
    <dgm:cxn modelId="{E4F299EA-7C89-426B-985D-FA0463464AD5}" type="presParOf" srcId="{6B6BDCAF-F671-496C-98A8-5310892AD1A8}" destId="{4BD8718C-3D51-4DF8-866E-266F3ABA49DA}" srcOrd="4" destOrd="0" presId="urn:microsoft.com/office/officeart/2008/layout/NameandTitleOrganizationalChart"/>
    <dgm:cxn modelId="{97F145CE-C1F5-4B10-8B70-0CE11ECE681F}" type="presParOf" srcId="{6B6BDCAF-F671-496C-98A8-5310892AD1A8}" destId="{E6C2B39C-E13E-4F5A-9FFF-C2933F0581C9}" srcOrd="5" destOrd="0" presId="urn:microsoft.com/office/officeart/2008/layout/NameandTitleOrganizationalChart"/>
    <dgm:cxn modelId="{E957C1CC-E07A-4E99-A840-6D0488CBD51A}" type="presParOf" srcId="{E6C2B39C-E13E-4F5A-9FFF-C2933F0581C9}" destId="{CB908578-AB55-48B4-BE73-98BF6157FDE2}" srcOrd="0" destOrd="0" presId="urn:microsoft.com/office/officeart/2008/layout/NameandTitleOrganizationalChart"/>
    <dgm:cxn modelId="{D7ACB097-8431-4629-BA34-E385AAB6678F}" type="presParOf" srcId="{CB908578-AB55-48B4-BE73-98BF6157FDE2}" destId="{C8D713A0-2907-498E-8AF0-D2FC9D4CB60F}" srcOrd="0" destOrd="0" presId="urn:microsoft.com/office/officeart/2008/layout/NameandTitleOrganizationalChart"/>
    <dgm:cxn modelId="{0E02CA47-834B-4177-9226-C4FE2375919C}" type="presParOf" srcId="{CB908578-AB55-48B4-BE73-98BF6157FDE2}" destId="{57562901-7AE5-43E4-A0EE-75D7CFEBD9D1}" srcOrd="1" destOrd="0" presId="urn:microsoft.com/office/officeart/2008/layout/NameandTitleOrganizationalChart"/>
    <dgm:cxn modelId="{FA609C9E-619E-4AE7-8846-63D4AB548C41}" type="presParOf" srcId="{CB908578-AB55-48B4-BE73-98BF6157FDE2}" destId="{E0794B7A-FF6B-4931-914A-05E5CDD543F5}" srcOrd="2" destOrd="0" presId="urn:microsoft.com/office/officeart/2008/layout/NameandTitleOrganizationalChart"/>
    <dgm:cxn modelId="{F59DB4D7-70F6-4C35-8782-FCDE54B68498}" type="presParOf" srcId="{E6C2B39C-E13E-4F5A-9FFF-C2933F0581C9}" destId="{915B2D87-74FA-48C6-9A39-8F6B48AAEDCA}" srcOrd="1" destOrd="0" presId="urn:microsoft.com/office/officeart/2008/layout/NameandTitleOrganizationalChart"/>
    <dgm:cxn modelId="{BA7319C0-6B6F-4719-8916-45CDE54AD19A}" type="presParOf" srcId="{E6C2B39C-E13E-4F5A-9FFF-C2933F0581C9}" destId="{508F8F0E-2A18-465E-A20D-2F325397920A}" srcOrd="2" destOrd="0" presId="urn:microsoft.com/office/officeart/2008/layout/NameandTitleOrganizationalChart"/>
    <dgm:cxn modelId="{58EA0684-31B4-40DC-90F1-CA3E048AB581}" type="presParOf" srcId="{EA1CC90E-440E-4B15-9EBE-1399F5C122FC}" destId="{EAB0FD84-DEA2-4AFD-A930-6BE2BB5694B5}" srcOrd="2" destOrd="0" presId="urn:microsoft.com/office/officeart/2008/layout/NameandTitleOrganizationalChar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6DF647-D272-46D3-AB25-8530F534CD9A}">
      <dsp:nvSpPr>
        <dsp:cNvPr id="0" name=""/>
        <dsp:cNvSpPr/>
      </dsp:nvSpPr>
      <dsp:spPr>
        <a:xfrm>
          <a:off x="5357" y="908561"/>
          <a:ext cx="1601390" cy="960834"/>
        </a:xfrm>
        <a:prstGeom prst="roundRect">
          <a:avLst>
            <a:gd name="adj" fmla="val 10000"/>
          </a:avLst>
        </a:prstGeom>
        <a:solidFill>
          <a:schemeClr val="accent1">
            <a:shade val="80000"/>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IV Manipulated</a:t>
          </a:r>
        </a:p>
      </dsp:txBody>
      <dsp:txXfrm>
        <a:off x="33499" y="936703"/>
        <a:ext cx="1545106" cy="904550"/>
      </dsp:txXfrm>
    </dsp:sp>
    <dsp:sp modelId="{2C2F5606-140C-487C-ACFF-F81DE237A71F}">
      <dsp:nvSpPr>
        <dsp:cNvPr id="0" name=""/>
        <dsp:cNvSpPr/>
      </dsp:nvSpPr>
      <dsp:spPr>
        <a:xfrm>
          <a:off x="1766887" y="1190406"/>
          <a:ext cx="339494" cy="397144"/>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1766887" y="1269835"/>
        <a:ext cx="237646" cy="238286"/>
      </dsp:txXfrm>
    </dsp:sp>
    <dsp:sp modelId="{E97D279D-5C93-4F28-8496-D3A0B3A8CBAD}">
      <dsp:nvSpPr>
        <dsp:cNvPr id="0" name=""/>
        <dsp:cNvSpPr/>
      </dsp:nvSpPr>
      <dsp:spPr>
        <a:xfrm>
          <a:off x="2247304" y="908561"/>
          <a:ext cx="1601390" cy="960834"/>
        </a:xfrm>
        <a:prstGeom prst="roundRect">
          <a:avLst>
            <a:gd name="adj" fmla="val 10000"/>
          </a:avLst>
        </a:prstGeom>
        <a:solidFill>
          <a:schemeClr val="accent1">
            <a:shade val="80000"/>
            <a:hueOff val="63990"/>
            <a:satOff val="1227"/>
            <a:lumOff val="11449"/>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All other variables controlled</a:t>
          </a:r>
        </a:p>
      </dsp:txBody>
      <dsp:txXfrm>
        <a:off x="2275446" y="936703"/>
        <a:ext cx="1545106" cy="904550"/>
      </dsp:txXfrm>
    </dsp:sp>
    <dsp:sp modelId="{6CD44AC6-4018-4174-B02C-ED23D62C7B10}">
      <dsp:nvSpPr>
        <dsp:cNvPr id="0" name=""/>
        <dsp:cNvSpPr/>
      </dsp:nvSpPr>
      <dsp:spPr>
        <a:xfrm>
          <a:off x="4008834" y="1190406"/>
          <a:ext cx="339494" cy="397144"/>
        </a:xfrm>
        <a:prstGeom prst="rightArrow">
          <a:avLst>
            <a:gd name="adj1" fmla="val 60000"/>
            <a:gd name="adj2" fmla="val 50000"/>
          </a:avLst>
        </a:prstGeom>
        <a:solidFill>
          <a:schemeClr val="accent1">
            <a:shade val="90000"/>
            <a:hueOff val="127961"/>
            <a:satOff val="-2001"/>
            <a:lumOff val="1998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4008834" y="1269835"/>
        <a:ext cx="237646" cy="238286"/>
      </dsp:txXfrm>
    </dsp:sp>
    <dsp:sp modelId="{9BA59D8B-616A-4261-A5B5-3B5AA7CF8589}">
      <dsp:nvSpPr>
        <dsp:cNvPr id="0" name=""/>
        <dsp:cNvSpPr/>
      </dsp:nvSpPr>
      <dsp:spPr>
        <a:xfrm>
          <a:off x="4489251" y="908561"/>
          <a:ext cx="1601390" cy="960834"/>
        </a:xfrm>
        <a:prstGeom prst="roundRect">
          <a:avLst>
            <a:gd name="adj" fmla="val 10000"/>
          </a:avLst>
        </a:prstGeom>
        <a:solidFill>
          <a:schemeClr val="accent1">
            <a:shade val="80000"/>
            <a:hueOff val="127981"/>
            <a:satOff val="2455"/>
            <a:lumOff val="22899"/>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Change in DV</a:t>
          </a:r>
        </a:p>
      </dsp:txBody>
      <dsp:txXfrm>
        <a:off x="4517393" y="936703"/>
        <a:ext cx="1545106" cy="9045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A8EB12-E656-45AB-9B26-09FDB62B7E43}">
      <dsp:nvSpPr>
        <dsp:cNvPr id="0" name=""/>
        <dsp:cNvSpPr/>
      </dsp:nvSpPr>
      <dsp:spPr>
        <a:xfrm>
          <a:off x="2271725" y="1375302"/>
          <a:ext cx="1273358" cy="567854"/>
        </a:xfrm>
        <a:custGeom>
          <a:avLst/>
          <a:gdLst/>
          <a:ahLst/>
          <a:cxnLst/>
          <a:rect l="0" t="0" r="0" b="0"/>
          <a:pathLst>
            <a:path>
              <a:moveTo>
                <a:pt x="0" y="0"/>
              </a:moveTo>
              <a:lnTo>
                <a:pt x="0" y="338528"/>
              </a:lnTo>
              <a:lnTo>
                <a:pt x="1273358" y="338528"/>
              </a:lnTo>
              <a:lnTo>
                <a:pt x="1273358" y="567854"/>
              </a:lnTo>
            </a:path>
          </a:pathLst>
        </a:custGeom>
        <a:noFill/>
        <a:ln w="12700"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9A0508-C92E-4E6B-946A-C26CA331ECBF}">
      <dsp:nvSpPr>
        <dsp:cNvPr id="0" name=""/>
        <dsp:cNvSpPr/>
      </dsp:nvSpPr>
      <dsp:spPr>
        <a:xfrm>
          <a:off x="998367" y="1375302"/>
          <a:ext cx="1273358" cy="567854"/>
        </a:xfrm>
        <a:custGeom>
          <a:avLst/>
          <a:gdLst/>
          <a:ahLst/>
          <a:cxnLst/>
          <a:rect l="0" t="0" r="0" b="0"/>
          <a:pathLst>
            <a:path>
              <a:moveTo>
                <a:pt x="1273358" y="0"/>
              </a:moveTo>
              <a:lnTo>
                <a:pt x="1273358" y="338528"/>
              </a:lnTo>
              <a:lnTo>
                <a:pt x="0" y="338528"/>
              </a:lnTo>
              <a:lnTo>
                <a:pt x="0" y="567854"/>
              </a:lnTo>
            </a:path>
          </a:pathLst>
        </a:custGeom>
        <a:noFill/>
        <a:ln w="12700"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A593C0-D5ED-4B4F-B66B-49EF11DBD2A6}">
      <dsp:nvSpPr>
        <dsp:cNvPr id="0" name=""/>
        <dsp:cNvSpPr/>
      </dsp:nvSpPr>
      <dsp:spPr>
        <a:xfrm>
          <a:off x="1322605" y="392477"/>
          <a:ext cx="1898240" cy="982825"/>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38688" numCol="1" spcCol="1270" anchor="ctr" anchorCtr="0">
          <a:noAutofit/>
        </a:bodyPr>
        <a:lstStyle/>
        <a:p>
          <a:pPr marL="0" lvl="0" indent="0" algn="ctr" defTabSz="889000">
            <a:lnSpc>
              <a:spcPct val="90000"/>
            </a:lnSpc>
            <a:spcBef>
              <a:spcPct val="0"/>
            </a:spcBef>
            <a:spcAft>
              <a:spcPct val="35000"/>
            </a:spcAft>
            <a:buNone/>
          </a:pPr>
          <a:r>
            <a:rPr lang="en-GB" sz="2000" kern="1200" dirty="0"/>
            <a:t>Level of impulsivity</a:t>
          </a:r>
        </a:p>
      </dsp:txBody>
      <dsp:txXfrm>
        <a:off x="1322605" y="392477"/>
        <a:ext cx="1898240" cy="982825"/>
      </dsp:txXfrm>
    </dsp:sp>
    <dsp:sp modelId="{FB2DD4D8-321A-4890-BFA6-673B55298ECD}">
      <dsp:nvSpPr>
        <dsp:cNvPr id="0" name=""/>
        <dsp:cNvSpPr/>
      </dsp:nvSpPr>
      <dsp:spPr>
        <a:xfrm>
          <a:off x="1702253" y="1156897"/>
          <a:ext cx="1708416" cy="327608"/>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5880" tIns="13970" rIns="55880" bIns="13970" numCol="1" spcCol="1270" anchor="ctr" anchorCtr="0">
          <a:noAutofit/>
        </a:bodyPr>
        <a:lstStyle/>
        <a:p>
          <a:pPr marL="0" lvl="0" indent="0" algn="r" defTabSz="977900">
            <a:lnSpc>
              <a:spcPct val="90000"/>
            </a:lnSpc>
            <a:spcBef>
              <a:spcPct val="0"/>
            </a:spcBef>
            <a:spcAft>
              <a:spcPct val="35000"/>
            </a:spcAft>
            <a:buNone/>
          </a:pPr>
          <a:r>
            <a:rPr lang="en-GB" sz="2200" kern="1200" dirty="0"/>
            <a:t>Factor </a:t>
          </a:r>
        </a:p>
      </dsp:txBody>
      <dsp:txXfrm>
        <a:off x="1702253" y="1156897"/>
        <a:ext cx="1708416" cy="327608"/>
      </dsp:txXfrm>
    </dsp:sp>
    <dsp:sp modelId="{3BEAF458-0134-4E19-B84B-8CBF882AB6A4}">
      <dsp:nvSpPr>
        <dsp:cNvPr id="0" name=""/>
        <dsp:cNvSpPr/>
      </dsp:nvSpPr>
      <dsp:spPr>
        <a:xfrm>
          <a:off x="49247" y="1943157"/>
          <a:ext cx="1898240" cy="982825"/>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38688" numCol="1" spcCol="1270" anchor="ctr" anchorCtr="0">
          <a:noAutofit/>
        </a:bodyPr>
        <a:lstStyle/>
        <a:p>
          <a:pPr marL="0" lvl="0" indent="0" algn="ctr" defTabSz="1066800">
            <a:lnSpc>
              <a:spcPct val="90000"/>
            </a:lnSpc>
            <a:spcBef>
              <a:spcPct val="0"/>
            </a:spcBef>
            <a:spcAft>
              <a:spcPct val="35000"/>
            </a:spcAft>
            <a:buNone/>
          </a:pPr>
          <a:r>
            <a:rPr lang="en-GB" sz="2400" kern="1200" dirty="0"/>
            <a:t>Low</a:t>
          </a:r>
        </a:p>
      </dsp:txBody>
      <dsp:txXfrm>
        <a:off x="49247" y="1943157"/>
        <a:ext cx="1898240" cy="982825"/>
      </dsp:txXfrm>
    </dsp:sp>
    <dsp:sp modelId="{F0AC4270-AAFF-4406-9975-1581DFFA6954}">
      <dsp:nvSpPr>
        <dsp:cNvPr id="0" name=""/>
        <dsp:cNvSpPr/>
      </dsp:nvSpPr>
      <dsp:spPr>
        <a:xfrm>
          <a:off x="428895" y="2707576"/>
          <a:ext cx="1708416" cy="327608"/>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5880" tIns="13970" rIns="55880" bIns="13970" numCol="1" spcCol="1270" anchor="ctr" anchorCtr="0">
          <a:noAutofit/>
        </a:bodyPr>
        <a:lstStyle/>
        <a:p>
          <a:pPr marL="0" lvl="0" indent="0" algn="r" defTabSz="977900">
            <a:lnSpc>
              <a:spcPct val="90000"/>
            </a:lnSpc>
            <a:spcBef>
              <a:spcPct val="0"/>
            </a:spcBef>
            <a:spcAft>
              <a:spcPct val="35000"/>
            </a:spcAft>
            <a:buNone/>
          </a:pPr>
          <a:r>
            <a:rPr lang="en-GB" sz="2200" kern="1200" dirty="0"/>
            <a:t>Level/group 1</a:t>
          </a:r>
        </a:p>
      </dsp:txBody>
      <dsp:txXfrm>
        <a:off x="428895" y="2707576"/>
        <a:ext cx="1708416" cy="327608"/>
      </dsp:txXfrm>
    </dsp:sp>
    <dsp:sp modelId="{BCE0C308-D572-4829-97FF-99B3D6AC4152}">
      <dsp:nvSpPr>
        <dsp:cNvPr id="0" name=""/>
        <dsp:cNvSpPr/>
      </dsp:nvSpPr>
      <dsp:spPr>
        <a:xfrm>
          <a:off x="2595963" y="1943157"/>
          <a:ext cx="1898240" cy="982825"/>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38688" numCol="1" spcCol="1270" anchor="ctr" anchorCtr="0">
          <a:noAutofit/>
        </a:bodyPr>
        <a:lstStyle/>
        <a:p>
          <a:pPr marL="0" lvl="0" indent="0" algn="ctr" defTabSz="1066800">
            <a:lnSpc>
              <a:spcPct val="90000"/>
            </a:lnSpc>
            <a:spcBef>
              <a:spcPct val="0"/>
            </a:spcBef>
            <a:spcAft>
              <a:spcPct val="35000"/>
            </a:spcAft>
            <a:buNone/>
          </a:pPr>
          <a:r>
            <a:rPr lang="en-GB" sz="2400" kern="1200" dirty="0"/>
            <a:t>High</a:t>
          </a:r>
        </a:p>
      </dsp:txBody>
      <dsp:txXfrm>
        <a:off x="2595963" y="1943157"/>
        <a:ext cx="1898240" cy="982825"/>
      </dsp:txXfrm>
    </dsp:sp>
    <dsp:sp modelId="{D138CD71-1E8C-45A2-8AED-A40A23A54AAD}">
      <dsp:nvSpPr>
        <dsp:cNvPr id="0" name=""/>
        <dsp:cNvSpPr/>
      </dsp:nvSpPr>
      <dsp:spPr>
        <a:xfrm>
          <a:off x="2975612" y="2707576"/>
          <a:ext cx="1708416" cy="327608"/>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5880" tIns="13970" rIns="55880" bIns="13970" numCol="1" spcCol="1270" anchor="ctr" anchorCtr="0">
          <a:noAutofit/>
        </a:bodyPr>
        <a:lstStyle/>
        <a:p>
          <a:pPr marL="0" lvl="0" indent="0" algn="r" defTabSz="977900">
            <a:lnSpc>
              <a:spcPct val="90000"/>
            </a:lnSpc>
            <a:spcBef>
              <a:spcPct val="0"/>
            </a:spcBef>
            <a:spcAft>
              <a:spcPct val="35000"/>
            </a:spcAft>
            <a:buNone/>
          </a:pPr>
          <a:r>
            <a:rPr lang="en-GB" sz="2200" kern="1200" dirty="0"/>
            <a:t>Level/group 2</a:t>
          </a:r>
        </a:p>
      </dsp:txBody>
      <dsp:txXfrm>
        <a:off x="2975612" y="2707576"/>
        <a:ext cx="1708416" cy="3276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8718C-3D51-4DF8-866E-266F3ABA49DA}">
      <dsp:nvSpPr>
        <dsp:cNvPr id="0" name=""/>
        <dsp:cNvSpPr/>
      </dsp:nvSpPr>
      <dsp:spPr>
        <a:xfrm>
          <a:off x="2844419" y="1891081"/>
          <a:ext cx="2030429" cy="452735"/>
        </a:xfrm>
        <a:custGeom>
          <a:avLst/>
          <a:gdLst/>
          <a:ahLst/>
          <a:cxnLst/>
          <a:rect l="0" t="0" r="0" b="0"/>
          <a:pathLst>
            <a:path>
              <a:moveTo>
                <a:pt x="0" y="0"/>
              </a:moveTo>
              <a:lnTo>
                <a:pt x="0" y="269899"/>
              </a:lnTo>
              <a:lnTo>
                <a:pt x="2030429" y="269899"/>
              </a:lnTo>
              <a:lnTo>
                <a:pt x="2030429" y="452735"/>
              </a:lnTo>
            </a:path>
          </a:pathLst>
        </a:custGeom>
        <a:noFill/>
        <a:ln w="12700"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DA8EB12-E656-45AB-9B26-09FDB62B7E43}">
      <dsp:nvSpPr>
        <dsp:cNvPr id="0" name=""/>
        <dsp:cNvSpPr/>
      </dsp:nvSpPr>
      <dsp:spPr>
        <a:xfrm>
          <a:off x="2798699" y="1891081"/>
          <a:ext cx="91440" cy="452735"/>
        </a:xfrm>
        <a:custGeom>
          <a:avLst/>
          <a:gdLst/>
          <a:ahLst/>
          <a:cxnLst/>
          <a:rect l="0" t="0" r="0" b="0"/>
          <a:pathLst>
            <a:path>
              <a:moveTo>
                <a:pt x="45720" y="0"/>
              </a:moveTo>
              <a:lnTo>
                <a:pt x="45720" y="452735"/>
              </a:lnTo>
            </a:path>
          </a:pathLst>
        </a:custGeom>
        <a:noFill/>
        <a:ln w="12700"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9A0508-C92E-4E6B-946A-C26CA331ECBF}">
      <dsp:nvSpPr>
        <dsp:cNvPr id="0" name=""/>
        <dsp:cNvSpPr/>
      </dsp:nvSpPr>
      <dsp:spPr>
        <a:xfrm>
          <a:off x="813990" y="1891081"/>
          <a:ext cx="2030429" cy="452735"/>
        </a:xfrm>
        <a:custGeom>
          <a:avLst/>
          <a:gdLst/>
          <a:ahLst/>
          <a:cxnLst/>
          <a:rect l="0" t="0" r="0" b="0"/>
          <a:pathLst>
            <a:path>
              <a:moveTo>
                <a:pt x="2030429" y="0"/>
              </a:moveTo>
              <a:lnTo>
                <a:pt x="2030429" y="269899"/>
              </a:lnTo>
              <a:lnTo>
                <a:pt x="0" y="269899"/>
              </a:lnTo>
              <a:lnTo>
                <a:pt x="0" y="452735"/>
              </a:lnTo>
            </a:path>
          </a:pathLst>
        </a:custGeom>
        <a:noFill/>
        <a:ln w="12700"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A593C0-D5ED-4B4F-B66B-49EF11DBD2A6}">
      <dsp:nvSpPr>
        <dsp:cNvPr id="0" name=""/>
        <dsp:cNvSpPr/>
      </dsp:nvSpPr>
      <dsp:spPr>
        <a:xfrm>
          <a:off x="2087711" y="1107500"/>
          <a:ext cx="1513416" cy="783580"/>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0572" numCol="1" spcCol="1270" anchor="ctr" anchorCtr="0">
          <a:noAutofit/>
        </a:bodyPr>
        <a:lstStyle/>
        <a:p>
          <a:pPr marL="0" lvl="0" indent="0" algn="ctr" defTabSz="800100">
            <a:lnSpc>
              <a:spcPct val="90000"/>
            </a:lnSpc>
            <a:spcBef>
              <a:spcPct val="0"/>
            </a:spcBef>
            <a:spcAft>
              <a:spcPct val="35000"/>
            </a:spcAft>
            <a:buNone/>
          </a:pPr>
          <a:r>
            <a:rPr lang="en-GB" sz="1800" kern="1200" dirty="0"/>
            <a:t>Warning sign shape</a:t>
          </a:r>
        </a:p>
      </dsp:txBody>
      <dsp:txXfrm>
        <a:off x="2087711" y="1107500"/>
        <a:ext cx="1513416" cy="783580"/>
      </dsp:txXfrm>
    </dsp:sp>
    <dsp:sp modelId="{FB2DD4D8-321A-4890-BFA6-673B55298ECD}">
      <dsp:nvSpPr>
        <dsp:cNvPr id="0" name=""/>
        <dsp:cNvSpPr/>
      </dsp:nvSpPr>
      <dsp:spPr>
        <a:xfrm>
          <a:off x="2390394" y="1716952"/>
          <a:ext cx="1362075" cy="261193"/>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10795" rIns="43180" bIns="10795" numCol="1" spcCol="1270" anchor="ctr" anchorCtr="0">
          <a:noAutofit/>
        </a:bodyPr>
        <a:lstStyle/>
        <a:p>
          <a:pPr marL="0" lvl="0" indent="0" algn="r" defTabSz="755650">
            <a:lnSpc>
              <a:spcPct val="90000"/>
            </a:lnSpc>
            <a:spcBef>
              <a:spcPct val="0"/>
            </a:spcBef>
            <a:spcAft>
              <a:spcPct val="35000"/>
            </a:spcAft>
            <a:buNone/>
          </a:pPr>
          <a:r>
            <a:rPr lang="en-GB" sz="1700" kern="1200" dirty="0"/>
            <a:t>Factor </a:t>
          </a:r>
        </a:p>
      </dsp:txBody>
      <dsp:txXfrm>
        <a:off x="2390394" y="1716952"/>
        <a:ext cx="1362075" cy="261193"/>
      </dsp:txXfrm>
    </dsp:sp>
    <dsp:sp modelId="{3BEAF458-0134-4E19-B84B-8CBF882AB6A4}">
      <dsp:nvSpPr>
        <dsp:cNvPr id="0" name=""/>
        <dsp:cNvSpPr/>
      </dsp:nvSpPr>
      <dsp:spPr>
        <a:xfrm>
          <a:off x="57281" y="2343816"/>
          <a:ext cx="1513416" cy="783580"/>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10572" numCol="1" spcCol="1270" anchor="ctr" anchorCtr="0">
          <a:noAutofit/>
        </a:bodyPr>
        <a:lstStyle/>
        <a:p>
          <a:pPr marL="0" lvl="0" indent="0" algn="ctr" defTabSz="1066800">
            <a:lnSpc>
              <a:spcPct val="90000"/>
            </a:lnSpc>
            <a:spcBef>
              <a:spcPct val="0"/>
            </a:spcBef>
            <a:spcAft>
              <a:spcPct val="35000"/>
            </a:spcAft>
            <a:buNone/>
          </a:pPr>
          <a:r>
            <a:rPr lang="en-GB" sz="2400" kern="1200" dirty="0"/>
            <a:t>Circle</a:t>
          </a:r>
        </a:p>
      </dsp:txBody>
      <dsp:txXfrm>
        <a:off x="57281" y="2343816"/>
        <a:ext cx="1513416" cy="783580"/>
      </dsp:txXfrm>
    </dsp:sp>
    <dsp:sp modelId="{F0AC4270-AAFF-4406-9975-1581DFFA6954}">
      <dsp:nvSpPr>
        <dsp:cNvPr id="0" name=""/>
        <dsp:cNvSpPr/>
      </dsp:nvSpPr>
      <dsp:spPr>
        <a:xfrm>
          <a:off x="359965" y="2953267"/>
          <a:ext cx="1362075" cy="261193"/>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dirty="0"/>
            <a:t>Level/condition 1</a:t>
          </a:r>
        </a:p>
      </dsp:txBody>
      <dsp:txXfrm>
        <a:off x="359965" y="2953267"/>
        <a:ext cx="1362075" cy="261193"/>
      </dsp:txXfrm>
    </dsp:sp>
    <dsp:sp modelId="{BCE0C308-D572-4829-97FF-99B3D6AC4152}">
      <dsp:nvSpPr>
        <dsp:cNvPr id="0" name=""/>
        <dsp:cNvSpPr/>
      </dsp:nvSpPr>
      <dsp:spPr>
        <a:xfrm>
          <a:off x="2087711" y="2343816"/>
          <a:ext cx="1513416" cy="783580"/>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10572" numCol="1" spcCol="1270" anchor="ctr" anchorCtr="0">
          <a:noAutofit/>
        </a:bodyPr>
        <a:lstStyle/>
        <a:p>
          <a:pPr marL="0" lvl="0" indent="0" algn="ctr" defTabSz="1066800">
            <a:lnSpc>
              <a:spcPct val="90000"/>
            </a:lnSpc>
            <a:spcBef>
              <a:spcPct val="0"/>
            </a:spcBef>
            <a:spcAft>
              <a:spcPct val="35000"/>
            </a:spcAft>
            <a:buNone/>
          </a:pPr>
          <a:r>
            <a:rPr lang="en-GB" sz="2400" kern="1200" dirty="0"/>
            <a:t>Square</a:t>
          </a:r>
        </a:p>
      </dsp:txBody>
      <dsp:txXfrm>
        <a:off x="2087711" y="2343816"/>
        <a:ext cx="1513416" cy="783580"/>
      </dsp:txXfrm>
    </dsp:sp>
    <dsp:sp modelId="{D138CD71-1E8C-45A2-8AED-A40A23A54AAD}">
      <dsp:nvSpPr>
        <dsp:cNvPr id="0" name=""/>
        <dsp:cNvSpPr/>
      </dsp:nvSpPr>
      <dsp:spPr>
        <a:xfrm>
          <a:off x="2390394" y="2953267"/>
          <a:ext cx="1362075" cy="261193"/>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dirty="0"/>
            <a:t>Level/condition 2</a:t>
          </a:r>
        </a:p>
      </dsp:txBody>
      <dsp:txXfrm>
        <a:off x="2390394" y="2953267"/>
        <a:ext cx="1362075" cy="261193"/>
      </dsp:txXfrm>
    </dsp:sp>
    <dsp:sp modelId="{C8D713A0-2907-498E-8AF0-D2FC9D4CB60F}">
      <dsp:nvSpPr>
        <dsp:cNvPr id="0" name=""/>
        <dsp:cNvSpPr/>
      </dsp:nvSpPr>
      <dsp:spPr>
        <a:xfrm>
          <a:off x="4118140" y="2343816"/>
          <a:ext cx="1513416" cy="783580"/>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10572" numCol="1" spcCol="1270" anchor="ctr" anchorCtr="0">
          <a:noAutofit/>
        </a:bodyPr>
        <a:lstStyle/>
        <a:p>
          <a:pPr marL="0" lvl="0" indent="0" algn="ctr" defTabSz="1066800">
            <a:lnSpc>
              <a:spcPct val="90000"/>
            </a:lnSpc>
            <a:spcBef>
              <a:spcPct val="0"/>
            </a:spcBef>
            <a:spcAft>
              <a:spcPct val="35000"/>
            </a:spcAft>
            <a:buNone/>
          </a:pPr>
          <a:r>
            <a:rPr lang="en-GB" sz="2400" kern="1200" dirty="0"/>
            <a:t>Triangle</a:t>
          </a:r>
        </a:p>
      </dsp:txBody>
      <dsp:txXfrm>
        <a:off x="4118140" y="2343816"/>
        <a:ext cx="1513416" cy="783580"/>
      </dsp:txXfrm>
    </dsp:sp>
    <dsp:sp modelId="{57562901-7AE5-43E4-A0EE-75D7CFEBD9D1}">
      <dsp:nvSpPr>
        <dsp:cNvPr id="0" name=""/>
        <dsp:cNvSpPr/>
      </dsp:nvSpPr>
      <dsp:spPr>
        <a:xfrm>
          <a:off x="4420823" y="2953267"/>
          <a:ext cx="1362075" cy="261193"/>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dirty="0"/>
            <a:t>Level/condition 3</a:t>
          </a:r>
        </a:p>
      </dsp:txBody>
      <dsp:txXfrm>
        <a:off x="4420823" y="2953267"/>
        <a:ext cx="1362075" cy="2611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A8EB12-E656-45AB-9B26-09FDB62B7E43}">
      <dsp:nvSpPr>
        <dsp:cNvPr id="0" name=""/>
        <dsp:cNvSpPr/>
      </dsp:nvSpPr>
      <dsp:spPr>
        <a:xfrm>
          <a:off x="1910221" y="883766"/>
          <a:ext cx="1070726" cy="477490"/>
        </a:xfrm>
        <a:custGeom>
          <a:avLst/>
          <a:gdLst/>
          <a:ahLst/>
          <a:cxnLst/>
          <a:rect l="0" t="0" r="0" b="0"/>
          <a:pathLst>
            <a:path>
              <a:moveTo>
                <a:pt x="0" y="0"/>
              </a:moveTo>
              <a:lnTo>
                <a:pt x="0" y="284657"/>
              </a:lnTo>
              <a:lnTo>
                <a:pt x="1070726" y="284657"/>
              </a:lnTo>
              <a:lnTo>
                <a:pt x="1070726" y="477490"/>
              </a:lnTo>
            </a:path>
          </a:pathLst>
        </a:custGeom>
        <a:noFill/>
        <a:ln w="12700"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9A0508-C92E-4E6B-946A-C26CA331ECBF}">
      <dsp:nvSpPr>
        <dsp:cNvPr id="0" name=""/>
        <dsp:cNvSpPr/>
      </dsp:nvSpPr>
      <dsp:spPr>
        <a:xfrm>
          <a:off x="839495" y="883766"/>
          <a:ext cx="1070726" cy="477490"/>
        </a:xfrm>
        <a:custGeom>
          <a:avLst/>
          <a:gdLst/>
          <a:ahLst/>
          <a:cxnLst/>
          <a:rect l="0" t="0" r="0" b="0"/>
          <a:pathLst>
            <a:path>
              <a:moveTo>
                <a:pt x="1070726" y="0"/>
              </a:moveTo>
              <a:lnTo>
                <a:pt x="1070726" y="284657"/>
              </a:lnTo>
              <a:lnTo>
                <a:pt x="0" y="284657"/>
              </a:lnTo>
              <a:lnTo>
                <a:pt x="0" y="477490"/>
              </a:lnTo>
            </a:path>
          </a:pathLst>
        </a:custGeom>
        <a:noFill/>
        <a:ln w="12700"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A593C0-D5ED-4B4F-B66B-49EF11DBD2A6}">
      <dsp:nvSpPr>
        <dsp:cNvPr id="0" name=""/>
        <dsp:cNvSpPr/>
      </dsp:nvSpPr>
      <dsp:spPr>
        <a:xfrm>
          <a:off x="1112136" y="57339"/>
          <a:ext cx="1596170" cy="826426"/>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16618" numCol="1" spcCol="1270" anchor="ctr" anchorCtr="0">
          <a:noAutofit/>
        </a:bodyPr>
        <a:lstStyle/>
        <a:p>
          <a:pPr marL="0" lvl="0" indent="0" algn="ctr" defTabSz="889000">
            <a:lnSpc>
              <a:spcPct val="90000"/>
            </a:lnSpc>
            <a:spcBef>
              <a:spcPct val="0"/>
            </a:spcBef>
            <a:spcAft>
              <a:spcPct val="35000"/>
            </a:spcAft>
            <a:buNone/>
          </a:pPr>
          <a:r>
            <a:rPr lang="en-GB" sz="2000" kern="1200" dirty="0"/>
            <a:t>Level of impulsivity</a:t>
          </a:r>
        </a:p>
      </dsp:txBody>
      <dsp:txXfrm>
        <a:off x="1112136" y="57339"/>
        <a:ext cx="1596170" cy="826426"/>
      </dsp:txXfrm>
    </dsp:sp>
    <dsp:sp modelId="{FB2DD4D8-321A-4890-BFA6-673B55298ECD}">
      <dsp:nvSpPr>
        <dsp:cNvPr id="0" name=""/>
        <dsp:cNvSpPr/>
      </dsp:nvSpPr>
      <dsp:spPr>
        <a:xfrm>
          <a:off x="1431370" y="700115"/>
          <a:ext cx="1436553" cy="275475"/>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6985" rIns="27940" bIns="6985" numCol="1" spcCol="1270" anchor="ctr" anchorCtr="0">
          <a:noAutofit/>
        </a:bodyPr>
        <a:lstStyle/>
        <a:p>
          <a:pPr marL="0" lvl="0" indent="0" algn="r" defTabSz="488950">
            <a:lnSpc>
              <a:spcPct val="90000"/>
            </a:lnSpc>
            <a:spcBef>
              <a:spcPct val="0"/>
            </a:spcBef>
            <a:spcAft>
              <a:spcPct val="35000"/>
            </a:spcAft>
            <a:buNone/>
          </a:pPr>
          <a:r>
            <a:rPr lang="en-GB" sz="1100" kern="1200" dirty="0"/>
            <a:t>Between-subjects factor </a:t>
          </a:r>
        </a:p>
      </dsp:txBody>
      <dsp:txXfrm>
        <a:off x="1431370" y="700115"/>
        <a:ext cx="1436553" cy="275475"/>
      </dsp:txXfrm>
    </dsp:sp>
    <dsp:sp modelId="{3BEAF458-0134-4E19-B84B-8CBF882AB6A4}">
      <dsp:nvSpPr>
        <dsp:cNvPr id="0" name=""/>
        <dsp:cNvSpPr/>
      </dsp:nvSpPr>
      <dsp:spPr>
        <a:xfrm>
          <a:off x="41410" y="1361256"/>
          <a:ext cx="1596170" cy="826426"/>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16618" numCol="1" spcCol="1270" anchor="ctr" anchorCtr="0">
          <a:noAutofit/>
        </a:bodyPr>
        <a:lstStyle/>
        <a:p>
          <a:pPr marL="0" lvl="0" indent="0" algn="ctr" defTabSz="1066800">
            <a:lnSpc>
              <a:spcPct val="90000"/>
            </a:lnSpc>
            <a:spcBef>
              <a:spcPct val="0"/>
            </a:spcBef>
            <a:spcAft>
              <a:spcPct val="35000"/>
            </a:spcAft>
            <a:buNone/>
          </a:pPr>
          <a:r>
            <a:rPr lang="en-GB" sz="2400" kern="1200" dirty="0"/>
            <a:t>Low</a:t>
          </a:r>
        </a:p>
      </dsp:txBody>
      <dsp:txXfrm>
        <a:off x="41410" y="1361256"/>
        <a:ext cx="1596170" cy="826426"/>
      </dsp:txXfrm>
    </dsp:sp>
    <dsp:sp modelId="{F0AC4270-AAFF-4406-9975-1581DFFA6954}">
      <dsp:nvSpPr>
        <dsp:cNvPr id="0" name=""/>
        <dsp:cNvSpPr/>
      </dsp:nvSpPr>
      <dsp:spPr>
        <a:xfrm>
          <a:off x="360644" y="2004032"/>
          <a:ext cx="1436553" cy="275475"/>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11430" rIns="45720" bIns="11430" numCol="1" spcCol="1270" anchor="ctr" anchorCtr="0">
          <a:noAutofit/>
        </a:bodyPr>
        <a:lstStyle/>
        <a:p>
          <a:pPr marL="0" lvl="0" indent="0" algn="r" defTabSz="800100">
            <a:lnSpc>
              <a:spcPct val="90000"/>
            </a:lnSpc>
            <a:spcBef>
              <a:spcPct val="0"/>
            </a:spcBef>
            <a:spcAft>
              <a:spcPct val="35000"/>
            </a:spcAft>
            <a:buNone/>
          </a:pPr>
          <a:r>
            <a:rPr lang="en-GB" sz="1800" kern="1200" dirty="0"/>
            <a:t>Level/group 1</a:t>
          </a:r>
        </a:p>
      </dsp:txBody>
      <dsp:txXfrm>
        <a:off x="360644" y="2004032"/>
        <a:ext cx="1436553" cy="275475"/>
      </dsp:txXfrm>
    </dsp:sp>
    <dsp:sp modelId="{BCE0C308-D572-4829-97FF-99B3D6AC4152}">
      <dsp:nvSpPr>
        <dsp:cNvPr id="0" name=""/>
        <dsp:cNvSpPr/>
      </dsp:nvSpPr>
      <dsp:spPr>
        <a:xfrm>
          <a:off x="2182863" y="1361256"/>
          <a:ext cx="1596170" cy="826426"/>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16618" numCol="1" spcCol="1270" anchor="ctr" anchorCtr="0">
          <a:noAutofit/>
        </a:bodyPr>
        <a:lstStyle/>
        <a:p>
          <a:pPr marL="0" lvl="0" indent="0" algn="ctr" defTabSz="1066800">
            <a:lnSpc>
              <a:spcPct val="90000"/>
            </a:lnSpc>
            <a:spcBef>
              <a:spcPct val="0"/>
            </a:spcBef>
            <a:spcAft>
              <a:spcPct val="35000"/>
            </a:spcAft>
            <a:buNone/>
          </a:pPr>
          <a:r>
            <a:rPr lang="en-GB" sz="2400" kern="1200" dirty="0"/>
            <a:t>High</a:t>
          </a:r>
        </a:p>
      </dsp:txBody>
      <dsp:txXfrm>
        <a:off x="2182863" y="1361256"/>
        <a:ext cx="1596170" cy="826426"/>
      </dsp:txXfrm>
    </dsp:sp>
    <dsp:sp modelId="{D138CD71-1E8C-45A2-8AED-A40A23A54AAD}">
      <dsp:nvSpPr>
        <dsp:cNvPr id="0" name=""/>
        <dsp:cNvSpPr/>
      </dsp:nvSpPr>
      <dsp:spPr>
        <a:xfrm>
          <a:off x="2502097" y="2004032"/>
          <a:ext cx="1436553" cy="275475"/>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11430" rIns="45720" bIns="11430" numCol="1" spcCol="1270" anchor="ctr" anchorCtr="0">
          <a:noAutofit/>
        </a:bodyPr>
        <a:lstStyle/>
        <a:p>
          <a:pPr marL="0" lvl="0" indent="0" algn="r" defTabSz="800100">
            <a:lnSpc>
              <a:spcPct val="90000"/>
            </a:lnSpc>
            <a:spcBef>
              <a:spcPct val="0"/>
            </a:spcBef>
            <a:spcAft>
              <a:spcPct val="35000"/>
            </a:spcAft>
            <a:buNone/>
          </a:pPr>
          <a:r>
            <a:rPr lang="en-GB" sz="1800" kern="1200" dirty="0"/>
            <a:t>Level/group 2</a:t>
          </a:r>
        </a:p>
      </dsp:txBody>
      <dsp:txXfrm>
        <a:off x="2502097" y="2004032"/>
        <a:ext cx="1436553" cy="2754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8718C-3D51-4DF8-866E-266F3ABA49DA}">
      <dsp:nvSpPr>
        <dsp:cNvPr id="0" name=""/>
        <dsp:cNvSpPr/>
      </dsp:nvSpPr>
      <dsp:spPr>
        <a:xfrm>
          <a:off x="2469758" y="1410047"/>
          <a:ext cx="1762985" cy="393101"/>
        </a:xfrm>
        <a:custGeom>
          <a:avLst/>
          <a:gdLst/>
          <a:ahLst/>
          <a:cxnLst/>
          <a:rect l="0" t="0" r="0" b="0"/>
          <a:pathLst>
            <a:path>
              <a:moveTo>
                <a:pt x="0" y="0"/>
              </a:moveTo>
              <a:lnTo>
                <a:pt x="0" y="234349"/>
              </a:lnTo>
              <a:lnTo>
                <a:pt x="1762985" y="234349"/>
              </a:lnTo>
              <a:lnTo>
                <a:pt x="1762985" y="393101"/>
              </a:lnTo>
            </a:path>
          </a:pathLst>
        </a:custGeom>
        <a:noFill/>
        <a:ln w="12700"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DA8EB12-E656-45AB-9B26-09FDB62B7E43}">
      <dsp:nvSpPr>
        <dsp:cNvPr id="0" name=""/>
        <dsp:cNvSpPr/>
      </dsp:nvSpPr>
      <dsp:spPr>
        <a:xfrm>
          <a:off x="2424038" y="1410047"/>
          <a:ext cx="91440" cy="393101"/>
        </a:xfrm>
        <a:custGeom>
          <a:avLst/>
          <a:gdLst/>
          <a:ahLst/>
          <a:cxnLst/>
          <a:rect l="0" t="0" r="0" b="0"/>
          <a:pathLst>
            <a:path>
              <a:moveTo>
                <a:pt x="45720" y="0"/>
              </a:moveTo>
              <a:lnTo>
                <a:pt x="45720" y="393101"/>
              </a:lnTo>
            </a:path>
          </a:pathLst>
        </a:custGeom>
        <a:noFill/>
        <a:ln w="12700"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9A0508-C92E-4E6B-946A-C26CA331ECBF}">
      <dsp:nvSpPr>
        <dsp:cNvPr id="0" name=""/>
        <dsp:cNvSpPr/>
      </dsp:nvSpPr>
      <dsp:spPr>
        <a:xfrm>
          <a:off x="706773" y="1410047"/>
          <a:ext cx="1762985" cy="393101"/>
        </a:xfrm>
        <a:custGeom>
          <a:avLst/>
          <a:gdLst/>
          <a:ahLst/>
          <a:cxnLst/>
          <a:rect l="0" t="0" r="0" b="0"/>
          <a:pathLst>
            <a:path>
              <a:moveTo>
                <a:pt x="1762985" y="0"/>
              </a:moveTo>
              <a:lnTo>
                <a:pt x="1762985" y="234349"/>
              </a:lnTo>
              <a:lnTo>
                <a:pt x="0" y="234349"/>
              </a:lnTo>
              <a:lnTo>
                <a:pt x="0" y="393101"/>
              </a:lnTo>
            </a:path>
          </a:pathLst>
        </a:custGeom>
        <a:noFill/>
        <a:ln w="12700"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A593C0-D5ED-4B4F-B66B-49EF11DBD2A6}">
      <dsp:nvSpPr>
        <dsp:cNvPr id="0" name=""/>
        <dsp:cNvSpPr/>
      </dsp:nvSpPr>
      <dsp:spPr>
        <a:xfrm>
          <a:off x="1812722" y="729679"/>
          <a:ext cx="1314072" cy="680368"/>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96008" numCol="1" spcCol="1270" anchor="ctr" anchorCtr="0">
          <a:noAutofit/>
        </a:bodyPr>
        <a:lstStyle/>
        <a:p>
          <a:pPr marL="0" lvl="0" indent="0" algn="ctr" defTabSz="800100">
            <a:lnSpc>
              <a:spcPct val="90000"/>
            </a:lnSpc>
            <a:spcBef>
              <a:spcPct val="0"/>
            </a:spcBef>
            <a:spcAft>
              <a:spcPct val="35000"/>
            </a:spcAft>
            <a:buNone/>
          </a:pPr>
          <a:r>
            <a:rPr lang="en-GB" sz="1800" kern="1200" dirty="0"/>
            <a:t>Warning sign shape</a:t>
          </a:r>
        </a:p>
      </dsp:txBody>
      <dsp:txXfrm>
        <a:off x="1812722" y="729679"/>
        <a:ext cx="1314072" cy="680368"/>
      </dsp:txXfrm>
    </dsp:sp>
    <dsp:sp modelId="{FB2DD4D8-321A-4890-BFA6-673B55298ECD}">
      <dsp:nvSpPr>
        <dsp:cNvPr id="0" name=""/>
        <dsp:cNvSpPr/>
      </dsp:nvSpPr>
      <dsp:spPr>
        <a:xfrm>
          <a:off x="2075536" y="1258854"/>
          <a:ext cx="1182665" cy="226789"/>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5715" rIns="22860" bIns="5715" numCol="1" spcCol="1270" anchor="ctr" anchorCtr="0">
          <a:noAutofit/>
        </a:bodyPr>
        <a:lstStyle/>
        <a:p>
          <a:pPr marL="0" lvl="0" indent="0" algn="r" defTabSz="400050">
            <a:lnSpc>
              <a:spcPct val="90000"/>
            </a:lnSpc>
            <a:spcBef>
              <a:spcPct val="0"/>
            </a:spcBef>
            <a:spcAft>
              <a:spcPct val="35000"/>
            </a:spcAft>
            <a:buNone/>
          </a:pPr>
          <a:r>
            <a:rPr lang="en-GB" sz="900" kern="1200" dirty="0"/>
            <a:t>Within-subjects factor </a:t>
          </a:r>
        </a:p>
      </dsp:txBody>
      <dsp:txXfrm>
        <a:off x="2075536" y="1258854"/>
        <a:ext cx="1182665" cy="226789"/>
      </dsp:txXfrm>
    </dsp:sp>
    <dsp:sp modelId="{3BEAF458-0134-4E19-B84B-8CBF882AB6A4}">
      <dsp:nvSpPr>
        <dsp:cNvPr id="0" name=""/>
        <dsp:cNvSpPr/>
      </dsp:nvSpPr>
      <dsp:spPr>
        <a:xfrm>
          <a:off x="49736" y="1803149"/>
          <a:ext cx="1314072" cy="680368"/>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96008" numCol="1" spcCol="1270" anchor="ctr" anchorCtr="0">
          <a:noAutofit/>
        </a:bodyPr>
        <a:lstStyle/>
        <a:p>
          <a:pPr marL="0" lvl="0" indent="0" algn="ctr" defTabSz="1066800">
            <a:lnSpc>
              <a:spcPct val="90000"/>
            </a:lnSpc>
            <a:spcBef>
              <a:spcPct val="0"/>
            </a:spcBef>
            <a:spcAft>
              <a:spcPct val="35000"/>
            </a:spcAft>
            <a:buNone/>
          </a:pPr>
          <a:r>
            <a:rPr lang="en-GB" sz="2400" kern="1200" dirty="0"/>
            <a:t>Circle</a:t>
          </a:r>
        </a:p>
      </dsp:txBody>
      <dsp:txXfrm>
        <a:off x="49736" y="1803149"/>
        <a:ext cx="1314072" cy="680368"/>
      </dsp:txXfrm>
    </dsp:sp>
    <dsp:sp modelId="{F0AC4270-AAFF-4406-9975-1581DFFA6954}">
      <dsp:nvSpPr>
        <dsp:cNvPr id="0" name=""/>
        <dsp:cNvSpPr/>
      </dsp:nvSpPr>
      <dsp:spPr>
        <a:xfrm>
          <a:off x="312551" y="2332325"/>
          <a:ext cx="1182665" cy="226789"/>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r>
            <a:rPr lang="en-GB" sz="1200" kern="1200" dirty="0"/>
            <a:t>Level/condition 1</a:t>
          </a:r>
        </a:p>
      </dsp:txBody>
      <dsp:txXfrm>
        <a:off x="312551" y="2332325"/>
        <a:ext cx="1182665" cy="226789"/>
      </dsp:txXfrm>
    </dsp:sp>
    <dsp:sp modelId="{BCE0C308-D572-4829-97FF-99B3D6AC4152}">
      <dsp:nvSpPr>
        <dsp:cNvPr id="0" name=""/>
        <dsp:cNvSpPr/>
      </dsp:nvSpPr>
      <dsp:spPr>
        <a:xfrm>
          <a:off x="1812722" y="1803149"/>
          <a:ext cx="1314072" cy="680368"/>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96008" numCol="1" spcCol="1270" anchor="ctr" anchorCtr="0">
          <a:noAutofit/>
        </a:bodyPr>
        <a:lstStyle/>
        <a:p>
          <a:pPr marL="0" lvl="0" indent="0" algn="ctr" defTabSz="1066800">
            <a:lnSpc>
              <a:spcPct val="90000"/>
            </a:lnSpc>
            <a:spcBef>
              <a:spcPct val="0"/>
            </a:spcBef>
            <a:spcAft>
              <a:spcPct val="35000"/>
            </a:spcAft>
            <a:buNone/>
          </a:pPr>
          <a:r>
            <a:rPr lang="en-GB" sz="2400" kern="1200" dirty="0"/>
            <a:t>Square</a:t>
          </a:r>
        </a:p>
      </dsp:txBody>
      <dsp:txXfrm>
        <a:off x="1812722" y="1803149"/>
        <a:ext cx="1314072" cy="680368"/>
      </dsp:txXfrm>
    </dsp:sp>
    <dsp:sp modelId="{D138CD71-1E8C-45A2-8AED-A40A23A54AAD}">
      <dsp:nvSpPr>
        <dsp:cNvPr id="0" name=""/>
        <dsp:cNvSpPr/>
      </dsp:nvSpPr>
      <dsp:spPr>
        <a:xfrm>
          <a:off x="2075536" y="2332325"/>
          <a:ext cx="1182665" cy="226789"/>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r>
            <a:rPr lang="en-GB" sz="1200" kern="1200" dirty="0"/>
            <a:t>Level/condition 2</a:t>
          </a:r>
        </a:p>
      </dsp:txBody>
      <dsp:txXfrm>
        <a:off x="2075536" y="2332325"/>
        <a:ext cx="1182665" cy="226789"/>
      </dsp:txXfrm>
    </dsp:sp>
    <dsp:sp modelId="{C8D713A0-2907-498E-8AF0-D2FC9D4CB60F}">
      <dsp:nvSpPr>
        <dsp:cNvPr id="0" name=""/>
        <dsp:cNvSpPr/>
      </dsp:nvSpPr>
      <dsp:spPr>
        <a:xfrm>
          <a:off x="3575707" y="1803149"/>
          <a:ext cx="1314072" cy="680368"/>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96008" numCol="1" spcCol="1270" anchor="ctr" anchorCtr="0">
          <a:noAutofit/>
        </a:bodyPr>
        <a:lstStyle/>
        <a:p>
          <a:pPr marL="0" lvl="0" indent="0" algn="ctr" defTabSz="1066800">
            <a:lnSpc>
              <a:spcPct val="90000"/>
            </a:lnSpc>
            <a:spcBef>
              <a:spcPct val="0"/>
            </a:spcBef>
            <a:spcAft>
              <a:spcPct val="35000"/>
            </a:spcAft>
            <a:buNone/>
          </a:pPr>
          <a:r>
            <a:rPr lang="en-GB" sz="2400" kern="1200" dirty="0"/>
            <a:t>Triangle</a:t>
          </a:r>
        </a:p>
      </dsp:txBody>
      <dsp:txXfrm>
        <a:off x="3575707" y="1803149"/>
        <a:ext cx="1314072" cy="680368"/>
      </dsp:txXfrm>
    </dsp:sp>
    <dsp:sp modelId="{57562901-7AE5-43E4-A0EE-75D7CFEBD9D1}">
      <dsp:nvSpPr>
        <dsp:cNvPr id="0" name=""/>
        <dsp:cNvSpPr/>
      </dsp:nvSpPr>
      <dsp:spPr>
        <a:xfrm>
          <a:off x="3838521" y="2332325"/>
          <a:ext cx="1182665" cy="226789"/>
        </a:xfrm>
        <a:prstGeom prst="rect">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r>
            <a:rPr lang="en-GB" sz="1200" kern="1200" dirty="0"/>
            <a:t>Level/condition 3</a:t>
          </a:r>
        </a:p>
      </dsp:txBody>
      <dsp:txXfrm>
        <a:off x="3838521" y="2332325"/>
        <a:ext cx="1182665" cy="22678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AE6649-96B4-4BA6-B2DC-56FF031AA7AF}" type="datetimeFigureOut">
              <a:rPr lang="en-GB" smtClean="0"/>
              <a:t>05/10/2021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638C25-0539-4BC0-B635-196A719246BF}" type="slidenum">
              <a:rPr lang="en-GB" smtClean="0"/>
              <a:t>‹#›</a:t>
            </a:fld>
            <a:endParaRPr lang="en-GB"/>
          </a:p>
        </p:txBody>
      </p:sp>
    </p:spTree>
    <p:extLst>
      <p:ext uri="{BB962C8B-B14F-4D97-AF65-F5344CB8AC3E}">
        <p14:creationId xmlns:p14="http://schemas.microsoft.com/office/powerpoint/2010/main" val="2175037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experimental design is a design in which an IV is manipulated and all other variables are controlled. The DV is then measured for changes that are caused by the IV.</a:t>
            </a:r>
          </a:p>
        </p:txBody>
      </p:sp>
      <p:sp>
        <p:nvSpPr>
          <p:cNvPr id="4" name="Slide Number Placeholder 3"/>
          <p:cNvSpPr>
            <a:spLocks noGrp="1"/>
          </p:cNvSpPr>
          <p:nvPr>
            <p:ph type="sldNum" sz="quarter" idx="5"/>
          </p:nvPr>
        </p:nvSpPr>
        <p:spPr/>
        <p:txBody>
          <a:bodyPr/>
          <a:lstStyle/>
          <a:p>
            <a:fld id="{53638C25-0539-4BC0-B635-196A719246BF}" type="slidenum">
              <a:rPr lang="en-GB" smtClean="0"/>
              <a:t>11</a:t>
            </a:fld>
            <a:endParaRPr lang="en-GB"/>
          </a:p>
        </p:txBody>
      </p:sp>
    </p:spTree>
    <p:extLst>
      <p:ext uri="{BB962C8B-B14F-4D97-AF65-F5344CB8AC3E}">
        <p14:creationId xmlns:p14="http://schemas.microsoft.com/office/powerpoint/2010/main" val="1233162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experimental design is a design in which an IV is manipulated and all other variables are controlled. The DV is then measured for changes that are caused by the IV.</a:t>
            </a:r>
          </a:p>
        </p:txBody>
      </p:sp>
      <p:sp>
        <p:nvSpPr>
          <p:cNvPr id="4" name="Slide Number Placeholder 3"/>
          <p:cNvSpPr>
            <a:spLocks noGrp="1"/>
          </p:cNvSpPr>
          <p:nvPr>
            <p:ph type="sldNum" sz="quarter" idx="5"/>
          </p:nvPr>
        </p:nvSpPr>
        <p:spPr/>
        <p:txBody>
          <a:bodyPr/>
          <a:lstStyle/>
          <a:p>
            <a:fld id="{53638C25-0539-4BC0-B635-196A719246BF}" type="slidenum">
              <a:rPr lang="en-GB" smtClean="0"/>
              <a:t>12</a:t>
            </a:fld>
            <a:endParaRPr lang="en-GB"/>
          </a:p>
        </p:txBody>
      </p:sp>
    </p:spTree>
    <p:extLst>
      <p:ext uri="{BB962C8B-B14F-4D97-AF65-F5344CB8AC3E}">
        <p14:creationId xmlns:p14="http://schemas.microsoft.com/office/powerpoint/2010/main" val="592208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some cases, we do need to systematically manipulate the levels of the IV. When this is the case, we then end up with, in a lot of cases, an experimental group and a control group</a:t>
            </a:r>
          </a:p>
        </p:txBody>
      </p:sp>
      <p:sp>
        <p:nvSpPr>
          <p:cNvPr id="4" name="Slide Number Placeholder 3"/>
          <p:cNvSpPr>
            <a:spLocks noGrp="1"/>
          </p:cNvSpPr>
          <p:nvPr>
            <p:ph type="sldNum" sz="quarter" idx="5"/>
          </p:nvPr>
        </p:nvSpPr>
        <p:spPr/>
        <p:txBody>
          <a:bodyPr/>
          <a:lstStyle/>
          <a:p>
            <a:fld id="{53638C25-0539-4BC0-B635-196A719246BF}" type="slidenum">
              <a:rPr lang="en-GB" smtClean="0"/>
              <a:t>24</a:t>
            </a:fld>
            <a:endParaRPr lang="en-GB"/>
          </a:p>
        </p:txBody>
      </p:sp>
    </p:spTree>
    <p:extLst>
      <p:ext uri="{BB962C8B-B14F-4D97-AF65-F5344CB8AC3E}">
        <p14:creationId xmlns:p14="http://schemas.microsoft.com/office/powerpoint/2010/main" val="1911533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certain things to think about when allocated participants to control and experimental groups – e.g., telling them which group they are in! if you know you are in a control group – i.e., are not receiving the ‘manipulation’ – and also know that your performance is then going to be compared to an experimental group, this may lead to unwanted psychological expectations.  In this case, research can make use of placebo groups. Placebo groups are where participants experience exactly the same conditions as the experimental group, but they only think they are receiving the manipulation when they actually aren’t. they don’t get NOTHING – they get SOMETHING that is like (or as similar to as possible) what the exp group are getting, but the manipulation is ineffective. For example, in the caffeine study, the participants in a placebo group may be given </a:t>
            </a:r>
            <a:r>
              <a:rPr lang="en-GB" dirty="0" err="1"/>
              <a:t>decaff</a:t>
            </a:r>
            <a:r>
              <a:rPr lang="en-GB" dirty="0"/>
              <a:t> coffee. They think they are receiving caffeine and the conditions are the same as the </a:t>
            </a:r>
            <a:r>
              <a:rPr lang="en-GB" dirty="0" err="1"/>
              <a:t>experiemtnal</a:t>
            </a:r>
            <a:r>
              <a:rPr lang="en-GB" dirty="0"/>
              <a:t> group – they receive a cup of coffee – but the </a:t>
            </a:r>
            <a:r>
              <a:rPr lang="en-GB" dirty="0" err="1"/>
              <a:t>decaff</a:t>
            </a:r>
            <a:r>
              <a:rPr lang="en-GB" dirty="0"/>
              <a:t> coffee is ineffective.</a:t>
            </a:r>
          </a:p>
          <a:p>
            <a:r>
              <a:rPr lang="en-GB" dirty="0"/>
              <a:t>Consideration of ethical principles is required in cases such as this – specifically related to deception in the most part (which then of course has a knock on effect to informed consent and debrief) – so plenty to consider.</a:t>
            </a:r>
          </a:p>
        </p:txBody>
      </p:sp>
      <p:sp>
        <p:nvSpPr>
          <p:cNvPr id="4" name="Slide Number Placeholder 3"/>
          <p:cNvSpPr>
            <a:spLocks noGrp="1"/>
          </p:cNvSpPr>
          <p:nvPr>
            <p:ph type="sldNum" sz="quarter" idx="5"/>
          </p:nvPr>
        </p:nvSpPr>
        <p:spPr/>
        <p:txBody>
          <a:bodyPr/>
          <a:lstStyle/>
          <a:p>
            <a:fld id="{53638C25-0539-4BC0-B635-196A719246BF}" type="slidenum">
              <a:rPr lang="en-GB" smtClean="0"/>
              <a:t>25</a:t>
            </a:fld>
            <a:endParaRPr lang="en-GB"/>
          </a:p>
        </p:txBody>
      </p:sp>
    </p:spTree>
    <p:extLst>
      <p:ext uri="{BB962C8B-B14F-4D97-AF65-F5344CB8AC3E}">
        <p14:creationId xmlns:p14="http://schemas.microsoft.com/office/powerpoint/2010/main" val="2295224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Within-subjects designs are also referred to as repeated measures designs – and in fact this is the more common terms and refers to the fact that the same measure it repeated on each participant under various conditions of the IV.</a:t>
            </a:r>
          </a:p>
          <a:p>
            <a:endParaRPr lang="en-GB" dirty="0"/>
          </a:p>
          <a:p>
            <a:r>
              <a:rPr lang="en-GB" dirty="0"/>
              <a:t>One of the main issues with repeated measures designs is that of order effects – also called practice effects which, again, explains better what the </a:t>
            </a:r>
            <a:r>
              <a:rPr lang="en-GB" dirty="0" err="1"/>
              <a:t>terme</a:t>
            </a:r>
            <a:r>
              <a:rPr lang="en-GB" dirty="0"/>
              <a:t> means. It simply means the order in which the conditions are completed can have an influence on the outcome. When people complete the second condition, they may naturally show an improvement due to practice. So for example in our reaction times example to warning shapes in cars – the first condition was circles, the second was square and the last was triangle. If we have ALL our participants do the study in exactly this order, they are naturally going to get better at responding to the warnings regardless of the shape as they have had practice of recognising the warning anyway. So what can we do? We can randomise the order in which participants take part in the conditions – and this is called counterbalancing.  When we have two groups this is easy to determine – we get half of the participants to complete condition 1 first and then condition 2, and the other half complete condition 2 first and then condition 1. when we have three conditions (as with the warning signs example) then we can have a variety of different orders (e.g., one participants does 1, 2 then 3, another does 1, 3 then 2, etc) or completely randomise the conditions so that they are displayed completely randomly and different for each individual participant  (both of these things we can use computers for).</a:t>
            </a:r>
          </a:p>
        </p:txBody>
      </p:sp>
      <p:sp>
        <p:nvSpPr>
          <p:cNvPr id="4" name="Slide Number Placeholder 3"/>
          <p:cNvSpPr>
            <a:spLocks noGrp="1"/>
          </p:cNvSpPr>
          <p:nvPr>
            <p:ph type="sldNum" sz="quarter" idx="5"/>
          </p:nvPr>
        </p:nvSpPr>
        <p:spPr/>
        <p:txBody>
          <a:bodyPr/>
          <a:lstStyle/>
          <a:p>
            <a:fld id="{53638C25-0539-4BC0-B635-196A719246BF}" type="slidenum">
              <a:rPr lang="en-GB" smtClean="0"/>
              <a:t>30</a:t>
            </a:fld>
            <a:endParaRPr lang="en-GB"/>
          </a:p>
        </p:txBody>
      </p:sp>
    </p:spTree>
    <p:extLst>
      <p:ext uri="{BB962C8B-B14F-4D97-AF65-F5344CB8AC3E}">
        <p14:creationId xmlns:p14="http://schemas.microsoft.com/office/powerpoint/2010/main" val="3102524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38C25-0539-4BC0-B635-196A719246BF}" type="slidenum">
              <a:rPr lang="en-GB" smtClean="0"/>
              <a:t>31</a:t>
            </a:fld>
            <a:endParaRPr lang="en-GB"/>
          </a:p>
        </p:txBody>
      </p:sp>
    </p:spTree>
    <p:extLst>
      <p:ext uri="{BB962C8B-B14F-4D97-AF65-F5344CB8AC3E}">
        <p14:creationId xmlns:p14="http://schemas.microsoft.com/office/powerpoint/2010/main" val="513727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38C25-0539-4BC0-B635-196A719246BF}" type="slidenum">
              <a:rPr lang="en-GB" smtClean="0"/>
              <a:t>32</a:t>
            </a:fld>
            <a:endParaRPr lang="en-GB"/>
          </a:p>
        </p:txBody>
      </p:sp>
    </p:spTree>
    <p:extLst>
      <p:ext uri="{BB962C8B-B14F-4D97-AF65-F5344CB8AC3E}">
        <p14:creationId xmlns:p14="http://schemas.microsoft.com/office/powerpoint/2010/main" val="36549909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38C25-0539-4BC0-B635-196A719246BF}" type="slidenum">
              <a:rPr lang="en-GB" smtClean="0"/>
              <a:t>33</a:t>
            </a:fld>
            <a:endParaRPr lang="en-GB"/>
          </a:p>
        </p:txBody>
      </p:sp>
    </p:spTree>
    <p:extLst>
      <p:ext uri="{BB962C8B-B14F-4D97-AF65-F5344CB8AC3E}">
        <p14:creationId xmlns:p14="http://schemas.microsoft.com/office/powerpoint/2010/main" val="3298617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38C25-0539-4BC0-B635-196A719246BF}" type="slidenum">
              <a:rPr lang="en-GB" smtClean="0"/>
              <a:t>34</a:t>
            </a:fld>
            <a:endParaRPr lang="en-GB"/>
          </a:p>
        </p:txBody>
      </p:sp>
    </p:spTree>
    <p:extLst>
      <p:ext uri="{BB962C8B-B14F-4D97-AF65-F5344CB8AC3E}">
        <p14:creationId xmlns:p14="http://schemas.microsoft.com/office/powerpoint/2010/main" val="140215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0AA0184E-FAFF-42C8-88D2-4C7F2E9BBCFE}" type="slidenum">
              <a:rPr lang="en-GB" smtClean="0"/>
              <a:pPr/>
              <a:t>39</a:t>
            </a:fld>
            <a:endParaRPr lang="en-GB"/>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r>
              <a:rPr lang="en-GB"/>
              <a:t>But psychology is very different from many of these other traditional sciences: mainly because those of us who try to explain and predict behaviour are ourselves influenced by our own psychological processes I.e. anything we do is SUBJECTIVE.  Psychology has to try very hard to be more OBJECTIVE in what it does, and some would question whether pure objectivity is ever possible.</a:t>
            </a:r>
          </a:p>
        </p:txBody>
      </p:sp>
    </p:spTree>
    <p:extLst>
      <p:ext uri="{BB962C8B-B14F-4D97-AF65-F5344CB8AC3E}">
        <p14:creationId xmlns:p14="http://schemas.microsoft.com/office/powerpoint/2010/main" val="26702321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0AA0184E-FAFF-42C8-88D2-4C7F2E9BBCFE}" type="slidenum">
              <a:rPr lang="en-GB" smtClean="0"/>
              <a:pPr/>
              <a:t>40</a:t>
            </a:fld>
            <a:endParaRPr lang="en-GB"/>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r>
              <a:rPr lang="en-GB"/>
              <a:t>But psychology is very different from many of these other traditional sciences: mainly because those of us who try to explain and predict behaviour are ourselves influenced by our own psychological processes I.e. anything we do is SUBJECTIVE.  Psychology has to try very hard to be more OBJECTIVE in what it does, and some would question whether pure objectivity is ever possible.</a:t>
            </a:r>
          </a:p>
        </p:txBody>
      </p:sp>
    </p:spTree>
    <p:extLst>
      <p:ext uri="{BB962C8B-B14F-4D97-AF65-F5344CB8AC3E}">
        <p14:creationId xmlns:p14="http://schemas.microsoft.com/office/powerpoint/2010/main" val="840124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2063115" y="630937"/>
            <a:ext cx="5230368"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808892" y="1098388"/>
            <a:ext cx="7738814" cy="4394988"/>
          </a:xfrm>
        </p:spPr>
        <p:txBody>
          <a:bodyPr anchor="ctr">
            <a:noAutofit/>
          </a:bodyPr>
          <a:lstStyle>
            <a:lvl1pPr algn="ctr">
              <a:defRPr sz="7500" spc="600" baseline="0"/>
            </a:lvl1pPr>
          </a:lstStyle>
          <a:p>
            <a:r>
              <a:rPr lang="en-US"/>
              <a:t>Click to edit Master title style</a:t>
            </a:r>
            <a:endParaRPr lang="en-US" dirty="0"/>
          </a:p>
        </p:txBody>
      </p:sp>
      <p:sp>
        <p:nvSpPr>
          <p:cNvPr id="3" name="Subtitle 2"/>
          <p:cNvSpPr>
            <a:spLocks noGrp="1"/>
          </p:cNvSpPr>
          <p:nvPr>
            <p:ph type="subTitle" idx="1"/>
          </p:nvPr>
        </p:nvSpPr>
        <p:spPr>
          <a:xfrm>
            <a:off x="1661284" y="5979197"/>
            <a:ext cx="6034030" cy="742279"/>
          </a:xfrm>
        </p:spPr>
        <p:txBody>
          <a:bodyPr anchor="t">
            <a:normAutofit/>
          </a:bodyPr>
          <a:lstStyle>
            <a:lvl1pPr marL="0" indent="0" algn="ctr">
              <a:lnSpc>
                <a:spcPct val="100000"/>
              </a:lnSpc>
              <a:buNone/>
              <a:defRPr sz="1500" b="1" i="0" cap="all" spc="300" baseline="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808892" y="6375679"/>
            <a:ext cx="1747292" cy="348462"/>
          </a:xfrm>
        </p:spPr>
        <p:txBody>
          <a:bodyPr/>
          <a:lstStyle>
            <a:lvl1pPr>
              <a:defRPr baseline="0">
                <a:solidFill>
                  <a:schemeClr val="accent1">
                    <a:lumMod val="50000"/>
                  </a:schemeClr>
                </a:solidFill>
              </a:defRPr>
            </a:lvl1pPr>
          </a:lstStyle>
          <a:p>
            <a:fld id="{E414030B-B9B5-45E7-A8FA-424915B32A69}" type="datetimeFigureOut">
              <a:rPr lang="en-GB" smtClean="0"/>
              <a:t>05/10/2021</a:t>
            </a:fld>
            <a:endParaRPr lang="en-GB"/>
          </a:p>
        </p:txBody>
      </p:sp>
      <p:sp>
        <p:nvSpPr>
          <p:cNvPr id="5" name="Footer Placeholder 4"/>
          <p:cNvSpPr>
            <a:spLocks noGrp="1"/>
          </p:cNvSpPr>
          <p:nvPr>
            <p:ph type="ftr" sz="quarter" idx="11"/>
          </p:nvPr>
        </p:nvSpPr>
        <p:spPr>
          <a:xfrm>
            <a:off x="3135249" y="6375679"/>
            <a:ext cx="30861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6800414" y="6375679"/>
            <a:ext cx="1747292" cy="345796"/>
          </a:xfrm>
        </p:spPr>
        <p:txBody>
          <a:bodyPr/>
          <a:lstStyle>
            <a:lvl1pPr>
              <a:defRPr baseline="0">
                <a:solidFill>
                  <a:schemeClr val="accent1">
                    <a:lumMod val="50000"/>
                  </a:schemeClr>
                </a:solidFill>
              </a:defRPr>
            </a:lvl1pPr>
          </a:lstStyle>
          <a:p>
            <a:fld id="{D8329D37-FE42-4723-BEDE-6544B6689E8A}" type="slidenum">
              <a:rPr lang="en-GB" smtClean="0"/>
              <a:t>‹#›</a:t>
            </a:fld>
            <a:endParaRPr lang="en-GB"/>
          </a:p>
        </p:txBody>
      </p:sp>
      <p:sp>
        <p:nvSpPr>
          <p:cNvPr id="13" name="Rectangle 12"/>
          <p:cNvSpPr/>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left edge border"/>
          <p:cNvSpPr/>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94611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14030B-B9B5-45E7-A8FA-424915B32A69}"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329D37-FE42-4723-BEDE-6544B6689E8A}" type="slidenum">
              <a:rPr lang="en-GB" smtClean="0"/>
              <a:t>‹#›</a:t>
            </a:fld>
            <a:endParaRPr lang="en-GB"/>
          </a:p>
        </p:txBody>
      </p:sp>
    </p:spTree>
    <p:extLst>
      <p:ext uri="{BB962C8B-B14F-4D97-AF65-F5344CB8AC3E}">
        <p14:creationId xmlns:p14="http://schemas.microsoft.com/office/powerpoint/2010/main" val="3782063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1" name="Freeform 6"/>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bg2"/>
          </a:solidFill>
          <a:ln w="0">
            <a:noFill/>
            <a:prstDash val="solid"/>
            <a:round/>
            <a:headEnd/>
            <a:tailEnd/>
          </a:ln>
        </p:spPr>
      </p:sp>
      <p:sp>
        <p:nvSpPr>
          <p:cNvPr id="2" name="Title 1"/>
          <p:cNvSpPr>
            <a:spLocks noGrp="1"/>
          </p:cNvSpPr>
          <p:nvPr>
            <p:ph type="title"/>
          </p:nvPr>
        </p:nvSpPr>
        <p:spPr>
          <a:xfrm>
            <a:off x="2432197" y="1073889"/>
            <a:ext cx="6140303" cy="4064627"/>
          </a:xfrm>
        </p:spPr>
        <p:txBody>
          <a:bodyPr anchor="b">
            <a:normAutofit/>
          </a:bodyPr>
          <a:lstStyle>
            <a:lvl1pPr>
              <a:defRPr sz="6300" spc="6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2432198" y="5159782"/>
            <a:ext cx="5263116" cy="951135"/>
          </a:xfrm>
        </p:spPr>
        <p:txBody>
          <a:bodyPr>
            <a:normAutofit/>
          </a:bodyPr>
          <a:lstStyle>
            <a:lvl1pPr marL="0" indent="0">
              <a:lnSpc>
                <a:spcPct val="100000"/>
              </a:lnSpc>
              <a:buNone/>
              <a:defRPr sz="1500" b="1" i="0" cap="all" spc="300" baseline="0">
                <a:solidFill>
                  <a:schemeClr val="accent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2427410" y="6375679"/>
            <a:ext cx="1120460" cy="348462"/>
          </a:xfrm>
        </p:spPr>
        <p:txBody>
          <a:bodyPr/>
          <a:lstStyle>
            <a:lvl1pPr>
              <a:defRPr baseline="0">
                <a:solidFill>
                  <a:schemeClr val="tx2"/>
                </a:solidFill>
              </a:defRPr>
            </a:lvl1pPr>
          </a:lstStyle>
          <a:p>
            <a:fld id="{E414030B-B9B5-45E7-A8FA-424915B32A69}" type="datetimeFigureOut">
              <a:rPr lang="en-GB" smtClean="0"/>
              <a:t>05/10/2021</a:t>
            </a:fld>
            <a:endParaRPr lang="en-GB"/>
          </a:p>
        </p:txBody>
      </p:sp>
      <p:sp>
        <p:nvSpPr>
          <p:cNvPr id="5" name="Footer Placeholder 4"/>
          <p:cNvSpPr>
            <a:spLocks noGrp="1"/>
          </p:cNvSpPr>
          <p:nvPr>
            <p:ph type="ftr" sz="quarter" idx="11"/>
          </p:nvPr>
        </p:nvSpPr>
        <p:spPr>
          <a:xfrm>
            <a:off x="3959298" y="6375679"/>
            <a:ext cx="30861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7456825" y="6375679"/>
            <a:ext cx="1115675" cy="345796"/>
          </a:xfrm>
        </p:spPr>
        <p:txBody>
          <a:bodyPr/>
          <a:lstStyle>
            <a:lvl1pPr>
              <a:defRPr baseline="0">
                <a:solidFill>
                  <a:schemeClr val="tx2"/>
                </a:solidFill>
              </a:defRPr>
            </a:lvl1pPr>
          </a:lstStyle>
          <a:p>
            <a:fld id="{D8329D37-FE42-4723-BEDE-6544B6689E8A}" type="slidenum">
              <a:rPr lang="en-GB" smtClean="0"/>
              <a:t>‹#›</a:t>
            </a:fld>
            <a:endParaRPr lang="en-GB"/>
          </a:p>
        </p:txBody>
      </p:sp>
      <p:sp>
        <p:nvSpPr>
          <p:cNvPr id="16" name="Freeform 11"/>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nvGrpSpPr>
          <p:cNvPr id="7" name="Group 6" title="left scallop shape"/>
          <p:cNvGrpSpPr/>
          <p:nvPr/>
        </p:nvGrpSpPr>
        <p:grpSpPr>
          <a:xfrm>
            <a:off x="0" y="0"/>
            <a:ext cx="2110979" cy="6858000"/>
            <a:chOff x="0" y="0"/>
            <a:chExt cx="2110979" cy="6858000"/>
          </a:xfrm>
        </p:grpSpPr>
        <p:sp>
          <p:nvSpPr>
            <p:cNvPr id="9" name="Freeform 8" title="left scallop shape"/>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0" name="Freeform 11" title="left scallop inline"/>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8959737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2975" y="2286000"/>
            <a:ext cx="3593592"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85846" y="2286000"/>
            <a:ext cx="3593592"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14030B-B9B5-45E7-A8FA-424915B32A69}" type="datetimeFigureOut">
              <a:rPr lang="en-GB" smtClean="0"/>
              <a:t>05/10/2021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329D37-FE42-4723-BEDE-6544B6689E8A}" type="slidenum">
              <a:rPr lang="en-GB" smtClean="0"/>
              <a:t>‹#›</a:t>
            </a:fld>
            <a:endParaRPr lang="en-GB"/>
          </a:p>
        </p:txBody>
      </p:sp>
    </p:spTree>
    <p:extLst>
      <p:ext uri="{BB962C8B-B14F-4D97-AF65-F5344CB8AC3E}">
        <p14:creationId xmlns:p14="http://schemas.microsoft.com/office/powerpoint/2010/main" val="362530343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2975" y="381001"/>
            <a:ext cx="7629525"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41832"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941832" y="2909102"/>
            <a:ext cx="361188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975398"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975398" y="2909102"/>
            <a:ext cx="361188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14030B-B9B5-45E7-A8FA-424915B32A69}" type="datetimeFigureOut">
              <a:rPr lang="en-GB" smtClean="0"/>
              <a:t>05/10/2021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329D37-FE42-4723-BEDE-6544B6689E8A}" type="slidenum">
              <a:rPr lang="en-GB" smtClean="0"/>
              <a:t>‹#›</a:t>
            </a:fld>
            <a:endParaRPr lang="en-GB"/>
          </a:p>
        </p:txBody>
      </p:sp>
    </p:spTree>
    <p:extLst>
      <p:ext uri="{BB962C8B-B14F-4D97-AF65-F5344CB8AC3E}">
        <p14:creationId xmlns:p14="http://schemas.microsoft.com/office/powerpoint/2010/main" val="226726681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14030B-B9B5-45E7-A8FA-424915B32A69}" type="datetimeFigureOut">
              <a:rPr lang="en-GB" smtClean="0"/>
              <a:t>05/10/2021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329D37-FE42-4723-BEDE-6544B6689E8A}" type="slidenum">
              <a:rPr lang="en-GB" smtClean="0"/>
              <a:t>‹#›</a:t>
            </a:fld>
            <a:endParaRPr lang="en-GB"/>
          </a:p>
        </p:txBody>
      </p:sp>
    </p:spTree>
    <p:extLst>
      <p:ext uri="{BB962C8B-B14F-4D97-AF65-F5344CB8AC3E}">
        <p14:creationId xmlns:p14="http://schemas.microsoft.com/office/powerpoint/2010/main" val="1114954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14030B-B9B5-45E7-A8FA-424915B32A69}" type="datetimeFigureOut">
              <a:rPr lang="en-GB" smtClean="0"/>
              <a:t>05/10/2021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8329D37-FE42-4723-BEDE-6544B6689E8A}" type="slidenum">
              <a:rPr lang="en-GB" smtClean="0"/>
              <a:t>‹#›</a:t>
            </a:fld>
            <a:endParaRPr lang="en-GB"/>
          </a:p>
        </p:txBody>
      </p:sp>
    </p:spTree>
    <p:extLst>
      <p:ext uri="{BB962C8B-B14F-4D97-AF65-F5344CB8AC3E}">
        <p14:creationId xmlns:p14="http://schemas.microsoft.com/office/powerpoint/2010/main" val="2470417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5542359" y="0"/>
            <a:ext cx="3601641"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6253414" y="457200"/>
            <a:ext cx="2319086" cy="1196671"/>
          </a:xfrm>
        </p:spPr>
        <p:txBody>
          <a:bodyPr anchor="b">
            <a:normAutofit/>
          </a:bodyPr>
          <a:lstStyle>
            <a:lvl1pPr>
              <a:lnSpc>
                <a:spcPct val="100000"/>
              </a:lnSpc>
              <a:defRPr sz="1800" b="1" i="0" cap="all" spc="225"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573788" y="920377"/>
            <a:ext cx="4618814" cy="4985124"/>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53414" y="1741336"/>
            <a:ext cx="2319086"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73789" y="6375679"/>
            <a:ext cx="925016" cy="348462"/>
          </a:xfrm>
        </p:spPr>
        <p:txBody>
          <a:bodyPr/>
          <a:lstStyle/>
          <a:p>
            <a:fld id="{E414030B-B9B5-45E7-A8FA-424915B32A69}" type="datetimeFigureOut">
              <a:rPr lang="en-GB" smtClean="0"/>
              <a:t>05/10/2021</a:t>
            </a:fld>
            <a:endParaRPr lang="en-GB"/>
          </a:p>
        </p:txBody>
      </p:sp>
      <p:sp>
        <p:nvSpPr>
          <p:cNvPr id="6" name="Footer Placeholder 5"/>
          <p:cNvSpPr>
            <a:spLocks noGrp="1"/>
          </p:cNvSpPr>
          <p:nvPr>
            <p:ph type="ftr" sz="quarter" idx="11"/>
          </p:nvPr>
        </p:nvSpPr>
        <p:spPr>
          <a:xfrm>
            <a:off x="1577716" y="6375679"/>
            <a:ext cx="2611634" cy="345796"/>
          </a:xfrm>
        </p:spPr>
        <p:txBody>
          <a:bodyPr/>
          <a:lstStyle/>
          <a:p>
            <a:endParaRPr lang="en-GB"/>
          </a:p>
        </p:txBody>
      </p:sp>
      <p:sp>
        <p:nvSpPr>
          <p:cNvPr id="7" name="Slide Number Placeholder 6"/>
          <p:cNvSpPr>
            <a:spLocks noGrp="1"/>
          </p:cNvSpPr>
          <p:nvPr>
            <p:ph type="sldNum" sz="quarter" idx="12"/>
          </p:nvPr>
        </p:nvSpPr>
        <p:spPr>
          <a:xfrm>
            <a:off x="4268261" y="6375679"/>
            <a:ext cx="924342" cy="345796"/>
          </a:xfrm>
        </p:spPr>
        <p:txBody>
          <a:bodyPr/>
          <a:lstStyle/>
          <a:p>
            <a:fld id="{D8329D37-FE42-4723-BEDE-6544B6689E8A}" type="slidenum">
              <a:rPr lang="en-GB" smtClean="0"/>
              <a:t>‹#›</a:t>
            </a:fld>
            <a:endParaRPr lang="en-GB"/>
          </a:p>
        </p:txBody>
      </p:sp>
      <p:sp>
        <p:nvSpPr>
          <p:cNvPr id="8" name="Rectangle 7"/>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left edge border"/>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25420664"/>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12598" y="1"/>
            <a:ext cx="5516689"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11" name="Freeform 11" title="right scallop background shape"/>
          <p:cNvSpPr/>
          <p:nvPr/>
        </p:nvSpPr>
        <p:spPr bwMode="auto">
          <a:xfrm>
            <a:off x="5542359" y="0"/>
            <a:ext cx="3601641"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253413" y="457200"/>
            <a:ext cx="2319088" cy="1196670"/>
          </a:xfrm>
        </p:spPr>
        <p:txBody>
          <a:bodyPr anchor="b">
            <a:normAutofit/>
          </a:bodyPr>
          <a:lstStyle>
            <a:lvl1pPr>
              <a:lnSpc>
                <a:spcPct val="100000"/>
              </a:lnSpc>
              <a:defRPr sz="1800" b="1" i="0" spc="225"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6253413" y="1741336"/>
            <a:ext cx="2319088"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74463" y="6375679"/>
            <a:ext cx="924342" cy="348462"/>
          </a:xfrm>
        </p:spPr>
        <p:txBody>
          <a:bodyPr/>
          <a:lstStyle/>
          <a:p>
            <a:fld id="{E414030B-B9B5-45E7-A8FA-424915B32A69}" type="datetimeFigureOut">
              <a:rPr lang="en-GB" smtClean="0"/>
              <a:t>05/10/2021</a:t>
            </a:fld>
            <a:endParaRPr lang="en-GB"/>
          </a:p>
        </p:txBody>
      </p:sp>
      <p:sp>
        <p:nvSpPr>
          <p:cNvPr id="6" name="Footer Placeholder 5"/>
          <p:cNvSpPr>
            <a:spLocks noGrp="1"/>
          </p:cNvSpPr>
          <p:nvPr>
            <p:ph type="ftr" sz="quarter" idx="11"/>
          </p:nvPr>
        </p:nvSpPr>
        <p:spPr>
          <a:xfrm>
            <a:off x="1577716" y="6375679"/>
            <a:ext cx="2611634" cy="345796"/>
          </a:xfrm>
        </p:spPr>
        <p:txBody>
          <a:bodyPr/>
          <a:lstStyle/>
          <a:p>
            <a:endParaRPr lang="en-GB"/>
          </a:p>
        </p:txBody>
      </p:sp>
      <p:sp>
        <p:nvSpPr>
          <p:cNvPr id="7" name="Slide Number Placeholder 6"/>
          <p:cNvSpPr>
            <a:spLocks noGrp="1"/>
          </p:cNvSpPr>
          <p:nvPr>
            <p:ph type="sldNum" sz="quarter" idx="12"/>
          </p:nvPr>
        </p:nvSpPr>
        <p:spPr>
          <a:xfrm>
            <a:off x="4256153" y="6375679"/>
            <a:ext cx="947460" cy="345796"/>
          </a:xfrm>
        </p:spPr>
        <p:txBody>
          <a:bodyPr/>
          <a:lstStyle/>
          <a:p>
            <a:fld id="{D8329D37-FE42-4723-BEDE-6544B6689E8A}" type="slidenum">
              <a:rPr lang="en-GB" smtClean="0"/>
              <a:t>‹#›</a:t>
            </a:fld>
            <a:endParaRPr lang="en-GB"/>
          </a:p>
        </p:txBody>
      </p:sp>
      <p:sp>
        <p:nvSpPr>
          <p:cNvPr id="13" name="Rectangle 12" title="left edge border"/>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25198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14030B-B9B5-45E7-A8FA-424915B32A69}"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329D37-FE42-4723-BEDE-6544B6689E8A}" type="slidenum">
              <a:rPr lang="en-GB" smtClean="0"/>
              <a:t>‹#›</a:t>
            </a:fld>
            <a:endParaRPr lang="en-GB"/>
          </a:p>
        </p:txBody>
      </p:sp>
    </p:spTree>
    <p:extLst>
      <p:ext uri="{BB962C8B-B14F-4D97-AF65-F5344CB8AC3E}">
        <p14:creationId xmlns:p14="http://schemas.microsoft.com/office/powerpoint/2010/main" val="3056397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96911" y="382386"/>
            <a:ext cx="1771930"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42974" y="382386"/>
            <a:ext cx="5809517" cy="560040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14030B-B9B5-45E7-A8FA-424915B32A69}"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329D37-FE42-4723-BEDE-6544B6689E8A}" type="slidenum">
              <a:rPr lang="en-GB" smtClean="0"/>
              <a:t>‹#›</a:t>
            </a:fld>
            <a:endParaRPr lang="en-GB"/>
          </a:p>
        </p:txBody>
      </p:sp>
    </p:spTree>
    <p:extLst>
      <p:ext uri="{BB962C8B-B14F-4D97-AF65-F5344CB8AC3E}">
        <p14:creationId xmlns:p14="http://schemas.microsoft.com/office/powerpoint/2010/main" val="3287208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38758" y="382385"/>
            <a:ext cx="763374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938758" y="2286002"/>
            <a:ext cx="763374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38758" y="6375679"/>
            <a:ext cx="1747292" cy="348462"/>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fld id="{E414030B-B9B5-45E7-A8FA-424915B32A69}" type="datetimeFigureOut">
              <a:rPr lang="en-GB" smtClean="0"/>
              <a:t>05/10/2021</a:t>
            </a:fld>
            <a:endParaRPr lang="en-GB"/>
          </a:p>
        </p:txBody>
      </p:sp>
      <p:sp>
        <p:nvSpPr>
          <p:cNvPr id="5" name="Footer Placeholder 4"/>
          <p:cNvSpPr>
            <a:spLocks noGrp="1"/>
          </p:cNvSpPr>
          <p:nvPr>
            <p:ph type="ftr" sz="quarter" idx="3"/>
          </p:nvPr>
        </p:nvSpPr>
        <p:spPr>
          <a:xfrm>
            <a:off x="3028950" y="6375679"/>
            <a:ext cx="3086100" cy="345796"/>
          </a:xfrm>
          <a:prstGeom prst="rect">
            <a:avLst/>
          </a:prstGeom>
        </p:spPr>
        <p:txBody>
          <a:bodyPr vert="horz" lIns="91440" tIns="45720" rIns="91440" bIns="45720" rtlCol="0" anchor="ctr"/>
          <a:lstStyle>
            <a:lvl1pPr algn="ctr">
              <a:defRPr sz="10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6457951" y="6375679"/>
            <a:ext cx="2114549" cy="345796"/>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D8329D37-FE42-4723-BEDE-6544B6689E8A}" type="slidenum">
              <a:rPr lang="en-GB" smtClean="0"/>
              <a:t>‹#›</a:t>
            </a:fld>
            <a:endParaRPr lang="en-GB"/>
          </a:p>
        </p:txBody>
      </p:sp>
      <p:sp>
        <p:nvSpPr>
          <p:cNvPr id="12" name="Rectangle 11"/>
          <p:cNvSpPr/>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right edge border"/>
          <p:cNvSpPr/>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p:cNvSpPr/>
          <p:nvPr/>
        </p:nvSpPr>
        <p:spPr bwMode="auto">
          <a:xfrm>
            <a:off x="1" y="0"/>
            <a:ext cx="679090" cy="6858000"/>
          </a:xfrm>
          <a:custGeom>
            <a:avLst/>
            <a:gdLst/>
            <a:ahLst/>
            <a:cxnLst/>
            <a:rect l="0" t="0" r="r" b="b"/>
            <a:pathLst>
              <a:path w="211" h="2160">
                <a:moveTo>
                  <a:pt x="155" y="1728"/>
                </a:moveTo>
                <a:cubicBezTo>
                  <a:pt x="155" y="1620"/>
                  <a:pt x="211" y="1620"/>
                  <a:pt x="211" y="1512"/>
                </a:cubicBezTo>
                <a:cubicBezTo>
                  <a:pt x="211" y="1404"/>
                  <a:pt x="155" y="1404"/>
                  <a:pt x="155" y="1296"/>
                </a:cubicBezTo>
                <a:cubicBezTo>
                  <a:pt x="155" y="1188"/>
                  <a:pt x="211" y="1188"/>
                  <a:pt x="211" y="1080"/>
                </a:cubicBezTo>
                <a:cubicBezTo>
                  <a:pt x="211" y="972"/>
                  <a:pt x="155" y="972"/>
                  <a:pt x="155" y="864"/>
                </a:cubicBezTo>
                <a:cubicBezTo>
                  <a:pt x="155" y="756"/>
                  <a:pt x="211" y="756"/>
                  <a:pt x="211" y="648"/>
                </a:cubicBezTo>
                <a:cubicBezTo>
                  <a:pt x="211" y="540"/>
                  <a:pt x="155" y="540"/>
                  <a:pt x="155" y="432"/>
                </a:cubicBezTo>
                <a:cubicBezTo>
                  <a:pt x="155" y="324"/>
                  <a:pt x="211" y="324"/>
                  <a:pt x="211" y="216"/>
                </a:cubicBezTo>
                <a:cubicBezTo>
                  <a:pt x="211" y="108"/>
                  <a:pt x="155" y="108"/>
                  <a:pt x="155" y="0"/>
                </a:cubicBezTo>
                <a:cubicBezTo>
                  <a:pt x="0" y="0"/>
                  <a:pt x="0" y="0"/>
                  <a:pt x="0" y="0"/>
                </a:cubicBezTo>
                <a:cubicBezTo>
                  <a:pt x="0" y="2160"/>
                  <a:pt x="0" y="2160"/>
                  <a:pt x="0" y="2160"/>
                </a:cubicBezTo>
                <a:cubicBezTo>
                  <a:pt x="155" y="2160"/>
                  <a:pt x="155" y="2160"/>
                  <a:pt x="155" y="2160"/>
                </a:cubicBezTo>
                <a:cubicBezTo>
                  <a:pt x="155" y="2052"/>
                  <a:pt x="211" y="2052"/>
                  <a:pt x="211" y="1944"/>
                </a:cubicBezTo>
                <a:cubicBezTo>
                  <a:pt x="211" y="1836"/>
                  <a:pt x="155" y="1836"/>
                  <a:pt x="155" y="1728"/>
                </a:cubicBezTo>
                <a:close/>
              </a:path>
            </a:pathLst>
          </a:custGeom>
          <a:solidFill>
            <a:schemeClr val="tx2"/>
          </a:solidFill>
          <a:ln>
            <a:noFill/>
          </a:ln>
        </p:spPr>
      </p:sp>
    </p:spTree>
    <p:extLst>
      <p:ext uri="{BB962C8B-B14F-4D97-AF65-F5344CB8AC3E}">
        <p14:creationId xmlns:p14="http://schemas.microsoft.com/office/powerpoint/2010/main" val="232649347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5100" kern="1200" cap="all" spc="150" baseline="0">
          <a:solidFill>
            <a:schemeClr val="tx2"/>
          </a:solidFill>
          <a:latin typeface="+mj-lt"/>
          <a:ea typeface="+mj-ea"/>
          <a:cs typeface="+mj-cs"/>
        </a:defRPr>
      </a:lvl1pPr>
    </p:titleStyle>
    <p:bodyStyle>
      <a:lvl1pPr marL="228600" indent="-228600" algn="l" defTabSz="6858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6858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6858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pos="594">
          <p15:clr>
            <a:srgbClr val="F26B43"/>
          </p15:clr>
        </p15:guide>
        <p15:guide id="4" pos="5400">
          <p15:clr>
            <a:srgbClr val="F26B43"/>
          </p15:clr>
        </p15:guide>
        <p15:guide id="5" orient="horz" pos="4008">
          <p15:clr>
            <a:srgbClr val="F26B43"/>
          </p15:clr>
        </p15:guide>
        <p15:guide id="6" orient="horz" pos="1440">
          <p15:clr>
            <a:srgbClr val="F26B43"/>
          </p15:clr>
        </p15:guide>
        <p15:guide id="7" orient="horz" pos="3720">
          <p15:clr>
            <a:srgbClr val="F26B43"/>
          </p15:clr>
        </p15:guide>
        <p15:guide id="8"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3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Research Methods I</a:t>
            </a:r>
          </a:p>
        </p:txBody>
      </p:sp>
      <p:sp>
        <p:nvSpPr>
          <p:cNvPr id="3" name="Subtitle 2"/>
          <p:cNvSpPr>
            <a:spLocks noGrp="1"/>
          </p:cNvSpPr>
          <p:nvPr>
            <p:ph type="subTitle" idx="1"/>
          </p:nvPr>
        </p:nvSpPr>
        <p:spPr>
          <a:xfrm>
            <a:off x="1661284" y="5832052"/>
            <a:ext cx="6034030" cy="742279"/>
          </a:xfrm>
        </p:spPr>
        <p:txBody>
          <a:bodyPr>
            <a:noAutofit/>
          </a:bodyPr>
          <a:lstStyle/>
          <a:p>
            <a:r>
              <a:rPr lang="en-GB" sz="2400" dirty="0"/>
              <a:t>Experimental and Non-experimental Designs</a:t>
            </a:r>
          </a:p>
        </p:txBody>
      </p:sp>
    </p:spTree>
    <p:extLst>
      <p:ext uri="{BB962C8B-B14F-4D97-AF65-F5344CB8AC3E}">
        <p14:creationId xmlns:p14="http://schemas.microsoft.com/office/powerpoint/2010/main" val="74651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 - RECAP</a:t>
            </a:r>
          </a:p>
        </p:txBody>
      </p:sp>
      <p:sp>
        <p:nvSpPr>
          <p:cNvPr id="3" name="Content Placeholder 2"/>
          <p:cNvSpPr>
            <a:spLocks noGrp="1"/>
          </p:cNvSpPr>
          <p:nvPr>
            <p:ph idx="1"/>
          </p:nvPr>
        </p:nvSpPr>
        <p:spPr>
          <a:xfrm>
            <a:off x="628650" y="1737361"/>
            <a:ext cx="7886700" cy="4439602"/>
          </a:xfrm>
        </p:spPr>
        <p:txBody>
          <a:bodyPr>
            <a:normAutofit lnSpcReduction="10000"/>
          </a:bodyPr>
          <a:lstStyle/>
          <a:p>
            <a:pPr marL="0" indent="0">
              <a:buNone/>
            </a:pPr>
            <a:r>
              <a:rPr lang="en-GB" sz="2400" b="1" dirty="0"/>
              <a:t>IV’s</a:t>
            </a:r>
          </a:p>
          <a:p>
            <a:pPr lvl="1"/>
            <a:r>
              <a:rPr lang="en-GB" sz="2000" dirty="0"/>
              <a:t>Can be manipulated/controlled by the researcher</a:t>
            </a:r>
          </a:p>
          <a:p>
            <a:pPr marL="0" indent="0">
              <a:buNone/>
            </a:pPr>
            <a:r>
              <a:rPr lang="en-GB" sz="2400" b="1" dirty="0"/>
              <a:t>DV</a:t>
            </a:r>
          </a:p>
          <a:p>
            <a:pPr lvl="1"/>
            <a:r>
              <a:rPr lang="en-GB" sz="2000" dirty="0"/>
              <a:t>Dependent on the IV</a:t>
            </a:r>
          </a:p>
          <a:p>
            <a:pPr marL="0" indent="0">
              <a:buNone/>
            </a:pPr>
            <a:r>
              <a:rPr lang="en-GB" sz="2400" b="1" dirty="0"/>
              <a:t>Extraneous</a:t>
            </a:r>
          </a:p>
          <a:p>
            <a:pPr lvl="1"/>
            <a:r>
              <a:rPr lang="en-GB" sz="2000" dirty="0"/>
              <a:t>Any variable that is not the IV that could have affected the DV (but may or may not have been accounted for in the initial study design)</a:t>
            </a:r>
          </a:p>
          <a:p>
            <a:pPr marL="0" indent="0">
              <a:buNone/>
            </a:pPr>
            <a:r>
              <a:rPr lang="en-GB" sz="2400" b="1" dirty="0"/>
              <a:t>Confounding</a:t>
            </a:r>
          </a:p>
          <a:p>
            <a:pPr lvl="1"/>
            <a:r>
              <a:rPr lang="en-GB" sz="2000" dirty="0"/>
              <a:t>A variable that causes confusion in understanding the relationship between two variables.  Aim as much as possible to eliminate these in experimental research through controlled conditions</a:t>
            </a:r>
          </a:p>
        </p:txBody>
      </p:sp>
    </p:spTree>
    <p:extLst>
      <p:ext uri="{BB962C8B-B14F-4D97-AF65-F5344CB8AC3E}">
        <p14:creationId xmlns:p14="http://schemas.microsoft.com/office/powerpoint/2010/main" val="3374778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Study Design</a:t>
            </a:r>
          </a:p>
        </p:txBody>
      </p:sp>
      <p:sp>
        <p:nvSpPr>
          <p:cNvPr id="3" name="Content Placeholder 2"/>
          <p:cNvSpPr>
            <a:spLocks noGrp="1"/>
          </p:cNvSpPr>
          <p:nvPr>
            <p:ph idx="1"/>
          </p:nvPr>
        </p:nvSpPr>
        <p:spPr>
          <a:xfrm>
            <a:off x="938758" y="1874517"/>
            <a:ext cx="7633742" cy="3593591"/>
          </a:xfrm>
        </p:spPr>
        <p:txBody>
          <a:bodyPr>
            <a:normAutofit fontScale="92500"/>
          </a:bodyPr>
          <a:lstStyle/>
          <a:p>
            <a:r>
              <a:rPr lang="en-GB" sz="2400" dirty="0"/>
              <a:t>Often several potential ways of exploring a psychological question</a:t>
            </a:r>
          </a:p>
          <a:p>
            <a:endParaRPr lang="en-GB" sz="2400" dirty="0"/>
          </a:p>
          <a:p>
            <a:r>
              <a:rPr lang="en-GB" sz="2400" dirty="0"/>
              <a:t>Have to weigh up the benefits and problems of each possible approach</a:t>
            </a:r>
          </a:p>
          <a:p>
            <a:endParaRPr lang="en-GB" sz="2400" dirty="0"/>
          </a:p>
          <a:p>
            <a:r>
              <a:rPr lang="en-GB" sz="2400" dirty="0"/>
              <a:t>Must make sure the design chosen will enable you to answer your research question, and reject or accept your hypotheses</a:t>
            </a:r>
          </a:p>
        </p:txBody>
      </p:sp>
    </p:spTree>
    <p:extLst>
      <p:ext uri="{BB962C8B-B14F-4D97-AF65-F5344CB8AC3E}">
        <p14:creationId xmlns:p14="http://schemas.microsoft.com/office/powerpoint/2010/main" val="1022976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Empiricism i.e. a scientific approach</a:t>
            </a:r>
            <a:br>
              <a:rPr lang="en-GB" dirty="0"/>
            </a:br>
            <a:endParaRPr lang="en-GB" dirty="0"/>
          </a:p>
        </p:txBody>
      </p:sp>
      <p:sp>
        <p:nvSpPr>
          <p:cNvPr id="4" name="Rectangle 3"/>
          <p:cNvSpPr>
            <a:spLocks noGrp="1" noChangeArrowheads="1"/>
          </p:cNvSpPr>
          <p:nvPr>
            <p:ph idx="1"/>
          </p:nvPr>
        </p:nvSpPr>
        <p:spPr>
          <a:xfrm>
            <a:off x="418117" y="1935733"/>
            <a:ext cx="8229600" cy="4525963"/>
          </a:xfrm>
        </p:spPr>
        <p:txBody>
          <a:bodyPr>
            <a:normAutofit fontScale="85000" lnSpcReduction="20000"/>
          </a:bodyPr>
          <a:lstStyle/>
          <a:p>
            <a:pPr lvl="1" eaLnBrk="1" hangingPunct="1"/>
            <a:r>
              <a:rPr lang="en-GB" sz="2400" dirty="0"/>
              <a:t>Definable subject matter</a:t>
            </a:r>
          </a:p>
          <a:p>
            <a:pPr lvl="2" eaLnBrk="1" hangingPunct="1">
              <a:buFont typeface="Wingdings" pitchFamily="2" charset="2"/>
              <a:buChar char="Ø"/>
            </a:pPr>
            <a:r>
              <a:rPr lang="en-GB" sz="2000" dirty="0"/>
              <a:t>What are you interested in?</a:t>
            </a:r>
          </a:p>
          <a:p>
            <a:pPr lvl="1" eaLnBrk="1" hangingPunct="1"/>
            <a:endParaRPr lang="en-GB" sz="2400" dirty="0"/>
          </a:p>
          <a:p>
            <a:pPr lvl="1" eaLnBrk="1" hangingPunct="1"/>
            <a:r>
              <a:rPr lang="en-GB" sz="2400" dirty="0"/>
              <a:t>Theory construction</a:t>
            </a:r>
          </a:p>
          <a:p>
            <a:pPr lvl="2" eaLnBrk="1" hangingPunct="1">
              <a:buFont typeface="Wingdings" pitchFamily="2" charset="2"/>
              <a:buChar char="Ø"/>
            </a:pPr>
            <a:r>
              <a:rPr lang="en-GB" sz="2000" dirty="0"/>
              <a:t> An explanation of a particular behaviour/cognitive process</a:t>
            </a:r>
          </a:p>
          <a:p>
            <a:pPr lvl="2" eaLnBrk="1" hangingPunct="1">
              <a:buFont typeface="Wingdings" pitchFamily="2" charset="2"/>
              <a:buChar char="Ø"/>
            </a:pPr>
            <a:endParaRPr lang="en-GB" sz="2000" dirty="0"/>
          </a:p>
          <a:p>
            <a:pPr lvl="1" eaLnBrk="1" hangingPunct="1"/>
            <a:r>
              <a:rPr lang="en-GB" sz="2400" dirty="0"/>
              <a:t>Hypothesis testing</a:t>
            </a:r>
          </a:p>
          <a:p>
            <a:pPr lvl="2" eaLnBrk="1" hangingPunct="1">
              <a:buFont typeface="Wingdings" pitchFamily="2" charset="2"/>
              <a:buChar char="Ø"/>
            </a:pPr>
            <a:r>
              <a:rPr lang="en-GB" sz="2000" dirty="0"/>
              <a:t>A testable statement which makes a prediction about that behaviour/cognitive process</a:t>
            </a:r>
          </a:p>
          <a:p>
            <a:pPr lvl="2" eaLnBrk="1" hangingPunct="1">
              <a:buFont typeface="Wingdings" pitchFamily="2" charset="2"/>
              <a:buChar char="Ø"/>
            </a:pPr>
            <a:endParaRPr lang="en-GB" sz="2000" dirty="0"/>
          </a:p>
          <a:p>
            <a:pPr lvl="1" eaLnBrk="1" hangingPunct="1"/>
            <a:r>
              <a:rPr lang="en-GB" sz="2400" dirty="0"/>
              <a:t>Empirical methods</a:t>
            </a:r>
          </a:p>
          <a:p>
            <a:pPr lvl="2" eaLnBrk="1" hangingPunct="1">
              <a:buFont typeface="Wingdings" pitchFamily="2" charset="2"/>
              <a:buChar char="Ø"/>
            </a:pPr>
            <a:r>
              <a:rPr lang="en-GB" sz="2000" dirty="0"/>
              <a:t>Ways of collecting data to see if your hypothesis/prediction is correct &amp; if your theory is supported.</a:t>
            </a:r>
          </a:p>
          <a:p>
            <a:pPr lvl="1" eaLnBrk="1" hangingPunct="1"/>
            <a:endParaRPr lang="en-GB" sz="2400" dirty="0"/>
          </a:p>
          <a:p>
            <a:pPr eaLnBrk="1" hangingPunct="1">
              <a:buFontTx/>
              <a:buNone/>
            </a:pPr>
            <a:endParaRPr lang="en-GB" sz="2800" dirty="0"/>
          </a:p>
          <a:p>
            <a:pPr eaLnBrk="1" hangingPunct="1"/>
            <a:endParaRPr lang="en-GB" sz="2800" dirty="0"/>
          </a:p>
          <a:p>
            <a:pPr eaLnBrk="1" hangingPunct="1"/>
            <a:endParaRPr lang="en-US" sz="2800" dirty="0"/>
          </a:p>
        </p:txBody>
      </p:sp>
    </p:spTree>
    <p:extLst>
      <p:ext uri="{BB962C8B-B14F-4D97-AF65-F5344CB8AC3E}">
        <p14:creationId xmlns:p14="http://schemas.microsoft.com/office/powerpoint/2010/main" val="2396150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5D65E-2323-4626-97F9-6286A9B8B593}"/>
              </a:ext>
            </a:extLst>
          </p:cNvPr>
          <p:cNvSpPr>
            <a:spLocks noGrp="1"/>
          </p:cNvSpPr>
          <p:nvPr>
            <p:ph type="title"/>
          </p:nvPr>
        </p:nvSpPr>
        <p:spPr/>
        <p:txBody>
          <a:bodyPr/>
          <a:lstStyle/>
          <a:p>
            <a:r>
              <a:rPr lang="en-GB" dirty="0"/>
              <a:t>The role of Experiments in gathering evidence</a:t>
            </a:r>
          </a:p>
        </p:txBody>
      </p:sp>
      <p:sp>
        <p:nvSpPr>
          <p:cNvPr id="3" name="Text Placeholder 2">
            <a:extLst>
              <a:ext uri="{FF2B5EF4-FFF2-40B4-BE49-F238E27FC236}">
                <a16:creationId xmlns:a16="http://schemas.microsoft.com/office/drawing/2014/main" id="{E22F1970-FA6C-4F3B-AD74-B5665E2549D5}"/>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47096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0643B-2163-434D-AFD1-BCEB24CFA061}"/>
              </a:ext>
            </a:extLst>
          </p:cNvPr>
          <p:cNvSpPr>
            <a:spLocks noGrp="1"/>
          </p:cNvSpPr>
          <p:nvPr>
            <p:ph type="title"/>
          </p:nvPr>
        </p:nvSpPr>
        <p:spPr/>
        <p:txBody>
          <a:bodyPr/>
          <a:lstStyle/>
          <a:p>
            <a:r>
              <a:rPr lang="en-GB" dirty="0"/>
              <a:t>Experiments</a:t>
            </a:r>
          </a:p>
        </p:txBody>
      </p:sp>
      <p:sp>
        <p:nvSpPr>
          <p:cNvPr id="3" name="Content Placeholder 2">
            <a:extLst>
              <a:ext uri="{FF2B5EF4-FFF2-40B4-BE49-F238E27FC236}">
                <a16:creationId xmlns:a16="http://schemas.microsoft.com/office/drawing/2014/main" id="{7FAF38E9-95E7-45FB-8466-1086E57812CD}"/>
              </a:ext>
            </a:extLst>
          </p:cNvPr>
          <p:cNvSpPr>
            <a:spLocks noGrp="1"/>
          </p:cNvSpPr>
          <p:nvPr>
            <p:ph idx="1"/>
          </p:nvPr>
        </p:nvSpPr>
        <p:spPr>
          <a:xfrm>
            <a:off x="938758" y="1659468"/>
            <a:ext cx="7633742" cy="4220126"/>
          </a:xfrm>
        </p:spPr>
        <p:txBody>
          <a:bodyPr>
            <a:normAutofit fontScale="92500" lnSpcReduction="10000"/>
          </a:bodyPr>
          <a:lstStyle/>
          <a:p>
            <a:r>
              <a:rPr lang="en-GB" sz="2600" dirty="0"/>
              <a:t>Experiments are considered a powerful way to gather evidence to support – or contradict – theories</a:t>
            </a:r>
          </a:p>
          <a:p>
            <a:endParaRPr lang="en-GB" sz="2600" dirty="0"/>
          </a:p>
          <a:p>
            <a:r>
              <a:rPr lang="en-GB" sz="2600" dirty="0"/>
              <a:t>Experiments are fair, efficient, and have the ability to eliminate alternative explanations for a given research outcome</a:t>
            </a:r>
          </a:p>
          <a:p>
            <a:endParaRPr lang="en-GB" sz="2400" dirty="0"/>
          </a:p>
          <a:p>
            <a:r>
              <a:rPr lang="en-GB" sz="2600" dirty="0"/>
              <a:t>Can identify whether one type of variable affects another</a:t>
            </a:r>
          </a:p>
          <a:p>
            <a:pPr lvl="1"/>
            <a:r>
              <a:rPr lang="en-GB" sz="2400" i="1" dirty="0"/>
              <a:t>Cause and effect!</a:t>
            </a:r>
          </a:p>
          <a:p>
            <a:pPr lvl="1"/>
            <a:r>
              <a:rPr lang="en-GB" sz="2400" i="1" dirty="0"/>
              <a:t>More likely than other methods to show this relationship clearly</a:t>
            </a:r>
          </a:p>
          <a:p>
            <a:endParaRPr lang="en-GB" sz="2400" dirty="0"/>
          </a:p>
          <a:p>
            <a:endParaRPr lang="en-GB" sz="2400" dirty="0"/>
          </a:p>
        </p:txBody>
      </p:sp>
    </p:spTree>
    <p:extLst>
      <p:ext uri="{BB962C8B-B14F-4D97-AF65-F5344CB8AC3E}">
        <p14:creationId xmlns:p14="http://schemas.microsoft.com/office/powerpoint/2010/main" val="2582746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Experimental designs</a:t>
            </a:r>
          </a:p>
        </p:txBody>
      </p:sp>
      <p:sp>
        <p:nvSpPr>
          <p:cNvPr id="3" name="Content Placeholder 2"/>
          <p:cNvSpPr>
            <a:spLocks noGrp="1"/>
          </p:cNvSpPr>
          <p:nvPr>
            <p:ph idx="1"/>
          </p:nvPr>
        </p:nvSpPr>
        <p:spPr/>
        <p:txBody>
          <a:bodyPr>
            <a:normAutofit/>
          </a:bodyPr>
          <a:lstStyle/>
          <a:p>
            <a:r>
              <a:rPr lang="en-GB" sz="2400" dirty="0"/>
              <a:t>When we are looking for </a:t>
            </a:r>
            <a:r>
              <a:rPr lang="en-GB" sz="2400" b="1" dirty="0"/>
              <a:t>differences </a:t>
            </a:r>
            <a:r>
              <a:rPr lang="en-GB" sz="2400" dirty="0"/>
              <a:t>between two or more groups, we will normally use an </a:t>
            </a:r>
            <a:r>
              <a:rPr lang="en-GB" sz="2400" b="1" dirty="0"/>
              <a:t>experimental design</a:t>
            </a:r>
          </a:p>
          <a:p>
            <a:endParaRPr lang="en-GB" sz="2400" b="1" dirty="0"/>
          </a:p>
          <a:p>
            <a:r>
              <a:rPr lang="en-GB" sz="2400" dirty="0"/>
              <a:t>Important in exploring causal relationship between variables</a:t>
            </a:r>
          </a:p>
          <a:p>
            <a:endParaRPr lang="en-GB" sz="2400" dirty="0"/>
          </a:p>
        </p:txBody>
      </p:sp>
    </p:spTree>
    <p:extLst>
      <p:ext uri="{BB962C8B-B14F-4D97-AF65-F5344CB8AC3E}">
        <p14:creationId xmlns:p14="http://schemas.microsoft.com/office/powerpoint/2010/main" val="3190224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Experimental vs. non-experimental</a:t>
            </a:r>
          </a:p>
        </p:txBody>
      </p:sp>
      <p:sp>
        <p:nvSpPr>
          <p:cNvPr id="3" name="Content Placeholder 2"/>
          <p:cNvSpPr>
            <a:spLocks noGrp="1"/>
          </p:cNvSpPr>
          <p:nvPr>
            <p:ph idx="1"/>
          </p:nvPr>
        </p:nvSpPr>
        <p:spPr/>
        <p:txBody>
          <a:bodyPr>
            <a:normAutofit/>
          </a:bodyPr>
          <a:lstStyle/>
          <a:p>
            <a:r>
              <a:rPr lang="en-GB" sz="2400" dirty="0"/>
              <a:t>The experiment is generally assumed to be the most reliable and effective method for demonstrating that one </a:t>
            </a:r>
            <a:r>
              <a:rPr lang="en-GB" sz="2400" i="1" dirty="0"/>
              <a:t>variable</a:t>
            </a:r>
            <a:r>
              <a:rPr lang="en-GB" sz="2400" dirty="0"/>
              <a:t> has an effect on another </a:t>
            </a:r>
            <a:r>
              <a:rPr lang="en-GB" sz="2400" i="1" dirty="0"/>
              <a:t>variable</a:t>
            </a:r>
            <a:r>
              <a:rPr lang="en-GB" sz="2400" dirty="0"/>
              <a:t> to change</a:t>
            </a:r>
          </a:p>
          <a:p>
            <a:endParaRPr lang="en-GB" sz="2400" dirty="0"/>
          </a:p>
          <a:p>
            <a:r>
              <a:rPr lang="en-GB" sz="2400" dirty="0"/>
              <a:t>The term </a:t>
            </a:r>
            <a:r>
              <a:rPr lang="en-GB" sz="2400" b="1" u="sng" dirty="0">
                <a:solidFill>
                  <a:schemeClr val="accent1">
                    <a:lumMod val="75000"/>
                  </a:schemeClr>
                </a:solidFill>
              </a:rPr>
              <a:t>VARIABLE</a:t>
            </a:r>
            <a:r>
              <a:rPr lang="en-GB" sz="2400" dirty="0"/>
              <a:t> is used to describe the empirical object or phenomenon that we are observing</a:t>
            </a:r>
          </a:p>
        </p:txBody>
      </p:sp>
    </p:spTree>
    <p:extLst>
      <p:ext uri="{BB962C8B-B14F-4D97-AF65-F5344CB8AC3E}">
        <p14:creationId xmlns:p14="http://schemas.microsoft.com/office/powerpoint/2010/main" val="882804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247DD-1FE0-46BC-9BE3-2867703E91F2}"/>
              </a:ext>
            </a:extLst>
          </p:cNvPr>
          <p:cNvSpPr>
            <a:spLocks noGrp="1"/>
          </p:cNvSpPr>
          <p:nvPr>
            <p:ph type="title"/>
          </p:nvPr>
        </p:nvSpPr>
        <p:spPr/>
        <p:txBody>
          <a:bodyPr/>
          <a:lstStyle/>
          <a:p>
            <a:r>
              <a:rPr lang="en-GB" dirty="0"/>
              <a:t>Experimental Design</a:t>
            </a:r>
          </a:p>
        </p:txBody>
      </p:sp>
      <p:sp>
        <p:nvSpPr>
          <p:cNvPr id="3" name="Text Placeholder 2">
            <a:extLst>
              <a:ext uri="{FF2B5EF4-FFF2-40B4-BE49-F238E27FC236}">
                <a16:creationId xmlns:a16="http://schemas.microsoft.com/office/drawing/2014/main" id="{E91D758A-0E22-4026-8B46-004C205D292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061580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true experiments</a:t>
            </a:r>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sz="2400" dirty="0"/>
              <a:t>Researcher manipulates (controls) one or more variables</a:t>
            </a:r>
          </a:p>
          <a:p>
            <a:pPr marL="514350" indent="-514350">
              <a:buAutoNum type="arabicPeriod"/>
            </a:pPr>
            <a:endParaRPr lang="en-GB" sz="2400" dirty="0"/>
          </a:p>
          <a:p>
            <a:pPr marL="514350" indent="-514350">
              <a:buAutoNum type="arabicPeriod"/>
            </a:pPr>
            <a:r>
              <a:rPr lang="en-GB" sz="2400" dirty="0"/>
              <a:t>Researcher measures whether this manipulation influences other variables</a:t>
            </a:r>
          </a:p>
          <a:p>
            <a:pPr marL="514350" indent="-514350">
              <a:buAutoNum type="arabicPeriod"/>
            </a:pPr>
            <a:endParaRPr lang="en-GB" sz="2400" dirty="0"/>
          </a:p>
          <a:p>
            <a:pPr marL="514350" indent="-514350">
              <a:buAutoNum type="arabicPeriod"/>
            </a:pPr>
            <a:r>
              <a:rPr lang="en-GB" sz="2400" dirty="0"/>
              <a:t>Research attempts to control extraneous factors that might influence the outcome of the experiment</a:t>
            </a:r>
          </a:p>
        </p:txBody>
      </p:sp>
    </p:spTree>
    <p:extLst>
      <p:ext uri="{BB962C8B-B14F-4D97-AF65-F5344CB8AC3E}">
        <p14:creationId xmlns:p14="http://schemas.microsoft.com/office/powerpoint/2010/main" val="2595268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Experiments</a:t>
            </a:r>
          </a:p>
        </p:txBody>
      </p:sp>
      <p:sp>
        <p:nvSpPr>
          <p:cNvPr id="3" name="Content Placeholder 2"/>
          <p:cNvSpPr>
            <a:spLocks noGrp="1"/>
          </p:cNvSpPr>
          <p:nvPr>
            <p:ph idx="1"/>
          </p:nvPr>
        </p:nvSpPr>
        <p:spPr>
          <a:xfrm>
            <a:off x="938758" y="4401252"/>
            <a:ext cx="7633742" cy="1492132"/>
          </a:xfrm>
        </p:spPr>
        <p:txBody>
          <a:bodyPr>
            <a:normAutofit/>
          </a:bodyPr>
          <a:lstStyle/>
          <a:p>
            <a:r>
              <a:rPr lang="en-GB" sz="2400" dirty="0"/>
              <a:t>We can systematically alter the level of an IV to see if it effects the DV</a:t>
            </a:r>
          </a:p>
          <a:p>
            <a:endParaRPr lang="en-GB" sz="2400" dirty="0"/>
          </a:p>
          <a:p>
            <a:pPr marL="457200" lvl="1" indent="0">
              <a:buNone/>
            </a:pPr>
            <a:endParaRPr lang="en-GB" sz="2000" dirty="0"/>
          </a:p>
        </p:txBody>
      </p:sp>
      <p:graphicFrame>
        <p:nvGraphicFramePr>
          <p:cNvPr id="6" name="Diagram 5">
            <a:extLst>
              <a:ext uri="{FF2B5EF4-FFF2-40B4-BE49-F238E27FC236}">
                <a16:creationId xmlns:a16="http://schemas.microsoft.com/office/drawing/2014/main" id="{16B7FA68-0989-4108-9186-0101AC964496}"/>
              </a:ext>
            </a:extLst>
          </p:cNvPr>
          <p:cNvGraphicFramePr/>
          <p:nvPr>
            <p:extLst>
              <p:ext uri="{D42A27DB-BD31-4B8C-83A1-F6EECF244321}">
                <p14:modId xmlns:p14="http://schemas.microsoft.com/office/powerpoint/2010/main" val="1504574487"/>
              </p:ext>
            </p:extLst>
          </p:nvPr>
        </p:nvGraphicFramePr>
        <p:xfrm>
          <a:off x="1524000" y="1128451"/>
          <a:ext cx="6096000" cy="27779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0006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Experimental designs</a:t>
            </a:r>
          </a:p>
        </p:txBody>
      </p:sp>
      <p:sp>
        <p:nvSpPr>
          <p:cNvPr id="3" name="Content Placeholder 2"/>
          <p:cNvSpPr>
            <a:spLocks noGrp="1"/>
          </p:cNvSpPr>
          <p:nvPr>
            <p:ph idx="1"/>
          </p:nvPr>
        </p:nvSpPr>
        <p:spPr>
          <a:xfrm>
            <a:off x="852890" y="1561072"/>
            <a:ext cx="7633742" cy="3593591"/>
          </a:xfrm>
        </p:spPr>
        <p:txBody>
          <a:bodyPr>
            <a:normAutofit/>
          </a:bodyPr>
          <a:lstStyle/>
          <a:p>
            <a:endParaRPr lang="en-GB" sz="2400" dirty="0"/>
          </a:p>
          <a:p>
            <a:r>
              <a:rPr lang="en-GB" sz="2400" dirty="0"/>
              <a:t>Simple experimental designs often reflect key demographic differences</a:t>
            </a:r>
          </a:p>
          <a:p>
            <a:pPr lvl="1"/>
            <a:r>
              <a:rPr lang="en-GB" sz="2000" dirty="0"/>
              <a:t>E.g.,</a:t>
            </a:r>
          </a:p>
          <a:p>
            <a:pPr marL="457200" lvl="1" indent="0">
              <a:buNone/>
            </a:pPr>
            <a:endParaRPr lang="en-GB" sz="2000" dirty="0"/>
          </a:p>
        </p:txBody>
      </p:sp>
      <p:sp>
        <p:nvSpPr>
          <p:cNvPr id="4" name="Rounded Rectangle 3"/>
          <p:cNvSpPr/>
          <p:nvPr/>
        </p:nvSpPr>
        <p:spPr>
          <a:xfrm>
            <a:off x="767022" y="4507812"/>
            <a:ext cx="3476367" cy="18040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Gender differences in body image</a:t>
            </a:r>
          </a:p>
          <a:p>
            <a:pPr algn="ctr"/>
            <a:endParaRPr lang="en-GB" sz="2400" dirty="0"/>
          </a:p>
          <a:p>
            <a:pPr algn="ctr"/>
            <a:r>
              <a:rPr lang="en-GB" sz="2400" dirty="0"/>
              <a:t>Two groups:</a:t>
            </a:r>
          </a:p>
          <a:p>
            <a:pPr algn="ctr"/>
            <a:r>
              <a:rPr lang="en-GB" sz="2400" dirty="0"/>
              <a:t>Male / Female</a:t>
            </a:r>
          </a:p>
        </p:txBody>
      </p:sp>
      <p:sp>
        <p:nvSpPr>
          <p:cNvPr id="5" name="Rounded Rectangle 4"/>
          <p:cNvSpPr/>
          <p:nvPr/>
        </p:nvSpPr>
        <p:spPr>
          <a:xfrm>
            <a:off x="5234505" y="4301866"/>
            <a:ext cx="3476367" cy="22159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Age differences in prejudice</a:t>
            </a:r>
          </a:p>
          <a:p>
            <a:pPr algn="ctr"/>
            <a:endParaRPr lang="en-GB" sz="2400" dirty="0"/>
          </a:p>
          <a:p>
            <a:pPr algn="ctr"/>
            <a:r>
              <a:rPr lang="en-GB" sz="2400" dirty="0"/>
              <a:t>Three groups:</a:t>
            </a:r>
          </a:p>
          <a:p>
            <a:pPr algn="ctr"/>
            <a:r>
              <a:rPr lang="en-GB" sz="2400" dirty="0"/>
              <a:t>18-30 / 31-40 / 41 and over</a:t>
            </a:r>
          </a:p>
        </p:txBody>
      </p:sp>
    </p:spTree>
    <p:extLst>
      <p:ext uri="{BB962C8B-B14F-4D97-AF65-F5344CB8AC3E}">
        <p14:creationId xmlns:p14="http://schemas.microsoft.com/office/powerpoint/2010/main" val="468326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Experimental design</a:t>
            </a:r>
          </a:p>
        </p:txBody>
      </p:sp>
      <p:sp>
        <p:nvSpPr>
          <p:cNvPr id="3" name="Content Placeholder 2"/>
          <p:cNvSpPr>
            <a:spLocks noGrp="1"/>
          </p:cNvSpPr>
          <p:nvPr>
            <p:ph idx="1"/>
          </p:nvPr>
        </p:nvSpPr>
        <p:spPr/>
        <p:txBody>
          <a:bodyPr>
            <a:normAutofit/>
          </a:bodyPr>
          <a:lstStyle/>
          <a:p>
            <a:r>
              <a:rPr lang="en-GB" sz="2400" dirty="0"/>
              <a:t>Or, participants can be (randomly) allocated to different groups whereby the researcher manipulates the IV</a:t>
            </a:r>
          </a:p>
        </p:txBody>
      </p:sp>
      <p:sp>
        <p:nvSpPr>
          <p:cNvPr id="4" name="Rounded Rectangle 3"/>
          <p:cNvSpPr/>
          <p:nvPr/>
        </p:nvSpPr>
        <p:spPr>
          <a:xfrm>
            <a:off x="710706" y="3682313"/>
            <a:ext cx="3476367" cy="19523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Memory recall task</a:t>
            </a:r>
          </a:p>
          <a:p>
            <a:pPr algn="ctr"/>
            <a:endParaRPr lang="en-GB" sz="2400" dirty="0"/>
          </a:p>
          <a:p>
            <a:pPr algn="ctr"/>
            <a:r>
              <a:rPr lang="en-GB" sz="2400" dirty="0"/>
              <a:t>Two </a:t>
            </a:r>
            <a:r>
              <a:rPr lang="en-GB" sz="2400" b="1" dirty="0">
                <a:solidFill>
                  <a:schemeClr val="tx1"/>
                </a:solidFill>
              </a:rPr>
              <a:t>groups</a:t>
            </a:r>
            <a:r>
              <a:rPr lang="en-GB" sz="2400" dirty="0"/>
              <a:t>:</a:t>
            </a:r>
          </a:p>
          <a:p>
            <a:pPr marL="457200" indent="-457200" algn="ctr">
              <a:buAutoNum type="arabicPeriod"/>
            </a:pPr>
            <a:r>
              <a:rPr lang="en-GB" sz="2400" dirty="0"/>
              <a:t>Distraction </a:t>
            </a:r>
          </a:p>
          <a:p>
            <a:pPr marL="457200" indent="-457200" algn="ctr">
              <a:buAutoNum type="arabicPeriod"/>
            </a:pPr>
            <a:r>
              <a:rPr lang="en-GB" sz="2400" dirty="0"/>
              <a:t>No distraction</a:t>
            </a:r>
          </a:p>
        </p:txBody>
      </p:sp>
      <p:sp>
        <p:nvSpPr>
          <p:cNvPr id="5" name="Rounded Rectangle 4"/>
          <p:cNvSpPr/>
          <p:nvPr/>
        </p:nvSpPr>
        <p:spPr>
          <a:xfrm>
            <a:off x="5210432" y="3409607"/>
            <a:ext cx="3476367" cy="24977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Attitudes towards smoking</a:t>
            </a:r>
          </a:p>
          <a:p>
            <a:pPr algn="ctr"/>
            <a:endParaRPr lang="en-GB" sz="2400" b="1" dirty="0"/>
          </a:p>
          <a:p>
            <a:pPr algn="ctr"/>
            <a:r>
              <a:rPr lang="en-GB" sz="2400" dirty="0"/>
              <a:t>Two </a:t>
            </a:r>
            <a:r>
              <a:rPr lang="en-GB" sz="2400" b="1" i="1" dirty="0">
                <a:solidFill>
                  <a:srgbClr val="0070C0"/>
                </a:solidFill>
              </a:rPr>
              <a:t>conditions</a:t>
            </a:r>
            <a:r>
              <a:rPr lang="en-GB" sz="2400" dirty="0"/>
              <a:t>:</a:t>
            </a:r>
          </a:p>
          <a:p>
            <a:pPr algn="ctr"/>
            <a:r>
              <a:rPr lang="en-GB" sz="2400" dirty="0"/>
              <a:t>1. Before and 2. after reading an anti-smoking message</a:t>
            </a:r>
          </a:p>
        </p:txBody>
      </p:sp>
      <p:sp>
        <p:nvSpPr>
          <p:cNvPr id="6" name="TextBox 5"/>
          <p:cNvSpPr txBox="1"/>
          <p:nvPr/>
        </p:nvSpPr>
        <p:spPr>
          <a:xfrm>
            <a:off x="4343206" y="4291740"/>
            <a:ext cx="554960" cy="461665"/>
          </a:xfrm>
          <a:prstGeom prst="rect">
            <a:avLst/>
          </a:prstGeom>
          <a:noFill/>
        </p:spPr>
        <p:txBody>
          <a:bodyPr wrap="none" rtlCol="0">
            <a:spAutoFit/>
          </a:bodyPr>
          <a:lstStyle/>
          <a:p>
            <a:r>
              <a:rPr lang="en-GB" sz="2400" dirty="0"/>
              <a:t>OR</a:t>
            </a:r>
          </a:p>
        </p:txBody>
      </p:sp>
    </p:spTree>
    <p:extLst>
      <p:ext uri="{BB962C8B-B14F-4D97-AF65-F5344CB8AC3E}">
        <p14:creationId xmlns:p14="http://schemas.microsoft.com/office/powerpoint/2010/main" val="2491325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19E3-C235-47BB-8AB0-390E18004C1F}"/>
              </a:ext>
            </a:extLst>
          </p:cNvPr>
          <p:cNvSpPr>
            <a:spLocks noGrp="1"/>
          </p:cNvSpPr>
          <p:nvPr>
            <p:ph type="title"/>
          </p:nvPr>
        </p:nvSpPr>
        <p:spPr/>
        <p:txBody>
          <a:bodyPr/>
          <a:lstStyle/>
          <a:p>
            <a:r>
              <a:rPr lang="en-GB" dirty="0"/>
              <a:t>Experimental Designs</a:t>
            </a:r>
          </a:p>
        </p:txBody>
      </p:sp>
      <p:sp>
        <p:nvSpPr>
          <p:cNvPr id="3" name="Content Placeholder 2">
            <a:extLst>
              <a:ext uri="{FF2B5EF4-FFF2-40B4-BE49-F238E27FC236}">
                <a16:creationId xmlns:a16="http://schemas.microsoft.com/office/drawing/2014/main" id="{3A9B2BB2-C284-453E-87ED-5B26959DAE9D}"/>
              </a:ext>
            </a:extLst>
          </p:cNvPr>
          <p:cNvSpPr>
            <a:spLocks noGrp="1"/>
          </p:cNvSpPr>
          <p:nvPr>
            <p:ph idx="1"/>
          </p:nvPr>
        </p:nvSpPr>
        <p:spPr>
          <a:xfrm>
            <a:off x="938758" y="1600200"/>
            <a:ext cx="7633742" cy="4279393"/>
          </a:xfrm>
        </p:spPr>
        <p:txBody>
          <a:bodyPr>
            <a:normAutofit lnSpcReduction="10000"/>
          </a:bodyPr>
          <a:lstStyle/>
          <a:p>
            <a:r>
              <a:rPr lang="en-GB" sz="2400" dirty="0"/>
              <a:t>The procedures in true experiments must be </a:t>
            </a:r>
            <a:r>
              <a:rPr lang="en-GB" sz="2400" b="1" u="sng" dirty="0">
                <a:solidFill>
                  <a:schemeClr val="accent1">
                    <a:lumMod val="75000"/>
                  </a:schemeClr>
                </a:solidFill>
              </a:rPr>
              <a:t>standardised</a:t>
            </a:r>
          </a:p>
          <a:p>
            <a:endParaRPr lang="en-GB" sz="2400" b="1" dirty="0"/>
          </a:p>
          <a:p>
            <a:pPr lvl="1"/>
            <a:r>
              <a:rPr lang="en-GB" sz="2000" dirty="0"/>
              <a:t>Exactly the same procedure is followed with each individual participant</a:t>
            </a:r>
          </a:p>
          <a:p>
            <a:pPr lvl="1"/>
            <a:endParaRPr lang="en-GB" sz="2000" dirty="0"/>
          </a:p>
          <a:p>
            <a:pPr lvl="1"/>
            <a:r>
              <a:rPr lang="en-GB" sz="2000" dirty="0"/>
              <a:t>The instructions given to participants must also be exactly the same</a:t>
            </a:r>
          </a:p>
          <a:p>
            <a:pPr lvl="1"/>
            <a:endParaRPr lang="en-GB" sz="2000" dirty="0"/>
          </a:p>
          <a:p>
            <a:pPr lvl="1"/>
            <a:r>
              <a:rPr lang="en-GB" sz="2000" dirty="0"/>
              <a:t>Participants are usually tested individually</a:t>
            </a:r>
          </a:p>
          <a:p>
            <a:pPr lvl="2"/>
            <a:r>
              <a:rPr lang="en-GB" sz="1800" dirty="0"/>
              <a:t>To avoid distraction</a:t>
            </a:r>
          </a:p>
        </p:txBody>
      </p:sp>
    </p:spTree>
    <p:extLst>
      <p:ext uri="{BB962C8B-B14F-4D97-AF65-F5344CB8AC3E}">
        <p14:creationId xmlns:p14="http://schemas.microsoft.com/office/powerpoint/2010/main" val="17341248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AF6F8-0929-475A-A2CA-885F33887B1F}"/>
              </a:ext>
            </a:extLst>
          </p:cNvPr>
          <p:cNvSpPr>
            <a:spLocks noGrp="1"/>
          </p:cNvSpPr>
          <p:nvPr>
            <p:ph type="title"/>
          </p:nvPr>
        </p:nvSpPr>
        <p:spPr/>
        <p:txBody>
          <a:bodyPr/>
          <a:lstStyle/>
          <a:p>
            <a:r>
              <a:rPr lang="en-GB" dirty="0"/>
              <a:t>Experimental Designs: Key Terms</a:t>
            </a:r>
          </a:p>
        </p:txBody>
      </p:sp>
      <p:sp>
        <p:nvSpPr>
          <p:cNvPr id="3" name="Content Placeholder 2">
            <a:extLst>
              <a:ext uri="{FF2B5EF4-FFF2-40B4-BE49-F238E27FC236}">
                <a16:creationId xmlns:a16="http://schemas.microsoft.com/office/drawing/2014/main" id="{F1D97E14-A3B4-4C34-B88D-36EEF8E02413}"/>
              </a:ext>
            </a:extLst>
          </p:cNvPr>
          <p:cNvSpPr>
            <a:spLocks noGrp="1"/>
          </p:cNvSpPr>
          <p:nvPr>
            <p:ph idx="1"/>
          </p:nvPr>
        </p:nvSpPr>
        <p:spPr>
          <a:xfrm>
            <a:off x="938758" y="2069432"/>
            <a:ext cx="7633742" cy="3810161"/>
          </a:xfrm>
        </p:spPr>
        <p:txBody>
          <a:bodyPr/>
          <a:lstStyle/>
          <a:p>
            <a:r>
              <a:rPr lang="en-GB" b="1" dirty="0">
                <a:solidFill>
                  <a:schemeClr val="accent1">
                    <a:lumMod val="75000"/>
                  </a:schemeClr>
                </a:solidFill>
              </a:rPr>
              <a:t>Factors:  </a:t>
            </a:r>
            <a:r>
              <a:rPr lang="en-GB" dirty="0"/>
              <a:t>These are the independent variables (IV’s)</a:t>
            </a:r>
          </a:p>
          <a:p>
            <a:r>
              <a:rPr lang="en-GB" b="1" dirty="0">
                <a:solidFill>
                  <a:schemeClr val="accent1">
                    <a:lumMod val="75000"/>
                  </a:schemeClr>
                </a:solidFill>
              </a:rPr>
              <a:t>Levels</a:t>
            </a:r>
            <a:r>
              <a:rPr lang="en-GB" dirty="0"/>
              <a:t> of factors: Conditions/groups of the IV</a:t>
            </a:r>
          </a:p>
        </p:txBody>
      </p:sp>
      <p:graphicFrame>
        <p:nvGraphicFramePr>
          <p:cNvPr id="4" name="Diagram 3">
            <a:extLst>
              <a:ext uri="{FF2B5EF4-FFF2-40B4-BE49-F238E27FC236}">
                <a16:creationId xmlns:a16="http://schemas.microsoft.com/office/drawing/2014/main" id="{30CF11B7-099A-4119-9B8D-1407420A617B}"/>
              </a:ext>
            </a:extLst>
          </p:cNvPr>
          <p:cNvGraphicFramePr/>
          <p:nvPr>
            <p:extLst>
              <p:ext uri="{D42A27DB-BD31-4B8C-83A1-F6EECF244321}">
                <p14:modId xmlns:p14="http://schemas.microsoft.com/office/powerpoint/2010/main" val="188976504"/>
              </p:ext>
            </p:extLst>
          </p:nvPr>
        </p:nvGraphicFramePr>
        <p:xfrm>
          <a:off x="1041882" y="3047952"/>
          <a:ext cx="4733276" cy="34276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Arrow: Left 4">
            <a:extLst>
              <a:ext uri="{FF2B5EF4-FFF2-40B4-BE49-F238E27FC236}">
                <a16:creationId xmlns:a16="http://schemas.microsoft.com/office/drawing/2014/main" id="{6C8D6E75-ED4A-4355-83B9-E2585DF45DDB}"/>
              </a:ext>
            </a:extLst>
          </p:cNvPr>
          <p:cNvSpPr/>
          <p:nvPr/>
        </p:nvSpPr>
        <p:spPr>
          <a:xfrm>
            <a:off x="6277476" y="3779283"/>
            <a:ext cx="2168693" cy="1598833"/>
          </a:xfrm>
          <a:prstGeom prst="leftArrow">
            <a:avLst>
              <a:gd name="adj1" fmla="val 60105"/>
              <a:gd name="adj2" fmla="val 486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One IV (factor) with two levels</a:t>
            </a:r>
          </a:p>
        </p:txBody>
      </p:sp>
    </p:spTree>
    <p:extLst>
      <p:ext uri="{BB962C8B-B14F-4D97-AF65-F5344CB8AC3E}">
        <p14:creationId xmlns:p14="http://schemas.microsoft.com/office/powerpoint/2010/main" val="3034061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AF6F8-0929-475A-A2CA-885F33887B1F}"/>
              </a:ext>
            </a:extLst>
          </p:cNvPr>
          <p:cNvSpPr>
            <a:spLocks noGrp="1"/>
          </p:cNvSpPr>
          <p:nvPr>
            <p:ph type="title"/>
          </p:nvPr>
        </p:nvSpPr>
        <p:spPr/>
        <p:txBody>
          <a:bodyPr/>
          <a:lstStyle/>
          <a:p>
            <a:r>
              <a:rPr lang="en-GB" dirty="0"/>
              <a:t>Experimental Designs: Key Terms</a:t>
            </a:r>
          </a:p>
        </p:txBody>
      </p:sp>
      <p:sp>
        <p:nvSpPr>
          <p:cNvPr id="3" name="Content Placeholder 2">
            <a:extLst>
              <a:ext uri="{FF2B5EF4-FFF2-40B4-BE49-F238E27FC236}">
                <a16:creationId xmlns:a16="http://schemas.microsoft.com/office/drawing/2014/main" id="{F1D97E14-A3B4-4C34-B88D-36EEF8E02413}"/>
              </a:ext>
            </a:extLst>
          </p:cNvPr>
          <p:cNvSpPr>
            <a:spLocks noGrp="1"/>
          </p:cNvSpPr>
          <p:nvPr>
            <p:ph idx="1"/>
          </p:nvPr>
        </p:nvSpPr>
        <p:spPr>
          <a:xfrm>
            <a:off x="938758" y="2069432"/>
            <a:ext cx="7633742" cy="3810161"/>
          </a:xfrm>
        </p:spPr>
        <p:txBody>
          <a:bodyPr/>
          <a:lstStyle/>
          <a:p>
            <a:r>
              <a:rPr lang="en-GB" b="1" dirty="0">
                <a:solidFill>
                  <a:schemeClr val="accent1">
                    <a:lumMod val="75000"/>
                  </a:schemeClr>
                </a:solidFill>
              </a:rPr>
              <a:t>Factors:  </a:t>
            </a:r>
            <a:r>
              <a:rPr lang="en-GB" dirty="0"/>
              <a:t>These are the independent variables (IV’s)</a:t>
            </a:r>
          </a:p>
          <a:p>
            <a:r>
              <a:rPr lang="en-GB" b="1" dirty="0">
                <a:solidFill>
                  <a:schemeClr val="accent1">
                    <a:lumMod val="75000"/>
                  </a:schemeClr>
                </a:solidFill>
              </a:rPr>
              <a:t>Levels</a:t>
            </a:r>
            <a:r>
              <a:rPr lang="en-GB" dirty="0"/>
              <a:t> of factors: Conditions/groups of the IV</a:t>
            </a:r>
          </a:p>
        </p:txBody>
      </p:sp>
      <p:graphicFrame>
        <p:nvGraphicFramePr>
          <p:cNvPr id="4" name="Diagram 3">
            <a:extLst>
              <a:ext uri="{FF2B5EF4-FFF2-40B4-BE49-F238E27FC236}">
                <a16:creationId xmlns:a16="http://schemas.microsoft.com/office/drawing/2014/main" id="{F43BA857-136D-4220-B6F0-762FA30C9F56}"/>
              </a:ext>
            </a:extLst>
          </p:cNvPr>
          <p:cNvGraphicFramePr/>
          <p:nvPr>
            <p:extLst>
              <p:ext uri="{D42A27DB-BD31-4B8C-83A1-F6EECF244321}">
                <p14:modId xmlns:p14="http://schemas.microsoft.com/office/powerpoint/2010/main" val="372861859"/>
              </p:ext>
            </p:extLst>
          </p:nvPr>
        </p:nvGraphicFramePr>
        <p:xfrm>
          <a:off x="1835538" y="2069432"/>
          <a:ext cx="5840181" cy="4321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ight Brace 4">
            <a:extLst>
              <a:ext uri="{FF2B5EF4-FFF2-40B4-BE49-F238E27FC236}">
                <a16:creationId xmlns:a16="http://schemas.microsoft.com/office/drawing/2014/main" id="{F140CB61-5732-4BCC-BC42-63E3FED60542}"/>
              </a:ext>
            </a:extLst>
          </p:cNvPr>
          <p:cNvSpPr/>
          <p:nvPr/>
        </p:nvSpPr>
        <p:spPr>
          <a:xfrm rot="5400000">
            <a:off x="3991622" y="2186358"/>
            <a:ext cx="1528010" cy="6882063"/>
          </a:xfrm>
          <a:prstGeom prst="rightBrace">
            <a:avLst>
              <a:gd name="adj1" fmla="val 71325"/>
              <a:gd name="adj2" fmla="val 51049"/>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a:extLst>
              <a:ext uri="{FF2B5EF4-FFF2-40B4-BE49-F238E27FC236}">
                <a16:creationId xmlns:a16="http://schemas.microsoft.com/office/drawing/2014/main" id="{47AF3027-CDA0-42B3-AABA-36CF867DC9C2}"/>
              </a:ext>
            </a:extLst>
          </p:cNvPr>
          <p:cNvSpPr txBox="1"/>
          <p:nvPr/>
        </p:nvSpPr>
        <p:spPr>
          <a:xfrm>
            <a:off x="2727944" y="6244782"/>
            <a:ext cx="4055366" cy="461665"/>
          </a:xfrm>
          <a:prstGeom prst="rect">
            <a:avLst/>
          </a:prstGeom>
          <a:noFill/>
        </p:spPr>
        <p:txBody>
          <a:bodyPr wrap="square" rtlCol="0">
            <a:spAutoFit/>
          </a:bodyPr>
          <a:lstStyle/>
          <a:p>
            <a:r>
              <a:rPr lang="en-GB" sz="2400" dirty="0"/>
              <a:t>One IV/factor with three levels</a:t>
            </a:r>
          </a:p>
        </p:txBody>
      </p:sp>
    </p:spTree>
    <p:extLst>
      <p:ext uri="{BB962C8B-B14F-4D97-AF65-F5344CB8AC3E}">
        <p14:creationId xmlns:p14="http://schemas.microsoft.com/office/powerpoint/2010/main" val="3798473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CED53-20EE-4E38-8328-A935DB40C145}"/>
              </a:ext>
            </a:extLst>
          </p:cNvPr>
          <p:cNvSpPr>
            <a:spLocks noGrp="1"/>
          </p:cNvSpPr>
          <p:nvPr>
            <p:ph type="title"/>
          </p:nvPr>
        </p:nvSpPr>
        <p:spPr/>
        <p:txBody>
          <a:bodyPr/>
          <a:lstStyle/>
          <a:p>
            <a:r>
              <a:rPr lang="en-GB" dirty="0"/>
              <a:t>Types of Experimental Design</a:t>
            </a:r>
          </a:p>
        </p:txBody>
      </p:sp>
      <p:sp>
        <p:nvSpPr>
          <p:cNvPr id="3" name="Text Placeholder 2">
            <a:extLst>
              <a:ext uri="{FF2B5EF4-FFF2-40B4-BE49-F238E27FC236}">
                <a16:creationId xmlns:a16="http://schemas.microsoft.com/office/drawing/2014/main" id="{7B673D53-C9BC-44CF-A9C9-C4AA2535CB9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488460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experimental design</a:t>
            </a:r>
          </a:p>
        </p:txBody>
      </p:sp>
      <p:sp>
        <p:nvSpPr>
          <p:cNvPr id="3" name="Content Placeholder 2"/>
          <p:cNvSpPr>
            <a:spLocks noGrp="1"/>
          </p:cNvSpPr>
          <p:nvPr>
            <p:ph sz="half" idx="1"/>
          </p:nvPr>
        </p:nvSpPr>
        <p:spPr/>
        <p:txBody>
          <a:bodyPr>
            <a:normAutofit lnSpcReduction="10000"/>
          </a:bodyPr>
          <a:lstStyle/>
          <a:p>
            <a:pPr marL="0" indent="0" algn="ctr">
              <a:buNone/>
            </a:pPr>
            <a:endParaRPr lang="en-GB" sz="2400" b="1" dirty="0"/>
          </a:p>
          <a:p>
            <a:pPr marL="0" indent="0" algn="ctr">
              <a:buNone/>
            </a:pPr>
            <a:r>
              <a:rPr lang="en-GB" sz="2400" b="1" dirty="0"/>
              <a:t>Between-subjects </a:t>
            </a:r>
          </a:p>
          <a:p>
            <a:pPr marL="0" indent="0" algn="ctr">
              <a:buNone/>
            </a:pPr>
            <a:endParaRPr lang="en-GB" sz="2400" b="1" dirty="0"/>
          </a:p>
          <a:p>
            <a:pPr marL="0" indent="0" algn="ctr">
              <a:buNone/>
            </a:pPr>
            <a:r>
              <a:rPr lang="en-GB" sz="2400" b="1" dirty="0">
                <a:solidFill>
                  <a:schemeClr val="bg2">
                    <a:lumMod val="90000"/>
                  </a:schemeClr>
                </a:solidFill>
              </a:rPr>
              <a:t>Within-subjects</a:t>
            </a:r>
          </a:p>
          <a:p>
            <a:pPr marL="0" indent="0" algn="ctr">
              <a:buNone/>
            </a:pPr>
            <a:endParaRPr lang="en-GB" sz="2400" b="1" dirty="0">
              <a:solidFill>
                <a:schemeClr val="bg2">
                  <a:lumMod val="90000"/>
                </a:schemeClr>
              </a:solidFill>
            </a:endParaRPr>
          </a:p>
          <a:p>
            <a:pPr marL="0" indent="0" algn="ctr">
              <a:buNone/>
            </a:pPr>
            <a:r>
              <a:rPr lang="en-GB" sz="2400" b="1" dirty="0">
                <a:solidFill>
                  <a:schemeClr val="bg2">
                    <a:lumMod val="90000"/>
                  </a:schemeClr>
                </a:solidFill>
              </a:rPr>
              <a:t>Mixed design (bit of both!)</a:t>
            </a:r>
          </a:p>
          <a:p>
            <a:endParaRPr lang="en-GB" sz="2400" dirty="0"/>
          </a:p>
        </p:txBody>
      </p:sp>
      <p:sp>
        <p:nvSpPr>
          <p:cNvPr id="4" name="Content Placeholder 3"/>
          <p:cNvSpPr>
            <a:spLocks noGrp="1"/>
          </p:cNvSpPr>
          <p:nvPr>
            <p:ph sz="half" idx="2"/>
          </p:nvPr>
        </p:nvSpPr>
        <p:spPr>
          <a:xfrm>
            <a:off x="4650828" y="2286000"/>
            <a:ext cx="3928610" cy="3619500"/>
          </a:xfrm>
        </p:spPr>
        <p:txBody>
          <a:bodyPr>
            <a:normAutofit lnSpcReduction="10000"/>
          </a:bodyPr>
          <a:lstStyle/>
          <a:p>
            <a:pPr marL="514350" indent="-514350">
              <a:buAutoNum type="arabicPeriod"/>
            </a:pPr>
            <a:r>
              <a:rPr lang="en-GB" sz="2400" dirty="0"/>
              <a:t>Are you exploring differences between two (or more) groups?</a:t>
            </a:r>
          </a:p>
          <a:p>
            <a:pPr marL="514350" indent="-514350">
              <a:buAutoNum type="arabicPeriod"/>
            </a:pPr>
            <a:endParaRPr lang="en-GB" dirty="0"/>
          </a:p>
          <a:p>
            <a:pPr lvl="2"/>
            <a:r>
              <a:rPr lang="en-GB" sz="2200" dirty="0"/>
              <a:t>E.g., a research study exploring differences in perceptions of body image between males and females.</a:t>
            </a:r>
          </a:p>
          <a:p>
            <a:endParaRPr lang="en-GB" dirty="0"/>
          </a:p>
        </p:txBody>
      </p:sp>
      <p:sp>
        <p:nvSpPr>
          <p:cNvPr id="5" name="Oval 4"/>
          <p:cNvSpPr/>
          <p:nvPr/>
        </p:nvSpPr>
        <p:spPr>
          <a:xfrm>
            <a:off x="938758" y="2286000"/>
            <a:ext cx="3597809" cy="1282262"/>
          </a:xfrm>
          <a:prstGeom prst="ellipse">
            <a:avLst/>
          </a:prstGeom>
          <a:noFill/>
          <a:ln w="38100"/>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31088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experimental design</a:t>
            </a:r>
          </a:p>
        </p:txBody>
      </p:sp>
      <p:sp>
        <p:nvSpPr>
          <p:cNvPr id="3" name="Content Placeholder 2"/>
          <p:cNvSpPr>
            <a:spLocks noGrp="1"/>
          </p:cNvSpPr>
          <p:nvPr>
            <p:ph sz="half" idx="1"/>
          </p:nvPr>
        </p:nvSpPr>
        <p:spPr/>
        <p:txBody>
          <a:bodyPr>
            <a:normAutofit fontScale="92500" lnSpcReduction="10000"/>
          </a:bodyPr>
          <a:lstStyle/>
          <a:p>
            <a:pPr marL="0" indent="0" algn="ctr">
              <a:buNone/>
            </a:pPr>
            <a:endParaRPr lang="en-GB" sz="2400" b="1" dirty="0"/>
          </a:p>
          <a:p>
            <a:pPr marL="0" indent="0" algn="ctr">
              <a:buNone/>
            </a:pPr>
            <a:r>
              <a:rPr lang="en-GB" sz="2400" b="1" dirty="0">
                <a:solidFill>
                  <a:schemeClr val="bg2">
                    <a:lumMod val="90000"/>
                  </a:schemeClr>
                </a:solidFill>
              </a:rPr>
              <a:t>Between-subjects </a:t>
            </a:r>
          </a:p>
          <a:p>
            <a:pPr marL="0" indent="0" algn="ctr">
              <a:buNone/>
            </a:pPr>
            <a:endParaRPr lang="en-GB" sz="2400" b="1" dirty="0"/>
          </a:p>
          <a:p>
            <a:pPr marL="0" indent="0" algn="ctr">
              <a:buNone/>
            </a:pPr>
            <a:r>
              <a:rPr lang="en-GB" sz="2400" b="1" dirty="0"/>
              <a:t>Within-subjects</a:t>
            </a:r>
          </a:p>
          <a:p>
            <a:pPr marL="0" indent="0" algn="ctr">
              <a:buNone/>
            </a:pPr>
            <a:endParaRPr lang="en-GB" sz="2400" b="1" dirty="0"/>
          </a:p>
          <a:p>
            <a:pPr marL="0" indent="0" algn="ctr">
              <a:buNone/>
            </a:pPr>
            <a:r>
              <a:rPr lang="en-GB" sz="2400" b="1" dirty="0">
                <a:solidFill>
                  <a:schemeClr val="bg2">
                    <a:lumMod val="90000"/>
                  </a:schemeClr>
                </a:solidFill>
              </a:rPr>
              <a:t>Mixed design (bit of both!)</a:t>
            </a:r>
          </a:p>
          <a:p>
            <a:endParaRPr lang="en-GB" sz="2400" dirty="0"/>
          </a:p>
        </p:txBody>
      </p:sp>
      <p:sp>
        <p:nvSpPr>
          <p:cNvPr id="4" name="Content Placeholder 3"/>
          <p:cNvSpPr>
            <a:spLocks noGrp="1"/>
          </p:cNvSpPr>
          <p:nvPr>
            <p:ph sz="half" idx="2"/>
          </p:nvPr>
        </p:nvSpPr>
        <p:spPr>
          <a:xfrm>
            <a:off x="4729655" y="2286000"/>
            <a:ext cx="3849783" cy="3619500"/>
          </a:xfrm>
        </p:spPr>
        <p:txBody>
          <a:bodyPr>
            <a:normAutofit fontScale="92500" lnSpcReduction="10000"/>
          </a:bodyPr>
          <a:lstStyle/>
          <a:p>
            <a:pPr marL="514350" indent="-514350">
              <a:buFont typeface="+mj-lt"/>
              <a:buAutoNum type="arabicPeriod" startAt="2"/>
            </a:pPr>
            <a:r>
              <a:rPr lang="en-GB" sz="2400" dirty="0"/>
              <a:t>Are you exploring changes within the same group of participants?</a:t>
            </a:r>
          </a:p>
          <a:p>
            <a:pPr marL="514350" indent="-514350">
              <a:buFont typeface="+mj-lt"/>
              <a:buAutoNum type="arabicPeriod" startAt="2"/>
            </a:pPr>
            <a:endParaRPr lang="en-GB" dirty="0"/>
          </a:p>
          <a:p>
            <a:pPr lvl="2"/>
            <a:r>
              <a:rPr lang="en-GB" sz="2200" dirty="0"/>
              <a:t>E.g., a research study exploring changes in people’s attitudes towards gambling when given an editorial article on gambling in society.</a:t>
            </a:r>
          </a:p>
          <a:p>
            <a:endParaRPr lang="en-GB" dirty="0"/>
          </a:p>
        </p:txBody>
      </p:sp>
      <p:sp>
        <p:nvSpPr>
          <p:cNvPr id="5" name="Oval 4"/>
          <p:cNvSpPr/>
          <p:nvPr/>
        </p:nvSpPr>
        <p:spPr>
          <a:xfrm>
            <a:off x="1001820" y="3242440"/>
            <a:ext cx="3396759" cy="1024759"/>
          </a:xfrm>
          <a:prstGeom prst="ellipse">
            <a:avLst/>
          </a:prstGeom>
          <a:noFill/>
          <a:ln w="38100"/>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41626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Between- or within-subjects design?</a:t>
            </a:r>
          </a:p>
        </p:txBody>
      </p:sp>
      <p:sp>
        <p:nvSpPr>
          <p:cNvPr id="3" name="Content Placeholder 2"/>
          <p:cNvSpPr>
            <a:spLocks noGrp="1"/>
          </p:cNvSpPr>
          <p:nvPr>
            <p:ph idx="1"/>
          </p:nvPr>
        </p:nvSpPr>
        <p:spPr/>
        <p:txBody>
          <a:bodyPr>
            <a:normAutofit/>
          </a:bodyPr>
          <a:lstStyle/>
          <a:p>
            <a:endParaRPr lang="en-GB" sz="2400" dirty="0"/>
          </a:p>
          <a:p>
            <a:r>
              <a:rPr lang="en-GB" sz="2400" dirty="0"/>
              <a:t>Sounds simple – but this is one of the areas that students get most confused about!</a:t>
            </a:r>
          </a:p>
          <a:p>
            <a:endParaRPr lang="en-GB" sz="2400" dirty="0"/>
          </a:p>
          <a:p>
            <a:endParaRPr lang="en-GB" sz="2400" dirty="0"/>
          </a:p>
        </p:txBody>
      </p:sp>
      <p:pic>
        <p:nvPicPr>
          <p:cNvPr id="4" name="Picture 3"/>
          <p:cNvPicPr>
            <a:picLocks noChangeAspect="1"/>
          </p:cNvPicPr>
          <p:nvPr/>
        </p:nvPicPr>
        <p:blipFill>
          <a:blip r:embed="rId2"/>
          <a:stretch>
            <a:fillRect/>
          </a:stretch>
        </p:blipFill>
        <p:spPr>
          <a:xfrm>
            <a:off x="3484671" y="3887686"/>
            <a:ext cx="2143125" cy="2143125"/>
          </a:xfrm>
          <a:prstGeom prst="rect">
            <a:avLst/>
          </a:prstGeom>
        </p:spPr>
      </p:pic>
    </p:spTree>
    <p:extLst>
      <p:ext uri="{BB962C8B-B14F-4D97-AF65-F5344CB8AC3E}">
        <p14:creationId xmlns:p14="http://schemas.microsoft.com/office/powerpoint/2010/main" val="9707372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ACB06-98BA-40FC-A9E2-63A1721CB1F0}"/>
              </a:ext>
            </a:extLst>
          </p:cNvPr>
          <p:cNvSpPr>
            <a:spLocks noGrp="1"/>
          </p:cNvSpPr>
          <p:nvPr>
            <p:ph type="title"/>
          </p:nvPr>
        </p:nvSpPr>
        <p:spPr/>
        <p:txBody>
          <a:bodyPr/>
          <a:lstStyle/>
          <a:p>
            <a:r>
              <a:rPr lang="en-GB" dirty="0"/>
              <a:t>Between-subjects</a:t>
            </a:r>
          </a:p>
        </p:txBody>
      </p:sp>
      <p:sp>
        <p:nvSpPr>
          <p:cNvPr id="3" name="Text Placeholder 2">
            <a:extLst>
              <a:ext uri="{FF2B5EF4-FFF2-40B4-BE49-F238E27FC236}">
                <a16:creationId xmlns:a16="http://schemas.microsoft.com/office/drawing/2014/main" id="{D4403AAB-6439-47F7-AD98-82D058D88416}"/>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0284519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12AF7-1FD7-459D-A920-18BA5A12B6F5}"/>
              </a:ext>
            </a:extLst>
          </p:cNvPr>
          <p:cNvSpPr>
            <a:spLocks noGrp="1"/>
          </p:cNvSpPr>
          <p:nvPr>
            <p:ph type="title"/>
          </p:nvPr>
        </p:nvSpPr>
        <p:spPr/>
        <p:txBody>
          <a:bodyPr/>
          <a:lstStyle/>
          <a:p>
            <a:r>
              <a:rPr lang="en-GB" dirty="0"/>
              <a:t>Between-subjects?</a:t>
            </a:r>
          </a:p>
        </p:txBody>
      </p:sp>
      <p:sp>
        <p:nvSpPr>
          <p:cNvPr id="3" name="Content Placeholder 2">
            <a:extLst>
              <a:ext uri="{FF2B5EF4-FFF2-40B4-BE49-F238E27FC236}">
                <a16:creationId xmlns:a16="http://schemas.microsoft.com/office/drawing/2014/main" id="{84AB9E5C-2224-4726-A631-9AA431B4D36B}"/>
              </a:ext>
            </a:extLst>
          </p:cNvPr>
          <p:cNvSpPr>
            <a:spLocks noGrp="1"/>
          </p:cNvSpPr>
          <p:nvPr>
            <p:ph idx="1"/>
          </p:nvPr>
        </p:nvSpPr>
        <p:spPr>
          <a:xfrm>
            <a:off x="938758" y="1611086"/>
            <a:ext cx="7633742" cy="4268507"/>
          </a:xfrm>
        </p:spPr>
        <p:txBody>
          <a:bodyPr>
            <a:normAutofit/>
          </a:bodyPr>
          <a:lstStyle/>
          <a:p>
            <a:r>
              <a:rPr lang="en-GB" sz="2400" dirty="0"/>
              <a:t>Many different terms used to refer to this type of design:</a:t>
            </a:r>
          </a:p>
          <a:p>
            <a:endParaRPr lang="en-GB" sz="2400" dirty="0"/>
          </a:p>
          <a:p>
            <a:pPr lvl="1"/>
            <a:r>
              <a:rPr lang="en-GB" sz="2000" dirty="0"/>
              <a:t>Independent groups</a:t>
            </a:r>
          </a:p>
          <a:p>
            <a:pPr lvl="1"/>
            <a:r>
              <a:rPr lang="en-GB" sz="2000" dirty="0"/>
              <a:t>Independent samples</a:t>
            </a:r>
          </a:p>
          <a:p>
            <a:pPr lvl="1"/>
            <a:r>
              <a:rPr lang="en-GB" sz="2000" dirty="0"/>
              <a:t>Independent measures</a:t>
            </a:r>
          </a:p>
          <a:p>
            <a:pPr lvl="1"/>
            <a:r>
              <a:rPr lang="en-GB" sz="2000" dirty="0"/>
              <a:t>Between groups</a:t>
            </a:r>
          </a:p>
          <a:p>
            <a:pPr lvl="1"/>
            <a:r>
              <a:rPr lang="en-GB" sz="2000" dirty="0"/>
              <a:t>Between participants</a:t>
            </a:r>
          </a:p>
          <a:p>
            <a:pPr lvl="1"/>
            <a:r>
              <a:rPr lang="en-GB" sz="2000" dirty="0"/>
              <a:t>Between subjects</a:t>
            </a:r>
          </a:p>
          <a:p>
            <a:pPr lvl="1"/>
            <a:endParaRPr lang="en-GB" sz="2000" dirty="0"/>
          </a:p>
        </p:txBody>
      </p:sp>
    </p:spTree>
    <p:extLst>
      <p:ext uri="{BB962C8B-B14F-4D97-AF65-F5344CB8AC3E}">
        <p14:creationId xmlns:p14="http://schemas.microsoft.com/office/powerpoint/2010/main" val="11675435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Between-subjects</a:t>
            </a:r>
          </a:p>
        </p:txBody>
      </p:sp>
      <p:sp>
        <p:nvSpPr>
          <p:cNvPr id="3" name="Content Placeholder 2"/>
          <p:cNvSpPr>
            <a:spLocks noGrp="1"/>
          </p:cNvSpPr>
          <p:nvPr>
            <p:ph idx="1"/>
          </p:nvPr>
        </p:nvSpPr>
        <p:spPr>
          <a:xfrm>
            <a:off x="938758" y="1622854"/>
            <a:ext cx="7633742" cy="4256739"/>
          </a:xfrm>
        </p:spPr>
        <p:txBody>
          <a:bodyPr>
            <a:normAutofit fontScale="92500" lnSpcReduction="10000"/>
          </a:bodyPr>
          <a:lstStyle/>
          <a:p>
            <a:pPr marL="0" indent="0">
              <a:buNone/>
            </a:pPr>
            <a:r>
              <a:rPr lang="en-GB" sz="2400" dirty="0"/>
              <a:t>Are you exploring differences between two (or more) groups?</a:t>
            </a:r>
          </a:p>
          <a:p>
            <a:pPr lvl="1"/>
            <a:r>
              <a:rPr lang="en-GB" sz="2200" dirty="0"/>
              <a:t>E.g., a research study exploring differences in perceptions of body image between males and females.</a:t>
            </a:r>
          </a:p>
          <a:p>
            <a:pPr marL="0" indent="0">
              <a:buNone/>
            </a:pPr>
            <a:endParaRPr lang="en-GB" sz="2400" dirty="0"/>
          </a:p>
          <a:p>
            <a:pPr marL="0" indent="0" algn="ctr">
              <a:buNone/>
            </a:pPr>
            <a:r>
              <a:rPr lang="en-GB" sz="2400" dirty="0"/>
              <a:t>Participants are </a:t>
            </a:r>
            <a:r>
              <a:rPr lang="en-GB" sz="2400" b="1" dirty="0">
                <a:solidFill>
                  <a:schemeClr val="accent1">
                    <a:lumMod val="75000"/>
                  </a:schemeClr>
                </a:solidFill>
              </a:rPr>
              <a:t>either</a:t>
            </a:r>
            <a:r>
              <a:rPr lang="en-GB" sz="2400" dirty="0"/>
              <a:t> in one group or another group</a:t>
            </a:r>
          </a:p>
          <a:p>
            <a:pPr marL="0" indent="0" algn="ctr">
              <a:buNone/>
            </a:pPr>
            <a:endParaRPr lang="en-GB" sz="2400" dirty="0"/>
          </a:p>
          <a:p>
            <a:pPr marL="0" indent="0" algn="ctr">
              <a:buNone/>
            </a:pPr>
            <a:endParaRPr lang="en-GB" sz="2400" dirty="0"/>
          </a:p>
          <a:p>
            <a:pPr marL="0" indent="0" algn="ctr">
              <a:buNone/>
            </a:pPr>
            <a:endParaRPr lang="en-GB" sz="2400" dirty="0"/>
          </a:p>
          <a:p>
            <a:pPr marL="0" indent="0" algn="ctr">
              <a:buNone/>
            </a:pPr>
            <a:r>
              <a:rPr lang="en-GB" sz="2400" dirty="0"/>
              <a:t>Often randomly assigned to one group or another (not the case with certain demographics such as gender, age, etc)</a:t>
            </a:r>
          </a:p>
          <a:p>
            <a:endParaRPr lang="en-GB" dirty="0"/>
          </a:p>
        </p:txBody>
      </p:sp>
      <p:sp>
        <p:nvSpPr>
          <p:cNvPr id="4" name="Round Diagonal Corner Rectangle 3"/>
          <p:cNvSpPr/>
          <p:nvPr/>
        </p:nvSpPr>
        <p:spPr>
          <a:xfrm>
            <a:off x="1689453" y="3843636"/>
            <a:ext cx="2265406" cy="70845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MALE</a:t>
            </a:r>
          </a:p>
        </p:txBody>
      </p:sp>
      <p:sp>
        <p:nvSpPr>
          <p:cNvPr id="5" name="Round Diagonal Corner Rectangle 4"/>
          <p:cNvSpPr/>
          <p:nvPr/>
        </p:nvSpPr>
        <p:spPr>
          <a:xfrm>
            <a:off x="4969947" y="3843636"/>
            <a:ext cx="2265406" cy="70845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FEMALE</a:t>
            </a:r>
          </a:p>
        </p:txBody>
      </p:sp>
      <p:sp>
        <p:nvSpPr>
          <p:cNvPr id="6" name="TextBox 5"/>
          <p:cNvSpPr txBox="1"/>
          <p:nvPr/>
        </p:nvSpPr>
        <p:spPr>
          <a:xfrm>
            <a:off x="4215380" y="4074296"/>
            <a:ext cx="494046" cy="400110"/>
          </a:xfrm>
          <a:prstGeom prst="rect">
            <a:avLst/>
          </a:prstGeom>
          <a:noFill/>
        </p:spPr>
        <p:txBody>
          <a:bodyPr wrap="none" rtlCol="0">
            <a:spAutoFit/>
          </a:bodyPr>
          <a:lstStyle/>
          <a:p>
            <a:r>
              <a:rPr lang="en-GB" sz="2000" dirty="0"/>
              <a:t>OR</a:t>
            </a:r>
          </a:p>
        </p:txBody>
      </p:sp>
    </p:spTree>
    <p:extLst>
      <p:ext uri="{BB962C8B-B14F-4D97-AF65-F5344CB8AC3E}">
        <p14:creationId xmlns:p14="http://schemas.microsoft.com/office/powerpoint/2010/main" val="29354161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A3181-23D4-4131-9217-34E5C46274BC}"/>
              </a:ext>
            </a:extLst>
          </p:cNvPr>
          <p:cNvSpPr>
            <a:spLocks noGrp="1"/>
          </p:cNvSpPr>
          <p:nvPr>
            <p:ph type="title"/>
          </p:nvPr>
        </p:nvSpPr>
        <p:spPr>
          <a:xfrm>
            <a:off x="942975" y="381001"/>
            <a:ext cx="7629525" cy="1002631"/>
          </a:xfrm>
        </p:spPr>
        <p:txBody>
          <a:bodyPr/>
          <a:lstStyle/>
          <a:p>
            <a:r>
              <a:rPr lang="en-GB" dirty="0"/>
              <a:t>Between-subjects</a:t>
            </a:r>
          </a:p>
        </p:txBody>
      </p:sp>
      <p:sp>
        <p:nvSpPr>
          <p:cNvPr id="3" name="Text Placeholder 2">
            <a:extLst>
              <a:ext uri="{FF2B5EF4-FFF2-40B4-BE49-F238E27FC236}">
                <a16:creationId xmlns:a16="http://schemas.microsoft.com/office/drawing/2014/main" id="{BAAF2B91-08D4-4A46-BAE8-194F55A17F06}"/>
              </a:ext>
            </a:extLst>
          </p:cNvPr>
          <p:cNvSpPr>
            <a:spLocks noGrp="1"/>
          </p:cNvSpPr>
          <p:nvPr>
            <p:ph type="body" idx="1"/>
          </p:nvPr>
        </p:nvSpPr>
        <p:spPr>
          <a:xfrm>
            <a:off x="941832" y="1475368"/>
            <a:ext cx="3611880" cy="632529"/>
          </a:xfrm>
        </p:spPr>
        <p:txBody>
          <a:bodyPr/>
          <a:lstStyle/>
          <a:p>
            <a:pPr algn="ctr"/>
            <a:r>
              <a:rPr lang="en-GB" sz="2400" cap="none" dirty="0">
                <a:solidFill>
                  <a:schemeClr val="accent1">
                    <a:lumMod val="75000"/>
                  </a:schemeClr>
                </a:solidFill>
              </a:rPr>
              <a:t>Experimental groups</a:t>
            </a:r>
            <a:r>
              <a:rPr lang="en-GB" cap="none" dirty="0">
                <a:solidFill>
                  <a:schemeClr val="accent1">
                    <a:lumMod val="75000"/>
                  </a:schemeClr>
                </a:solidFill>
              </a:rPr>
              <a:t>:</a:t>
            </a:r>
          </a:p>
        </p:txBody>
      </p:sp>
      <p:sp>
        <p:nvSpPr>
          <p:cNvPr id="4" name="Content Placeholder 3">
            <a:extLst>
              <a:ext uri="{FF2B5EF4-FFF2-40B4-BE49-F238E27FC236}">
                <a16:creationId xmlns:a16="http://schemas.microsoft.com/office/drawing/2014/main" id="{A5051FCD-58A1-4DB0-A530-65CED012D294}"/>
              </a:ext>
            </a:extLst>
          </p:cNvPr>
          <p:cNvSpPr>
            <a:spLocks noGrp="1"/>
          </p:cNvSpPr>
          <p:nvPr>
            <p:ph sz="half" idx="2"/>
          </p:nvPr>
        </p:nvSpPr>
        <p:spPr>
          <a:xfrm>
            <a:off x="941832" y="2286000"/>
            <a:ext cx="3611880" cy="3619500"/>
          </a:xfrm>
        </p:spPr>
        <p:txBody>
          <a:bodyPr/>
          <a:lstStyle/>
          <a:p>
            <a:r>
              <a:rPr lang="en-GB" dirty="0"/>
              <a:t>Those who receive a particular manipulation</a:t>
            </a:r>
          </a:p>
          <a:p>
            <a:endParaRPr lang="en-GB" dirty="0"/>
          </a:p>
          <a:p>
            <a:r>
              <a:rPr lang="en-GB" dirty="0"/>
              <a:t>To assess whether the manipulation has altered behaviour/outcome in any way, another group who do not receive the manipulation is needed to compare..</a:t>
            </a:r>
          </a:p>
        </p:txBody>
      </p:sp>
      <p:sp>
        <p:nvSpPr>
          <p:cNvPr id="5" name="Text Placeholder 4">
            <a:extLst>
              <a:ext uri="{FF2B5EF4-FFF2-40B4-BE49-F238E27FC236}">
                <a16:creationId xmlns:a16="http://schemas.microsoft.com/office/drawing/2014/main" id="{73575278-C636-44D4-B824-07F28F1056DD}"/>
              </a:ext>
            </a:extLst>
          </p:cNvPr>
          <p:cNvSpPr>
            <a:spLocks noGrp="1"/>
          </p:cNvSpPr>
          <p:nvPr>
            <p:ph type="body" sz="quarter" idx="3"/>
          </p:nvPr>
        </p:nvSpPr>
        <p:spPr>
          <a:xfrm>
            <a:off x="4975398" y="1475368"/>
            <a:ext cx="3611880" cy="632529"/>
          </a:xfrm>
        </p:spPr>
        <p:txBody>
          <a:bodyPr/>
          <a:lstStyle/>
          <a:p>
            <a:pPr algn="ctr"/>
            <a:r>
              <a:rPr lang="en-GB" sz="2400" cap="none" dirty="0">
                <a:solidFill>
                  <a:schemeClr val="accent1">
                    <a:lumMod val="75000"/>
                  </a:schemeClr>
                </a:solidFill>
              </a:rPr>
              <a:t>Control groups:</a:t>
            </a:r>
          </a:p>
        </p:txBody>
      </p:sp>
      <p:sp>
        <p:nvSpPr>
          <p:cNvPr id="6" name="Content Placeholder 5">
            <a:extLst>
              <a:ext uri="{FF2B5EF4-FFF2-40B4-BE49-F238E27FC236}">
                <a16:creationId xmlns:a16="http://schemas.microsoft.com/office/drawing/2014/main" id="{4AD03D11-383C-42E2-B992-34E732F14EB3}"/>
              </a:ext>
            </a:extLst>
          </p:cNvPr>
          <p:cNvSpPr>
            <a:spLocks noGrp="1"/>
          </p:cNvSpPr>
          <p:nvPr>
            <p:ph sz="quarter" idx="4"/>
          </p:nvPr>
        </p:nvSpPr>
        <p:spPr>
          <a:xfrm>
            <a:off x="4975398" y="2286000"/>
            <a:ext cx="3611880" cy="3619500"/>
          </a:xfrm>
        </p:spPr>
        <p:txBody>
          <a:bodyPr/>
          <a:lstStyle/>
          <a:p>
            <a:r>
              <a:rPr lang="en-GB" dirty="0"/>
              <a:t>Used as a </a:t>
            </a:r>
            <a:r>
              <a:rPr lang="en-GB" b="1" dirty="0"/>
              <a:t>baseline</a:t>
            </a:r>
            <a:r>
              <a:rPr lang="en-GB" dirty="0"/>
              <a:t> measure of the behaviour/outcome without the manipulation</a:t>
            </a:r>
          </a:p>
          <a:p>
            <a:endParaRPr lang="en-GB" dirty="0"/>
          </a:p>
          <a:p>
            <a:r>
              <a:rPr lang="en-GB" dirty="0"/>
              <a:t>E.g., an experimental group are given caffeine to assess memory whilst the control group are not given caffeine – performance is then compared.</a:t>
            </a:r>
          </a:p>
        </p:txBody>
      </p:sp>
    </p:spTree>
    <p:extLst>
      <p:ext uri="{BB962C8B-B14F-4D97-AF65-F5344CB8AC3E}">
        <p14:creationId xmlns:p14="http://schemas.microsoft.com/office/powerpoint/2010/main" val="9188887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DBBA0-0253-45CC-8EEB-F736279F631C}"/>
              </a:ext>
            </a:extLst>
          </p:cNvPr>
          <p:cNvSpPr>
            <a:spLocks noGrp="1"/>
          </p:cNvSpPr>
          <p:nvPr>
            <p:ph type="title"/>
          </p:nvPr>
        </p:nvSpPr>
        <p:spPr/>
        <p:txBody>
          <a:bodyPr/>
          <a:lstStyle/>
          <a:p>
            <a:r>
              <a:rPr lang="en-GB" dirty="0"/>
              <a:t>Between-subjects</a:t>
            </a:r>
          </a:p>
        </p:txBody>
      </p:sp>
      <p:sp>
        <p:nvSpPr>
          <p:cNvPr id="3" name="Content Placeholder 2">
            <a:extLst>
              <a:ext uri="{FF2B5EF4-FFF2-40B4-BE49-F238E27FC236}">
                <a16:creationId xmlns:a16="http://schemas.microsoft.com/office/drawing/2014/main" id="{BC53E11B-B7BA-458F-81DE-960716762344}"/>
              </a:ext>
            </a:extLst>
          </p:cNvPr>
          <p:cNvSpPr>
            <a:spLocks noGrp="1"/>
          </p:cNvSpPr>
          <p:nvPr>
            <p:ph idx="1"/>
          </p:nvPr>
        </p:nvSpPr>
        <p:spPr>
          <a:xfrm>
            <a:off x="938758" y="1393371"/>
            <a:ext cx="7633742" cy="5082244"/>
          </a:xfrm>
        </p:spPr>
        <p:txBody>
          <a:bodyPr>
            <a:normAutofit/>
          </a:bodyPr>
          <a:lstStyle/>
          <a:p>
            <a:r>
              <a:rPr lang="en-GB" sz="2400" dirty="0"/>
              <a:t>Knowing you are in a control group can lead to unwanted psychological expectations</a:t>
            </a:r>
          </a:p>
          <a:p>
            <a:endParaRPr lang="en-GB" sz="2800" dirty="0"/>
          </a:p>
          <a:p>
            <a:pPr lvl="1"/>
            <a:r>
              <a:rPr lang="en-GB" sz="2400" b="1" dirty="0"/>
              <a:t>Placebo groups</a:t>
            </a:r>
          </a:p>
          <a:p>
            <a:pPr lvl="2"/>
            <a:r>
              <a:rPr lang="en-GB" sz="2000" dirty="0"/>
              <a:t>Experience exactly the same conditions as the experimental groups, except that they only </a:t>
            </a:r>
            <a:r>
              <a:rPr lang="en-GB" sz="2000" b="1" dirty="0"/>
              <a:t>think</a:t>
            </a:r>
            <a:r>
              <a:rPr lang="en-GB" sz="2000" dirty="0"/>
              <a:t> they are receiving the manipulation when actually they are not</a:t>
            </a:r>
          </a:p>
          <a:p>
            <a:pPr lvl="3"/>
            <a:r>
              <a:rPr lang="en-GB" sz="1800" dirty="0"/>
              <a:t>They don’t receive nothing – they receive </a:t>
            </a:r>
            <a:r>
              <a:rPr lang="en-GB" sz="1800" i="1" dirty="0"/>
              <a:t>something</a:t>
            </a:r>
            <a:r>
              <a:rPr lang="en-GB" sz="1800" dirty="0"/>
              <a:t> that is like the manipulation but is ineffective</a:t>
            </a:r>
          </a:p>
          <a:p>
            <a:pPr lvl="4"/>
            <a:r>
              <a:rPr lang="en-GB" sz="1800" dirty="0"/>
              <a:t>E.g., </a:t>
            </a:r>
            <a:r>
              <a:rPr lang="en-GB" sz="1800" dirty="0" err="1"/>
              <a:t>decaff</a:t>
            </a:r>
            <a:r>
              <a:rPr lang="en-GB" sz="1800" dirty="0"/>
              <a:t> coffee</a:t>
            </a:r>
          </a:p>
          <a:p>
            <a:pPr lvl="3"/>
            <a:r>
              <a:rPr lang="en-GB" sz="1800" dirty="0"/>
              <a:t>But – consideration of ethics required, specifically element of deception</a:t>
            </a:r>
          </a:p>
        </p:txBody>
      </p:sp>
    </p:spTree>
    <p:extLst>
      <p:ext uri="{BB962C8B-B14F-4D97-AF65-F5344CB8AC3E}">
        <p14:creationId xmlns:p14="http://schemas.microsoft.com/office/powerpoint/2010/main" val="260076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C88FC-E207-444D-AC1F-52F48366F916}"/>
              </a:ext>
            </a:extLst>
          </p:cNvPr>
          <p:cNvSpPr>
            <a:spLocks noGrp="1"/>
          </p:cNvSpPr>
          <p:nvPr>
            <p:ph type="title"/>
          </p:nvPr>
        </p:nvSpPr>
        <p:spPr/>
        <p:txBody>
          <a:bodyPr/>
          <a:lstStyle/>
          <a:p>
            <a:r>
              <a:rPr lang="en-GB" dirty="0"/>
              <a:t>Between-subjects</a:t>
            </a:r>
          </a:p>
        </p:txBody>
      </p:sp>
      <p:sp>
        <p:nvSpPr>
          <p:cNvPr id="3" name="Content Placeholder 2">
            <a:extLst>
              <a:ext uri="{FF2B5EF4-FFF2-40B4-BE49-F238E27FC236}">
                <a16:creationId xmlns:a16="http://schemas.microsoft.com/office/drawing/2014/main" id="{702C37E5-1107-4D0E-8CD7-7A5B151746D4}"/>
              </a:ext>
            </a:extLst>
          </p:cNvPr>
          <p:cNvSpPr>
            <a:spLocks noGrp="1"/>
          </p:cNvSpPr>
          <p:nvPr>
            <p:ph idx="1"/>
          </p:nvPr>
        </p:nvSpPr>
        <p:spPr>
          <a:xfrm>
            <a:off x="938758" y="1683658"/>
            <a:ext cx="7633742" cy="4195936"/>
          </a:xfrm>
        </p:spPr>
        <p:txBody>
          <a:bodyPr>
            <a:normAutofit/>
          </a:bodyPr>
          <a:lstStyle/>
          <a:p>
            <a:r>
              <a:rPr lang="en-GB" sz="2400" dirty="0"/>
              <a:t>One of the main issues related to between-subjects deigns is participant variables or non-equivalent groups.</a:t>
            </a:r>
          </a:p>
          <a:p>
            <a:endParaRPr lang="en-GB" sz="2400" dirty="0"/>
          </a:p>
          <a:p>
            <a:r>
              <a:rPr lang="en-GB" sz="2400" dirty="0"/>
              <a:t>Certain procedures can be implemented to deal with this, including:</a:t>
            </a:r>
          </a:p>
          <a:p>
            <a:pPr lvl="1"/>
            <a:r>
              <a:rPr lang="en-GB" sz="2000" dirty="0"/>
              <a:t>Random allocation of participants to groups</a:t>
            </a:r>
          </a:p>
          <a:p>
            <a:pPr lvl="1"/>
            <a:r>
              <a:rPr lang="en-GB" sz="2000" dirty="0"/>
              <a:t>Pre-testing to demonstrate initial similarity</a:t>
            </a:r>
          </a:p>
          <a:p>
            <a:pPr lvl="1"/>
            <a:r>
              <a:rPr lang="en-GB" sz="2000" dirty="0"/>
              <a:t>Representative allocation to ensure similarity</a:t>
            </a:r>
          </a:p>
          <a:p>
            <a:endParaRPr lang="en-GB" sz="2400" dirty="0"/>
          </a:p>
        </p:txBody>
      </p:sp>
    </p:spTree>
    <p:extLst>
      <p:ext uri="{BB962C8B-B14F-4D97-AF65-F5344CB8AC3E}">
        <p14:creationId xmlns:p14="http://schemas.microsoft.com/office/powerpoint/2010/main" val="16611411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ACB06-98BA-40FC-A9E2-63A1721CB1F0}"/>
              </a:ext>
            </a:extLst>
          </p:cNvPr>
          <p:cNvSpPr>
            <a:spLocks noGrp="1"/>
          </p:cNvSpPr>
          <p:nvPr>
            <p:ph type="title"/>
          </p:nvPr>
        </p:nvSpPr>
        <p:spPr/>
        <p:txBody>
          <a:bodyPr/>
          <a:lstStyle/>
          <a:p>
            <a:r>
              <a:rPr lang="en-GB" dirty="0"/>
              <a:t>within-subjects</a:t>
            </a:r>
          </a:p>
        </p:txBody>
      </p:sp>
      <p:sp>
        <p:nvSpPr>
          <p:cNvPr id="3" name="Text Placeholder 2">
            <a:extLst>
              <a:ext uri="{FF2B5EF4-FFF2-40B4-BE49-F238E27FC236}">
                <a16:creationId xmlns:a16="http://schemas.microsoft.com/office/drawing/2014/main" id="{D4403AAB-6439-47F7-AD98-82D058D88416}"/>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4499294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Within-subjects</a:t>
            </a:r>
          </a:p>
        </p:txBody>
      </p:sp>
      <p:sp>
        <p:nvSpPr>
          <p:cNvPr id="3" name="Content Placeholder 2"/>
          <p:cNvSpPr>
            <a:spLocks noGrp="1"/>
          </p:cNvSpPr>
          <p:nvPr>
            <p:ph idx="1"/>
          </p:nvPr>
        </p:nvSpPr>
        <p:spPr>
          <a:xfrm>
            <a:off x="938758" y="1494972"/>
            <a:ext cx="7633742" cy="4384622"/>
          </a:xfrm>
        </p:spPr>
        <p:txBody>
          <a:bodyPr>
            <a:normAutofit/>
          </a:bodyPr>
          <a:lstStyle/>
          <a:p>
            <a:pPr marL="0" indent="0">
              <a:buNone/>
            </a:pPr>
            <a:r>
              <a:rPr lang="en-GB" sz="2800" dirty="0"/>
              <a:t>Explores changes within the same group of participants </a:t>
            </a:r>
          </a:p>
          <a:p>
            <a:pPr lvl="1"/>
            <a:r>
              <a:rPr lang="en-GB" sz="2400" dirty="0"/>
              <a:t>Can either be over time or before/after experimental manipulation or intervention</a:t>
            </a:r>
          </a:p>
          <a:p>
            <a:pPr lvl="2"/>
            <a:r>
              <a:rPr lang="en-GB" sz="2000" dirty="0"/>
              <a:t>Example 1: a research study exploring changes in people’s attitudes towards gambling when given an editorial article on gambling in society.</a:t>
            </a:r>
          </a:p>
          <a:p>
            <a:r>
              <a:rPr lang="en-GB" sz="2400" dirty="0"/>
              <a:t>The same participants take part in </a:t>
            </a:r>
            <a:r>
              <a:rPr lang="en-GB" sz="2400" b="1" dirty="0">
                <a:solidFill>
                  <a:schemeClr val="accent1">
                    <a:lumMod val="75000"/>
                  </a:schemeClr>
                </a:solidFill>
              </a:rPr>
              <a:t>all conditions</a:t>
            </a:r>
          </a:p>
          <a:p>
            <a:endParaRPr lang="en-GB" sz="2400" dirty="0"/>
          </a:p>
          <a:p>
            <a:pPr lvl="2"/>
            <a:endParaRPr lang="en-GB" sz="1600" dirty="0"/>
          </a:p>
        </p:txBody>
      </p:sp>
      <p:sp>
        <p:nvSpPr>
          <p:cNvPr id="4" name="Round Diagonal Corner Rectangle 3">
            <a:extLst>
              <a:ext uri="{FF2B5EF4-FFF2-40B4-BE49-F238E27FC236}">
                <a16:creationId xmlns:a16="http://schemas.microsoft.com/office/drawing/2014/main" id="{585725E3-5B97-4D79-8575-CF79D36AB91C}"/>
              </a:ext>
            </a:extLst>
          </p:cNvPr>
          <p:cNvSpPr/>
          <p:nvPr/>
        </p:nvSpPr>
        <p:spPr>
          <a:xfrm>
            <a:off x="1653845" y="5525367"/>
            <a:ext cx="2265406" cy="70845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BEFORE</a:t>
            </a:r>
          </a:p>
        </p:txBody>
      </p:sp>
      <p:sp>
        <p:nvSpPr>
          <p:cNvPr id="5" name="TextBox 4">
            <a:extLst>
              <a:ext uri="{FF2B5EF4-FFF2-40B4-BE49-F238E27FC236}">
                <a16:creationId xmlns:a16="http://schemas.microsoft.com/office/drawing/2014/main" id="{C53A6123-06C2-4357-A4AF-0D7DAEAD7654}"/>
              </a:ext>
            </a:extLst>
          </p:cNvPr>
          <p:cNvSpPr txBox="1"/>
          <p:nvPr/>
        </p:nvSpPr>
        <p:spPr>
          <a:xfrm>
            <a:off x="4306363" y="5656598"/>
            <a:ext cx="655949" cy="400110"/>
          </a:xfrm>
          <a:prstGeom prst="rect">
            <a:avLst/>
          </a:prstGeom>
          <a:noFill/>
        </p:spPr>
        <p:txBody>
          <a:bodyPr wrap="none" rtlCol="0">
            <a:spAutoFit/>
          </a:bodyPr>
          <a:lstStyle/>
          <a:p>
            <a:r>
              <a:rPr lang="en-GB" sz="2000" dirty="0"/>
              <a:t>AND</a:t>
            </a:r>
          </a:p>
        </p:txBody>
      </p:sp>
      <p:sp>
        <p:nvSpPr>
          <p:cNvPr id="6" name="Round Diagonal Corner Rectangle 4">
            <a:extLst>
              <a:ext uri="{FF2B5EF4-FFF2-40B4-BE49-F238E27FC236}">
                <a16:creationId xmlns:a16="http://schemas.microsoft.com/office/drawing/2014/main" id="{C326BE57-2391-4476-97EB-BD1A12855EEF}"/>
              </a:ext>
            </a:extLst>
          </p:cNvPr>
          <p:cNvSpPr/>
          <p:nvPr/>
        </p:nvSpPr>
        <p:spPr>
          <a:xfrm>
            <a:off x="5634703" y="5525367"/>
            <a:ext cx="2265406" cy="70845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AFTER</a:t>
            </a:r>
          </a:p>
        </p:txBody>
      </p:sp>
    </p:spTree>
    <p:extLst>
      <p:ext uri="{BB962C8B-B14F-4D97-AF65-F5344CB8AC3E}">
        <p14:creationId xmlns:p14="http://schemas.microsoft.com/office/powerpoint/2010/main" val="11179212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Within-subjects</a:t>
            </a:r>
          </a:p>
        </p:txBody>
      </p:sp>
      <p:sp>
        <p:nvSpPr>
          <p:cNvPr id="3" name="Content Placeholder 2"/>
          <p:cNvSpPr>
            <a:spLocks noGrp="1"/>
          </p:cNvSpPr>
          <p:nvPr>
            <p:ph idx="1"/>
          </p:nvPr>
        </p:nvSpPr>
        <p:spPr>
          <a:xfrm>
            <a:off x="938758" y="1494972"/>
            <a:ext cx="7633742" cy="4384622"/>
          </a:xfrm>
        </p:spPr>
        <p:txBody>
          <a:bodyPr>
            <a:normAutofit/>
          </a:bodyPr>
          <a:lstStyle/>
          <a:p>
            <a:pPr lvl="2"/>
            <a:r>
              <a:rPr lang="en-GB" sz="2000" dirty="0"/>
              <a:t>Example 2: a research study exploring participants reaction times to warning signs in vehicles.</a:t>
            </a:r>
          </a:p>
          <a:p>
            <a:r>
              <a:rPr lang="en-GB" sz="2400" dirty="0"/>
              <a:t>The same participants take part in </a:t>
            </a:r>
            <a:r>
              <a:rPr lang="en-GB" sz="2400" b="1" dirty="0">
                <a:solidFill>
                  <a:schemeClr val="accent1">
                    <a:lumMod val="75000"/>
                  </a:schemeClr>
                </a:solidFill>
              </a:rPr>
              <a:t>all conditions</a:t>
            </a:r>
          </a:p>
          <a:p>
            <a:endParaRPr lang="en-GB" sz="2400" dirty="0"/>
          </a:p>
          <a:p>
            <a:pPr lvl="2"/>
            <a:endParaRPr lang="en-GB" sz="1600" dirty="0"/>
          </a:p>
        </p:txBody>
      </p:sp>
      <p:sp>
        <p:nvSpPr>
          <p:cNvPr id="4" name="Round Diagonal Corner Rectangle 3">
            <a:extLst>
              <a:ext uri="{FF2B5EF4-FFF2-40B4-BE49-F238E27FC236}">
                <a16:creationId xmlns:a16="http://schemas.microsoft.com/office/drawing/2014/main" id="{585725E3-5B97-4D79-8575-CF79D36AB91C}"/>
              </a:ext>
            </a:extLst>
          </p:cNvPr>
          <p:cNvSpPr/>
          <p:nvPr/>
        </p:nvSpPr>
        <p:spPr>
          <a:xfrm>
            <a:off x="993656" y="3411330"/>
            <a:ext cx="1517315" cy="70845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CIRCLE</a:t>
            </a:r>
          </a:p>
        </p:txBody>
      </p:sp>
      <p:sp>
        <p:nvSpPr>
          <p:cNvPr id="5" name="TextBox 4">
            <a:extLst>
              <a:ext uri="{FF2B5EF4-FFF2-40B4-BE49-F238E27FC236}">
                <a16:creationId xmlns:a16="http://schemas.microsoft.com/office/drawing/2014/main" id="{C53A6123-06C2-4357-A4AF-0D7DAEAD7654}"/>
              </a:ext>
            </a:extLst>
          </p:cNvPr>
          <p:cNvSpPr txBox="1"/>
          <p:nvPr/>
        </p:nvSpPr>
        <p:spPr>
          <a:xfrm>
            <a:off x="2925996" y="3565502"/>
            <a:ext cx="655949" cy="400110"/>
          </a:xfrm>
          <a:prstGeom prst="rect">
            <a:avLst/>
          </a:prstGeom>
          <a:noFill/>
        </p:spPr>
        <p:txBody>
          <a:bodyPr wrap="none" rtlCol="0">
            <a:spAutoFit/>
          </a:bodyPr>
          <a:lstStyle/>
          <a:p>
            <a:r>
              <a:rPr lang="en-GB" sz="2000" dirty="0"/>
              <a:t>AND</a:t>
            </a:r>
          </a:p>
        </p:txBody>
      </p:sp>
      <p:sp>
        <p:nvSpPr>
          <p:cNvPr id="7" name="Round Diagonal Corner Rectangle 3">
            <a:extLst>
              <a:ext uri="{FF2B5EF4-FFF2-40B4-BE49-F238E27FC236}">
                <a16:creationId xmlns:a16="http://schemas.microsoft.com/office/drawing/2014/main" id="{66F06443-EE7F-4C55-A66E-D3A7BE90C7C9}"/>
              </a:ext>
            </a:extLst>
          </p:cNvPr>
          <p:cNvSpPr/>
          <p:nvPr/>
        </p:nvSpPr>
        <p:spPr>
          <a:xfrm>
            <a:off x="3996971" y="3411330"/>
            <a:ext cx="1517315" cy="70845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SQUARE</a:t>
            </a:r>
          </a:p>
        </p:txBody>
      </p:sp>
      <p:sp>
        <p:nvSpPr>
          <p:cNvPr id="8" name="Round Diagonal Corner Rectangle 3">
            <a:extLst>
              <a:ext uri="{FF2B5EF4-FFF2-40B4-BE49-F238E27FC236}">
                <a16:creationId xmlns:a16="http://schemas.microsoft.com/office/drawing/2014/main" id="{D2203E75-0A0C-497F-8826-A9D22A51E6E1}"/>
              </a:ext>
            </a:extLst>
          </p:cNvPr>
          <p:cNvSpPr/>
          <p:nvPr/>
        </p:nvSpPr>
        <p:spPr>
          <a:xfrm>
            <a:off x="7019957" y="3411330"/>
            <a:ext cx="1517315" cy="70845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TRIANGLE</a:t>
            </a:r>
          </a:p>
        </p:txBody>
      </p:sp>
      <p:sp>
        <p:nvSpPr>
          <p:cNvPr id="9" name="TextBox 8">
            <a:extLst>
              <a:ext uri="{FF2B5EF4-FFF2-40B4-BE49-F238E27FC236}">
                <a16:creationId xmlns:a16="http://schemas.microsoft.com/office/drawing/2014/main" id="{8AF67772-B7C1-4BAB-9164-D96F4274F252}"/>
              </a:ext>
            </a:extLst>
          </p:cNvPr>
          <p:cNvSpPr txBox="1"/>
          <p:nvPr/>
        </p:nvSpPr>
        <p:spPr>
          <a:xfrm>
            <a:off x="5929311" y="3565502"/>
            <a:ext cx="655949" cy="400110"/>
          </a:xfrm>
          <a:prstGeom prst="rect">
            <a:avLst/>
          </a:prstGeom>
          <a:noFill/>
        </p:spPr>
        <p:txBody>
          <a:bodyPr wrap="none" rtlCol="0">
            <a:spAutoFit/>
          </a:bodyPr>
          <a:lstStyle/>
          <a:p>
            <a:r>
              <a:rPr lang="en-GB" sz="2000" dirty="0"/>
              <a:t>AND</a:t>
            </a:r>
          </a:p>
        </p:txBody>
      </p:sp>
    </p:spTree>
    <p:extLst>
      <p:ext uri="{BB962C8B-B14F-4D97-AF65-F5344CB8AC3E}">
        <p14:creationId xmlns:p14="http://schemas.microsoft.com/office/powerpoint/2010/main" val="20686002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Within-subjects</a:t>
            </a:r>
          </a:p>
        </p:txBody>
      </p:sp>
      <p:sp>
        <p:nvSpPr>
          <p:cNvPr id="3" name="Content Placeholder 2"/>
          <p:cNvSpPr>
            <a:spLocks noGrp="1"/>
          </p:cNvSpPr>
          <p:nvPr>
            <p:ph idx="1"/>
          </p:nvPr>
        </p:nvSpPr>
        <p:spPr>
          <a:xfrm>
            <a:off x="628650" y="1690688"/>
            <a:ext cx="7886700" cy="4896723"/>
          </a:xfrm>
        </p:spPr>
        <p:txBody>
          <a:bodyPr>
            <a:normAutofit lnSpcReduction="10000"/>
          </a:bodyPr>
          <a:lstStyle/>
          <a:p>
            <a:r>
              <a:rPr lang="en-GB" sz="2400" dirty="0"/>
              <a:t>Also called </a:t>
            </a:r>
            <a:r>
              <a:rPr lang="en-GB" sz="2400" b="1" dirty="0">
                <a:solidFill>
                  <a:schemeClr val="accent1">
                    <a:lumMod val="75000"/>
                  </a:schemeClr>
                </a:solidFill>
              </a:rPr>
              <a:t>Repeated-Measures</a:t>
            </a:r>
          </a:p>
          <a:p>
            <a:endParaRPr lang="en-GB" sz="2400" b="1" dirty="0">
              <a:solidFill>
                <a:schemeClr val="accent1">
                  <a:lumMod val="75000"/>
                </a:schemeClr>
              </a:solidFill>
            </a:endParaRPr>
          </a:p>
          <a:p>
            <a:r>
              <a:rPr lang="en-GB" sz="2400" dirty="0"/>
              <a:t>Main issues: </a:t>
            </a:r>
            <a:r>
              <a:rPr lang="en-GB" sz="2400" b="1" dirty="0"/>
              <a:t>Order / Practice effects</a:t>
            </a:r>
          </a:p>
          <a:p>
            <a:pPr lvl="1"/>
            <a:r>
              <a:rPr lang="en-GB" sz="2200" dirty="0"/>
              <a:t>Order in which the conditions are completed can naturally influence outcome due to practice</a:t>
            </a:r>
          </a:p>
          <a:p>
            <a:endParaRPr lang="en-GB" sz="2400" dirty="0">
              <a:solidFill>
                <a:schemeClr val="accent1">
                  <a:lumMod val="75000"/>
                </a:schemeClr>
              </a:solidFill>
            </a:endParaRPr>
          </a:p>
          <a:p>
            <a:r>
              <a:rPr lang="en-GB" sz="2400" dirty="0"/>
              <a:t>Solution: </a:t>
            </a:r>
            <a:r>
              <a:rPr lang="en-GB" sz="2400" b="1" dirty="0"/>
              <a:t>Counterbalancing </a:t>
            </a:r>
          </a:p>
          <a:p>
            <a:pPr lvl="1"/>
            <a:r>
              <a:rPr lang="en-GB" sz="2200" dirty="0"/>
              <a:t>Random order of conditions assigned to participants</a:t>
            </a:r>
          </a:p>
          <a:p>
            <a:pPr lvl="1"/>
            <a:r>
              <a:rPr lang="en-GB" sz="2200" dirty="0" err="1"/>
              <a:t>E.g</a:t>
            </a:r>
            <a:r>
              <a:rPr lang="en-GB" sz="2200" dirty="0"/>
              <a:t>,., with two conditions;</a:t>
            </a:r>
          </a:p>
          <a:p>
            <a:pPr lvl="2"/>
            <a:r>
              <a:rPr lang="en-GB" sz="2000" dirty="0"/>
              <a:t>Half of participants complete condition 1 and then 2</a:t>
            </a:r>
          </a:p>
          <a:p>
            <a:pPr lvl="2"/>
            <a:r>
              <a:rPr lang="en-GB" sz="2000" dirty="0"/>
              <a:t>The other half complete condition 2 and then 1</a:t>
            </a:r>
          </a:p>
          <a:p>
            <a:pPr lvl="1"/>
            <a:endParaRPr lang="en-GB" sz="2200" b="1" dirty="0"/>
          </a:p>
          <a:p>
            <a:endParaRPr lang="en-GB" sz="2400" dirty="0">
              <a:solidFill>
                <a:schemeClr val="accent1">
                  <a:lumMod val="75000"/>
                </a:schemeClr>
              </a:solidFill>
            </a:endParaRPr>
          </a:p>
          <a:p>
            <a:endParaRPr lang="en-GB" sz="2400" dirty="0"/>
          </a:p>
        </p:txBody>
      </p:sp>
    </p:spTree>
    <p:extLst>
      <p:ext uri="{BB962C8B-B14F-4D97-AF65-F5344CB8AC3E}">
        <p14:creationId xmlns:p14="http://schemas.microsoft.com/office/powerpoint/2010/main" val="38087967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Experimental designs</a:t>
            </a:r>
          </a:p>
        </p:txBody>
      </p:sp>
      <p:sp>
        <p:nvSpPr>
          <p:cNvPr id="3" name="Content Placeholder 2"/>
          <p:cNvSpPr>
            <a:spLocks noGrp="1"/>
          </p:cNvSpPr>
          <p:nvPr>
            <p:ph idx="1"/>
          </p:nvPr>
        </p:nvSpPr>
        <p:spPr>
          <a:xfrm>
            <a:off x="881606" y="1690688"/>
            <a:ext cx="7633743" cy="4896723"/>
          </a:xfrm>
        </p:spPr>
        <p:txBody>
          <a:bodyPr>
            <a:normAutofit/>
          </a:bodyPr>
          <a:lstStyle/>
          <a:p>
            <a:r>
              <a:rPr lang="en-GB" sz="2400" dirty="0"/>
              <a:t>The disadvantages of a between-subjects design are often the advantages of a within-subjects design, and vice versa</a:t>
            </a:r>
          </a:p>
          <a:p>
            <a:endParaRPr lang="en-GB" sz="2400" b="1" dirty="0"/>
          </a:p>
          <a:p>
            <a:r>
              <a:rPr lang="en-GB" sz="2400" dirty="0"/>
              <a:t>We can use a </a:t>
            </a:r>
            <a:r>
              <a:rPr lang="en-GB" sz="2400" b="1" dirty="0"/>
              <a:t>Matched-pairs design </a:t>
            </a:r>
            <a:r>
              <a:rPr lang="en-GB" sz="2400" dirty="0"/>
              <a:t>as a compromise</a:t>
            </a:r>
          </a:p>
          <a:p>
            <a:pPr lvl="1"/>
            <a:r>
              <a:rPr lang="en-GB" sz="2000" dirty="0"/>
              <a:t>Compare each participant in the ‘treatment’ group with a participant from a ‘control’ group that is similar to them in characteristics. </a:t>
            </a:r>
          </a:p>
          <a:p>
            <a:pPr lvl="1"/>
            <a:r>
              <a:rPr lang="en-GB" sz="2000" dirty="0"/>
              <a:t>For each pair, the difference from pre- to post test should be clear based on them being in different groups </a:t>
            </a:r>
            <a:endParaRPr lang="en-GB" sz="2400" dirty="0">
              <a:solidFill>
                <a:schemeClr val="accent1">
                  <a:lumMod val="75000"/>
                </a:schemeClr>
              </a:solidFill>
            </a:endParaRPr>
          </a:p>
          <a:p>
            <a:endParaRPr lang="en-GB" sz="2400" dirty="0"/>
          </a:p>
        </p:txBody>
      </p:sp>
    </p:spTree>
    <p:extLst>
      <p:ext uri="{BB962C8B-B14F-4D97-AF65-F5344CB8AC3E}">
        <p14:creationId xmlns:p14="http://schemas.microsoft.com/office/powerpoint/2010/main" val="37067315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Experimental designs</a:t>
            </a:r>
          </a:p>
        </p:txBody>
      </p:sp>
      <p:sp>
        <p:nvSpPr>
          <p:cNvPr id="3" name="Content Placeholder 2"/>
          <p:cNvSpPr>
            <a:spLocks noGrp="1"/>
          </p:cNvSpPr>
          <p:nvPr>
            <p:ph idx="1"/>
          </p:nvPr>
        </p:nvSpPr>
        <p:spPr>
          <a:xfrm>
            <a:off x="881606" y="1690688"/>
            <a:ext cx="7633743" cy="4896723"/>
          </a:xfrm>
        </p:spPr>
        <p:txBody>
          <a:bodyPr>
            <a:normAutofit/>
          </a:bodyPr>
          <a:lstStyle/>
          <a:p>
            <a:r>
              <a:rPr lang="en-GB" sz="2400" dirty="0"/>
              <a:t>So far, we have worked on the assumption that only one factor (IV) is being manipulated in a research study</a:t>
            </a:r>
          </a:p>
          <a:p>
            <a:endParaRPr lang="en-GB" sz="2400" dirty="0">
              <a:solidFill>
                <a:schemeClr val="accent1">
                  <a:lumMod val="75000"/>
                </a:schemeClr>
              </a:solidFill>
            </a:endParaRPr>
          </a:p>
          <a:p>
            <a:r>
              <a:rPr lang="en-GB" sz="2400" dirty="0"/>
              <a:t>But the number of factors included in a study can be more than one</a:t>
            </a:r>
          </a:p>
          <a:p>
            <a:pPr lvl="1"/>
            <a:r>
              <a:rPr lang="en-GB" sz="2200" dirty="0"/>
              <a:t>Generally advised not to have more than four</a:t>
            </a:r>
          </a:p>
          <a:p>
            <a:pPr lvl="1"/>
            <a:endParaRPr lang="en-GB" sz="2200" dirty="0"/>
          </a:p>
          <a:p>
            <a:r>
              <a:rPr lang="en-GB" sz="2400" dirty="0"/>
              <a:t>The number of levels in our factors can also range</a:t>
            </a:r>
          </a:p>
          <a:p>
            <a:pPr lvl="1"/>
            <a:r>
              <a:rPr lang="en-GB" sz="2200" dirty="0"/>
              <a:t>Again, usually advised to have no more than four</a:t>
            </a:r>
          </a:p>
          <a:p>
            <a:endParaRPr lang="en-GB" sz="2400" dirty="0"/>
          </a:p>
        </p:txBody>
      </p:sp>
    </p:spTree>
    <p:extLst>
      <p:ext uri="{BB962C8B-B14F-4D97-AF65-F5344CB8AC3E}">
        <p14:creationId xmlns:p14="http://schemas.microsoft.com/office/powerpoint/2010/main" val="7890701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Experimental designs</a:t>
            </a:r>
          </a:p>
        </p:txBody>
      </p:sp>
      <p:sp>
        <p:nvSpPr>
          <p:cNvPr id="3" name="Content Placeholder 2"/>
          <p:cNvSpPr>
            <a:spLocks noGrp="1"/>
          </p:cNvSpPr>
          <p:nvPr>
            <p:ph idx="1"/>
          </p:nvPr>
        </p:nvSpPr>
        <p:spPr>
          <a:xfrm>
            <a:off x="881606" y="1690688"/>
            <a:ext cx="7633743" cy="4896723"/>
          </a:xfrm>
        </p:spPr>
        <p:txBody>
          <a:bodyPr>
            <a:normAutofit/>
          </a:bodyPr>
          <a:lstStyle/>
          <a:p>
            <a:r>
              <a:rPr lang="en-GB" sz="2400" dirty="0"/>
              <a:t>There is a specific way in which we then refer to the design of a study based on these key terms of </a:t>
            </a:r>
            <a:r>
              <a:rPr lang="en-GB" sz="2400" b="1" dirty="0"/>
              <a:t>factors</a:t>
            </a:r>
            <a:r>
              <a:rPr lang="en-GB" sz="2400" dirty="0"/>
              <a:t> and </a:t>
            </a:r>
            <a:r>
              <a:rPr lang="en-GB" sz="2400" b="1" dirty="0"/>
              <a:t>levels</a:t>
            </a:r>
          </a:p>
          <a:p>
            <a:endParaRPr lang="en-GB" sz="2400" b="1" dirty="0"/>
          </a:p>
          <a:p>
            <a:r>
              <a:rPr lang="en-GB" sz="2400" dirty="0"/>
              <a:t>E.g., we want to include two IV’s that are both between-subjects and both have two levels</a:t>
            </a:r>
          </a:p>
          <a:p>
            <a:pPr lvl="1"/>
            <a:r>
              <a:rPr lang="en-GB" sz="2000" dirty="0"/>
              <a:t>IV1 = Gender [male or female]</a:t>
            </a:r>
          </a:p>
          <a:p>
            <a:pPr lvl="1"/>
            <a:r>
              <a:rPr lang="en-GB" sz="2000" dirty="0"/>
              <a:t>IV2 = Impulsivity score [low or high]</a:t>
            </a:r>
          </a:p>
          <a:p>
            <a:pPr lvl="1"/>
            <a:endParaRPr lang="en-GB" sz="2000" dirty="0"/>
          </a:p>
          <a:p>
            <a:r>
              <a:rPr lang="en-GB" sz="2200" dirty="0"/>
              <a:t>This is then called a </a:t>
            </a:r>
            <a:r>
              <a:rPr lang="en-GB" sz="2200" b="1" dirty="0">
                <a:solidFill>
                  <a:schemeClr val="accent1">
                    <a:lumMod val="75000"/>
                  </a:schemeClr>
                </a:solidFill>
              </a:rPr>
              <a:t>2 x 2 between-subjects design</a:t>
            </a:r>
            <a:endParaRPr lang="en-GB" sz="2200" dirty="0">
              <a:solidFill>
                <a:schemeClr val="accent1">
                  <a:lumMod val="75000"/>
                </a:schemeClr>
              </a:solidFill>
            </a:endParaRPr>
          </a:p>
          <a:p>
            <a:endParaRPr lang="en-GB" sz="2400" dirty="0"/>
          </a:p>
        </p:txBody>
      </p:sp>
    </p:spTree>
    <p:extLst>
      <p:ext uri="{BB962C8B-B14F-4D97-AF65-F5344CB8AC3E}">
        <p14:creationId xmlns:p14="http://schemas.microsoft.com/office/powerpoint/2010/main" val="20601125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Experimental designs</a:t>
            </a:r>
          </a:p>
        </p:txBody>
      </p:sp>
      <p:sp>
        <p:nvSpPr>
          <p:cNvPr id="3" name="Content Placeholder 2"/>
          <p:cNvSpPr>
            <a:spLocks noGrp="1"/>
          </p:cNvSpPr>
          <p:nvPr>
            <p:ph idx="1"/>
          </p:nvPr>
        </p:nvSpPr>
        <p:spPr>
          <a:xfrm>
            <a:off x="881606" y="1690688"/>
            <a:ext cx="7633743" cy="4896723"/>
          </a:xfrm>
        </p:spPr>
        <p:txBody>
          <a:bodyPr>
            <a:normAutofit/>
          </a:bodyPr>
          <a:lstStyle/>
          <a:p>
            <a:pPr marL="0" indent="0" algn="ctr">
              <a:buNone/>
            </a:pPr>
            <a:r>
              <a:rPr lang="en-GB" sz="3200" b="1" dirty="0">
                <a:solidFill>
                  <a:schemeClr val="accent1">
                    <a:lumMod val="75000"/>
                  </a:schemeClr>
                </a:solidFill>
              </a:rPr>
              <a:t>2 x 2 between-subjects design</a:t>
            </a:r>
            <a:endParaRPr lang="en-GB" sz="3200" dirty="0">
              <a:solidFill>
                <a:schemeClr val="accent1">
                  <a:lumMod val="75000"/>
                </a:schemeClr>
              </a:solidFill>
            </a:endParaRPr>
          </a:p>
          <a:p>
            <a:endParaRPr lang="en-GB" sz="2400" dirty="0"/>
          </a:p>
        </p:txBody>
      </p:sp>
      <p:sp>
        <p:nvSpPr>
          <p:cNvPr id="4" name="Callout: Up Arrow 3">
            <a:extLst>
              <a:ext uri="{FF2B5EF4-FFF2-40B4-BE49-F238E27FC236}">
                <a16:creationId xmlns:a16="http://schemas.microsoft.com/office/drawing/2014/main" id="{770695EE-37C7-43BB-88B4-C90A84518F53}"/>
              </a:ext>
            </a:extLst>
          </p:cNvPr>
          <p:cNvSpPr/>
          <p:nvPr/>
        </p:nvSpPr>
        <p:spPr>
          <a:xfrm>
            <a:off x="824455" y="2362762"/>
            <a:ext cx="3497943" cy="2804549"/>
          </a:xfrm>
          <a:prstGeom prst="upArrowCallout">
            <a:avLst>
              <a:gd name="adj1" fmla="val 13014"/>
              <a:gd name="adj2" fmla="val 16735"/>
              <a:gd name="adj3" fmla="val 10525"/>
              <a:gd name="adj4" fmla="val 82748"/>
            </a:avLst>
          </a:prstGeom>
          <a:noFill/>
          <a:ln w="38100"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r>
              <a:rPr lang="en-GB" dirty="0">
                <a:solidFill>
                  <a:schemeClr val="tx1">
                    <a:lumMod val="65000"/>
                    <a:lumOff val="35000"/>
                  </a:schemeClr>
                </a:solidFill>
              </a:rPr>
              <a:t>There are two numbers here which tell us we have </a:t>
            </a:r>
            <a:r>
              <a:rPr lang="en-GB" b="1" dirty="0">
                <a:solidFill>
                  <a:schemeClr val="tx1">
                    <a:lumMod val="65000"/>
                    <a:lumOff val="35000"/>
                  </a:schemeClr>
                </a:solidFill>
              </a:rPr>
              <a:t>two IV’s</a:t>
            </a:r>
          </a:p>
          <a:p>
            <a:pPr algn="ctr"/>
            <a:endParaRPr lang="en-GB" b="1" dirty="0">
              <a:solidFill>
                <a:schemeClr val="tx1">
                  <a:lumMod val="65000"/>
                  <a:lumOff val="35000"/>
                </a:schemeClr>
              </a:solidFill>
            </a:endParaRPr>
          </a:p>
          <a:p>
            <a:pPr algn="ctr"/>
            <a:r>
              <a:rPr lang="en-GB" dirty="0">
                <a:solidFill>
                  <a:schemeClr val="tx1">
                    <a:lumMod val="65000"/>
                    <a:lumOff val="35000"/>
                  </a:schemeClr>
                </a:solidFill>
              </a:rPr>
              <a:t>The specific value of the numbers themselves refer to the number of </a:t>
            </a:r>
            <a:r>
              <a:rPr lang="en-GB" b="1" dirty="0">
                <a:solidFill>
                  <a:schemeClr val="tx1">
                    <a:lumMod val="65000"/>
                    <a:lumOff val="35000"/>
                  </a:schemeClr>
                </a:solidFill>
              </a:rPr>
              <a:t>levels</a:t>
            </a:r>
            <a:r>
              <a:rPr lang="en-GB" dirty="0">
                <a:solidFill>
                  <a:schemeClr val="tx1">
                    <a:lumMod val="65000"/>
                    <a:lumOff val="35000"/>
                  </a:schemeClr>
                </a:solidFill>
              </a:rPr>
              <a:t> associated with each IV</a:t>
            </a:r>
          </a:p>
        </p:txBody>
      </p:sp>
      <p:sp>
        <p:nvSpPr>
          <p:cNvPr id="5" name="TextBox 4">
            <a:extLst>
              <a:ext uri="{FF2B5EF4-FFF2-40B4-BE49-F238E27FC236}">
                <a16:creationId xmlns:a16="http://schemas.microsoft.com/office/drawing/2014/main" id="{545885B0-C959-4899-A086-28380CECD22E}"/>
              </a:ext>
            </a:extLst>
          </p:cNvPr>
          <p:cNvSpPr txBox="1"/>
          <p:nvPr/>
        </p:nvSpPr>
        <p:spPr>
          <a:xfrm>
            <a:off x="5044759" y="3765036"/>
            <a:ext cx="3274786" cy="2554545"/>
          </a:xfrm>
          <a:prstGeom prst="rect">
            <a:avLst/>
          </a:prstGeom>
          <a:noFill/>
        </p:spPr>
        <p:txBody>
          <a:bodyPr wrap="square" rtlCol="0">
            <a:spAutoFit/>
          </a:bodyPr>
          <a:lstStyle/>
          <a:p>
            <a:r>
              <a:rPr lang="en-GB" sz="2000" b="1" i="1" dirty="0"/>
              <a:t>Additional examples:</a:t>
            </a:r>
          </a:p>
          <a:p>
            <a:endParaRPr lang="en-GB" sz="2000" dirty="0"/>
          </a:p>
          <a:p>
            <a:r>
              <a:rPr lang="en-GB" sz="2000" dirty="0"/>
              <a:t>2 x 2 x 2 = three IV’s, each with two levels</a:t>
            </a:r>
          </a:p>
          <a:p>
            <a:endParaRPr lang="en-GB" sz="2000" dirty="0"/>
          </a:p>
          <a:p>
            <a:r>
              <a:rPr lang="en-GB" sz="2000" dirty="0"/>
              <a:t>2 x 3 = two IV’s, one with two levels and one with three levels</a:t>
            </a:r>
          </a:p>
        </p:txBody>
      </p:sp>
    </p:spTree>
    <p:extLst>
      <p:ext uri="{BB962C8B-B14F-4D97-AF65-F5344CB8AC3E}">
        <p14:creationId xmlns:p14="http://schemas.microsoft.com/office/powerpoint/2010/main" val="31579268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E75DF-D6C8-4532-955A-94893CE8746C}"/>
              </a:ext>
            </a:extLst>
          </p:cNvPr>
          <p:cNvSpPr>
            <a:spLocks noGrp="1"/>
          </p:cNvSpPr>
          <p:nvPr>
            <p:ph type="title"/>
          </p:nvPr>
        </p:nvSpPr>
        <p:spPr/>
        <p:txBody>
          <a:bodyPr/>
          <a:lstStyle/>
          <a:p>
            <a:r>
              <a:rPr lang="en-GB" dirty="0"/>
              <a:t>Mixed designs</a:t>
            </a:r>
          </a:p>
        </p:txBody>
      </p:sp>
      <p:sp>
        <p:nvSpPr>
          <p:cNvPr id="3" name="Text Placeholder 2">
            <a:extLst>
              <a:ext uri="{FF2B5EF4-FFF2-40B4-BE49-F238E27FC236}">
                <a16:creationId xmlns:a16="http://schemas.microsoft.com/office/drawing/2014/main" id="{C189408A-E5C8-46CC-B5D5-BBB8C90B1B5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7595617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Mixed designs</a:t>
            </a:r>
          </a:p>
        </p:txBody>
      </p:sp>
      <p:sp>
        <p:nvSpPr>
          <p:cNvPr id="3" name="Content Placeholder 2"/>
          <p:cNvSpPr>
            <a:spLocks noGrp="1"/>
          </p:cNvSpPr>
          <p:nvPr>
            <p:ph idx="1"/>
          </p:nvPr>
        </p:nvSpPr>
        <p:spPr>
          <a:xfrm>
            <a:off x="938758" y="1219200"/>
            <a:ext cx="7633742" cy="4660394"/>
          </a:xfrm>
        </p:spPr>
        <p:txBody>
          <a:bodyPr>
            <a:normAutofit/>
          </a:bodyPr>
          <a:lstStyle/>
          <a:p>
            <a:r>
              <a:rPr lang="en-GB" dirty="0"/>
              <a:t>Sometimes research will include both a between-subjects variable AND a within-subjects variable in the study…</a:t>
            </a:r>
          </a:p>
          <a:p>
            <a:r>
              <a:rPr lang="en-GB" dirty="0"/>
              <a:t>E.g., a 2x3 mixed design</a:t>
            </a:r>
          </a:p>
          <a:p>
            <a:endParaRPr lang="en-GB" sz="2800" dirty="0"/>
          </a:p>
        </p:txBody>
      </p:sp>
      <p:graphicFrame>
        <p:nvGraphicFramePr>
          <p:cNvPr id="4" name="Diagram 3">
            <a:extLst>
              <a:ext uri="{FF2B5EF4-FFF2-40B4-BE49-F238E27FC236}">
                <a16:creationId xmlns:a16="http://schemas.microsoft.com/office/drawing/2014/main" id="{2D3B9FF3-CBC7-44E2-9E05-8C9A059F0A58}"/>
              </a:ext>
            </a:extLst>
          </p:cNvPr>
          <p:cNvGraphicFramePr/>
          <p:nvPr>
            <p:extLst>
              <p:ext uri="{D42A27DB-BD31-4B8C-83A1-F6EECF244321}">
                <p14:modId xmlns:p14="http://schemas.microsoft.com/office/powerpoint/2010/main" val="1411633386"/>
              </p:ext>
            </p:extLst>
          </p:nvPr>
        </p:nvGraphicFramePr>
        <p:xfrm>
          <a:off x="775568" y="4138767"/>
          <a:ext cx="3980061" cy="23368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a:extLst>
              <a:ext uri="{FF2B5EF4-FFF2-40B4-BE49-F238E27FC236}">
                <a16:creationId xmlns:a16="http://schemas.microsoft.com/office/drawing/2014/main" id="{278FF706-D57F-49D9-A2E6-234281A67F68}"/>
              </a:ext>
            </a:extLst>
          </p:cNvPr>
          <p:cNvGraphicFramePr/>
          <p:nvPr>
            <p:extLst>
              <p:ext uri="{D42A27DB-BD31-4B8C-83A1-F6EECF244321}">
                <p14:modId xmlns:p14="http://schemas.microsoft.com/office/powerpoint/2010/main" val="614409655"/>
              </p:ext>
            </p:extLst>
          </p:nvPr>
        </p:nvGraphicFramePr>
        <p:xfrm>
          <a:off x="3768276" y="1362245"/>
          <a:ext cx="5070924" cy="328879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TextBox 5">
            <a:extLst>
              <a:ext uri="{FF2B5EF4-FFF2-40B4-BE49-F238E27FC236}">
                <a16:creationId xmlns:a16="http://schemas.microsoft.com/office/drawing/2014/main" id="{4BB0D932-215A-4DED-A5FF-8B410D2B3914}"/>
              </a:ext>
            </a:extLst>
          </p:cNvPr>
          <p:cNvSpPr txBox="1"/>
          <p:nvPr/>
        </p:nvSpPr>
        <p:spPr>
          <a:xfrm>
            <a:off x="4918819" y="4854165"/>
            <a:ext cx="3816871" cy="1323439"/>
          </a:xfrm>
          <a:prstGeom prst="rect">
            <a:avLst/>
          </a:prstGeom>
          <a:noFill/>
        </p:spPr>
        <p:txBody>
          <a:bodyPr wrap="square" rtlCol="0">
            <a:spAutoFit/>
          </a:bodyPr>
          <a:lstStyle/>
          <a:p>
            <a:r>
              <a:rPr lang="en-GB" sz="2000" i="1" dirty="0"/>
              <a:t>Participants are EITHER in the low or high group for level of impulsivity, but ALL participants complete all three conditions of warning signs.</a:t>
            </a:r>
          </a:p>
        </p:txBody>
      </p:sp>
    </p:spTree>
    <p:extLst>
      <p:ext uri="{BB962C8B-B14F-4D97-AF65-F5344CB8AC3E}">
        <p14:creationId xmlns:p14="http://schemas.microsoft.com/office/powerpoint/2010/main" val="748593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5" grpId="0">
        <p:bldAsOne/>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4C9A6-CAF6-4F57-90BC-DE973CEE6157}"/>
              </a:ext>
            </a:extLst>
          </p:cNvPr>
          <p:cNvSpPr>
            <a:spLocks noGrp="1"/>
          </p:cNvSpPr>
          <p:nvPr>
            <p:ph type="title"/>
          </p:nvPr>
        </p:nvSpPr>
        <p:spPr/>
        <p:txBody>
          <a:bodyPr/>
          <a:lstStyle/>
          <a:p>
            <a:r>
              <a:rPr lang="en-GB" dirty="0"/>
              <a:t>Evaluation of experimental designs</a:t>
            </a:r>
          </a:p>
        </p:txBody>
      </p:sp>
      <p:graphicFrame>
        <p:nvGraphicFramePr>
          <p:cNvPr id="5" name="Table 5">
            <a:extLst>
              <a:ext uri="{FF2B5EF4-FFF2-40B4-BE49-F238E27FC236}">
                <a16:creationId xmlns:a16="http://schemas.microsoft.com/office/drawing/2014/main" id="{3DABBA72-5CDA-4EF5-A623-44941EEBF4FC}"/>
              </a:ext>
            </a:extLst>
          </p:cNvPr>
          <p:cNvGraphicFramePr>
            <a:graphicFrameLocks noGrp="1"/>
          </p:cNvGraphicFramePr>
          <p:nvPr>
            <p:ph idx="1"/>
            <p:extLst>
              <p:ext uri="{D42A27DB-BD31-4B8C-83A1-F6EECF244321}">
                <p14:modId xmlns:p14="http://schemas.microsoft.com/office/powerpoint/2010/main" val="1559352005"/>
              </p:ext>
            </p:extLst>
          </p:nvPr>
        </p:nvGraphicFramePr>
        <p:xfrm>
          <a:off x="1719535" y="2097314"/>
          <a:ext cx="6072188" cy="4070708"/>
        </p:xfrm>
        <a:graphic>
          <a:graphicData uri="http://schemas.openxmlformats.org/drawingml/2006/table">
            <a:tbl>
              <a:tblPr firstRow="1" bandRow="1">
                <a:tableStyleId>{5C22544A-7EE6-4342-B048-85BDC9FD1C3A}</a:tableStyleId>
              </a:tblPr>
              <a:tblGrid>
                <a:gridCol w="3036094">
                  <a:extLst>
                    <a:ext uri="{9D8B030D-6E8A-4147-A177-3AD203B41FA5}">
                      <a16:colId xmlns:a16="http://schemas.microsoft.com/office/drawing/2014/main" val="4023346997"/>
                    </a:ext>
                  </a:extLst>
                </a:gridCol>
                <a:gridCol w="3036094">
                  <a:extLst>
                    <a:ext uri="{9D8B030D-6E8A-4147-A177-3AD203B41FA5}">
                      <a16:colId xmlns:a16="http://schemas.microsoft.com/office/drawing/2014/main" val="128690042"/>
                    </a:ext>
                  </a:extLst>
                </a:gridCol>
              </a:tblGrid>
              <a:tr h="392039">
                <a:tc>
                  <a:txBody>
                    <a:bodyPr/>
                    <a:lstStyle/>
                    <a:p>
                      <a:pPr algn="ctr"/>
                      <a:r>
                        <a:rPr lang="en-GB" dirty="0"/>
                        <a:t>Strengths </a:t>
                      </a:r>
                    </a:p>
                  </a:txBody>
                  <a:tcPr/>
                </a:tc>
                <a:tc>
                  <a:txBody>
                    <a:bodyPr/>
                    <a:lstStyle/>
                    <a:p>
                      <a:pPr algn="ctr"/>
                      <a:r>
                        <a:rPr lang="en-GB" dirty="0"/>
                        <a:t>Limitations </a:t>
                      </a:r>
                    </a:p>
                  </a:txBody>
                  <a:tcPr/>
                </a:tc>
                <a:extLst>
                  <a:ext uri="{0D108BD9-81ED-4DB2-BD59-A6C34878D82A}">
                    <a16:rowId xmlns:a16="http://schemas.microsoft.com/office/drawing/2014/main" val="1025117420"/>
                  </a:ext>
                </a:extLst>
              </a:tr>
              <a:tr h="749170">
                <a:tc>
                  <a:txBody>
                    <a:bodyPr/>
                    <a:lstStyle/>
                    <a:p>
                      <a:r>
                        <a:rPr lang="en-GB" dirty="0"/>
                        <a:t>Can establish cause and effect </a:t>
                      </a:r>
                    </a:p>
                    <a:p>
                      <a:r>
                        <a:rPr lang="en-GB" dirty="0"/>
                        <a:t>Shows direct link and can demonstrate the direction of a cause</a:t>
                      </a:r>
                    </a:p>
                  </a:txBody>
                  <a:tcPr/>
                </a:tc>
                <a:tc>
                  <a:txBody>
                    <a:bodyPr/>
                    <a:lstStyle/>
                    <a:p>
                      <a:r>
                        <a:rPr lang="en-GB" dirty="0"/>
                        <a:t>Reactivity effects if people know they are taking part in an experiment but possible ethical issues if they do not know</a:t>
                      </a:r>
                    </a:p>
                  </a:txBody>
                  <a:tcPr/>
                </a:tc>
                <a:extLst>
                  <a:ext uri="{0D108BD9-81ED-4DB2-BD59-A6C34878D82A}">
                    <a16:rowId xmlns:a16="http://schemas.microsoft.com/office/drawing/2014/main" val="1087852996"/>
                  </a:ext>
                </a:extLst>
              </a:tr>
              <a:tr h="749170">
                <a:tc>
                  <a:txBody>
                    <a:bodyPr/>
                    <a:lstStyle/>
                    <a:p>
                      <a:r>
                        <a:rPr lang="en-GB" dirty="0"/>
                        <a:t>High level of control and standardisation </a:t>
                      </a:r>
                    </a:p>
                  </a:txBody>
                  <a:tcPr/>
                </a:tc>
                <a:tc>
                  <a:txBody>
                    <a:bodyPr/>
                    <a:lstStyle/>
                    <a:p>
                      <a:r>
                        <a:rPr lang="en-GB" dirty="0"/>
                        <a:t>Prescribed participant contribution – no unique view from participant or explanation/reasoning behind why</a:t>
                      </a:r>
                    </a:p>
                  </a:txBody>
                  <a:tcPr/>
                </a:tc>
                <a:extLst>
                  <a:ext uri="{0D108BD9-81ED-4DB2-BD59-A6C34878D82A}">
                    <a16:rowId xmlns:a16="http://schemas.microsoft.com/office/drawing/2014/main" val="1401263853"/>
                  </a:ext>
                </a:extLst>
              </a:tr>
              <a:tr h="531670">
                <a:tc>
                  <a:txBody>
                    <a:bodyPr/>
                    <a:lstStyle/>
                    <a:p>
                      <a:r>
                        <a:rPr lang="en-GB" dirty="0"/>
                        <a:t>Easy to replicate</a:t>
                      </a:r>
                    </a:p>
                  </a:txBody>
                  <a:tcPr/>
                </a:tc>
                <a:tc>
                  <a:txBody>
                    <a:bodyPr/>
                    <a:lstStyle/>
                    <a:p>
                      <a:r>
                        <a:rPr lang="en-GB" dirty="0"/>
                        <a:t>Cannot always be completed in practical or ethical manner to answer a specific question</a:t>
                      </a:r>
                    </a:p>
                  </a:txBody>
                  <a:tcPr/>
                </a:tc>
                <a:extLst>
                  <a:ext uri="{0D108BD9-81ED-4DB2-BD59-A6C34878D82A}">
                    <a16:rowId xmlns:a16="http://schemas.microsoft.com/office/drawing/2014/main" val="1501409875"/>
                  </a:ext>
                </a:extLst>
              </a:tr>
              <a:tr h="392039">
                <a:tc>
                  <a:txBody>
                    <a:bodyPr/>
                    <a:lstStyle/>
                    <a:p>
                      <a:r>
                        <a:rPr lang="en-GB" dirty="0"/>
                        <a:t>High validity</a:t>
                      </a:r>
                    </a:p>
                  </a:txBody>
                  <a:tcPr/>
                </a:tc>
                <a:tc>
                  <a:txBody>
                    <a:bodyPr/>
                    <a:lstStyle/>
                    <a:p>
                      <a:r>
                        <a:rPr lang="en-GB" dirty="0"/>
                        <a:t>Highly artificial – low ecological validity</a:t>
                      </a:r>
                    </a:p>
                  </a:txBody>
                  <a:tcPr/>
                </a:tc>
                <a:extLst>
                  <a:ext uri="{0D108BD9-81ED-4DB2-BD59-A6C34878D82A}">
                    <a16:rowId xmlns:a16="http://schemas.microsoft.com/office/drawing/2014/main" val="1321739695"/>
                  </a:ext>
                </a:extLst>
              </a:tr>
              <a:tr h="749170">
                <a:tc>
                  <a:txBody>
                    <a:bodyPr/>
                    <a:lstStyle/>
                    <a:p>
                      <a:r>
                        <a:rPr lang="en-GB" dirty="0"/>
                        <a:t>Alternative explanations can be investigated</a:t>
                      </a:r>
                    </a:p>
                  </a:txBody>
                  <a:tcPr/>
                </a:tc>
                <a:tc>
                  <a:txBody>
                    <a:bodyPr/>
                    <a:lstStyle/>
                    <a:p>
                      <a:r>
                        <a:rPr lang="en-GB" dirty="0"/>
                        <a:t>Limits to the type of phenomenon that can be investigated – and if study is not designed correctly it will lack scientific credibility</a:t>
                      </a:r>
                    </a:p>
                  </a:txBody>
                  <a:tcPr/>
                </a:tc>
                <a:extLst>
                  <a:ext uri="{0D108BD9-81ED-4DB2-BD59-A6C34878D82A}">
                    <a16:rowId xmlns:a16="http://schemas.microsoft.com/office/drawing/2014/main" val="3589796994"/>
                  </a:ext>
                </a:extLst>
              </a:tr>
            </a:tbl>
          </a:graphicData>
        </a:graphic>
      </p:graphicFrame>
      <p:pic>
        <p:nvPicPr>
          <p:cNvPr id="7" name="Graphic 6" descr="Badge Unfollow with solid fill">
            <a:extLst>
              <a:ext uri="{FF2B5EF4-FFF2-40B4-BE49-F238E27FC236}">
                <a16:creationId xmlns:a16="http://schemas.microsoft.com/office/drawing/2014/main" id="{8B2D6DBD-C832-4E63-9EC6-F598867EFEF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24465" y="1640114"/>
            <a:ext cx="914400" cy="914400"/>
          </a:xfrm>
          <a:prstGeom prst="rect">
            <a:avLst/>
          </a:prstGeom>
        </p:spPr>
      </p:pic>
      <p:pic>
        <p:nvPicPr>
          <p:cNvPr id="9" name="Graphic 8" descr="Badge Follow with solid fill">
            <a:extLst>
              <a:ext uri="{FF2B5EF4-FFF2-40B4-BE49-F238E27FC236}">
                <a16:creationId xmlns:a16="http://schemas.microsoft.com/office/drawing/2014/main" id="{95402A85-E150-42A0-87A5-B36CC0C05CB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88571" y="1640114"/>
            <a:ext cx="914400" cy="914400"/>
          </a:xfrm>
          <a:prstGeom prst="rect">
            <a:avLst/>
          </a:prstGeom>
        </p:spPr>
      </p:pic>
    </p:spTree>
    <p:extLst>
      <p:ext uri="{BB962C8B-B14F-4D97-AF65-F5344CB8AC3E}">
        <p14:creationId xmlns:p14="http://schemas.microsoft.com/office/powerpoint/2010/main" val="4976499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E75DF-D6C8-4532-955A-94893CE8746C}"/>
              </a:ext>
            </a:extLst>
          </p:cNvPr>
          <p:cNvSpPr>
            <a:spLocks noGrp="1"/>
          </p:cNvSpPr>
          <p:nvPr>
            <p:ph type="title"/>
          </p:nvPr>
        </p:nvSpPr>
        <p:spPr/>
        <p:txBody>
          <a:bodyPr/>
          <a:lstStyle/>
          <a:p>
            <a:r>
              <a:rPr lang="en-GB" dirty="0"/>
              <a:t>Non-experimental designs</a:t>
            </a:r>
          </a:p>
        </p:txBody>
      </p:sp>
      <p:sp>
        <p:nvSpPr>
          <p:cNvPr id="3" name="Text Placeholder 2">
            <a:extLst>
              <a:ext uri="{FF2B5EF4-FFF2-40B4-BE49-F238E27FC236}">
                <a16:creationId xmlns:a16="http://schemas.microsoft.com/office/drawing/2014/main" id="{C189408A-E5C8-46CC-B5D5-BBB8C90B1B5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7364163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type="title"/>
          </p:nvPr>
        </p:nvSpPr>
        <p:spPr>
          <a:xfrm>
            <a:off x="757881" y="198438"/>
            <a:ext cx="8386119" cy="1143000"/>
          </a:xfrm>
        </p:spPr>
        <p:txBody>
          <a:bodyPr>
            <a:normAutofit fontScale="90000"/>
          </a:bodyPr>
          <a:lstStyle/>
          <a:p>
            <a:pPr eaLnBrk="1" hangingPunct="1"/>
            <a:r>
              <a:rPr lang="en-GB" sz="4000" dirty="0"/>
              <a:t>Problems with the “science” of psychology</a:t>
            </a:r>
            <a:endParaRPr lang="en-US" sz="4000" dirty="0"/>
          </a:p>
        </p:txBody>
      </p:sp>
      <p:sp>
        <p:nvSpPr>
          <p:cNvPr id="23554" name="Rectangle 2"/>
          <p:cNvSpPr>
            <a:spLocks noGrp="1" noChangeArrowheads="1"/>
          </p:cNvSpPr>
          <p:nvPr>
            <p:ph idx="1"/>
          </p:nvPr>
        </p:nvSpPr>
        <p:spPr>
          <a:xfrm>
            <a:off x="395288" y="1341438"/>
            <a:ext cx="8229600" cy="4525962"/>
          </a:xfrm>
        </p:spPr>
        <p:txBody>
          <a:bodyPr>
            <a:normAutofit fontScale="92500" lnSpcReduction="10000"/>
          </a:bodyPr>
          <a:lstStyle/>
          <a:p>
            <a:pPr eaLnBrk="1" hangingPunct="1">
              <a:lnSpc>
                <a:spcPct val="90000"/>
              </a:lnSpc>
              <a:buNone/>
            </a:pPr>
            <a:endParaRPr lang="en-GB" sz="2400" dirty="0"/>
          </a:p>
          <a:p>
            <a:pPr>
              <a:lnSpc>
                <a:spcPct val="90000"/>
              </a:lnSpc>
            </a:pPr>
            <a:r>
              <a:rPr lang="en-GB" sz="2400" dirty="0"/>
              <a:t>Objectivity</a:t>
            </a:r>
            <a:r>
              <a:rPr lang="en-GB" sz="2800" dirty="0"/>
              <a:t> </a:t>
            </a:r>
          </a:p>
          <a:p>
            <a:pPr lvl="1">
              <a:lnSpc>
                <a:spcPct val="90000"/>
              </a:lnSpc>
              <a:buFont typeface="Wingdings" pitchFamily="2" charset="2"/>
              <a:buChar char="Ø"/>
            </a:pPr>
            <a:r>
              <a:rPr lang="en-GB" sz="2400" dirty="0"/>
              <a:t> </a:t>
            </a:r>
            <a:r>
              <a:rPr lang="en-GB" sz="2000" dirty="0"/>
              <a:t>impossible to achieve?</a:t>
            </a:r>
          </a:p>
          <a:p>
            <a:pPr lvl="1">
              <a:lnSpc>
                <a:spcPct val="90000"/>
              </a:lnSpc>
              <a:buFont typeface="Wingdings" pitchFamily="2" charset="2"/>
              <a:buChar char="Ø"/>
            </a:pPr>
            <a:r>
              <a:rPr lang="en-GB" sz="2000" dirty="0"/>
              <a:t> The social nature of what we study = subjective </a:t>
            </a:r>
          </a:p>
          <a:p>
            <a:pPr lvl="1">
              <a:lnSpc>
                <a:spcPct val="90000"/>
              </a:lnSpc>
              <a:buFont typeface="Wingdings" pitchFamily="2" charset="2"/>
              <a:buChar char="Ø"/>
            </a:pPr>
            <a:endParaRPr lang="en-GB" sz="2000" dirty="0"/>
          </a:p>
          <a:p>
            <a:pPr>
              <a:lnSpc>
                <a:spcPct val="90000"/>
              </a:lnSpc>
            </a:pPr>
            <a:r>
              <a:rPr lang="en-GB" sz="2400" dirty="0"/>
              <a:t>Experimenter bias</a:t>
            </a:r>
            <a:r>
              <a:rPr lang="en-GB" sz="2800" dirty="0"/>
              <a:t> </a:t>
            </a:r>
          </a:p>
          <a:p>
            <a:pPr lvl="1">
              <a:lnSpc>
                <a:spcPct val="90000"/>
              </a:lnSpc>
              <a:buFont typeface="Wingdings" pitchFamily="2" charset="2"/>
              <a:buChar char="Ø"/>
            </a:pPr>
            <a:r>
              <a:rPr lang="en-GB" sz="2000" dirty="0"/>
              <a:t>We are influenced by our own expectations &amp; beliefs</a:t>
            </a:r>
          </a:p>
          <a:p>
            <a:pPr lvl="1">
              <a:lnSpc>
                <a:spcPct val="90000"/>
              </a:lnSpc>
              <a:buFont typeface="Wingdings" pitchFamily="2" charset="2"/>
              <a:buChar char="Ø"/>
            </a:pPr>
            <a:r>
              <a:rPr lang="en-GB" sz="2000" dirty="0"/>
              <a:t>We may act in a certain way that influences the thing we are studying</a:t>
            </a:r>
          </a:p>
          <a:p>
            <a:pPr lvl="1">
              <a:lnSpc>
                <a:spcPct val="90000"/>
              </a:lnSpc>
              <a:buFont typeface="Wingdings" pitchFamily="2" charset="2"/>
              <a:buChar char="Ø"/>
            </a:pPr>
            <a:endParaRPr lang="en-GB" sz="2000" dirty="0"/>
          </a:p>
          <a:p>
            <a:pPr>
              <a:lnSpc>
                <a:spcPct val="90000"/>
              </a:lnSpc>
            </a:pPr>
            <a:r>
              <a:rPr lang="en-GB" sz="2400" dirty="0"/>
              <a:t>Demand characteristics</a:t>
            </a:r>
          </a:p>
          <a:p>
            <a:pPr lvl="1">
              <a:lnSpc>
                <a:spcPct val="90000"/>
              </a:lnSpc>
              <a:buFont typeface="Wingdings" pitchFamily="2" charset="2"/>
              <a:buChar char="Ø"/>
            </a:pPr>
            <a:r>
              <a:rPr lang="en-GB" sz="2000" dirty="0"/>
              <a:t>Participants are problem-solvers </a:t>
            </a:r>
          </a:p>
          <a:p>
            <a:pPr lvl="1">
              <a:lnSpc>
                <a:spcPct val="90000"/>
              </a:lnSpc>
              <a:buFont typeface="Wingdings" pitchFamily="2" charset="2"/>
              <a:buChar char="Ø"/>
            </a:pPr>
            <a:r>
              <a:rPr lang="en-GB" sz="2000" dirty="0"/>
              <a:t>Will try and act in a way they think is expected of them – may not be their normal behaviour </a:t>
            </a:r>
          </a:p>
          <a:p>
            <a:pPr lvl="1" eaLnBrk="1" hangingPunct="1">
              <a:lnSpc>
                <a:spcPct val="90000"/>
              </a:lnSpc>
            </a:pPr>
            <a:endParaRPr lang="en-GB" dirty="0"/>
          </a:p>
          <a:p>
            <a:pPr eaLnBrk="1" hangingPunct="1">
              <a:lnSpc>
                <a:spcPct val="90000"/>
              </a:lnSpc>
            </a:pPr>
            <a:endParaRPr lang="en-GB" dirty="0"/>
          </a:p>
          <a:p>
            <a:pPr eaLnBrk="1" hangingPunct="1">
              <a:lnSpc>
                <a:spcPct val="90000"/>
              </a:lnSpc>
            </a:pPr>
            <a:endParaRPr lang="en-GB" dirty="0"/>
          </a:p>
          <a:p>
            <a:pPr lvl="1" eaLnBrk="1" hangingPunct="1">
              <a:lnSpc>
                <a:spcPct val="90000"/>
              </a:lnSpc>
            </a:pPr>
            <a:endParaRPr lang="en-GB" dirty="0"/>
          </a:p>
          <a:p>
            <a:pPr lvl="1" eaLnBrk="1" hangingPunct="1">
              <a:lnSpc>
                <a:spcPct val="90000"/>
              </a:lnSpc>
            </a:pPr>
            <a:endParaRPr lang="en-GB" dirty="0"/>
          </a:p>
          <a:p>
            <a:pPr eaLnBrk="1" hangingPunct="1">
              <a:lnSpc>
                <a:spcPct val="90000"/>
              </a:lnSpc>
            </a:pPr>
            <a:endParaRPr lang="en-GB" dirty="0"/>
          </a:p>
          <a:p>
            <a:pPr eaLnBrk="1" hangingPunct="1">
              <a:lnSpc>
                <a:spcPct val="90000"/>
              </a:lnSpc>
            </a:pPr>
            <a:endParaRPr lang="en-US" dirty="0"/>
          </a:p>
        </p:txBody>
      </p:sp>
    </p:spTree>
    <p:extLst>
      <p:ext uri="{BB962C8B-B14F-4D97-AF65-F5344CB8AC3E}">
        <p14:creationId xmlns:p14="http://schemas.microsoft.com/office/powerpoint/2010/main" val="15347176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type="title"/>
          </p:nvPr>
        </p:nvSpPr>
        <p:spPr>
          <a:xfrm>
            <a:off x="807308" y="294289"/>
            <a:ext cx="8336692" cy="1143000"/>
          </a:xfrm>
        </p:spPr>
        <p:txBody>
          <a:bodyPr>
            <a:normAutofit fontScale="90000"/>
          </a:bodyPr>
          <a:lstStyle/>
          <a:p>
            <a:pPr eaLnBrk="1" hangingPunct="1"/>
            <a:r>
              <a:rPr lang="en-GB" sz="4000" dirty="0"/>
              <a:t>Problems with the “science” of psychology</a:t>
            </a:r>
            <a:endParaRPr lang="en-US" sz="4000" dirty="0"/>
          </a:p>
        </p:txBody>
      </p:sp>
      <p:sp>
        <p:nvSpPr>
          <p:cNvPr id="23554" name="Rectangle 2"/>
          <p:cNvSpPr>
            <a:spLocks noGrp="1" noChangeArrowheads="1"/>
          </p:cNvSpPr>
          <p:nvPr>
            <p:ph idx="1"/>
          </p:nvPr>
        </p:nvSpPr>
        <p:spPr>
          <a:xfrm>
            <a:off x="395288" y="1776248"/>
            <a:ext cx="8229600" cy="4091152"/>
          </a:xfrm>
        </p:spPr>
        <p:txBody>
          <a:bodyPr>
            <a:normAutofit fontScale="92500" lnSpcReduction="10000"/>
          </a:bodyPr>
          <a:lstStyle/>
          <a:p>
            <a:pPr eaLnBrk="1" hangingPunct="1">
              <a:lnSpc>
                <a:spcPct val="90000"/>
              </a:lnSpc>
            </a:pPr>
            <a:r>
              <a:rPr lang="en-GB" sz="2400" dirty="0"/>
              <a:t>Representativeness</a:t>
            </a:r>
          </a:p>
          <a:p>
            <a:pPr lvl="1" eaLnBrk="1" hangingPunct="1">
              <a:lnSpc>
                <a:spcPct val="90000"/>
              </a:lnSpc>
              <a:buFont typeface="Wingdings" pitchFamily="2" charset="2"/>
              <a:buChar char="Ø"/>
            </a:pPr>
            <a:r>
              <a:rPr lang="en-GB" sz="2000" dirty="0"/>
              <a:t>can we “generalise” from small samples to the wider population?</a:t>
            </a:r>
          </a:p>
          <a:p>
            <a:pPr lvl="1" eaLnBrk="1" hangingPunct="1">
              <a:lnSpc>
                <a:spcPct val="90000"/>
              </a:lnSpc>
              <a:buFont typeface="Wingdings" pitchFamily="2" charset="2"/>
              <a:buChar char="Ø"/>
            </a:pPr>
            <a:r>
              <a:rPr lang="en-GB" sz="2000" dirty="0"/>
              <a:t>Does our sample represent all sections of the population we are interested in?</a:t>
            </a:r>
          </a:p>
          <a:p>
            <a:pPr lvl="1" eaLnBrk="1" hangingPunct="1">
              <a:lnSpc>
                <a:spcPct val="90000"/>
              </a:lnSpc>
              <a:buFont typeface="Wingdings" pitchFamily="2" charset="2"/>
              <a:buChar char="Ø"/>
            </a:pPr>
            <a:endParaRPr lang="en-GB" sz="2000" dirty="0"/>
          </a:p>
          <a:p>
            <a:pPr eaLnBrk="1" hangingPunct="1">
              <a:lnSpc>
                <a:spcPct val="90000"/>
              </a:lnSpc>
            </a:pPr>
            <a:r>
              <a:rPr lang="en-GB" sz="2400" dirty="0"/>
              <a:t>Artificiality </a:t>
            </a:r>
          </a:p>
          <a:p>
            <a:pPr lvl="1" eaLnBrk="1" hangingPunct="1">
              <a:lnSpc>
                <a:spcPct val="90000"/>
              </a:lnSpc>
              <a:buFont typeface="Wingdings" pitchFamily="2" charset="2"/>
              <a:buChar char="Ø"/>
            </a:pPr>
            <a:r>
              <a:rPr lang="en-GB" sz="2000" dirty="0"/>
              <a:t> Is the way people behave in a laboratory experiment the same as they would behave normally?</a:t>
            </a:r>
          </a:p>
          <a:p>
            <a:pPr lvl="1" eaLnBrk="1" hangingPunct="1">
              <a:lnSpc>
                <a:spcPct val="90000"/>
              </a:lnSpc>
              <a:buFont typeface="Wingdings" pitchFamily="2" charset="2"/>
              <a:buChar char="Ø"/>
            </a:pPr>
            <a:endParaRPr lang="en-GB" sz="2000" dirty="0"/>
          </a:p>
          <a:p>
            <a:pPr eaLnBrk="1" hangingPunct="1">
              <a:lnSpc>
                <a:spcPct val="90000"/>
              </a:lnSpc>
            </a:pPr>
            <a:r>
              <a:rPr lang="en-GB" sz="2400" dirty="0"/>
              <a:t>Validity </a:t>
            </a:r>
          </a:p>
          <a:p>
            <a:pPr lvl="1" eaLnBrk="1" hangingPunct="1">
              <a:lnSpc>
                <a:spcPct val="90000"/>
              </a:lnSpc>
              <a:buFont typeface="Wingdings" pitchFamily="2" charset="2"/>
              <a:buChar char="Ø"/>
            </a:pPr>
            <a:r>
              <a:rPr lang="en-GB" sz="2000" dirty="0"/>
              <a:t>Ecological/external validity</a:t>
            </a:r>
            <a:r>
              <a:rPr lang="en-GB" sz="2400" dirty="0"/>
              <a:t> – </a:t>
            </a:r>
            <a:r>
              <a:rPr lang="en-GB" sz="2000" dirty="0"/>
              <a:t>is the study situation similar to the real-life situation of interest?</a:t>
            </a:r>
          </a:p>
          <a:p>
            <a:pPr lvl="1" eaLnBrk="1" hangingPunct="1">
              <a:lnSpc>
                <a:spcPct val="90000"/>
              </a:lnSpc>
              <a:buFont typeface="Wingdings" pitchFamily="2" charset="2"/>
              <a:buChar char="Ø"/>
            </a:pPr>
            <a:r>
              <a:rPr lang="en-GB" sz="2000" dirty="0"/>
              <a:t>Internal validity – the degree of scientific control within a study </a:t>
            </a:r>
            <a:endParaRPr lang="en-GB" sz="2400" dirty="0"/>
          </a:p>
          <a:p>
            <a:pPr lvl="1" eaLnBrk="1" hangingPunct="1">
              <a:lnSpc>
                <a:spcPct val="90000"/>
              </a:lnSpc>
            </a:pPr>
            <a:endParaRPr lang="en-GB" dirty="0"/>
          </a:p>
          <a:p>
            <a:pPr eaLnBrk="1" hangingPunct="1">
              <a:lnSpc>
                <a:spcPct val="90000"/>
              </a:lnSpc>
            </a:pPr>
            <a:endParaRPr lang="en-GB" dirty="0"/>
          </a:p>
          <a:p>
            <a:pPr eaLnBrk="1" hangingPunct="1">
              <a:lnSpc>
                <a:spcPct val="90000"/>
              </a:lnSpc>
            </a:pPr>
            <a:endParaRPr lang="en-GB" dirty="0"/>
          </a:p>
          <a:p>
            <a:pPr lvl="1" eaLnBrk="1" hangingPunct="1">
              <a:lnSpc>
                <a:spcPct val="90000"/>
              </a:lnSpc>
            </a:pPr>
            <a:endParaRPr lang="en-GB" dirty="0"/>
          </a:p>
          <a:p>
            <a:pPr lvl="1" eaLnBrk="1" hangingPunct="1">
              <a:lnSpc>
                <a:spcPct val="90000"/>
              </a:lnSpc>
            </a:pPr>
            <a:endParaRPr lang="en-GB" dirty="0"/>
          </a:p>
          <a:p>
            <a:pPr eaLnBrk="1" hangingPunct="1">
              <a:lnSpc>
                <a:spcPct val="90000"/>
              </a:lnSpc>
            </a:pPr>
            <a:endParaRPr lang="en-GB" dirty="0"/>
          </a:p>
          <a:p>
            <a:pPr eaLnBrk="1" hangingPunct="1">
              <a:lnSpc>
                <a:spcPct val="90000"/>
              </a:lnSpc>
            </a:pPr>
            <a:endParaRPr lang="en-US" dirty="0"/>
          </a:p>
        </p:txBody>
      </p:sp>
    </p:spTree>
    <p:extLst>
      <p:ext uri="{BB962C8B-B14F-4D97-AF65-F5344CB8AC3E}">
        <p14:creationId xmlns:p14="http://schemas.microsoft.com/office/powerpoint/2010/main" val="5332844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8758" y="382385"/>
            <a:ext cx="7633742" cy="981958"/>
          </a:xfrm>
        </p:spPr>
        <p:txBody>
          <a:bodyPr/>
          <a:lstStyle/>
          <a:p>
            <a:r>
              <a:rPr lang="en-GB" dirty="0"/>
              <a:t>Non-experimental design</a:t>
            </a:r>
          </a:p>
        </p:txBody>
      </p:sp>
      <p:sp>
        <p:nvSpPr>
          <p:cNvPr id="3" name="Content Placeholder 2"/>
          <p:cNvSpPr>
            <a:spLocks noGrp="1"/>
          </p:cNvSpPr>
          <p:nvPr>
            <p:ph idx="1"/>
          </p:nvPr>
        </p:nvSpPr>
        <p:spPr>
          <a:xfrm>
            <a:off x="938758" y="2061029"/>
            <a:ext cx="7633742" cy="3818564"/>
          </a:xfrm>
        </p:spPr>
        <p:txBody>
          <a:bodyPr>
            <a:normAutofit/>
          </a:bodyPr>
          <a:lstStyle/>
          <a:p>
            <a:r>
              <a:rPr lang="en-GB" sz="2400" dirty="0"/>
              <a:t>Some research questions </a:t>
            </a:r>
            <a:r>
              <a:rPr lang="en-GB" sz="2400" b="1" dirty="0"/>
              <a:t>do not suit</a:t>
            </a:r>
            <a:r>
              <a:rPr lang="en-GB" sz="2400" dirty="0"/>
              <a:t> an experimental design</a:t>
            </a:r>
          </a:p>
          <a:p>
            <a:endParaRPr lang="en-GB" sz="2400" dirty="0"/>
          </a:p>
          <a:p>
            <a:r>
              <a:rPr lang="en-GB" sz="2400" dirty="0"/>
              <a:t>We can still use quantitative methods (numbers), but we can employ a non-experimental method to answer our research questions</a:t>
            </a:r>
          </a:p>
          <a:p>
            <a:endParaRPr lang="en-GB" sz="2400" dirty="0"/>
          </a:p>
          <a:p>
            <a:endParaRPr lang="en-GB" sz="2400" dirty="0"/>
          </a:p>
        </p:txBody>
      </p:sp>
    </p:spTree>
    <p:extLst>
      <p:ext uri="{BB962C8B-B14F-4D97-AF65-F5344CB8AC3E}">
        <p14:creationId xmlns:p14="http://schemas.microsoft.com/office/powerpoint/2010/main" val="40820005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Non-experimental design</a:t>
            </a:r>
          </a:p>
        </p:txBody>
      </p:sp>
      <p:sp>
        <p:nvSpPr>
          <p:cNvPr id="3" name="Content Placeholder 2"/>
          <p:cNvSpPr>
            <a:spLocks noGrp="1"/>
          </p:cNvSpPr>
          <p:nvPr>
            <p:ph idx="1"/>
          </p:nvPr>
        </p:nvSpPr>
        <p:spPr>
          <a:xfrm>
            <a:off x="938758" y="1582058"/>
            <a:ext cx="7633742" cy="4297536"/>
          </a:xfrm>
        </p:spPr>
        <p:txBody>
          <a:bodyPr>
            <a:normAutofit/>
          </a:bodyPr>
          <a:lstStyle/>
          <a:p>
            <a:r>
              <a:rPr lang="en-GB" sz="2400" dirty="0"/>
              <a:t>Non-experimental methods investigate variables that exist among people irrespective of any researcher intervention</a:t>
            </a:r>
          </a:p>
          <a:p>
            <a:endParaRPr lang="en-GB" sz="2400" dirty="0"/>
          </a:p>
          <a:p>
            <a:r>
              <a:rPr lang="en-GB" sz="2400" dirty="0"/>
              <a:t>Often using correlation, or by the investigation of existing group differences</a:t>
            </a:r>
          </a:p>
          <a:p>
            <a:endParaRPr lang="en-GB" sz="2400" dirty="0"/>
          </a:p>
          <a:p>
            <a:r>
              <a:rPr lang="en-GB" sz="2400" dirty="0"/>
              <a:t>In these studies, no IV is manipulated</a:t>
            </a:r>
          </a:p>
        </p:txBody>
      </p:sp>
    </p:spTree>
    <p:extLst>
      <p:ext uri="{BB962C8B-B14F-4D97-AF65-F5344CB8AC3E}">
        <p14:creationId xmlns:p14="http://schemas.microsoft.com/office/powerpoint/2010/main" val="17616893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 Field studies</a:t>
            </a:r>
          </a:p>
        </p:txBody>
      </p:sp>
      <p:sp>
        <p:nvSpPr>
          <p:cNvPr id="3" name="Content Placeholder 2"/>
          <p:cNvSpPr>
            <a:spLocks noGrp="1"/>
          </p:cNvSpPr>
          <p:nvPr>
            <p:ph idx="1"/>
          </p:nvPr>
        </p:nvSpPr>
        <p:spPr>
          <a:xfrm>
            <a:off x="938758" y="1582058"/>
            <a:ext cx="7633742" cy="4297536"/>
          </a:xfrm>
        </p:spPr>
        <p:txBody>
          <a:bodyPr>
            <a:normAutofit/>
          </a:bodyPr>
          <a:lstStyle/>
          <a:p>
            <a:r>
              <a:rPr lang="en-GB" sz="2000" dirty="0"/>
              <a:t>• Research conducted outside the laboratory -</a:t>
            </a:r>
            <a:r>
              <a:rPr lang="en-GB" dirty="0"/>
              <a:t>often in an everyday environment </a:t>
            </a:r>
          </a:p>
          <a:p>
            <a:pPr lvl="1"/>
            <a:r>
              <a:rPr lang="en-GB" dirty="0"/>
              <a:t>Advantage:  Able to capture natural behaviour</a:t>
            </a:r>
          </a:p>
          <a:p>
            <a:pPr lvl="2"/>
            <a:r>
              <a:rPr lang="en-GB" dirty="0"/>
              <a:t>Also, called a naturalistic study </a:t>
            </a:r>
          </a:p>
          <a:p>
            <a:r>
              <a:rPr lang="en-GB" dirty="0"/>
              <a:t>Observational study: records freely produced behaviour in a naturalistic setting </a:t>
            </a:r>
          </a:p>
          <a:p>
            <a:r>
              <a:rPr lang="en-GB" dirty="0"/>
              <a:t>Can also run field experiments </a:t>
            </a:r>
          </a:p>
          <a:p>
            <a:pPr lvl="1"/>
            <a:r>
              <a:rPr lang="en-GB" dirty="0"/>
              <a:t>However, where there is an advantage of studying behaviour in a natural setting, this incurs threats to validity </a:t>
            </a:r>
          </a:p>
          <a:p>
            <a:pPr lvl="2"/>
            <a:r>
              <a:rPr lang="en-GB" dirty="0"/>
              <a:t>Loss of control and unable to create equivalent groups</a:t>
            </a:r>
            <a:endParaRPr lang="en-GB" sz="1800" dirty="0"/>
          </a:p>
        </p:txBody>
      </p:sp>
    </p:spTree>
    <p:extLst>
      <p:ext uri="{BB962C8B-B14F-4D97-AF65-F5344CB8AC3E}">
        <p14:creationId xmlns:p14="http://schemas.microsoft.com/office/powerpoint/2010/main" val="30256533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AB4C5-37A7-4F47-AC81-6284AB69B8DE}"/>
              </a:ext>
            </a:extLst>
          </p:cNvPr>
          <p:cNvSpPr>
            <a:spLocks noGrp="1"/>
          </p:cNvSpPr>
          <p:nvPr>
            <p:ph type="title"/>
          </p:nvPr>
        </p:nvSpPr>
        <p:spPr/>
        <p:txBody>
          <a:bodyPr/>
          <a:lstStyle/>
          <a:p>
            <a:r>
              <a:rPr lang="en-GB" dirty="0"/>
              <a:t>Non-experimental design</a:t>
            </a:r>
          </a:p>
        </p:txBody>
      </p:sp>
      <p:sp>
        <p:nvSpPr>
          <p:cNvPr id="3" name="Content Placeholder 2">
            <a:extLst>
              <a:ext uri="{FF2B5EF4-FFF2-40B4-BE49-F238E27FC236}">
                <a16:creationId xmlns:a16="http://schemas.microsoft.com/office/drawing/2014/main" id="{9C2627D5-F83C-47C0-8209-FC5C877835A8}"/>
              </a:ext>
            </a:extLst>
          </p:cNvPr>
          <p:cNvSpPr>
            <a:spLocks noGrp="1"/>
          </p:cNvSpPr>
          <p:nvPr>
            <p:ph idx="1"/>
          </p:nvPr>
        </p:nvSpPr>
        <p:spPr>
          <a:xfrm>
            <a:off x="938758" y="1393372"/>
            <a:ext cx="7633742" cy="4486222"/>
          </a:xfrm>
        </p:spPr>
        <p:txBody>
          <a:bodyPr>
            <a:normAutofit/>
          </a:bodyPr>
          <a:lstStyle/>
          <a:p>
            <a:r>
              <a:rPr lang="en-GB" sz="2400" dirty="0"/>
              <a:t>Group differences research</a:t>
            </a:r>
          </a:p>
          <a:p>
            <a:pPr lvl="1"/>
            <a:r>
              <a:rPr lang="en-GB" sz="2000" dirty="0"/>
              <a:t>Often used in practical work</a:t>
            </a:r>
          </a:p>
          <a:p>
            <a:pPr lvl="2"/>
            <a:r>
              <a:rPr lang="en-GB" sz="1800" dirty="0"/>
              <a:t>A group defined by biology, demographics, personality are compared with members of another group</a:t>
            </a:r>
          </a:p>
          <a:p>
            <a:pPr lvl="3"/>
            <a:r>
              <a:rPr lang="en-GB" sz="1800" dirty="0"/>
              <a:t>Introverts vs. extroverts</a:t>
            </a:r>
          </a:p>
          <a:p>
            <a:pPr lvl="3"/>
            <a:r>
              <a:rPr lang="en-GB" sz="1800" dirty="0"/>
              <a:t>Between occupations</a:t>
            </a:r>
          </a:p>
          <a:p>
            <a:pPr lvl="3"/>
            <a:r>
              <a:rPr lang="en-GB" sz="1800" dirty="0"/>
              <a:t>Between economic class</a:t>
            </a:r>
          </a:p>
          <a:p>
            <a:r>
              <a:rPr lang="en-GB" sz="2400" dirty="0"/>
              <a:t>There is no ‘treatment’ applied – instead any differences are simply examined.</a:t>
            </a:r>
          </a:p>
          <a:p>
            <a:r>
              <a:rPr lang="en-GB" sz="2400" dirty="0"/>
              <a:t>Can also be called ‘Post-facto’ research</a:t>
            </a:r>
          </a:p>
        </p:txBody>
      </p:sp>
    </p:spTree>
    <p:extLst>
      <p:ext uri="{BB962C8B-B14F-4D97-AF65-F5344CB8AC3E}">
        <p14:creationId xmlns:p14="http://schemas.microsoft.com/office/powerpoint/2010/main" val="17853248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8758" y="382385"/>
            <a:ext cx="7633742" cy="909386"/>
          </a:xfrm>
        </p:spPr>
        <p:txBody>
          <a:bodyPr>
            <a:normAutofit/>
          </a:bodyPr>
          <a:lstStyle/>
          <a:p>
            <a:r>
              <a:rPr lang="en-GB" dirty="0"/>
              <a:t>Non-experimental design</a:t>
            </a:r>
          </a:p>
        </p:txBody>
      </p:sp>
      <p:sp>
        <p:nvSpPr>
          <p:cNvPr id="3" name="Content Placeholder 2"/>
          <p:cNvSpPr>
            <a:spLocks noGrp="1"/>
          </p:cNvSpPr>
          <p:nvPr>
            <p:ph idx="1"/>
          </p:nvPr>
        </p:nvSpPr>
        <p:spPr>
          <a:xfrm>
            <a:off x="938758" y="1291771"/>
            <a:ext cx="7633742" cy="5183843"/>
          </a:xfrm>
        </p:spPr>
        <p:txBody>
          <a:bodyPr>
            <a:normAutofit fontScale="92500" lnSpcReduction="20000"/>
          </a:bodyPr>
          <a:lstStyle/>
          <a:p>
            <a:pPr marL="0" indent="0" algn="ctr">
              <a:buNone/>
            </a:pPr>
            <a:r>
              <a:rPr lang="en-GB" b="1" dirty="0"/>
              <a:t>Correlational Research</a:t>
            </a:r>
          </a:p>
          <a:p>
            <a:pPr marL="0" indent="0">
              <a:buNone/>
            </a:pPr>
            <a:endParaRPr lang="en-GB" dirty="0"/>
          </a:p>
          <a:p>
            <a:pPr>
              <a:buFont typeface="Wingdings" panose="05000000000000000000" pitchFamily="2" charset="2"/>
              <a:buChar char="ü"/>
            </a:pPr>
            <a:r>
              <a:rPr lang="en-GB" dirty="0"/>
              <a:t>Looks for a relationship between variables</a:t>
            </a:r>
          </a:p>
          <a:p>
            <a:pPr lvl="1">
              <a:buFont typeface="Wingdings" panose="05000000000000000000" pitchFamily="2" charset="2"/>
              <a:buChar char="ü"/>
            </a:pPr>
            <a:r>
              <a:rPr lang="en-GB" dirty="0"/>
              <a:t>But does not permit inferences about the cause or direction</a:t>
            </a:r>
            <a:br>
              <a:rPr lang="en-GB" dirty="0"/>
            </a:br>
            <a:endParaRPr lang="en-GB" dirty="0"/>
          </a:p>
          <a:p>
            <a:pPr>
              <a:buFont typeface="Wingdings" panose="05000000000000000000" pitchFamily="2" charset="2"/>
              <a:buChar char="ü"/>
            </a:pPr>
            <a:r>
              <a:rPr lang="en-GB" dirty="0"/>
              <a:t>Can test hypotheses</a:t>
            </a:r>
          </a:p>
          <a:p>
            <a:pPr>
              <a:buFont typeface="Wingdings" panose="05000000000000000000" pitchFamily="2" charset="2"/>
              <a:buChar char="ü"/>
            </a:pPr>
            <a:endParaRPr lang="en-GB" dirty="0"/>
          </a:p>
          <a:p>
            <a:pPr>
              <a:buFont typeface="Wingdings" panose="05000000000000000000" pitchFamily="2" charset="2"/>
              <a:buChar char="ü"/>
            </a:pPr>
            <a:r>
              <a:rPr lang="en-GB" dirty="0"/>
              <a:t>Can establish generalisation outside the laboratory</a:t>
            </a:r>
          </a:p>
          <a:p>
            <a:pPr>
              <a:buFont typeface="Wingdings" panose="05000000000000000000" pitchFamily="2" charset="2"/>
              <a:buChar char="ü"/>
            </a:pPr>
            <a:endParaRPr lang="en-GB" dirty="0"/>
          </a:p>
          <a:p>
            <a:pPr>
              <a:buFont typeface="Wingdings" panose="05000000000000000000" pitchFamily="2" charset="2"/>
              <a:buChar char="ü"/>
            </a:pPr>
            <a:r>
              <a:rPr lang="en-GB" dirty="0"/>
              <a:t>Can generate ideas for further laboratory study</a:t>
            </a:r>
          </a:p>
          <a:p>
            <a:pPr>
              <a:buFont typeface="Wingdings" panose="05000000000000000000" pitchFamily="2" charset="2"/>
              <a:buChar char="ü"/>
            </a:pPr>
            <a:endParaRPr lang="en-GB" dirty="0"/>
          </a:p>
          <a:p>
            <a:pPr>
              <a:buFont typeface="Wingdings" panose="05000000000000000000" pitchFamily="2" charset="2"/>
              <a:buChar char="ü"/>
            </a:pPr>
            <a:r>
              <a:rPr lang="en-GB" dirty="0"/>
              <a:t>Allows the examination of variables that may not be practical or ethical to study in the laboratory</a:t>
            </a:r>
          </a:p>
          <a:p>
            <a:pPr>
              <a:buFont typeface="Wingdings" panose="05000000000000000000" pitchFamily="2" charset="2"/>
              <a:buChar char="ü"/>
            </a:pPr>
            <a:endParaRPr lang="en-GB" dirty="0"/>
          </a:p>
          <a:p>
            <a:pPr>
              <a:buFont typeface="Wingdings" panose="05000000000000000000" pitchFamily="2" charset="2"/>
              <a:buChar char="ü"/>
            </a:pPr>
            <a:r>
              <a:rPr lang="en-GB" dirty="0"/>
              <a:t>Measuring not manipulating..</a:t>
            </a:r>
          </a:p>
        </p:txBody>
      </p:sp>
    </p:spTree>
    <p:extLst>
      <p:ext uri="{BB962C8B-B14F-4D97-AF65-F5344CB8AC3E}">
        <p14:creationId xmlns:p14="http://schemas.microsoft.com/office/powerpoint/2010/main" val="32813586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Correlational Design</a:t>
            </a:r>
          </a:p>
        </p:txBody>
      </p:sp>
      <p:sp>
        <p:nvSpPr>
          <p:cNvPr id="3" name="Content Placeholder 2"/>
          <p:cNvSpPr>
            <a:spLocks noGrp="1"/>
          </p:cNvSpPr>
          <p:nvPr>
            <p:ph idx="1"/>
          </p:nvPr>
        </p:nvSpPr>
        <p:spPr>
          <a:xfrm>
            <a:off x="938758" y="1422400"/>
            <a:ext cx="7633742" cy="4457193"/>
          </a:xfrm>
        </p:spPr>
        <p:txBody>
          <a:bodyPr>
            <a:normAutofit lnSpcReduction="10000"/>
          </a:bodyPr>
          <a:lstStyle/>
          <a:p>
            <a:pPr marL="114300" indent="0" algn="ctr">
              <a:buNone/>
            </a:pPr>
            <a:r>
              <a:rPr lang="en-GB" b="1" dirty="0"/>
              <a:t>Three components to correlation research:</a:t>
            </a:r>
          </a:p>
          <a:p>
            <a:endParaRPr lang="en-GB" dirty="0"/>
          </a:p>
          <a:p>
            <a:pPr marL="571500" indent="-457200">
              <a:buFont typeface="+mj-lt"/>
              <a:buAutoNum type="arabicPeriod"/>
            </a:pPr>
            <a:r>
              <a:rPr lang="en-GB" dirty="0"/>
              <a:t>Researcher measures one variable (X)</a:t>
            </a:r>
          </a:p>
          <a:p>
            <a:pPr marL="571500" indent="-457200">
              <a:buFont typeface="+mj-lt"/>
              <a:buAutoNum type="arabicPeriod"/>
            </a:pPr>
            <a:endParaRPr lang="en-GB" dirty="0"/>
          </a:p>
          <a:p>
            <a:pPr marL="571500" indent="-457200">
              <a:buFont typeface="+mj-lt"/>
              <a:buAutoNum type="arabicPeriod"/>
            </a:pPr>
            <a:r>
              <a:rPr lang="en-GB" dirty="0"/>
              <a:t>Researcher measures a second variable (Y)</a:t>
            </a:r>
          </a:p>
          <a:p>
            <a:pPr marL="571500" indent="-457200">
              <a:buFont typeface="+mj-lt"/>
              <a:buAutoNum type="arabicPeriod"/>
            </a:pPr>
            <a:endParaRPr lang="en-GB" dirty="0"/>
          </a:p>
          <a:p>
            <a:pPr marL="571500" indent="-457200">
              <a:buFont typeface="+mj-lt"/>
              <a:buAutoNum type="arabicPeriod"/>
            </a:pPr>
            <a:r>
              <a:rPr lang="en-GB" dirty="0"/>
              <a:t>Researcher statistically determines whether (X) and (Y) are related</a:t>
            </a:r>
          </a:p>
          <a:p>
            <a:pPr marL="571500" indent="-457200">
              <a:buFont typeface="+mj-lt"/>
              <a:buAutoNum type="arabicPeriod"/>
            </a:pPr>
            <a:endParaRPr lang="en-GB" dirty="0"/>
          </a:p>
          <a:p>
            <a:pPr marL="571500" indent="-457200">
              <a:buFont typeface="+mj-lt"/>
              <a:buAutoNum type="arabicPeriod"/>
            </a:pPr>
            <a:endParaRPr lang="en-GB" dirty="0"/>
          </a:p>
          <a:p>
            <a:pPr marL="114300" indent="0">
              <a:buNone/>
            </a:pPr>
            <a:r>
              <a:rPr lang="en-GB" i="1" dirty="0"/>
              <a:t>More on correlational research later in the semester</a:t>
            </a:r>
          </a:p>
        </p:txBody>
      </p:sp>
    </p:spTree>
    <p:extLst>
      <p:ext uri="{BB962C8B-B14F-4D97-AF65-F5344CB8AC3E}">
        <p14:creationId xmlns:p14="http://schemas.microsoft.com/office/powerpoint/2010/main" val="7077584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Quasi-experiments</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6630602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Quasi-experiments</a:t>
            </a:r>
          </a:p>
        </p:txBody>
      </p:sp>
      <p:sp>
        <p:nvSpPr>
          <p:cNvPr id="3" name="Content Placeholder 2"/>
          <p:cNvSpPr>
            <a:spLocks noGrp="1"/>
          </p:cNvSpPr>
          <p:nvPr>
            <p:ph idx="1"/>
          </p:nvPr>
        </p:nvSpPr>
        <p:spPr>
          <a:xfrm>
            <a:off x="938758" y="1669144"/>
            <a:ext cx="7633742" cy="4210450"/>
          </a:xfrm>
        </p:spPr>
        <p:txBody>
          <a:bodyPr>
            <a:normAutofit/>
          </a:bodyPr>
          <a:lstStyle/>
          <a:p>
            <a:r>
              <a:rPr lang="en-GB" sz="2400" dirty="0"/>
              <a:t>Quasi-experimentation takes place in a number of different fields of psychology</a:t>
            </a:r>
            <a:br>
              <a:rPr lang="en-GB" sz="2400" dirty="0"/>
            </a:br>
            <a:r>
              <a:rPr lang="en-GB" sz="2400" dirty="0"/>
              <a:t>	e.g., Social and Applied psychology</a:t>
            </a:r>
          </a:p>
          <a:p>
            <a:pPr lvl="2"/>
            <a:r>
              <a:rPr lang="en-GB" sz="1800" dirty="0"/>
              <a:t>health, education, sport…</a:t>
            </a:r>
          </a:p>
          <a:p>
            <a:endParaRPr lang="en-GB" sz="2400" dirty="0"/>
          </a:p>
          <a:p>
            <a:r>
              <a:rPr lang="en-GB" sz="2400" dirty="0"/>
              <a:t>Face the dilemma of wishing to research in realistic everyday settings, but recognise the lack of control this can involve</a:t>
            </a:r>
          </a:p>
          <a:p>
            <a:pPr lvl="1"/>
            <a:r>
              <a:rPr lang="en-GB" sz="2000" dirty="0"/>
              <a:t>E.g., on real training or therapeutic programmes</a:t>
            </a:r>
          </a:p>
        </p:txBody>
      </p:sp>
    </p:spTree>
    <p:extLst>
      <p:ext uri="{BB962C8B-B14F-4D97-AF65-F5344CB8AC3E}">
        <p14:creationId xmlns:p14="http://schemas.microsoft.com/office/powerpoint/2010/main" val="320489927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Quasi-experiments</a:t>
            </a:r>
          </a:p>
        </p:txBody>
      </p:sp>
      <p:sp>
        <p:nvSpPr>
          <p:cNvPr id="3" name="Content Placeholder 2"/>
          <p:cNvSpPr>
            <a:spLocks noGrp="1"/>
          </p:cNvSpPr>
          <p:nvPr>
            <p:ph idx="1"/>
          </p:nvPr>
        </p:nvSpPr>
        <p:spPr>
          <a:xfrm>
            <a:off x="938758" y="1770744"/>
            <a:ext cx="7633742" cy="4108850"/>
          </a:xfrm>
        </p:spPr>
        <p:txBody>
          <a:bodyPr>
            <a:normAutofit lnSpcReduction="10000"/>
          </a:bodyPr>
          <a:lstStyle/>
          <a:p>
            <a:r>
              <a:rPr lang="en-GB" sz="2400" dirty="0"/>
              <a:t>The term </a:t>
            </a:r>
            <a:r>
              <a:rPr lang="en-GB" sz="2400" b="1" dirty="0">
                <a:solidFill>
                  <a:schemeClr val="accent1">
                    <a:lumMod val="75000"/>
                  </a:schemeClr>
                </a:solidFill>
              </a:rPr>
              <a:t>quasi-experiment</a:t>
            </a:r>
            <a:r>
              <a:rPr lang="en-GB" sz="2400" dirty="0"/>
              <a:t> refers to well-controlled research designs that are ‘almost’ experiments</a:t>
            </a:r>
          </a:p>
          <a:p>
            <a:endParaRPr lang="en-GB" sz="2400" dirty="0"/>
          </a:p>
          <a:p>
            <a:r>
              <a:rPr lang="en-GB" sz="2400" dirty="0"/>
              <a:t>However, they lack many of the essential features of a true experiment – two of the most critical being:</a:t>
            </a:r>
          </a:p>
          <a:p>
            <a:endParaRPr lang="en-GB" sz="2400" dirty="0"/>
          </a:p>
          <a:p>
            <a:pPr marL="914400" lvl="1" indent="-457200">
              <a:buAutoNum type="arabicPeriod"/>
            </a:pPr>
            <a:r>
              <a:rPr lang="en-GB" sz="2400" dirty="0"/>
              <a:t>Random allocation of participants to conditions</a:t>
            </a:r>
          </a:p>
          <a:p>
            <a:pPr lvl="2">
              <a:buFont typeface="Courier New" panose="02070309020205020404" pitchFamily="49" charset="0"/>
              <a:buChar char="o"/>
            </a:pPr>
            <a:r>
              <a:rPr lang="en-GB" sz="2000" dirty="0"/>
              <a:t>Without this we have non-equivalent groups</a:t>
            </a:r>
          </a:p>
          <a:p>
            <a:pPr marL="914400" lvl="1" indent="-457200">
              <a:buAutoNum type="arabicPeriod"/>
            </a:pPr>
            <a:r>
              <a:rPr lang="en-GB" sz="2400" dirty="0"/>
              <a:t>Full experimenter control over the IV</a:t>
            </a:r>
          </a:p>
        </p:txBody>
      </p:sp>
    </p:spTree>
    <p:extLst>
      <p:ext uri="{BB962C8B-B14F-4D97-AF65-F5344CB8AC3E}">
        <p14:creationId xmlns:p14="http://schemas.microsoft.com/office/powerpoint/2010/main" val="34153121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a:xfrm>
            <a:off x="938758" y="1741714"/>
            <a:ext cx="7633742" cy="4137879"/>
          </a:xfrm>
        </p:spPr>
        <p:txBody>
          <a:bodyPr>
            <a:normAutofit/>
          </a:bodyPr>
          <a:lstStyle/>
          <a:p>
            <a:pPr marL="0" indent="0">
              <a:buNone/>
            </a:pPr>
            <a:r>
              <a:rPr lang="en-GB" sz="2400" dirty="0"/>
              <a:t>Researchers want to look at a group of workers and determine the numbers of errors they make during their work shift. </a:t>
            </a:r>
          </a:p>
          <a:p>
            <a:pPr marL="0" indent="0">
              <a:buNone/>
            </a:pPr>
            <a:endParaRPr lang="en-GB" sz="2400" dirty="0"/>
          </a:p>
          <a:p>
            <a:pPr marL="0" indent="0">
              <a:buNone/>
            </a:pPr>
            <a:r>
              <a:rPr lang="en-GB" sz="2400" dirty="0"/>
              <a:t>They want to include levels of stress as a variable in their study.</a:t>
            </a:r>
          </a:p>
          <a:p>
            <a:pPr marL="0" indent="0">
              <a:buNone/>
            </a:pPr>
            <a:endParaRPr lang="en-GB" sz="2400" dirty="0"/>
          </a:p>
          <a:p>
            <a:pPr marL="0" indent="0">
              <a:buNone/>
            </a:pPr>
            <a:r>
              <a:rPr lang="en-GB" sz="2400" dirty="0"/>
              <a:t>There are four ways they can assess this one idea…</a:t>
            </a:r>
          </a:p>
        </p:txBody>
      </p:sp>
    </p:spTree>
    <p:extLst>
      <p:ext uri="{BB962C8B-B14F-4D97-AF65-F5344CB8AC3E}">
        <p14:creationId xmlns:p14="http://schemas.microsoft.com/office/powerpoint/2010/main" val="19661766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True Experiment</a:t>
            </a:r>
          </a:p>
        </p:txBody>
      </p:sp>
      <p:sp>
        <p:nvSpPr>
          <p:cNvPr id="4" name="Rounded Rectangle 3"/>
          <p:cNvSpPr/>
          <p:nvPr/>
        </p:nvSpPr>
        <p:spPr>
          <a:xfrm>
            <a:off x="628650" y="2957384"/>
            <a:ext cx="1960606" cy="1416908"/>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Random allocation of participants to conditions</a:t>
            </a:r>
          </a:p>
        </p:txBody>
      </p:sp>
      <p:sp>
        <p:nvSpPr>
          <p:cNvPr id="5" name="Rounded Rectangle 4"/>
          <p:cNvSpPr/>
          <p:nvPr/>
        </p:nvSpPr>
        <p:spPr>
          <a:xfrm>
            <a:off x="3456806" y="2788505"/>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High stress condition</a:t>
            </a:r>
          </a:p>
        </p:txBody>
      </p:sp>
      <p:sp>
        <p:nvSpPr>
          <p:cNvPr id="6" name="Rounded Rectangle 5"/>
          <p:cNvSpPr/>
          <p:nvPr/>
        </p:nvSpPr>
        <p:spPr>
          <a:xfrm>
            <a:off x="3456806" y="3830598"/>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Low stress condition</a:t>
            </a:r>
          </a:p>
        </p:txBody>
      </p:sp>
      <p:sp>
        <p:nvSpPr>
          <p:cNvPr id="7" name="Rounded Rectangle 6"/>
          <p:cNvSpPr/>
          <p:nvPr/>
        </p:nvSpPr>
        <p:spPr>
          <a:xfrm>
            <a:off x="6286502" y="3309551"/>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Number of errors</a:t>
            </a:r>
          </a:p>
        </p:txBody>
      </p:sp>
      <p:sp>
        <p:nvSpPr>
          <p:cNvPr id="8" name="TextBox 7"/>
          <p:cNvSpPr txBox="1"/>
          <p:nvPr/>
        </p:nvSpPr>
        <p:spPr>
          <a:xfrm>
            <a:off x="3584492" y="2069747"/>
            <a:ext cx="1705233" cy="369332"/>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a:t>Manipulated IV</a:t>
            </a:r>
          </a:p>
        </p:txBody>
      </p:sp>
      <p:sp>
        <p:nvSpPr>
          <p:cNvPr id="9" name="TextBox 8"/>
          <p:cNvSpPr txBox="1"/>
          <p:nvPr/>
        </p:nvSpPr>
        <p:spPr>
          <a:xfrm>
            <a:off x="6906398" y="2742508"/>
            <a:ext cx="638434" cy="369332"/>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a:t>DV</a:t>
            </a:r>
          </a:p>
        </p:txBody>
      </p:sp>
      <p:sp>
        <p:nvSpPr>
          <p:cNvPr id="16" name="Up Arrow 15"/>
          <p:cNvSpPr/>
          <p:nvPr/>
        </p:nvSpPr>
        <p:spPr>
          <a:xfrm>
            <a:off x="4286762" y="4614224"/>
            <a:ext cx="285238" cy="815546"/>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7" name="TextBox 16"/>
          <p:cNvSpPr txBox="1"/>
          <p:nvPr/>
        </p:nvSpPr>
        <p:spPr>
          <a:xfrm>
            <a:off x="1809813" y="5575638"/>
            <a:ext cx="5254589" cy="1015663"/>
          </a:xfrm>
          <a:prstGeom prst="rect">
            <a:avLst/>
          </a:prstGeom>
          <a:noFill/>
        </p:spPr>
        <p:txBody>
          <a:bodyPr wrap="square" rtlCol="0">
            <a:spAutoFit/>
          </a:bodyPr>
          <a:lstStyle/>
          <a:p>
            <a:pPr algn="ctr"/>
            <a:r>
              <a:rPr lang="en-GB" sz="2000" dirty="0"/>
              <a:t>Researcher manipulates/controls the stress groups – high stress = high speed of production, for example and low stress = low speed</a:t>
            </a:r>
          </a:p>
        </p:txBody>
      </p:sp>
      <p:sp>
        <p:nvSpPr>
          <p:cNvPr id="13" name="Arrow: Up 12">
            <a:extLst>
              <a:ext uri="{FF2B5EF4-FFF2-40B4-BE49-F238E27FC236}">
                <a16:creationId xmlns:a16="http://schemas.microsoft.com/office/drawing/2014/main" id="{9165D99A-041E-4969-B40F-4E7ED1519DEC}"/>
              </a:ext>
            </a:extLst>
          </p:cNvPr>
          <p:cNvSpPr/>
          <p:nvPr/>
        </p:nvSpPr>
        <p:spPr>
          <a:xfrm rot="3983756">
            <a:off x="2811884" y="2894458"/>
            <a:ext cx="401202" cy="77144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Up 17">
            <a:extLst>
              <a:ext uri="{FF2B5EF4-FFF2-40B4-BE49-F238E27FC236}">
                <a16:creationId xmlns:a16="http://schemas.microsoft.com/office/drawing/2014/main" id="{A7395E60-1C8E-4494-ACB5-C10E392B4CB5}"/>
              </a:ext>
            </a:extLst>
          </p:cNvPr>
          <p:cNvSpPr/>
          <p:nvPr/>
        </p:nvSpPr>
        <p:spPr>
          <a:xfrm rot="7264462">
            <a:off x="2838833" y="3603630"/>
            <a:ext cx="401202" cy="77144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Up 18">
            <a:extLst>
              <a:ext uri="{FF2B5EF4-FFF2-40B4-BE49-F238E27FC236}">
                <a16:creationId xmlns:a16="http://schemas.microsoft.com/office/drawing/2014/main" id="{EEF59111-1CA8-470D-9867-F08DD96ED84B}"/>
              </a:ext>
            </a:extLst>
          </p:cNvPr>
          <p:cNvSpPr/>
          <p:nvPr/>
        </p:nvSpPr>
        <p:spPr>
          <a:xfrm rot="3983756">
            <a:off x="5634048" y="3712088"/>
            <a:ext cx="401202" cy="77144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Up 19">
            <a:extLst>
              <a:ext uri="{FF2B5EF4-FFF2-40B4-BE49-F238E27FC236}">
                <a16:creationId xmlns:a16="http://schemas.microsoft.com/office/drawing/2014/main" id="{F294AE7C-6DD0-451C-B4BE-27DD35CCD1CC}"/>
              </a:ext>
            </a:extLst>
          </p:cNvPr>
          <p:cNvSpPr/>
          <p:nvPr/>
        </p:nvSpPr>
        <p:spPr>
          <a:xfrm rot="7264462">
            <a:off x="5634185" y="2978576"/>
            <a:ext cx="401202" cy="77144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01049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Quasi-experiment</a:t>
            </a:r>
          </a:p>
        </p:txBody>
      </p:sp>
      <p:sp>
        <p:nvSpPr>
          <p:cNvPr id="5" name="Rounded Rectangle 4"/>
          <p:cNvSpPr/>
          <p:nvPr/>
        </p:nvSpPr>
        <p:spPr>
          <a:xfrm>
            <a:off x="3456806" y="2788505"/>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High stress condition</a:t>
            </a:r>
          </a:p>
        </p:txBody>
      </p:sp>
      <p:sp>
        <p:nvSpPr>
          <p:cNvPr id="6" name="Rounded Rectangle 5"/>
          <p:cNvSpPr/>
          <p:nvPr/>
        </p:nvSpPr>
        <p:spPr>
          <a:xfrm>
            <a:off x="3456806" y="3830598"/>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Low stress condition</a:t>
            </a:r>
          </a:p>
        </p:txBody>
      </p:sp>
      <p:sp>
        <p:nvSpPr>
          <p:cNvPr id="7" name="Rounded Rectangle 6"/>
          <p:cNvSpPr/>
          <p:nvPr/>
        </p:nvSpPr>
        <p:spPr>
          <a:xfrm>
            <a:off x="6286502" y="3309551"/>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Number of errors</a:t>
            </a:r>
          </a:p>
        </p:txBody>
      </p:sp>
      <p:sp>
        <p:nvSpPr>
          <p:cNvPr id="8" name="TextBox 7"/>
          <p:cNvSpPr txBox="1"/>
          <p:nvPr/>
        </p:nvSpPr>
        <p:spPr>
          <a:xfrm>
            <a:off x="3523998" y="2054931"/>
            <a:ext cx="1826222" cy="369332"/>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a:t>(Manipulated) IV</a:t>
            </a:r>
          </a:p>
        </p:txBody>
      </p:sp>
      <p:sp>
        <p:nvSpPr>
          <p:cNvPr id="9" name="TextBox 8"/>
          <p:cNvSpPr txBox="1"/>
          <p:nvPr/>
        </p:nvSpPr>
        <p:spPr>
          <a:xfrm>
            <a:off x="6906398" y="2742508"/>
            <a:ext cx="638434" cy="369332"/>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a:t>DV</a:t>
            </a:r>
          </a:p>
        </p:txBody>
      </p:sp>
      <p:sp>
        <p:nvSpPr>
          <p:cNvPr id="16" name="Up Arrow 15"/>
          <p:cNvSpPr/>
          <p:nvPr/>
        </p:nvSpPr>
        <p:spPr>
          <a:xfrm>
            <a:off x="1398118" y="4704841"/>
            <a:ext cx="285238" cy="815546"/>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7" name="TextBox 16"/>
          <p:cNvSpPr txBox="1"/>
          <p:nvPr/>
        </p:nvSpPr>
        <p:spPr>
          <a:xfrm>
            <a:off x="619905" y="5520387"/>
            <a:ext cx="3676324" cy="1323439"/>
          </a:xfrm>
          <a:prstGeom prst="rect">
            <a:avLst/>
          </a:prstGeom>
          <a:noFill/>
        </p:spPr>
        <p:txBody>
          <a:bodyPr wrap="square" rtlCol="0">
            <a:spAutoFit/>
          </a:bodyPr>
          <a:lstStyle/>
          <a:p>
            <a:pPr algn="ctr"/>
            <a:r>
              <a:rPr lang="en-GB" sz="2000" dirty="0"/>
              <a:t>There may not be the option to allocate participants into the two stress conditions, so use pre-existing groups</a:t>
            </a:r>
          </a:p>
        </p:txBody>
      </p:sp>
      <p:sp>
        <p:nvSpPr>
          <p:cNvPr id="18" name="Rounded Rectangle 17"/>
          <p:cNvSpPr/>
          <p:nvPr/>
        </p:nvSpPr>
        <p:spPr>
          <a:xfrm>
            <a:off x="619905" y="2788505"/>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Day shift</a:t>
            </a:r>
          </a:p>
        </p:txBody>
      </p:sp>
      <p:sp>
        <p:nvSpPr>
          <p:cNvPr id="19" name="Rounded Rectangle 18"/>
          <p:cNvSpPr/>
          <p:nvPr/>
        </p:nvSpPr>
        <p:spPr>
          <a:xfrm>
            <a:off x="619905" y="3830597"/>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Night shift</a:t>
            </a:r>
          </a:p>
        </p:txBody>
      </p:sp>
      <p:sp>
        <p:nvSpPr>
          <p:cNvPr id="20" name="TextBox 19"/>
          <p:cNvSpPr txBox="1"/>
          <p:nvPr/>
        </p:nvSpPr>
        <p:spPr>
          <a:xfrm>
            <a:off x="619905" y="1681080"/>
            <a:ext cx="1841665" cy="923330"/>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a:t>Non-equivalent pre-existing groups</a:t>
            </a:r>
          </a:p>
        </p:txBody>
      </p:sp>
      <p:sp>
        <p:nvSpPr>
          <p:cNvPr id="13" name="Oval 12"/>
          <p:cNvSpPr/>
          <p:nvPr/>
        </p:nvSpPr>
        <p:spPr>
          <a:xfrm>
            <a:off x="4149910" y="4834580"/>
            <a:ext cx="4744995" cy="1398249"/>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t>Problem? Workers might already be more error prone working on the night shift, for example. Can’t control for ID’s</a:t>
            </a:r>
          </a:p>
        </p:txBody>
      </p:sp>
      <p:sp>
        <p:nvSpPr>
          <p:cNvPr id="21" name="Arrow: Up 20">
            <a:extLst>
              <a:ext uri="{FF2B5EF4-FFF2-40B4-BE49-F238E27FC236}">
                <a16:creationId xmlns:a16="http://schemas.microsoft.com/office/drawing/2014/main" id="{E984AAA7-CE89-4FCD-9825-FD3379C1AD8A}"/>
              </a:ext>
            </a:extLst>
          </p:cNvPr>
          <p:cNvSpPr/>
          <p:nvPr/>
        </p:nvSpPr>
        <p:spPr>
          <a:xfrm rot="5400000">
            <a:off x="2818056" y="2759068"/>
            <a:ext cx="401202" cy="77144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Up 21">
            <a:extLst>
              <a:ext uri="{FF2B5EF4-FFF2-40B4-BE49-F238E27FC236}">
                <a16:creationId xmlns:a16="http://schemas.microsoft.com/office/drawing/2014/main" id="{540B5704-C201-478C-AFBF-C8ED90BA81AD}"/>
              </a:ext>
            </a:extLst>
          </p:cNvPr>
          <p:cNvSpPr/>
          <p:nvPr/>
        </p:nvSpPr>
        <p:spPr>
          <a:xfrm rot="5400000">
            <a:off x="2810335" y="3801160"/>
            <a:ext cx="401202" cy="77144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Up 22">
            <a:extLst>
              <a:ext uri="{FF2B5EF4-FFF2-40B4-BE49-F238E27FC236}">
                <a16:creationId xmlns:a16="http://schemas.microsoft.com/office/drawing/2014/main" id="{7B2C43DC-B074-4A13-AC9A-97A855A04296}"/>
              </a:ext>
            </a:extLst>
          </p:cNvPr>
          <p:cNvSpPr/>
          <p:nvPr/>
        </p:nvSpPr>
        <p:spPr>
          <a:xfrm rot="7264462">
            <a:off x="5658571" y="2959669"/>
            <a:ext cx="401202" cy="77144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Up 23">
            <a:extLst>
              <a:ext uri="{FF2B5EF4-FFF2-40B4-BE49-F238E27FC236}">
                <a16:creationId xmlns:a16="http://schemas.microsoft.com/office/drawing/2014/main" id="{BAB2A3CD-2605-45A8-AF6D-023C5406BC57}"/>
              </a:ext>
            </a:extLst>
          </p:cNvPr>
          <p:cNvSpPr/>
          <p:nvPr/>
        </p:nvSpPr>
        <p:spPr>
          <a:xfrm rot="3983756">
            <a:off x="5634048" y="3712088"/>
            <a:ext cx="401202" cy="77144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7749191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Group difference study</a:t>
            </a:r>
          </a:p>
        </p:txBody>
      </p:sp>
      <p:sp>
        <p:nvSpPr>
          <p:cNvPr id="5" name="Rounded Rectangle 4"/>
          <p:cNvSpPr/>
          <p:nvPr/>
        </p:nvSpPr>
        <p:spPr>
          <a:xfrm>
            <a:off x="3456806" y="2788505"/>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High stress participants</a:t>
            </a:r>
          </a:p>
        </p:txBody>
      </p:sp>
      <p:sp>
        <p:nvSpPr>
          <p:cNvPr id="6" name="Rounded Rectangle 5"/>
          <p:cNvSpPr/>
          <p:nvPr/>
        </p:nvSpPr>
        <p:spPr>
          <a:xfrm>
            <a:off x="3456806" y="3830598"/>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Low stress participants</a:t>
            </a:r>
          </a:p>
        </p:txBody>
      </p:sp>
      <p:sp>
        <p:nvSpPr>
          <p:cNvPr id="7" name="Rounded Rectangle 6"/>
          <p:cNvSpPr/>
          <p:nvPr/>
        </p:nvSpPr>
        <p:spPr>
          <a:xfrm>
            <a:off x="6286502" y="3309551"/>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Number of errors</a:t>
            </a:r>
          </a:p>
        </p:txBody>
      </p:sp>
      <p:sp>
        <p:nvSpPr>
          <p:cNvPr id="8" name="TextBox 7"/>
          <p:cNvSpPr txBox="1"/>
          <p:nvPr/>
        </p:nvSpPr>
        <p:spPr>
          <a:xfrm>
            <a:off x="3523998" y="2054931"/>
            <a:ext cx="1826222" cy="646331"/>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a:t>Measured variable</a:t>
            </a:r>
          </a:p>
        </p:txBody>
      </p:sp>
      <p:sp>
        <p:nvSpPr>
          <p:cNvPr id="9" name="TextBox 8"/>
          <p:cNvSpPr txBox="1"/>
          <p:nvPr/>
        </p:nvSpPr>
        <p:spPr>
          <a:xfrm>
            <a:off x="6374415" y="2465339"/>
            <a:ext cx="1784779" cy="646331"/>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a:t>Measured variable</a:t>
            </a:r>
          </a:p>
        </p:txBody>
      </p:sp>
      <p:sp>
        <p:nvSpPr>
          <p:cNvPr id="16" name="Up Arrow 15"/>
          <p:cNvSpPr/>
          <p:nvPr/>
        </p:nvSpPr>
        <p:spPr>
          <a:xfrm>
            <a:off x="4286762" y="4668663"/>
            <a:ext cx="285238" cy="815546"/>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7" name="TextBox 16"/>
          <p:cNvSpPr txBox="1"/>
          <p:nvPr/>
        </p:nvSpPr>
        <p:spPr>
          <a:xfrm>
            <a:off x="1828107" y="5683700"/>
            <a:ext cx="5218004" cy="707886"/>
          </a:xfrm>
          <a:prstGeom prst="rect">
            <a:avLst/>
          </a:prstGeom>
          <a:noFill/>
        </p:spPr>
        <p:txBody>
          <a:bodyPr wrap="square" rtlCol="0">
            <a:spAutoFit/>
          </a:bodyPr>
          <a:lstStyle/>
          <a:p>
            <a:pPr algn="ctr"/>
            <a:r>
              <a:rPr lang="en-GB" sz="2000" dirty="0"/>
              <a:t>No manipulated conditions to produce stress – simply identifies low- and high-stress participants</a:t>
            </a:r>
          </a:p>
        </p:txBody>
      </p:sp>
      <p:sp>
        <p:nvSpPr>
          <p:cNvPr id="19" name="Rounded Rectangle 18"/>
          <p:cNvSpPr/>
          <p:nvPr/>
        </p:nvSpPr>
        <p:spPr>
          <a:xfrm>
            <a:off x="635348" y="3027283"/>
            <a:ext cx="1960606" cy="122138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Administer questionnaire and identify:</a:t>
            </a:r>
          </a:p>
        </p:txBody>
      </p:sp>
      <p:sp>
        <p:nvSpPr>
          <p:cNvPr id="20" name="TextBox 19"/>
          <p:cNvSpPr txBox="1"/>
          <p:nvPr/>
        </p:nvSpPr>
        <p:spPr>
          <a:xfrm>
            <a:off x="694818" y="1916431"/>
            <a:ext cx="1841665" cy="923330"/>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a:t>Non-equivalent pre-existing groups</a:t>
            </a:r>
          </a:p>
        </p:txBody>
      </p:sp>
      <p:sp>
        <p:nvSpPr>
          <p:cNvPr id="18" name="Arrow: Up 17">
            <a:extLst>
              <a:ext uri="{FF2B5EF4-FFF2-40B4-BE49-F238E27FC236}">
                <a16:creationId xmlns:a16="http://schemas.microsoft.com/office/drawing/2014/main" id="{76363884-18BB-4E84-A8C3-8DF556E06355}"/>
              </a:ext>
            </a:extLst>
          </p:cNvPr>
          <p:cNvSpPr/>
          <p:nvPr/>
        </p:nvSpPr>
        <p:spPr>
          <a:xfrm rot="7264462">
            <a:off x="5658571" y="2959669"/>
            <a:ext cx="401202" cy="77144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Up 21">
            <a:extLst>
              <a:ext uri="{FF2B5EF4-FFF2-40B4-BE49-F238E27FC236}">
                <a16:creationId xmlns:a16="http://schemas.microsoft.com/office/drawing/2014/main" id="{784BCFB6-1931-44C8-8D4C-50619E3B4A41}"/>
              </a:ext>
            </a:extLst>
          </p:cNvPr>
          <p:cNvSpPr/>
          <p:nvPr/>
        </p:nvSpPr>
        <p:spPr>
          <a:xfrm rot="3983756">
            <a:off x="5634048" y="3712088"/>
            <a:ext cx="401202" cy="77144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Up 22">
            <a:extLst>
              <a:ext uri="{FF2B5EF4-FFF2-40B4-BE49-F238E27FC236}">
                <a16:creationId xmlns:a16="http://schemas.microsoft.com/office/drawing/2014/main" id="{B08E5424-C5DA-4919-8878-A160F4B5AA36}"/>
              </a:ext>
            </a:extLst>
          </p:cNvPr>
          <p:cNvSpPr/>
          <p:nvPr/>
        </p:nvSpPr>
        <p:spPr>
          <a:xfrm rot="3983756">
            <a:off x="2811884" y="2894458"/>
            <a:ext cx="401202" cy="77144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Up 23">
            <a:extLst>
              <a:ext uri="{FF2B5EF4-FFF2-40B4-BE49-F238E27FC236}">
                <a16:creationId xmlns:a16="http://schemas.microsoft.com/office/drawing/2014/main" id="{E2E4C76C-4D93-4CF9-A220-2B0ED45E1345}"/>
              </a:ext>
            </a:extLst>
          </p:cNvPr>
          <p:cNvSpPr/>
          <p:nvPr/>
        </p:nvSpPr>
        <p:spPr>
          <a:xfrm rot="7264462">
            <a:off x="2838833" y="3603630"/>
            <a:ext cx="401202" cy="77144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5531368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Correlation</a:t>
            </a:r>
          </a:p>
        </p:txBody>
      </p:sp>
      <p:sp>
        <p:nvSpPr>
          <p:cNvPr id="5" name="Rounded Rectangle 4"/>
          <p:cNvSpPr/>
          <p:nvPr/>
        </p:nvSpPr>
        <p:spPr>
          <a:xfrm>
            <a:off x="1165398" y="3388198"/>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Level of stress</a:t>
            </a:r>
          </a:p>
        </p:txBody>
      </p:sp>
      <p:sp>
        <p:nvSpPr>
          <p:cNvPr id="7" name="Rounded Rectangle 6"/>
          <p:cNvSpPr/>
          <p:nvPr/>
        </p:nvSpPr>
        <p:spPr>
          <a:xfrm>
            <a:off x="5394112" y="3388197"/>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Number of errors</a:t>
            </a:r>
          </a:p>
        </p:txBody>
      </p:sp>
      <p:sp>
        <p:nvSpPr>
          <p:cNvPr id="8" name="TextBox 7"/>
          <p:cNvSpPr txBox="1"/>
          <p:nvPr/>
        </p:nvSpPr>
        <p:spPr>
          <a:xfrm>
            <a:off x="797273" y="2643495"/>
            <a:ext cx="1826222" cy="646331"/>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a:t>Measured variable 1</a:t>
            </a:r>
          </a:p>
        </p:txBody>
      </p:sp>
      <p:sp>
        <p:nvSpPr>
          <p:cNvPr id="9" name="TextBox 8"/>
          <p:cNvSpPr txBox="1"/>
          <p:nvPr/>
        </p:nvSpPr>
        <p:spPr>
          <a:xfrm>
            <a:off x="6116339" y="2643494"/>
            <a:ext cx="1784779" cy="646331"/>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a:t>Measured variable 2</a:t>
            </a:r>
          </a:p>
        </p:txBody>
      </p:sp>
      <p:cxnSp>
        <p:nvCxnSpPr>
          <p:cNvPr id="14" name="Straight Arrow Connector 13"/>
          <p:cNvCxnSpPr/>
          <p:nvPr/>
        </p:nvCxnSpPr>
        <p:spPr>
          <a:xfrm flipH="1">
            <a:off x="2833816" y="2653328"/>
            <a:ext cx="1013254" cy="6562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676967" y="2653328"/>
            <a:ext cx="1163660" cy="6562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2145701" y="5014285"/>
            <a:ext cx="4490076" cy="1323439"/>
          </a:xfrm>
          <a:prstGeom prst="rect">
            <a:avLst/>
          </a:prstGeom>
          <a:noFill/>
        </p:spPr>
        <p:txBody>
          <a:bodyPr wrap="square" rtlCol="0">
            <a:spAutoFit/>
          </a:bodyPr>
          <a:lstStyle/>
          <a:p>
            <a:pPr algn="ctr"/>
            <a:r>
              <a:rPr lang="en-GB" sz="2000" dirty="0"/>
              <a:t>Simply determines whether there is a relationship between the two, and the direction of that relationship</a:t>
            </a:r>
          </a:p>
          <a:p>
            <a:pPr algn="ctr"/>
            <a:r>
              <a:rPr lang="en-GB" sz="2000" dirty="0"/>
              <a:t>(positive or negative)</a:t>
            </a:r>
          </a:p>
        </p:txBody>
      </p:sp>
      <p:sp>
        <p:nvSpPr>
          <p:cNvPr id="19" name="Rounded Rectangle 18"/>
          <p:cNvSpPr/>
          <p:nvPr/>
        </p:nvSpPr>
        <p:spPr>
          <a:xfrm>
            <a:off x="3389614" y="1422112"/>
            <a:ext cx="1960606" cy="122138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000" dirty="0"/>
              <a:t>Full group of workers</a:t>
            </a:r>
          </a:p>
        </p:txBody>
      </p:sp>
    </p:spTree>
    <p:extLst>
      <p:ext uri="{BB962C8B-B14F-4D97-AF65-F5344CB8AC3E}">
        <p14:creationId xmlns:p14="http://schemas.microsoft.com/office/powerpoint/2010/main" val="160388342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938758" y="1567544"/>
            <a:ext cx="7633742" cy="4312050"/>
          </a:xfrm>
        </p:spPr>
        <p:txBody>
          <a:bodyPr>
            <a:normAutofit/>
          </a:bodyPr>
          <a:lstStyle/>
          <a:p>
            <a:r>
              <a:rPr lang="en-GB" sz="2800" dirty="0"/>
              <a:t>Research questions can be explored in a number of different (quantitative) ways</a:t>
            </a:r>
          </a:p>
          <a:p>
            <a:pPr lvl="1"/>
            <a:r>
              <a:rPr lang="en-GB" sz="2400" dirty="0"/>
              <a:t>Experimental and non-experimental</a:t>
            </a:r>
          </a:p>
          <a:p>
            <a:pPr lvl="1"/>
            <a:endParaRPr lang="en-GB" sz="2400" dirty="0"/>
          </a:p>
          <a:p>
            <a:r>
              <a:rPr lang="en-GB" sz="2800" dirty="0"/>
              <a:t>Strengths and limitations to each</a:t>
            </a:r>
          </a:p>
          <a:p>
            <a:pPr lvl="1"/>
            <a:r>
              <a:rPr lang="en-GB" sz="2400" dirty="0"/>
              <a:t>Main point is to answer the research question(s) as best you can using the most effective method!</a:t>
            </a:r>
          </a:p>
          <a:p>
            <a:endParaRPr lang="en-GB" sz="2400" dirty="0"/>
          </a:p>
        </p:txBody>
      </p:sp>
    </p:spTree>
    <p:extLst>
      <p:ext uri="{BB962C8B-B14F-4D97-AF65-F5344CB8AC3E}">
        <p14:creationId xmlns:p14="http://schemas.microsoft.com/office/powerpoint/2010/main" val="3541283558"/>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12277</TotalTime>
  <Words>3341</Words>
  <Application>Microsoft Office PowerPoint</Application>
  <PresentationFormat>On-screen Show (4:3)</PresentationFormat>
  <Paragraphs>450</Paragraphs>
  <Slides>55</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55</vt:i4>
      </vt:variant>
    </vt:vector>
  </HeadingPairs>
  <TitlesOfParts>
    <vt:vector size="62" baseType="lpstr">
      <vt:lpstr>Arial</vt:lpstr>
      <vt:lpstr>Calibri</vt:lpstr>
      <vt:lpstr>Courier New</vt:lpstr>
      <vt:lpstr>Gill Sans MT</vt:lpstr>
      <vt:lpstr>Impact</vt:lpstr>
      <vt:lpstr>Wingdings</vt:lpstr>
      <vt:lpstr>Badge</vt:lpstr>
      <vt:lpstr>Research Methods I</vt:lpstr>
      <vt:lpstr>Variables - RECAP</vt:lpstr>
      <vt:lpstr>Study Design</vt:lpstr>
      <vt:lpstr>Empiricism i.e. a scientific approach </vt:lpstr>
      <vt:lpstr>The role of Experiments in gathering evidence</vt:lpstr>
      <vt:lpstr>Experiments</vt:lpstr>
      <vt:lpstr>Experimental designs</vt:lpstr>
      <vt:lpstr>Experimental vs. non-experimental</vt:lpstr>
      <vt:lpstr>Experimental Design</vt:lpstr>
      <vt:lpstr>Characteristics of true experiments</vt:lpstr>
      <vt:lpstr>Experiments</vt:lpstr>
      <vt:lpstr>Experimental designs</vt:lpstr>
      <vt:lpstr>Experimental design</vt:lpstr>
      <vt:lpstr>Experimental Designs</vt:lpstr>
      <vt:lpstr>Experimental Designs: Key Terms</vt:lpstr>
      <vt:lpstr>Experimental Designs: Key Terms</vt:lpstr>
      <vt:lpstr>Types of Experimental Design</vt:lpstr>
      <vt:lpstr>Types of experimental design</vt:lpstr>
      <vt:lpstr>Types of experimental design</vt:lpstr>
      <vt:lpstr>Between- or within-subjects design?</vt:lpstr>
      <vt:lpstr>Between-subjects</vt:lpstr>
      <vt:lpstr>Between-subjects?</vt:lpstr>
      <vt:lpstr>Between-subjects</vt:lpstr>
      <vt:lpstr>Between-subjects</vt:lpstr>
      <vt:lpstr>Between-subjects</vt:lpstr>
      <vt:lpstr>Between-subjects</vt:lpstr>
      <vt:lpstr>within-subjects</vt:lpstr>
      <vt:lpstr>Within-subjects</vt:lpstr>
      <vt:lpstr>Within-subjects</vt:lpstr>
      <vt:lpstr>Within-subjects</vt:lpstr>
      <vt:lpstr>Experimental designs</vt:lpstr>
      <vt:lpstr>Experimental designs</vt:lpstr>
      <vt:lpstr>Experimental designs</vt:lpstr>
      <vt:lpstr>Experimental designs</vt:lpstr>
      <vt:lpstr>Mixed designs</vt:lpstr>
      <vt:lpstr>Mixed designs</vt:lpstr>
      <vt:lpstr>Evaluation of experimental designs</vt:lpstr>
      <vt:lpstr>Non-experimental designs</vt:lpstr>
      <vt:lpstr>Problems with the “science” of psychology</vt:lpstr>
      <vt:lpstr>Problems with the “science” of psychology</vt:lpstr>
      <vt:lpstr>Non-experimental design</vt:lpstr>
      <vt:lpstr>Non-experimental design</vt:lpstr>
      <vt:lpstr>RECAP: Field studies</vt:lpstr>
      <vt:lpstr>Non-experimental design</vt:lpstr>
      <vt:lpstr>Non-experimental design</vt:lpstr>
      <vt:lpstr>Correlational Design</vt:lpstr>
      <vt:lpstr>Quasi-experiments</vt:lpstr>
      <vt:lpstr>Quasi-experiments</vt:lpstr>
      <vt:lpstr>Quasi-experiments</vt:lpstr>
      <vt:lpstr>Example</vt:lpstr>
      <vt:lpstr>1. True Experiment</vt:lpstr>
      <vt:lpstr>2. Quasi-experiment</vt:lpstr>
      <vt:lpstr>3. Group difference study</vt:lpstr>
      <vt:lpstr>4. Correlation</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Stacey Coleman</dc:creator>
  <cp:lastModifiedBy>Stacey Coleman</cp:lastModifiedBy>
  <cp:revision>15</cp:revision>
  <dcterms:created xsi:type="dcterms:W3CDTF">2018-02-05T11:51:18Z</dcterms:created>
  <dcterms:modified xsi:type="dcterms:W3CDTF">2021-10-05T10:30:42Z</dcterms:modified>
</cp:coreProperties>
</file>