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64"/>
  </p:notesMasterIdLst>
  <p:sldIdLst>
    <p:sldId id="259" r:id="rId19"/>
    <p:sldId id="260" r:id="rId20"/>
    <p:sldId id="270" r:id="rId21"/>
    <p:sldId id="293" r:id="rId22"/>
    <p:sldId id="298" r:id="rId23"/>
    <p:sldId id="299" r:id="rId24"/>
    <p:sldId id="294" r:id="rId25"/>
    <p:sldId id="296" r:id="rId26"/>
    <p:sldId id="295" r:id="rId27"/>
    <p:sldId id="313" r:id="rId28"/>
    <p:sldId id="302" r:id="rId29"/>
    <p:sldId id="303" r:id="rId30"/>
    <p:sldId id="262" r:id="rId31"/>
    <p:sldId id="304" r:id="rId32"/>
    <p:sldId id="308" r:id="rId33"/>
    <p:sldId id="297" r:id="rId34"/>
    <p:sldId id="271" r:id="rId35"/>
    <p:sldId id="305" r:id="rId36"/>
    <p:sldId id="273" r:id="rId37"/>
    <p:sldId id="261" r:id="rId38"/>
    <p:sldId id="263" r:id="rId39"/>
    <p:sldId id="264" r:id="rId40"/>
    <p:sldId id="266" r:id="rId41"/>
    <p:sldId id="267" r:id="rId42"/>
    <p:sldId id="309" r:id="rId43"/>
    <p:sldId id="268" r:id="rId44"/>
    <p:sldId id="310" r:id="rId45"/>
    <p:sldId id="274" r:id="rId46"/>
    <p:sldId id="276" r:id="rId47"/>
    <p:sldId id="279" r:id="rId48"/>
    <p:sldId id="280" r:id="rId49"/>
    <p:sldId id="316" r:id="rId50"/>
    <p:sldId id="282" r:id="rId51"/>
    <p:sldId id="283" r:id="rId52"/>
    <p:sldId id="311" r:id="rId53"/>
    <p:sldId id="286" r:id="rId54"/>
    <p:sldId id="287" r:id="rId55"/>
    <p:sldId id="288" r:id="rId56"/>
    <p:sldId id="290" r:id="rId57"/>
    <p:sldId id="291" r:id="rId58"/>
    <p:sldId id="284" r:id="rId59"/>
    <p:sldId id="312" r:id="rId60"/>
    <p:sldId id="292" r:id="rId61"/>
    <p:sldId id="285" r:id="rId62"/>
    <p:sldId id="315" r:id="rId6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97" d="100"/>
          <a:sy n="97" d="100"/>
        </p:scale>
        <p:origin x="252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50" Type="http://schemas.openxmlformats.org/officeDocument/2006/relationships/slide" Target="slides/slide32.xml"/><Relationship Id="rId55" Type="http://schemas.openxmlformats.org/officeDocument/2006/relationships/slide" Target="slides/slide37.xml"/><Relationship Id="rId63" Type="http://schemas.openxmlformats.org/officeDocument/2006/relationships/slide" Target="slides/slide45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slide" Target="slides/slide35.xml"/><Relationship Id="rId58" Type="http://schemas.openxmlformats.org/officeDocument/2006/relationships/slide" Target="slides/slide40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slide" Target="slides/slide39.xml"/><Relationship Id="rId61" Type="http://schemas.openxmlformats.org/officeDocument/2006/relationships/slide" Target="slides/slide43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Relationship Id="rId60" Type="http://schemas.openxmlformats.org/officeDocument/2006/relationships/slide" Target="slides/slide42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slide" Target="slides/slide38.xml"/><Relationship Id="rId64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59" Type="http://schemas.openxmlformats.org/officeDocument/2006/relationships/slide" Target="slides/slide41.xml"/><Relationship Id="rId67" Type="http://schemas.openxmlformats.org/officeDocument/2006/relationships/theme" Target="theme/theme1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slide" Target="slides/slide36.xml"/><Relationship Id="rId62" Type="http://schemas.openxmlformats.org/officeDocument/2006/relationships/slide" Target="slides/slide4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38A50F-51A5-4AFD-A73C-47D09CB2FF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8B40FA-B95B-4DCB-B82E-9E4A644C9C79}">
      <dgm:prSet/>
      <dgm:spPr/>
      <dgm:t>
        <a:bodyPr/>
        <a:lstStyle/>
        <a:p>
          <a:r>
            <a:rPr lang="en-GB" dirty="0"/>
            <a:t>1. </a:t>
          </a:r>
          <a:r>
            <a:rPr lang="cy-GB" noProof="0" dirty="0"/>
            <a:t>Beth yw Traethawd Hir? </a:t>
          </a:r>
        </a:p>
      </dgm:t>
    </dgm:pt>
    <dgm:pt modelId="{EF5A33A3-0C17-4D4B-8C09-D4896E8008C6}" type="parTrans" cxnId="{5F7C0BD2-A671-4D1A-B01E-89A2792A40E5}">
      <dgm:prSet/>
      <dgm:spPr/>
      <dgm:t>
        <a:bodyPr/>
        <a:lstStyle/>
        <a:p>
          <a:endParaRPr lang="en-GB"/>
        </a:p>
      </dgm:t>
    </dgm:pt>
    <dgm:pt modelId="{DFE71E8C-31D1-4279-9687-02D426855A4D}" type="sibTrans" cxnId="{5F7C0BD2-A671-4D1A-B01E-89A2792A40E5}">
      <dgm:prSet/>
      <dgm:spPr/>
      <dgm:t>
        <a:bodyPr/>
        <a:lstStyle/>
        <a:p>
          <a:endParaRPr lang="en-GB"/>
        </a:p>
      </dgm:t>
    </dgm:pt>
    <dgm:pt modelId="{EC06A0E4-D587-4D50-9494-327A99762F7F}">
      <dgm:prSet/>
      <dgm:spPr/>
      <dgm:t>
        <a:bodyPr/>
        <a:lstStyle/>
        <a:p>
          <a:r>
            <a:rPr lang="en-GB" dirty="0"/>
            <a:t>2. </a:t>
          </a:r>
          <a:r>
            <a:rPr lang="cy-GB" noProof="0" dirty="0"/>
            <a:t>Disgwyliadau o ran Traethawd Hir </a:t>
          </a:r>
        </a:p>
      </dgm:t>
    </dgm:pt>
    <dgm:pt modelId="{7E85C9BA-A692-43E3-91C2-43068F45742B}" type="parTrans" cxnId="{41DCBB66-D5BA-4AED-B38D-121C9C36A7BF}">
      <dgm:prSet/>
      <dgm:spPr/>
      <dgm:t>
        <a:bodyPr/>
        <a:lstStyle/>
        <a:p>
          <a:endParaRPr lang="en-GB"/>
        </a:p>
      </dgm:t>
    </dgm:pt>
    <dgm:pt modelId="{5FCD8BDB-C99C-44C2-93EE-01E6E8F4E1CD}" type="sibTrans" cxnId="{41DCBB66-D5BA-4AED-B38D-121C9C36A7BF}">
      <dgm:prSet/>
      <dgm:spPr/>
      <dgm:t>
        <a:bodyPr/>
        <a:lstStyle/>
        <a:p>
          <a:endParaRPr lang="en-GB"/>
        </a:p>
      </dgm:t>
    </dgm:pt>
    <dgm:pt modelId="{CD8448C0-71F1-45A6-90C3-37836EDE9ACF}">
      <dgm:prSet/>
      <dgm:spPr/>
      <dgm:t>
        <a:bodyPr/>
        <a:lstStyle/>
        <a:p>
          <a:r>
            <a:rPr lang="cy-GB" noProof="0" dirty="0"/>
            <a:t>Myfyrwyr</a:t>
          </a:r>
        </a:p>
      </dgm:t>
    </dgm:pt>
    <dgm:pt modelId="{FC997B5E-25F6-4D15-BE46-5F561639E9DF}" type="parTrans" cxnId="{C726119C-9D6A-4896-9568-77ADE1D67D8A}">
      <dgm:prSet/>
      <dgm:spPr/>
      <dgm:t>
        <a:bodyPr/>
        <a:lstStyle/>
        <a:p>
          <a:endParaRPr lang="en-GB"/>
        </a:p>
      </dgm:t>
    </dgm:pt>
    <dgm:pt modelId="{634FDD10-3A9D-48C6-A9F9-5C0D5464C6DA}" type="sibTrans" cxnId="{C726119C-9D6A-4896-9568-77ADE1D67D8A}">
      <dgm:prSet/>
      <dgm:spPr/>
      <dgm:t>
        <a:bodyPr/>
        <a:lstStyle/>
        <a:p>
          <a:endParaRPr lang="en-GB"/>
        </a:p>
      </dgm:t>
    </dgm:pt>
    <dgm:pt modelId="{DE5731EC-D4EF-4BD8-B3E2-74D8D03EE65A}">
      <dgm:prSet/>
      <dgm:spPr/>
      <dgm:t>
        <a:bodyPr/>
        <a:lstStyle/>
        <a:p>
          <a:r>
            <a:rPr lang="cy-GB" noProof="0" dirty="0"/>
            <a:t>Prifysgol, e.e Hawl i Oruchwyliaeth a Chefnogaeth </a:t>
          </a:r>
          <a:r>
            <a:rPr lang="en-GB" dirty="0"/>
            <a:t> </a:t>
          </a:r>
        </a:p>
      </dgm:t>
    </dgm:pt>
    <dgm:pt modelId="{D2C3BCE8-B037-4099-8A60-43247E92ED89}" type="parTrans" cxnId="{1F7FC994-16A1-439F-82C2-E23FBB7672E8}">
      <dgm:prSet/>
      <dgm:spPr/>
      <dgm:t>
        <a:bodyPr/>
        <a:lstStyle/>
        <a:p>
          <a:endParaRPr lang="en-GB"/>
        </a:p>
      </dgm:t>
    </dgm:pt>
    <dgm:pt modelId="{20940CC6-C365-42B3-8A0A-A9314A2846C0}" type="sibTrans" cxnId="{1F7FC994-16A1-439F-82C2-E23FBB7672E8}">
      <dgm:prSet/>
      <dgm:spPr/>
      <dgm:t>
        <a:bodyPr/>
        <a:lstStyle/>
        <a:p>
          <a:endParaRPr lang="en-GB"/>
        </a:p>
      </dgm:t>
    </dgm:pt>
    <dgm:pt modelId="{B02C89B8-0B96-43BF-BC75-3BA171505195}">
      <dgm:prSet/>
      <dgm:spPr/>
      <dgm:t>
        <a:bodyPr/>
        <a:lstStyle/>
        <a:p>
          <a:r>
            <a:rPr lang="en-GB" dirty="0"/>
            <a:t>3. </a:t>
          </a:r>
          <a:r>
            <a:rPr lang="cy-GB" noProof="0" dirty="0"/>
            <a:t>Cynllunio’ch traethawd hir</a:t>
          </a:r>
          <a:r>
            <a:rPr lang="en-GB" dirty="0"/>
            <a:t>.. </a:t>
          </a:r>
        </a:p>
      </dgm:t>
    </dgm:pt>
    <dgm:pt modelId="{36C704B4-780B-466E-8A77-966D2EB82914}" type="parTrans" cxnId="{29261A5A-F58E-4E62-8FC7-9FC517CAE232}">
      <dgm:prSet/>
      <dgm:spPr/>
      <dgm:t>
        <a:bodyPr/>
        <a:lstStyle/>
        <a:p>
          <a:endParaRPr lang="en-GB"/>
        </a:p>
      </dgm:t>
    </dgm:pt>
    <dgm:pt modelId="{DB78C54B-BA7A-4881-B53E-4B24A9750D3C}" type="sibTrans" cxnId="{29261A5A-F58E-4E62-8FC7-9FC517CAE232}">
      <dgm:prSet/>
      <dgm:spPr/>
      <dgm:t>
        <a:bodyPr/>
        <a:lstStyle/>
        <a:p>
          <a:endParaRPr lang="en-GB"/>
        </a:p>
      </dgm:t>
    </dgm:pt>
    <dgm:pt modelId="{40F5F8A5-3823-4528-8E65-F2F6B361A1FF}">
      <dgm:prSet/>
      <dgm:spPr/>
      <dgm:t>
        <a:bodyPr/>
        <a:lstStyle/>
        <a:p>
          <a:r>
            <a:rPr lang="cy-GB" noProof="0" dirty="0"/>
            <a:t>Ffocws Ymchwil / Cynnig Ymchwil</a:t>
          </a:r>
        </a:p>
      </dgm:t>
    </dgm:pt>
    <dgm:pt modelId="{84867C2B-2E0B-4C1D-A4B1-578DB1F4F5B9}" type="parTrans" cxnId="{CC659B25-D413-46F8-B98E-FD5BD5BFA3D2}">
      <dgm:prSet/>
      <dgm:spPr/>
      <dgm:t>
        <a:bodyPr/>
        <a:lstStyle/>
        <a:p>
          <a:endParaRPr lang="en-GB"/>
        </a:p>
      </dgm:t>
    </dgm:pt>
    <dgm:pt modelId="{72055199-F60C-46D8-BA7A-9FBDDD4F0B50}" type="sibTrans" cxnId="{CC659B25-D413-46F8-B98E-FD5BD5BFA3D2}">
      <dgm:prSet/>
      <dgm:spPr/>
      <dgm:t>
        <a:bodyPr/>
        <a:lstStyle/>
        <a:p>
          <a:endParaRPr lang="en-GB"/>
        </a:p>
      </dgm:t>
    </dgm:pt>
    <dgm:pt modelId="{43E76853-5DC9-479D-A95C-3F45E2B38194}">
      <dgm:prSet/>
      <dgm:spPr/>
      <dgm:t>
        <a:bodyPr/>
        <a:lstStyle/>
        <a:p>
          <a:r>
            <a:rPr lang="cy-GB" noProof="0" dirty="0"/>
            <a:t>Proses foesegol</a:t>
          </a:r>
        </a:p>
      </dgm:t>
    </dgm:pt>
    <dgm:pt modelId="{B6CDB763-119A-4723-A3FE-EE2D539091D8}" type="parTrans" cxnId="{A67D7724-E2DC-486C-BDE8-030148608D37}">
      <dgm:prSet/>
      <dgm:spPr/>
      <dgm:t>
        <a:bodyPr/>
        <a:lstStyle/>
        <a:p>
          <a:endParaRPr lang="en-GB"/>
        </a:p>
      </dgm:t>
    </dgm:pt>
    <dgm:pt modelId="{38BA75E7-597B-4257-8CE0-3221B5DE22D8}" type="sibTrans" cxnId="{A67D7724-E2DC-486C-BDE8-030148608D37}">
      <dgm:prSet/>
      <dgm:spPr/>
      <dgm:t>
        <a:bodyPr/>
        <a:lstStyle/>
        <a:p>
          <a:endParaRPr lang="en-GB"/>
        </a:p>
      </dgm:t>
    </dgm:pt>
    <dgm:pt modelId="{30211B7E-9297-4B95-AF07-1B308B8D31E4}">
      <dgm:prSet/>
      <dgm:spPr/>
      <dgm:t>
        <a:bodyPr/>
        <a:lstStyle/>
        <a:p>
          <a:r>
            <a:rPr lang="en-GB" dirty="0"/>
            <a:t>4. </a:t>
          </a:r>
          <a:r>
            <a:rPr lang="cy-GB" noProof="0" dirty="0"/>
            <a:t>Goruchwyliaeth </a:t>
          </a:r>
        </a:p>
      </dgm:t>
    </dgm:pt>
    <dgm:pt modelId="{06AE8064-136B-4458-BE88-191E00CC4D3B}" type="parTrans" cxnId="{61D15EF3-ACD0-4D9A-B7C3-602EE8FBA01F}">
      <dgm:prSet/>
      <dgm:spPr/>
      <dgm:t>
        <a:bodyPr/>
        <a:lstStyle/>
        <a:p>
          <a:endParaRPr lang="en-GB"/>
        </a:p>
      </dgm:t>
    </dgm:pt>
    <dgm:pt modelId="{44F22F7B-3220-4898-AC53-D094D633A08C}" type="sibTrans" cxnId="{61D15EF3-ACD0-4D9A-B7C3-602EE8FBA01F}">
      <dgm:prSet/>
      <dgm:spPr/>
      <dgm:t>
        <a:bodyPr/>
        <a:lstStyle/>
        <a:p>
          <a:endParaRPr lang="en-GB"/>
        </a:p>
      </dgm:t>
    </dgm:pt>
    <dgm:pt modelId="{237F6DCD-78C9-4709-BE80-96EBF0D8A9CE}">
      <dgm:prSet/>
      <dgm:spPr/>
      <dgm:t>
        <a:bodyPr/>
        <a:lstStyle/>
        <a:p>
          <a:r>
            <a:rPr lang="en-GB" dirty="0"/>
            <a:t>5. </a:t>
          </a:r>
          <a:r>
            <a:rPr lang="cy-GB" noProof="0" dirty="0"/>
            <a:t>Cychwyn Arni</a:t>
          </a:r>
        </a:p>
      </dgm:t>
    </dgm:pt>
    <dgm:pt modelId="{DDAD1F6A-B500-4115-B56F-DCE79B2DAF59}" type="parTrans" cxnId="{60714DA6-CE3D-4710-9A63-E328405E54EF}">
      <dgm:prSet/>
      <dgm:spPr/>
      <dgm:t>
        <a:bodyPr/>
        <a:lstStyle/>
        <a:p>
          <a:endParaRPr lang="en-GB"/>
        </a:p>
      </dgm:t>
    </dgm:pt>
    <dgm:pt modelId="{385077AE-4A03-4CB0-B87D-A5A490A93E51}" type="sibTrans" cxnId="{60714DA6-CE3D-4710-9A63-E328405E54EF}">
      <dgm:prSet/>
      <dgm:spPr/>
      <dgm:t>
        <a:bodyPr/>
        <a:lstStyle/>
        <a:p>
          <a:endParaRPr lang="en-GB"/>
        </a:p>
      </dgm:t>
    </dgm:pt>
    <dgm:pt modelId="{04E36BDE-4CF9-4EB9-9D55-8F2EDA0A29A5}">
      <dgm:prSet/>
      <dgm:spPr/>
      <dgm:t>
        <a:bodyPr/>
        <a:lstStyle/>
        <a:p>
          <a:r>
            <a:rPr lang="en-GB" dirty="0"/>
            <a:t>6. </a:t>
          </a:r>
          <a:r>
            <a:rPr lang="cy-GB" noProof="0" dirty="0"/>
            <a:t>Cwestiynau </a:t>
          </a:r>
        </a:p>
      </dgm:t>
    </dgm:pt>
    <dgm:pt modelId="{C5AB3452-DE1C-4B3A-B1E1-C5E72DD13DFD}" type="parTrans" cxnId="{A9ECAF34-2E26-439F-B76E-67501F696027}">
      <dgm:prSet/>
      <dgm:spPr/>
      <dgm:t>
        <a:bodyPr/>
        <a:lstStyle/>
        <a:p>
          <a:endParaRPr lang="en-GB"/>
        </a:p>
      </dgm:t>
    </dgm:pt>
    <dgm:pt modelId="{A3CFEB95-05A0-40C7-ACDA-46E01269CB83}" type="sibTrans" cxnId="{A9ECAF34-2E26-439F-B76E-67501F696027}">
      <dgm:prSet/>
      <dgm:spPr/>
      <dgm:t>
        <a:bodyPr/>
        <a:lstStyle/>
        <a:p>
          <a:endParaRPr lang="en-GB"/>
        </a:p>
      </dgm:t>
    </dgm:pt>
    <dgm:pt modelId="{A5D7C4C0-A47B-4796-8466-F478B2C36B31}">
      <dgm:prSet/>
      <dgm:spPr/>
      <dgm:t>
        <a:bodyPr/>
        <a:lstStyle/>
        <a:p>
          <a:r>
            <a:rPr lang="en-GB" dirty="0"/>
            <a:t>5. </a:t>
          </a:r>
          <a:r>
            <a:rPr lang="cy-GB" noProof="0" dirty="0"/>
            <a:t>Camau Nesaf </a:t>
          </a:r>
        </a:p>
      </dgm:t>
    </dgm:pt>
    <dgm:pt modelId="{326CA525-6913-483B-A54E-A64D554DE540}" type="parTrans" cxnId="{106E0C2C-7C52-4F2B-9914-EA89C35F7A77}">
      <dgm:prSet/>
      <dgm:spPr/>
      <dgm:t>
        <a:bodyPr/>
        <a:lstStyle/>
        <a:p>
          <a:endParaRPr lang="en-GB"/>
        </a:p>
      </dgm:t>
    </dgm:pt>
    <dgm:pt modelId="{1BC2EBE0-60A2-4012-B4B8-E3C6E026E627}" type="sibTrans" cxnId="{106E0C2C-7C52-4F2B-9914-EA89C35F7A77}">
      <dgm:prSet/>
      <dgm:spPr/>
      <dgm:t>
        <a:bodyPr/>
        <a:lstStyle/>
        <a:p>
          <a:endParaRPr lang="en-GB"/>
        </a:p>
      </dgm:t>
    </dgm:pt>
    <dgm:pt modelId="{11C619D5-06B6-4545-9156-5DF7CC14AFA0}" type="pres">
      <dgm:prSet presAssocID="{A938A50F-51A5-4AFD-A73C-47D09CB2FF21}" presName="linear" presStyleCnt="0">
        <dgm:presLayoutVars>
          <dgm:animLvl val="lvl"/>
          <dgm:resizeHandles val="exact"/>
        </dgm:presLayoutVars>
      </dgm:prSet>
      <dgm:spPr/>
    </dgm:pt>
    <dgm:pt modelId="{1850B120-BD2A-4032-82B3-F806EFA7FE0B}" type="pres">
      <dgm:prSet presAssocID="{EB8B40FA-B95B-4DCB-B82E-9E4A644C9C7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BDE1C91-FA0B-4477-A598-1FE393AD9707}" type="pres">
      <dgm:prSet presAssocID="{DFE71E8C-31D1-4279-9687-02D426855A4D}" presName="spacer" presStyleCnt="0"/>
      <dgm:spPr/>
    </dgm:pt>
    <dgm:pt modelId="{70218B0C-BA7F-4EF3-BEA5-74462B5AC7B9}" type="pres">
      <dgm:prSet presAssocID="{EC06A0E4-D587-4D50-9494-327A99762F7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9F56A89-AFB6-4D1E-87E5-B96775CDF831}" type="pres">
      <dgm:prSet presAssocID="{EC06A0E4-D587-4D50-9494-327A99762F7F}" presName="childText" presStyleLbl="revTx" presStyleIdx="0" presStyleCnt="2">
        <dgm:presLayoutVars>
          <dgm:bulletEnabled val="1"/>
        </dgm:presLayoutVars>
      </dgm:prSet>
      <dgm:spPr/>
    </dgm:pt>
    <dgm:pt modelId="{2449D92F-BDF1-4CC7-B189-0891694D421C}" type="pres">
      <dgm:prSet presAssocID="{B02C89B8-0B96-43BF-BC75-3BA17150519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C08CFB3-240F-46E7-A41F-BF5F2993F011}" type="pres">
      <dgm:prSet presAssocID="{B02C89B8-0B96-43BF-BC75-3BA171505195}" presName="childText" presStyleLbl="revTx" presStyleIdx="1" presStyleCnt="2">
        <dgm:presLayoutVars>
          <dgm:bulletEnabled val="1"/>
        </dgm:presLayoutVars>
      </dgm:prSet>
      <dgm:spPr/>
    </dgm:pt>
    <dgm:pt modelId="{68075785-6319-4383-84BE-B7321CB2A3A6}" type="pres">
      <dgm:prSet presAssocID="{30211B7E-9297-4B95-AF07-1B308B8D31E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F8D06C9-0D87-4662-AFB7-18EDF840205A}" type="pres">
      <dgm:prSet presAssocID="{44F22F7B-3220-4898-AC53-D094D633A08C}" presName="spacer" presStyleCnt="0"/>
      <dgm:spPr/>
    </dgm:pt>
    <dgm:pt modelId="{16D5E113-8408-4707-BE22-692F74203BE1}" type="pres">
      <dgm:prSet presAssocID="{237F6DCD-78C9-4709-BE80-96EBF0D8A9C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ECD85A6-4019-40A7-BD85-89198EBCBDD5}" type="pres">
      <dgm:prSet presAssocID="{385077AE-4A03-4CB0-B87D-A5A490A93E51}" presName="spacer" presStyleCnt="0"/>
      <dgm:spPr/>
    </dgm:pt>
    <dgm:pt modelId="{1E47876F-B73F-4127-92EA-70812F2802CA}" type="pres">
      <dgm:prSet presAssocID="{A5D7C4C0-A47B-4796-8466-F478B2C36B3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FE845F-520A-44D1-8536-3C3D02845953}" type="pres">
      <dgm:prSet presAssocID="{1BC2EBE0-60A2-4012-B4B8-E3C6E026E627}" presName="spacer" presStyleCnt="0"/>
      <dgm:spPr/>
    </dgm:pt>
    <dgm:pt modelId="{E94452ED-99A8-42C7-AD52-257EA3AC1BC7}" type="pres">
      <dgm:prSet presAssocID="{04E36BDE-4CF9-4EB9-9D55-8F2EDA0A29A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67D7724-E2DC-486C-BDE8-030148608D37}" srcId="{B02C89B8-0B96-43BF-BC75-3BA171505195}" destId="{43E76853-5DC9-479D-A95C-3F45E2B38194}" srcOrd="1" destOrd="0" parTransId="{B6CDB763-119A-4723-A3FE-EE2D539091D8}" sibTransId="{38BA75E7-597B-4257-8CE0-3221B5DE22D8}"/>
    <dgm:cxn modelId="{CC659B25-D413-46F8-B98E-FD5BD5BFA3D2}" srcId="{B02C89B8-0B96-43BF-BC75-3BA171505195}" destId="{40F5F8A5-3823-4528-8E65-F2F6B361A1FF}" srcOrd="0" destOrd="0" parTransId="{84867C2B-2E0B-4C1D-A4B1-578DB1F4F5B9}" sibTransId="{72055199-F60C-46D8-BA7A-9FBDDD4F0B50}"/>
    <dgm:cxn modelId="{106E0C2C-7C52-4F2B-9914-EA89C35F7A77}" srcId="{A938A50F-51A5-4AFD-A73C-47D09CB2FF21}" destId="{A5D7C4C0-A47B-4796-8466-F478B2C36B31}" srcOrd="5" destOrd="0" parTransId="{326CA525-6913-483B-A54E-A64D554DE540}" sibTransId="{1BC2EBE0-60A2-4012-B4B8-E3C6E026E627}"/>
    <dgm:cxn modelId="{A9ECAF34-2E26-439F-B76E-67501F696027}" srcId="{A938A50F-51A5-4AFD-A73C-47D09CB2FF21}" destId="{04E36BDE-4CF9-4EB9-9D55-8F2EDA0A29A5}" srcOrd="6" destOrd="0" parTransId="{C5AB3452-DE1C-4B3A-B1E1-C5E72DD13DFD}" sibTransId="{A3CFEB95-05A0-40C7-ACDA-46E01269CB83}"/>
    <dgm:cxn modelId="{D7EFE634-A881-4265-9712-01EAB0469E4C}" type="presOf" srcId="{43E76853-5DC9-479D-A95C-3F45E2B38194}" destId="{8C08CFB3-240F-46E7-A41F-BF5F2993F011}" srcOrd="0" destOrd="1" presId="urn:microsoft.com/office/officeart/2005/8/layout/vList2"/>
    <dgm:cxn modelId="{41DCBB66-D5BA-4AED-B38D-121C9C36A7BF}" srcId="{A938A50F-51A5-4AFD-A73C-47D09CB2FF21}" destId="{EC06A0E4-D587-4D50-9494-327A99762F7F}" srcOrd="1" destOrd="0" parTransId="{7E85C9BA-A692-43E3-91C2-43068F45742B}" sibTransId="{5FCD8BDB-C99C-44C2-93EE-01E6E8F4E1CD}"/>
    <dgm:cxn modelId="{1DD19D6D-0BBB-4B0E-B764-15A0DEFBA30B}" type="presOf" srcId="{A5D7C4C0-A47B-4796-8466-F478B2C36B31}" destId="{1E47876F-B73F-4127-92EA-70812F2802CA}" srcOrd="0" destOrd="0" presId="urn:microsoft.com/office/officeart/2005/8/layout/vList2"/>
    <dgm:cxn modelId="{87495E73-BCAE-4A53-81C5-7ED5AD36497B}" type="presOf" srcId="{EB8B40FA-B95B-4DCB-B82E-9E4A644C9C79}" destId="{1850B120-BD2A-4032-82B3-F806EFA7FE0B}" srcOrd="0" destOrd="0" presId="urn:microsoft.com/office/officeart/2005/8/layout/vList2"/>
    <dgm:cxn modelId="{4F6BE655-6EEB-40A7-A116-F192C9F418E5}" type="presOf" srcId="{30211B7E-9297-4B95-AF07-1B308B8D31E4}" destId="{68075785-6319-4383-84BE-B7321CB2A3A6}" srcOrd="0" destOrd="0" presId="urn:microsoft.com/office/officeart/2005/8/layout/vList2"/>
    <dgm:cxn modelId="{29261A5A-F58E-4E62-8FC7-9FC517CAE232}" srcId="{A938A50F-51A5-4AFD-A73C-47D09CB2FF21}" destId="{B02C89B8-0B96-43BF-BC75-3BA171505195}" srcOrd="2" destOrd="0" parTransId="{36C704B4-780B-466E-8A77-966D2EB82914}" sibTransId="{DB78C54B-BA7A-4881-B53E-4B24A9750D3C}"/>
    <dgm:cxn modelId="{13E8AE7B-C2E4-4CD8-BA94-4D8937898694}" type="presOf" srcId="{A938A50F-51A5-4AFD-A73C-47D09CB2FF21}" destId="{11C619D5-06B6-4545-9156-5DF7CC14AFA0}" srcOrd="0" destOrd="0" presId="urn:microsoft.com/office/officeart/2005/8/layout/vList2"/>
    <dgm:cxn modelId="{120BB880-D859-4203-94F9-311D94D80950}" type="presOf" srcId="{CD8448C0-71F1-45A6-90C3-37836EDE9ACF}" destId="{C9F56A89-AFB6-4D1E-87E5-B96775CDF831}" srcOrd="0" destOrd="0" presId="urn:microsoft.com/office/officeart/2005/8/layout/vList2"/>
    <dgm:cxn modelId="{3379B084-AB6F-4FDF-911B-EFA70131448D}" type="presOf" srcId="{EC06A0E4-D587-4D50-9494-327A99762F7F}" destId="{70218B0C-BA7F-4EF3-BEA5-74462B5AC7B9}" srcOrd="0" destOrd="0" presId="urn:microsoft.com/office/officeart/2005/8/layout/vList2"/>
    <dgm:cxn modelId="{1F7FC994-16A1-439F-82C2-E23FBB7672E8}" srcId="{EC06A0E4-D587-4D50-9494-327A99762F7F}" destId="{DE5731EC-D4EF-4BD8-B3E2-74D8D03EE65A}" srcOrd="1" destOrd="0" parTransId="{D2C3BCE8-B037-4099-8A60-43247E92ED89}" sibTransId="{20940CC6-C365-42B3-8A0A-A9314A2846C0}"/>
    <dgm:cxn modelId="{E73A839A-0565-4756-85D3-7DF74FB44291}" type="presOf" srcId="{B02C89B8-0B96-43BF-BC75-3BA171505195}" destId="{2449D92F-BDF1-4CC7-B189-0891694D421C}" srcOrd="0" destOrd="0" presId="urn:microsoft.com/office/officeart/2005/8/layout/vList2"/>
    <dgm:cxn modelId="{C726119C-9D6A-4896-9568-77ADE1D67D8A}" srcId="{EC06A0E4-D587-4D50-9494-327A99762F7F}" destId="{CD8448C0-71F1-45A6-90C3-37836EDE9ACF}" srcOrd="0" destOrd="0" parTransId="{FC997B5E-25F6-4D15-BE46-5F561639E9DF}" sibTransId="{634FDD10-3A9D-48C6-A9F9-5C0D5464C6DA}"/>
    <dgm:cxn modelId="{C6C363A4-CEDF-44BD-8CE5-C5477F9F8CED}" type="presOf" srcId="{237F6DCD-78C9-4709-BE80-96EBF0D8A9CE}" destId="{16D5E113-8408-4707-BE22-692F74203BE1}" srcOrd="0" destOrd="0" presId="urn:microsoft.com/office/officeart/2005/8/layout/vList2"/>
    <dgm:cxn modelId="{60714DA6-CE3D-4710-9A63-E328405E54EF}" srcId="{A938A50F-51A5-4AFD-A73C-47D09CB2FF21}" destId="{237F6DCD-78C9-4709-BE80-96EBF0D8A9CE}" srcOrd="4" destOrd="0" parTransId="{DDAD1F6A-B500-4115-B56F-DCE79B2DAF59}" sibTransId="{385077AE-4A03-4CB0-B87D-A5A490A93E51}"/>
    <dgm:cxn modelId="{1ECEB1C1-C2E8-47D2-9A73-C5037FFCCA94}" type="presOf" srcId="{DE5731EC-D4EF-4BD8-B3E2-74D8D03EE65A}" destId="{C9F56A89-AFB6-4D1E-87E5-B96775CDF831}" srcOrd="0" destOrd="1" presId="urn:microsoft.com/office/officeart/2005/8/layout/vList2"/>
    <dgm:cxn modelId="{EEBE6FCC-17E6-4AB1-AB41-066D318EFC9E}" type="presOf" srcId="{40F5F8A5-3823-4528-8E65-F2F6B361A1FF}" destId="{8C08CFB3-240F-46E7-A41F-BF5F2993F011}" srcOrd="0" destOrd="0" presId="urn:microsoft.com/office/officeart/2005/8/layout/vList2"/>
    <dgm:cxn modelId="{5F7C0BD2-A671-4D1A-B01E-89A2792A40E5}" srcId="{A938A50F-51A5-4AFD-A73C-47D09CB2FF21}" destId="{EB8B40FA-B95B-4DCB-B82E-9E4A644C9C79}" srcOrd="0" destOrd="0" parTransId="{EF5A33A3-0C17-4D4B-8C09-D4896E8008C6}" sibTransId="{DFE71E8C-31D1-4279-9687-02D426855A4D}"/>
    <dgm:cxn modelId="{CDC508D4-9C3E-4421-B030-34328459D9DC}" type="presOf" srcId="{04E36BDE-4CF9-4EB9-9D55-8F2EDA0A29A5}" destId="{E94452ED-99A8-42C7-AD52-257EA3AC1BC7}" srcOrd="0" destOrd="0" presId="urn:microsoft.com/office/officeart/2005/8/layout/vList2"/>
    <dgm:cxn modelId="{61D15EF3-ACD0-4D9A-B7C3-602EE8FBA01F}" srcId="{A938A50F-51A5-4AFD-A73C-47D09CB2FF21}" destId="{30211B7E-9297-4B95-AF07-1B308B8D31E4}" srcOrd="3" destOrd="0" parTransId="{06AE8064-136B-4458-BE88-191E00CC4D3B}" sibTransId="{44F22F7B-3220-4898-AC53-D094D633A08C}"/>
    <dgm:cxn modelId="{EF1D5A9D-0CB3-4558-9FE0-0F061F312BFC}" type="presParOf" srcId="{11C619D5-06B6-4545-9156-5DF7CC14AFA0}" destId="{1850B120-BD2A-4032-82B3-F806EFA7FE0B}" srcOrd="0" destOrd="0" presId="urn:microsoft.com/office/officeart/2005/8/layout/vList2"/>
    <dgm:cxn modelId="{B0CCBAE4-1BBB-4E68-AF3A-EBC566F73D8E}" type="presParOf" srcId="{11C619D5-06B6-4545-9156-5DF7CC14AFA0}" destId="{BBDE1C91-FA0B-4477-A598-1FE393AD9707}" srcOrd="1" destOrd="0" presId="urn:microsoft.com/office/officeart/2005/8/layout/vList2"/>
    <dgm:cxn modelId="{626E7D31-C949-4BDE-A4F7-54818A79DBA3}" type="presParOf" srcId="{11C619D5-06B6-4545-9156-5DF7CC14AFA0}" destId="{70218B0C-BA7F-4EF3-BEA5-74462B5AC7B9}" srcOrd="2" destOrd="0" presId="urn:microsoft.com/office/officeart/2005/8/layout/vList2"/>
    <dgm:cxn modelId="{8A4EE6D8-5140-4165-8ABD-D9B602BAAD18}" type="presParOf" srcId="{11C619D5-06B6-4545-9156-5DF7CC14AFA0}" destId="{C9F56A89-AFB6-4D1E-87E5-B96775CDF831}" srcOrd="3" destOrd="0" presId="urn:microsoft.com/office/officeart/2005/8/layout/vList2"/>
    <dgm:cxn modelId="{6FC495CB-AB21-48D7-A875-5995CF1BBCED}" type="presParOf" srcId="{11C619D5-06B6-4545-9156-5DF7CC14AFA0}" destId="{2449D92F-BDF1-4CC7-B189-0891694D421C}" srcOrd="4" destOrd="0" presId="urn:microsoft.com/office/officeart/2005/8/layout/vList2"/>
    <dgm:cxn modelId="{7A694C7F-7897-446A-B429-9A2ED8DC7A83}" type="presParOf" srcId="{11C619D5-06B6-4545-9156-5DF7CC14AFA0}" destId="{8C08CFB3-240F-46E7-A41F-BF5F2993F011}" srcOrd="5" destOrd="0" presId="urn:microsoft.com/office/officeart/2005/8/layout/vList2"/>
    <dgm:cxn modelId="{B6CAFFD5-4B72-4B4C-9380-35511FB7B76D}" type="presParOf" srcId="{11C619D5-06B6-4545-9156-5DF7CC14AFA0}" destId="{68075785-6319-4383-84BE-B7321CB2A3A6}" srcOrd="6" destOrd="0" presId="urn:microsoft.com/office/officeart/2005/8/layout/vList2"/>
    <dgm:cxn modelId="{DE2F460C-A7DF-4EC0-B5B4-D6B1252DC3FF}" type="presParOf" srcId="{11C619D5-06B6-4545-9156-5DF7CC14AFA0}" destId="{FF8D06C9-0D87-4662-AFB7-18EDF840205A}" srcOrd="7" destOrd="0" presId="urn:microsoft.com/office/officeart/2005/8/layout/vList2"/>
    <dgm:cxn modelId="{A03BC830-D169-4EF6-8C20-9880634447D8}" type="presParOf" srcId="{11C619D5-06B6-4545-9156-5DF7CC14AFA0}" destId="{16D5E113-8408-4707-BE22-692F74203BE1}" srcOrd="8" destOrd="0" presId="urn:microsoft.com/office/officeart/2005/8/layout/vList2"/>
    <dgm:cxn modelId="{B386C9CE-97FC-4547-A0EB-876BAE5EB343}" type="presParOf" srcId="{11C619D5-06B6-4545-9156-5DF7CC14AFA0}" destId="{BECD85A6-4019-40A7-BD85-89198EBCBDD5}" srcOrd="9" destOrd="0" presId="urn:microsoft.com/office/officeart/2005/8/layout/vList2"/>
    <dgm:cxn modelId="{550A6C87-B52F-4415-B204-B4FF3AC6AF9B}" type="presParOf" srcId="{11C619D5-06B6-4545-9156-5DF7CC14AFA0}" destId="{1E47876F-B73F-4127-92EA-70812F2802CA}" srcOrd="10" destOrd="0" presId="urn:microsoft.com/office/officeart/2005/8/layout/vList2"/>
    <dgm:cxn modelId="{020B339E-B6D6-43AF-9CBE-9950DB87A6D1}" type="presParOf" srcId="{11C619D5-06B6-4545-9156-5DF7CC14AFA0}" destId="{FDFE845F-520A-44D1-8536-3C3D02845953}" srcOrd="11" destOrd="0" presId="urn:microsoft.com/office/officeart/2005/8/layout/vList2"/>
    <dgm:cxn modelId="{E092F25E-9343-44E5-A9AC-1276038B0A20}" type="presParOf" srcId="{11C619D5-06B6-4545-9156-5DF7CC14AFA0}" destId="{E94452ED-99A8-42C7-AD52-257EA3AC1BC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cy-GB" noProof="0" dirty="0"/>
            <a:t>Beth sy’n mynd i fod yn ddefnyddiol i chi ar hyn o bryd?</a:t>
          </a:r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9F1E99-B5B0-4F32-B125-42BF86CA23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A2C027-0AE0-4A21-9B46-7BA04B91FAE8}">
      <dgm:prSet/>
      <dgm:spPr/>
      <dgm:t>
        <a:bodyPr/>
        <a:lstStyle/>
        <a:p>
          <a:r>
            <a:rPr lang="cy-GB" noProof="0" dirty="0"/>
            <a:t>Dyddiad Cyflwyno: 25 Ebrill </a:t>
          </a:r>
          <a:r>
            <a:rPr lang="en-GB" dirty="0"/>
            <a:t>2022</a:t>
          </a:r>
        </a:p>
      </dgm:t>
    </dgm:pt>
    <dgm:pt modelId="{4E26ED68-8791-4352-BD09-72A25E079018}" type="parTrans" cxnId="{2A26A5CC-E956-441E-9357-F4C8562797C9}">
      <dgm:prSet/>
      <dgm:spPr/>
      <dgm:t>
        <a:bodyPr/>
        <a:lstStyle/>
        <a:p>
          <a:endParaRPr lang="en-GB"/>
        </a:p>
      </dgm:t>
    </dgm:pt>
    <dgm:pt modelId="{FF66D9C3-B5C4-41F1-A098-9A94FFE97443}" type="sibTrans" cxnId="{2A26A5CC-E956-441E-9357-F4C8562797C9}">
      <dgm:prSet/>
      <dgm:spPr/>
      <dgm:t>
        <a:bodyPr/>
        <a:lstStyle/>
        <a:p>
          <a:endParaRPr lang="en-GB"/>
        </a:p>
      </dgm:t>
    </dgm:pt>
    <dgm:pt modelId="{1022FD90-4098-4996-A3D0-EDA625C499A3}">
      <dgm:prSet/>
      <dgm:spPr/>
      <dgm:t>
        <a:bodyPr/>
        <a:lstStyle/>
        <a:p>
          <a:r>
            <a:rPr lang="cy-GB" noProof="0" dirty="0"/>
            <a:t>Drafft terfynol gweithredol: Adborth cyffredinol: 25 Mawrth </a:t>
          </a:r>
        </a:p>
      </dgm:t>
    </dgm:pt>
    <dgm:pt modelId="{70B6200E-74F0-44D3-B656-2D1511AD52D2}" type="parTrans" cxnId="{46FA320F-2646-4964-A4E9-63B59F22E22B}">
      <dgm:prSet/>
      <dgm:spPr/>
      <dgm:t>
        <a:bodyPr/>
        <a:lstStyle/>
        <a:p>
          <a:endParaRPr lang="en-GB"/>
        </a:p>
      </dgm:t>
    </dgm:pt>
    <dgm:pt modelId="{C90E9E1D-9FB6-4CC4-9C5E-67FE34D2FEC5}" type="sibTrans" cxnId="{46FA320F-2646-4964-A4E9-63B59F22E22B}">
      <dgm:prSet/>
      <dgm:spPr/>
      <dgm:t>
        <a:bodyPr/>
        <a:lstStyle/>
        <a:p>
          <a:endParaRPr lang="en-GB"/>
        </a:p>
      </dgm:t>
    </dgm:pt>
    <dgm:pt modelId="{0126B675-B76F-42A2-A72F-F75C369C99B6}" type="pres">
      <dgm:prSet presAssocID="{789F1E99-B5B0-4F32-B125-42BF86CA2349}" presName="linear" presStyleCnt="0">
        <dgm:presLayoutVars>
          <dgm:animLvl val="lvl"/>
          <dgm:resizeHandles val="exact"/>
        </dgm:presLayoutVars>
      </dgm:prSet>
      <dgm:spPr/>
    </dgm:pt>
    <dgm:pt modelId="{73A05A71-A865-47F6-A407-C489EDE0AF2B}" type="pres">
      <dgm:prSet presAssocID="{1022FD90-4098-4996-A3D0-EDA625C499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216ADB-9279-42EF-9BA6-51FBE8DBA5B8}" type="pres">
      <dgm:prSet presAssocID="{C90E9E1D-9FB6-4CC4-9C5E-67FE34D2FEC5}" presName="spacer" presStyleCnt="0"/>
      <dgm:spPr/>
    </dgm:pt>
    <dgm:pt modelId="{15572A4E-9921-41CF-AABE-3C8F4E582D30}" type="pres">
      <dgm:prSet presAssocID="{62A2C027-0AE0-4A21-9B46-7BA04B91FAE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6FA320F-2646-4964-A4E9-63B59F22E22B}" srcId="{789F1E99-B5B0-4F32-B125-42BF86CA2349}" destId="{1022FD90-4098-4996-A3D0-EDA625C499A3}" srcOrd="0" destOrd="0" parTransId="{70B6200E-74F0-44D3-B656-2D1511AD52D2}" sibTransId="{C90E9E1D-9FB6-4CC4-9C5E-67FE34D2FEC5}"/>
    <dgm:cxn modelId="{661A6E32-10C5-4B0B-99E3-67D867C1326E}" type="presOf" srcId="{1022FD90-4098-4996-A3D0-EDA625C499A3}" destId="{73A05A71-A865-47F6-A407-C489EDE0AF2B}" srcOrd="0" destOrd="0" presId="urn:microsoft.com/office/officeart/2005/8/layout/vList2"/>
    <dgm:cxn modelId="{DC61C162-0546-4F5C-99E3-C5167BD1C38E}" type="presOf" srcId="{789F1E99-B5B0-4F32-B125-42BF86CA2349}" destId="{0126B675-B76F-42A2-A72F-F75C369C99B6}" srcOrd="0" destOrd="0" presId="urn:microsoft.com/office/officeart/2005/8/layout/vList2"/>
    <dgm:cxn modelId="{96F36648-26FC-4806-B477-04C7D4280C2F}" type="presOf" srcId="{62A2C027-0AE0-4A21-9B46-7BA04B91FAE8}" destId="{15572A4E-9921-41CF-AABE-3C8F4E582D30}" srcOrd="0" destOrd="0" presId="urn:microsoft.com/office/officeart/2005/8/layout/vList2"/>
    <dgm:cxn modelId="{2A26A5CC-E956-441E-9357-F4C8562797C9}" srcId="{789F1E99-B5B0-4F32-B125-42BF86CA2349}" destId="{62A2C027-0AE0-4A21-9B46-7BA04B91FAE8}" srcOrd="1" destOrd="0" parTransId="{4E26ED68-8791-4352-BD09-72A25E079018}" sibTransId="{FF66D9C3-B5C4-41F1-A098-9A94FFE97443}"/>
    <dgm:cxn modelId="{0A0D5429-E21A-4326-AAD7-53B910E790A1}" type="presParOf" srcId="{0126B675-B76F-42A2-A72F-F75C369C99B6}" destId="{73A05A71-A865-47F6-A407-C489EDE0AF2B}" srcOrd="0" destOrd="0" presId="urn:microsoft.com/office/officeart/2005/8/layout/vList2"/>
    <dgm:cxn modelId="{3C253FD9-E74E-4511-8D32-224514EBEF5A}" type="presParOf" srcId="{0126B675-B76F-42A2-A72F-F75C369C99B6}" destId="{8F216ADB-9279-42EF-9BA6-51FBE8DBA5B8}" srcOrd="1" destOrd="0" presId="urn:microsoft.com/office/officeart/2005/8/layout/vList2"/>
    <dgm:cxn modelId="{F8A3FAAB-B44B-4F28-B80B-EDA1A361FE44}" type="presParOf" srcId="{0126B675-B76F-42A2-A72F-F75C369C99B6}" destId="{15572A4E-9921-41CF-AABE-3C8F4E582D3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/>
            <a:t>Methodoleg/ Dulliau</a:t>
          </a:r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/>
            <a:t>Canfyddiadau (os casglwch ddata empirig)</a:t>
          </a:r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9155" custLinFactNeighborY="1711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/>
      <dgm:spPr/>
      <dgm:t>
        <a:bodyPr/>
        <a:lstStyle/>
        <a:p>
          <a:r>
            <a:rPr lang="en-US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/>
      <dgm:spPr/>
      <dgm:t>
        <a:bodyPr/>
        <a:lstStyle/>
        <a:p>
          <a:r>
            <a:rPr lang="en-US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 dirty="0"/>
            <a:t>GWELER LLAWLYFR Y TRAETHAWD HIR AR MOODLE </a:t>
          </a:r>
          <a:endParaRPr lang="en-GB" dirty="0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NeighborY="-36869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cy-GB" noProof="0" dirty="0"/>
            <a:t>Beth yw eich disgwyliadau</a:t>
          </a:r>
          <a:r>
            <a:rPr lang="cy-GB" baseline="0" noProof="0" dirty="0"/>
            <a:t>? </a:t>
          </a:r>
          <a:endParaRPr lang="cy-GB" noProof="0" dirty="0"/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D948BE-1C73-45CC-A1C2-18B83703E2BD}">
      <dgm:prSet/>
      <dgm:spPr/>
      <dgm:t>
        <a:bodyPr/>
        <a:lstStyle/>
        <a:p>
          <a:pPr rtl="0"/>
          <a:r>
            <a:rPr lang="cy-GB"/>
            <a:t>Fel arfer ni dderbynnir traethodau hir i’w hasesu oni bai iddynt fod trwy broses o oruchwyliaeth gan diwtor.</a:t>
          </a:r>
          <a:endParaRPr lang="en-GB"/>
        </a:p>
      </dgm:t>
    </dgm:pt>
    <dgm:pt modelId="{846EFE86-E818-4C6A-9886-04F29EBEC63B}" type="parTrans" cxnId="{491CB0C8-FDEC-4FF0-81A8-BBE68017047A}">
      <dgm:prSet/>
      <dgm:spPr/>
      <dgm:t>
        <a:bodyPr/>
        <a:lstStyle/>
        <a:p>
          <a:endParaRPr lang="en-US"/>
        </a:p>
      </dgm:t>
    </dgm:pt>
    <dgm:pt modelId="{9507148B-4520-46EE-9275-41CC65D8DEB6}" type="sibTrans" cxnId="{491CB0C8-FDEC-4FF0-81A8-BBE68017047A}">
      <dgm:prSet/>
      <dgm:spPr/>
      <dgm:t>
        <a:bodyPr/>
        <a:lstStyle/>
        <a:p>
          <a:endParaRPr lang="en-US"/>
        </a:p>
      </dgm:t>
    </dgm:pt>
    <dgm:pt modelId="{FF26BB2F-7927-4ED3-B72E-4384334C6286}">
      <dgm:prSet/>
      <dgm:spPr/>
      <dgm:t>
        <a:bodyPr/>
        <a:lstStyle/>
        <a:p>
          <a:pPr rtl="0"/>
          <a:r>
            <a:rPr lang="en-GB" dirty="0"/>
            <a:t>Dissertations shall not normally be accepted for assessment unless they have undergone a process of tutorial supervision. </a:t>
          </a:r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AF4B212-7D5C-43F4-9A30-4AFB90FE37E2}" type="pres">
      <dgm:prSet presAssocID="{B9D948BE-1C73-45CC-A1C2-18B83703E2BD}" presName="root" presStyleCnt="0"/>
      <dgm:spPr/>
    </dgm:pt>
    <dgm:pt modelId="{B677DA59-7016-4505-93B6-8625A7DDE7F3}" type="pres">
      <dgm:prSet presAssocID="{B9D948BE-1C73-45CC-A1C2-18B83703E2BD}" presName="rootComposite" presStyleCnt="0"/>
      <dgm:spPr/>
    </dgm:pt>
    <dgm:pt modelId="{5E277EDE-0B36-4DDD-9555-620B2355070F}" type="pres">
      <dgm:prSet presAssocID="{B9D948BE-1C73-45CC-A1C2-18B83703E2BD}" presName="rootText" presStyleLbl="node1" presStyleIdx="0" presStyleCnt="2" custScaleX="121510" custScaleY="208748"/>
      <dgm:spPr/>
    </dgm:pt>
    <dgm:pt modelId="{CB2D5975-7574-42BD-9B6D-DDA10067184C}" type="pres">
      <dgm:prSet presAssocID="{B9D948BE-1C73-45CC-A1C2-18B83703E2BD}" presName="rootConnector" presStyleLbl="node1" presStyleIdx="0" presStyleCnt="2"/>
      <dgm:spPr/>
    </dgm:pt>
    <dgm:pt modelId="{56AE4D49-4B71-48B0-8042-58EEB17CD8F4}" type="pres">
      <dgm:prSet presAssocID="{B9D948BE-1C73-45CC-A1C2-18B83703E2BD}" presName="childShape" presStyleCnt="0"/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1" presStyleCnt="2" custScaleX="108770" custScaleY="198020"/>
      <dgm:spPr/>
    </dgm:pt>
    <dgm:pt modelId="{52D1A864-0A5D-4622-886E-91BC5ED794B7}" type="pres">
      <dgm:prSet presAssocID="{FF26BB2F-7927-4ED3-B72E-4384334C6286}" presName="rootConnector" presStyleLbl="node1" presStyleIdx="1" presStyleCnt="2"/>
      <dgm:spPr/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1" destOrd="0" parTransId="{3D676E2D-4462-4B82-8677-F492801C120E}" sibTransId="{8226FAF0-8AED-4DED-AEC4-5197C160F049}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11EA4C6A-7823-4F8F-97B8-5A1223D319D0}" type="presOf" srcId="{B9D948BE-1C73-45CC-A1C2-18B83703E2BD}" destId="{CB2D5975-7574-42BD-9B6D-DDA10067184C}" srcOrd="1" destOrd="0" presId="urn:microsoft.com/office/officeart/2005/8/layout/hierarchy3"/>
    <dgm:cxn modelId="{88B03A54-7FB6-4F81-857B-D9D83A952385}" type="presOf" srcId="{B9D948BE-1C73-45CC-A1C2-18B83703E2BD}" destId="{5E277EDE-0B36-4DDD-9555-620B2355070F}" srcOrd="0" destOrd="0" presId="urn:microsoft.com/office/officeart/2005/8/layout/hierarchy3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491CB0C8-FDEC-4FF0-81A8-BBE68017047A}" srcId="{27C7B320-3167-4BAB-8EDA-10FAD62BA4B9}" destId="{B9D948BE-1C73-45CC-A1C2-18B83703E2BD}" srcOrd="0" destOrd="0" parTransId="{846EFE86-E818-4C6A-9886-04F29EBEC63B}" sibTransId="{9507148B-4520-46EE-9275-41CC65D8DEB6}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E3ED01D5-B0C5-4BB6-9F4D-40BD0E36F91F}" type="presParOf" srcId="{5966B0CA-30E9-4DA1-BE35-0654B57D8CDE}" destId="{1AF4B212-7D5C-43F4-9A30-4AFB90FE37E2}" srcOrd="0" destOrd="0" presId="urn:microsoft.com/office/officeart/2005/8/layout/hierarchy3"/>
    <dgm:cxn modelId="{CCA11F6B-9435-4437-80AB-E928F3D19D92}" type="presParOf" srcId="{1AF4B212-7D5C-43F4-9A30-4AFB90FE37E2}" destId="{B677DA59-7016-4505-93B6-8625A7DDE7F3}" srcOrd="0" destOrd="0" presId="urn:microsoft.com/office/officeart/2005/8/layout/hierarchy3"/>
    <dgm:cxn modelId="{ED62E783-95F6-479C-B828-A0B569FAC7B9}" type="presParOf" srcId="{B677DA59-7016-4505-93B6-8625A7DDE7F3}" destId="{5E277EDE-0B36-4DDD-9555-620B2355070F}" srcOrd="0" destOrd="0" presId="urn:microsoft.com/office/officeart/2005/8/layout/hierarchy3"/>
    <dgm:cxn modelId="{F19AAEA1-2D04-4DD5-90C6-0E0CE75C8D91}" type="presParOf" srcId="{B677DA59-7016-4505-93B6-8625A7DDE7F3}" destId="{CB2D5975-7574-42BD-9B6D-DDA10067184C}" srcOrd="1" destOrd="0" presId="urn:microsoft.com/office/officeart/2005/8/layout/hierarchy3"/>
    <dgm:cxn modelId="{0616C0DA-9B9F-413C-8D49-812A6C6405D0}" type="presParOf" srcId="{1AF4B212-7D5C-43F4-9A30-4AFB90FE37E2}" destId="{56AE4D49-4B71-48B0-8042-58EEB17CD8F4}" srcOrd="1" destOrd="0" presId="urn:microsoft.com/office/officeart/2005/8/layout/hierarchy3"/>
    <dgm:cxn modelId="{A6F41CA1-2DFA-44EC-A99F-335E650F782D}" type="presParOf" srcId="{5966B0CA-30E9-4DA1-BE35-0654B57D8CDE}" destId="{CD1A12AF-53DD-4B64-A983-AD3946693DDC}" srcOrd="1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/>
            <a:t>Cwestiynau </a:t>
          </a:r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r>
            <a:rPr lang="cy-GB" noProof="0" dirty="0"/>
            <a:t>Ysgrifennwch yn y sgwrs os oes gennych gwestiwn, a gallwn ei drafod </a:t>
          </a:r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/>
            <a:t>Questions </a:t>
          </a:r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r>
            <a:rPr lang="en-GB" sz="2400" dirty="0"/>
            <a:t>Please write in the chat if have a question and we can discuss </a:t>
          </a:r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cy-GB" noProof="0" dirty="0"/>
            <a:t>Eglur ac â Ffocws, mae hwn yn brosiect ar raddfa fach. 15,000 o eiriau: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cy-GB" noProof="0" dirty="0"/>
            <a:t>Cwestiwn Ymchwil / Mater 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cy-GB" noProof="0" dirty="0"/>
            <a:t>Nod (Beth rydych yn gobeithio ei gyflawni)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cy-GB" noProof="0" dirty="0"/>
            <a:t>Amcanion - 4 ar y mwyaf (Sut byddwch yn cyflawni) eich nod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 custT="1"/>
      <dgm:spPr/>
      <dgm:t>
        <a:bodyPr/>
        <a:lstStyle/>
        <a:p>
          <a:pPr rtl="0"/>
          <a:r>
            <a:rPr lang="cy-GB" sz="3000" noProof="0" dirty="0"/>
            <a:t>Adolygiad Llenyddiaeth neu Astudiaeth Empirig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cy-GB" noProof="0" dirty="0"/>
            <a:t>Methodoleg </a:t>
          </a:r>
        </a:p>
      </dgm:t>
    </dgm:pt>
    <dgm:pt modelId="{30CBF7D4-4D51-46D3-975F-50FFED9A9BBA}" type="parTrans" cxnId="{BCC8A29E-7F35-4402-A77D-1466B998F92D}">
      <dgm:prSet/>
      <dgm:spPr/>
      <dgm:t>
        <a:bodyPr/>
        <a:lstStyle/>
        <a:p>
          <a:endParaRPr lang="cy-GB"/>
        </a:p>
      </dgm:t>
    </dgm:pt>
    <dgm:pt modelId="{ED9514CE-11FE-4D23-851E-A860A58462F2}" type="sibTrans" cxnId="{BCC8A29E-7F35-4402-A77D-1466B998F92D}">
      <dgm:prSet/>
      <dgm:spPr/>
      <dgm:t>
        <a:bodyPr/>
        <a:lstStyle/>
        <a:p>
          <a:endParaRPr lang="cy-GB"/>
        </a:p>
      </dgm:t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cy-GB" b="1" noProof="0" dirty="0"/>
            <a:t>Nod</a:t>
          </a:r>
          <a:r>
            <a:rPr lang="cy-GB" noProof="0" dirty="0"/>
            <a:t> =  beth rydych yn gobeithio ei gyflawni.</a:t>
          </a:r>
          <a:r>
            <a:rPr lang="cy-GB" b="1" noProof="0" dirty="0"/>
            <a:t> </a:t>
          </a:r>
          <a:endParaRPr lang="cy-GB" noProof="0" dirty="0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cy-GB" b="0" noProof="0" dirty="0"/>
            <a:t>Mae</a:t>
          </a:r>
          <a:r>
            <a:rPr lang="cy-GB" b="1" noProof="0" dirty="0"/>
            <a:t> nodau </a:t>
          </a:r>
          <a:r>
            <a:rPr lang="cy-GB" b="0" noProof="0" dirty="0"/>
            <a:t>yn ddatganiadau o fwriad</a:t>
          </a:r>
          <a:r>
            <a:rPr lang="cy-GB" noProof="0" dirty="0"/>
            <a:t>. Fel arfer maent yn cael eu hysgrifennu mewn termau eang. Maent yn gosod allan beth rydych yn gobeithio ei gyflawni ar ddiwedd y prosiect.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cy-GB" b="1" noProof="0" dirty="0"/>
            <a:t>Amcan</a:t>
          </a:r>
          <a:r>
            <a:rPr lang="cy-GB" noProof="0" dirty="0"/>
            <a:t> = y cam(</a:t>
          </a:r>
          <a:r>
            <a:rPr lang="cy-GB" noProof="1"/>
            <a:t>au</a:t>
          </a:r>
          <a:r>
            <a:rPr lang="cy-GB" noProof="0" dirty="0"/>
            <a:t>) byddwch yn eu cymryd er mwyn cyflawni’r nod.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cy-GB" b="0" noProof="0" dirty="0"/>
            <a:t>Dylai</a:t>
          </a:r>
          <a:r>
            <a:rPr lang="cy-GB" b="1" noProof="0" dirty="0"/>
            <a:t> amcanion,</a:t>
          </a:r>
          <a:r>
            <a:rPr lang="cy-GB" noProof="0" dirty="0"/>
            <a:t> ar y llaw arall, fod yn ddatganiadau penodol sy’n diffinio deilliannau mesuradwy, e.e. pa gamau a gymerir i gyflawni’r deilliant/Nod a ddymunir.</a:t>
          </a:r>
          <a:br>
            <a:rPr lang="cy-GB" noProof="0" dirty="0"/>
          </a:br>
          <a:r>
            <a:rPr lang="cy-GB" noProof="0" dirty="0"/>
            <a:t>Wrth ysgrifennu’ch amcanion ceisiwch ddefnyddio datganiadau cadarn, cadarnhaol.</a:t>
          </a:r>
          <a:br>
            <a:rPr lang="cy-GB" noProof="0" dirty="0"/>
          </a:br>
          <a:endParaRPr lang="cy-GB" noProof="0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cy-GB" noProof="0" dirty="0"/>
            <a:t>Dylai amcanion hefyd fod yn rhai C.A.M.P.U.S. - sy’n golygu y dylent fod fel a ganlyn: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cy-GB" b="1" noProof="0" dirty="0"/>
            <a:t>Cyraeddadwy – </a:t>
          </a:r>
          <a:r>
            <a:rPr lang="cy-GB" b="0" noProof="0" dirty="0"/>
            <a:t>Peidiwch â cheisio gwneud gormod – mae amcan llai uchelgeisiol ond un a gwblhawyd, yn well nag un sy’n or-uchelgeisiol nad oes modd ei gyflawni. 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C522BBEC-D767-44C2-8DFF-2F2DB98DB43B}">
      <dgm:prSet/>
      <dgm:spPr/>
      <dgm:t>
        <a:bodyPr/>
        <a:lstStyle/>
        <a:p>
          <a:r>
            <a:rPr lang="cy-GB" b="1" noProof="0" dirty="0"/>
            <a:t>Amserol- </a:t>
          </a:r>
          <a:r>
            <a:rPr lang="cy-GB" b="0" noProof="0" dirty="0"/>
            <a:t>pennu pryd mae angen cwblhau pob cam. Oes amser yn eich amserlen i ganiatáu am oedi annisgwyl? </a:t>
          </a:r>
          <a:endParaRPr lang="cy-GB" noProof="0" dirty="0"/>
        </a:p>
      </dgm:t>
    </dgm:pt>
    <dgm:pt modelId="{603E4501-07C8-491F-A629-F5F6D72E4B0A}" type="parTrans" cxnId="{7F71EFF6-1D1B-428D-9278-FEBDA1622E1B}">
      <dgm:prSet/>
      <dgm:spPr/>
    </dgm:pt>
    <dgm:pt modelId="{E0D8700B-A46D-4769-A7D7-139975AD34A9}" type="sibTrans" cxnId="{7F71EFF6-1D1B-428D-9278-FEBDA1622E1B}">
      <dgm:prSet/>
      <dgm:spPr/>
    </dgm:pt>
    <dgm:pt modelId="{762C89F6-92B0-4A76-822D-01A1385BDD26}">
      <dgm:prSet/>
      <dgm:spPr/>
      <dgm:t>
        <a:bodyPr/>
        <a:lstStyle/>
        <a:p>
          <a:r>
            <a:rPr lang="cy-GB" b="1" noProof="0" dirty="0"/>
            <a:t>Mesuradwy – </a:t>
          </a:r>
          <a:r>
            <a:rPr lang="cy-GB" b="0" noProof="0" dirty="0"/>
            <a:t>byddwch yn gwybod pan fyddwch wedi cyrraedd eich nod</a:t>
          </a:r>
          <a:endParaRPr lang="cy-GB" noProof="0" dirty="0"/>
        </a:p>
      </dgm:t>
    </dgm:pt>
    <dgm:pt modelId="{3CDE8808-43D3-4A94-8C6C-CDE6EC96241E}" type="parTrans" cxnId="{C218BA35-AA45-4CA8-9DC5-175BB0B1FCA5}">
      <dgm:prSet/>
      <dgm:spPr/>
    </dgm:pt>
    <dgm:pt modelId="{C9E15571-E48E-4691-BC20-A95353D8EDFD}" type="sibTrans" cxnId="{C218BA35-AA45-4CA8-9DC5-175BB0B1FCA5}">
      <dgm:prSet/>
      <dgm:spPr/>
    </dgm:pt>
    <dgm:pt modelId="{0088C14C-E367-4B73-AF77-15A2A8A4C0FE}">
      <dgm:prSet/>
      <dgm:spPr/>
      <dgm:t>
        <a:bodyPr/>
        <a:lstStyle/>
        <a:p>
          <a:r>
            <a:rPr lang="cy-GB" b="1" noProof="0" dirty="0"/>
            <a:t>Uchelgeisiol a Synhwyrol </a:t>
          </a:r>
          <a:r>
            <a:rPr lang="cy-GB" noProof="0" dirty="0"/>
            <a:t>– oes gennych yr adnoddau angenrheidiol i gyflawni’r amcan – amser, arian, sgiliau, ac ati.</a:t>
          </a:r>
        </a:p>
      </dgm:t>
    </dgm:pt>
    <dgm:pt modelId="{85A03C24-87F0-4395-BE72-82F47A139EF7}" type="parTrans" cxnId="{5B7A2701-EF17-4C41-BD95-6A24F62371A9}">
      <dgm:prSet/>
      <dgm:spPr/>
    </dgm:pt>
    <dgm:pt modelId="{16EDAC5E-0160-484D-BCB5-9A229C79715D}" type="sibTrans" cxnId="{5B7A2701-EF17-4C41-BD95-6A24F62371A9}">
      <dgm:prSet/>
      <dgm:spPr/>
    </dgm:pt>
    <dgm:pt modelId="{07DCC56D-5147-415E-B4F3-ACBD2EB5896B}">
      <dgm:prSet/>
      <dgm:spPr/>
      <dgm:t>
        <a:bodyPr/>
        <a:lstStyle/>
        <a:p>
          <a:r>
            <a:rPr lang="cy-GB" b="1" noProof="0" dirty="0"/>
            <a:t>Penodol </a:t>
          </a:r>
          <a:r>
            <a:rPr lang="cy-GB" noProof="0" dirty="0"/>
            <a:t>– byddwch yn benodol ynghylch beth rydych yn mynd i’w wneud</a:t>
          </a:r>
        </a:p>
      </dgm:t>
    </dgm:pt>
    <dgm:pt modelId="{04438EBD-BF02-45EB-A7CC-E96DD18984C0}" type="parTrans" cxnId="{FECFC20E-BA11-4F66-8539-97517781EF94}">
      <dgm:prSet/>
      <dgm:spPr/>
    </dgm:pt>
    <dgm:pt modelId="{69D4AAE4-0275-422A-A566-2B032E41996D}" type="sibTrans" cxnId="{FECFC20E-BA11-4F66-8539-97517781EF94}">
      <dgm:prSet/>
      <dgm:spPr/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B7A2701-EF17-4C41-BD95-6A24F62371A9}" srcId="{EEDF834D-FD42-429B-8210-B50A683490DA}" destId="{0088C14C-E367-4B73-AF77-15A2A8A4C0FE}" srcOrd="4" destOrd="0" parTransId="{85A03C24-87F0-4395-BE72-82F47A139EF7}" sibTransId="{16EDAC5E-0160-484D-BCB5-9A229C79715D}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FECFC20E-BA11-4F66-8539-97517781EF94}" srcId="{EEDF834D-FD42-429B-8210-B50A683490DA}" destId="{07DCC56D-5147-415E-B4F3-ACBD2EB5896B}" srcOrd="3" destOrd="0" parTransId="{04438EBD-BF02-45EB-A7CC-E96DD18984C0}" sibTransId="{69D4AAE4-0275-422A-A566-2B032E41996D}"/>
    <dgm:cxn modelId="{C218BA35-AA45-4CA8-9DC5-175BB0B1FCA5}" srcId="{EEDF834D-FD42-429B-8210-B50A683490DA}" destId="{762C89F6-92B0-4A76-822D-01A1385BDD26}" srcOrd="2" destOrd="0" parTransId="{3CDE8808-43D3-4A94-8C6C-CDE6EC96241E}" sibTransId="{C9E15571-E48E-4691-BC20-A95353D8EDFD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165963BA-3BDA-4DFE-893A-143364B554C5}" type="presOf" srcId="{C522BBEC-D767-44C2-8DFF-2F2DB98DB43B}" destId="{EA3A4DB9-7752-4C4E-85E8-4D5579DA2A9D}" srcOrd="0" destOrd="1" presId="urn:microsoft.com/office/officeart/2005/8/layout/chevron2"/>
    <dgm:cxn modelId="{E799D0C6-6142-47B5-B008-EA514965E523}" type="presOf" srcId="{07DCC56D-5147-415E-B4F3-ACBD2EB5896B}" destId="{EA3A4DB9-7752-4C4E-85E8-4D5579DA2A9D}" srcOrd="0" destOrd="3" presId="urn:microsoft.com/office/officeart/2005/8/layout/chevron2"/>
    <dgm:cxn modelId="{BED147D7-4841-4745-94FE-AD89C09E9121}" type="presOf" srcId="{0088C14C-E367-4B73-AF77-15A2A8A4C0FE}" destId="{EA3A4DB9-7752-4C4E-85E8-4D5579DA2A9D}" srcOrd="0" destOrd="4" presId="urn:microsoft.com/office/officeart/2005/8/layout/chevron2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88CD5DF5-95AA-45D1-A7BC-6409A39DCE6F}" type="presOf" srcId="{762C89F6-92B0-4A76-822D-01A1385BDD26}" destId="{EA3A4DB9-7752-4C4E-85E8-4D5579DA2A9D}" srcOrd="0" destOrd="2" presId="urn:microsoft.com/office/officeart/2005/8/layout/chevron2"/>
    <dgm:cxn modelId="{7F71EFF6-1D1B-428D-9278-FEBDA1622E1B}" srcId="{EEDF834D-FD42-429B-8210-B50A683490DA}" destId="{C522BBEC-D767-44C2-8DFF-2F2DB98DB43B}" srcOrd="1" destOrd="0" parTransId="{603E4501-07C8-491F-A629-F5F6D72E4B0A}" sibTransId="{E0D8700B-A46D-4769-A7D7-139975AD34A9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cy-GB" noProof="0" dirty="0"/>
            <a:t>Paratowch eich cynnig ymchwil (neu ei fireinio os ydych yn defnyddio’r hyn a ddatblygwyd ar gyfer y modwl ymchwil</a:t>
          </a:r>
          <a:r>
            <a:rPr lang="en-GB" dirty="0"/>
            <a:t>).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cy-GB" noProof="0" dirty="0"/>
            <a:t>Mae’n debygol y bydd hyn yn cynnwys gorfod gwneud ymchwil cychwynnol ynghylch eich pwnc a’ch methodoleg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cy-GB" noProof="0" dirty="0"/>
            <a:t>Gallwch ddefnyddio tudalen gyntaf eich ffurflen Foeseg fel eich cynnig ymchwil 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2CC029-653E-4982-8E53-C938BA6C262D}">
      <dgm:prSet/>
      <dgm:spPr/>
      <dgm:t>
        <a:bodyPr/>
        <a:lstStyle/>
        <a:p>
          <a:pPr rtl="0"/>
          <a:r>
            <a:rPr lang="en-GB" dirty="0"/>
            <a:t>RHAID CAEL CYMERADWYAETH FOESEGOL CYN I CHI DDECHRAU EICH TRAETHAWD HIR, MAE HYN YN CYNNWYS GWNEUD ADOLYGIAD LLENYDDIAETH </a:t>
          </a:r>
        </a:p>
      </dgm:t>
    </dgm:pt>
    <dgm:pt modelId="{C7126C87-9020-4715-AC29-4A1A36DBFF77}" type="parTrans" cxnId="{D2335100-BF2C-4599-BBF9-7E7EA6343C68}">
      <dgm:prSet/>
      <dgm:spPr/>
      <dgm:t>
        <a:bodyPr/>
        <a:lstStyle/>
        <a:p>
          <a:endParaRPr lang="en-US"/>
        </a:p>
      </dgm:t>
    </dgm:pt>
    <dgm:pt modelId="{7CB7A9EE-DC1F-4218-B47F-5631E9B13088}" type="sibTrans" cxnId="{D2335100-BF2C-4599-BBF9-7E7EA6343C68}">
      <dgm:prSet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 dirty="0"/>
            <a:t>NI ELLIR CASGLU UNRHYW DDATA EMPIRIG TAN I CHI GAEL CYMERADWYAETH FOESEGOL 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cy-GB" noProof="0" dirty="0"/>
            <a:t>Os nad oes cymeradwyaeth y Pwyllgor Moeseg gennych, ystyrir bod hynny’n gamymddwyn academaidd (gweler Rheoliadau’r Brifysgol)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915A7-A708-402F-BFE8-716EA96BFC69}" type="pres">
      <dgm:prSet presAssocID="{5E2CC029-653E-4982-8E53-C938BA6C262D}" presName="root" presStyleCnt="0"/>
      <dgm:spPr/>
    </dgm:pt>
    <dgm:pt modelId="{CE0EE264-6DD9-493B-8775-DCDB0EA025FB}" type="pres">
      <dgm:prSet presAssocID="{5E2CC029-653E-4982-8E53-C938BA6C262D}" presName="rootComposite" presStyleCnt="0"/>
      <dgm:spPr/>
    </dgm:pt>
    <dgm:pt modelId="{8A9C1286-BD7D-4519-ADE1-F7110322EB35}" type="pres">
      <dgm:prSet presAssocID="{5E2CC029-653E-4982-8E53-C938BA6C262D}" presName="rootText" presStyleLbl="node1" presStyleIdx="0" presStyleCnt="2"/>
      <dgm:spPr/>
    </dgm:pt>
    <dgm:pt modelId="{D8FF9818-836B-4E73-89BA-14553D1C1405}" type="pres">
      <dgm:prSet presAssocID="{5E2CC029-653E-4982-8E53-C938BA6C262D}" presName="rootConnector" presStyleLbl="node1" presStyleIdx="0" presStyleCnt="2"/>
      <dgm:spPr/>
    </dgm:pt>
    <dgm:pt modelId="{B2B89EC5-FC45-459A-9F67-F5166C7A9D7F}" type="pres">
      <dgm:prSet presAssocID="{5E2CC029-653E-4982-8E53-C938BA6C262D}" presName="childShape" presStyleCnt="0"/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1" presStyleCnt="2"/>
      <dgm:spPr/>
    </dgm:pt>
    <dgm:pt modelId="{ECF327EE-604A-407E-A32C-17A691C10726}" type="pres">
      <dgm:prSet presAssocID="{013ADDED-204C-466D-9854-039D9CFF998D}" presName="rootConnector" presStyleLbl="node1" presStyleIdx="1" presStyleCnt="2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D2335100-BF2C-4599-BBF9-7E7EA6343C68}" srcId="{63F7EEE4-0620-4A29-9719-B0E62A07D995}" destId="{5E2CC029-653E-4982-8E53-C938BA6C262D}" srcOrd="0" destOrd="0" parTransId="{C7126C87-9020-4715-AC29-4A1A36DBFF77}" sibTransId="{7CB7A9EE-DC1F-4218-B47F-5631E9B13088}"/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1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2B82F6B-DC24-475A-91F0-79967CC23AED}" type="presOf" srcId="{5E2CC029-653E-4982-8E53-C938BA6C262D}" destId="{D8FF9818-836B-4E73-89BA-14553D1C1405}" srcOrd="1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E48EF0EA-C646-40F6-8A97-285BF039D998}" type="presOf" srcId="{5E2CC029-653E-4982-8E53-C938BA6C262D}" destId="{8A9C1286-BD7D-4519-ADE1-F7110322EB35}" srcOrd="0" destOrd="0" presId="urn:microsoft.com/office/officeart/2005/8/layout/hierarchy3"/>
    <dgm:cxn modelId="{EB0C3B4D-A31E-4FF0-AC94-C77E32F8F546}" type="presParOf" srcId="{01662E43-8E8F-4DA6-BE65-990143937F45}" destId="{BEA915A7-A708-402F-BFE8-716EA96BFC69}" srcOrd="0" destOrd="0" presId="urn:microsoft.com/office/officeart/2005/8/layout/hierarchy3"/>
    <dgm:cxn modelId="{B3279441-DC42-4495-A47A-A8A3CAFF2DB1}" type="presParOf" srcId="{BEA915A7-A708-402F-BFE8-716EA96BFC69}" destId="{CE0EE264-6DD9-493B-8775-DCDB0EA025FB}" srcOrd="0" destOrd="0" presId="urn:microsoft.com/office/officeart/2005/8/layout/hierarchy3"/>
    <dgm:cxn modelId="{2741DC94-BAD0-4202-B60E-3A39A9F336FB}" type="presParOf" srcId="{CE0EE264-6DD9-493B-8775-DCDB0EA025FB}" destId="{8A9C1286-BD7D-4519-ADE1-F7110322EB35}" srcOrd="0" destOrd="0" presId="urn:microsoft.com/office/officeart/2005/8/layout/hierarchy3"/>
    <dgm:cxn modelId="{66D833CD-ACB1-43DB-B8F7-FB06370A7B82}" type="presParOf" srcId="{CE0EE264-6DD9-493B-8775-DCDB0EA025FB}" destId="{D8FF9818-836B-4E73-89BA-14553D1C1405}" srcOrd="1" destOrd="0" presId="urn:microsoft.com/office/officeart/2005/8/layout/hierarchy3"/>
    <dgm:cxn modelId="{12E2F296-5CA0-4BCF-9F90-865C184DBD82}" type="presParOf" srcId="{BEA915A7-A708-402F-BFE8-716EA96BFC69}" destId="{B2B89EC5-FC45-459A-9F67-F5166C7A9D7F}" srcOrd="1" destOrd="0" presId="urn:microsoft.com/office/officeart/2005/8/layout/hierarchy3"/>
    <dgm:cxn modelId="{DEA9D09F-27EB-4186-BB81-ADB218554FB3}" type="presParOf" srcId="{01662E43-8E8F-4DA6-BE65-990143937F45}" destId="{B9CE243C-2725-4759-86AC-23915F486639}" srcOrd="1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cy-GB" noProof="0" dirty="0"/>
            <a:t>Mae’n syniad da cyflwyno’ch Ffurflen Foeseg i’r Pwyllgor Moeseg yn gynnar, ar ddechrau’r flwyddyn academaidd!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cy-GB" noProof="0" dirty="0"/>
            <a:t>Efallai bydd y pwyllgor moeseg yn dychwelyd eich ffurflen atoch i’w newid a’i diwygio,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cy-GB" noProof="0" dirty="0"/>
            <a:t>Gall hyn fod yn siomedig, ond mae’n bwysig cofio bydd yr ymchwil yn adlewyrchu ar y Brifysgol ac felly rhaid iddo fod o’r safon uchaf.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cy-GB" noProof="0" dirty="0"/>
            <a:t>Rhaid i’r ffurflen gael ei chymeradwyo a’i chyflwyno gan eich Goruchwyliwr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cy-GB" noProof="0" dirty="0"/>
            <a:t>Ewch i’r oruchwyliaeth yn rheolaidd: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cy-GB" noProof="0" dirty="0"/>
            <a:t>Cytunwch ar ddyddiadau gyda’r goruchwyliwr a chadw atynt, gall hyn helpu gyda’ch cynllunio</a:t>
          </a:r>
          <a:r>
            <a:rPr lang="en-GB" dirty="0"/>
            <a:t>…GWELER Y LEFEL A’R CONTRACT GORUCHWYLIO / AMSERLEN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cy-GB" noProof="0" dirty="0"/>
            <a:t>Trafodwch ddisgwyliadau gyda’ch goruchwyliwr:  sut byddai’r ddau ohonoch yn hoffi gweithio gyda’ch gilydd…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</a:t>
          </a:r>
          <a:r>
            <a:rPr lang="cy-GB" noProof="0" dirty="0"/>
            <a:t>.e. pryd fyddent yn hoffi i waith gael ei gyflwyno i’w adolygu, pa fath o adborth sydd ei angen arnoch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cy-GB" noProof="0" dirty="0"/>
            <a:t>Byddwch yn barod</a:t>
          </a:r>
          <a:r>
            <a:rPr lang="en-GB" dirty="0"/>
            <a:t>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cy-GB" noProof="0" dirty="0"/>
            <a:t>Dewch gydag agenda eglur neu set o gwestiynau yr hoffech gael cyngor yn eu cylch…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cy-GB" noProof="0" dirty="0"/>
            <a:t>Sicrhewch eich bod yn anfon eich gwaith at eich goruchwyliwr gydag amser i adolygu eich gwaith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cy-GB" noProof="0" dirty="0"/>
            <a:t>Mae’n debyg na fydd anfon eich gwaith ar e-bost am 9pm os oes gennych apwyntiad am 9am y diwrnod canlynol yn golygu y bydd eich goruchwyliwr yn edrych ar eich gwaith yn fanwl, os o gwbl…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cy-GB" noProof="0" dirty="0"/>
            <a:t>Cyfathrebwch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cy-GB" noProof="0" dirty="0"/>
            <a:t>Cadwch mewn cysylltiad, peidiwch â chladdu’ch pen yn y tywod os bydd gennych unrhyw anawsterau…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cy-GB" noProof="0" dirty="0"/>
            <a:t>Meddyliwch beth hoffech ei chael o’r broses oruchwylio…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cy-GB" noProof="0" dirty="0"/>
            <a:t>Ni all eich goruchwyliwr ysgrifennu’r traethawd hir drosoch chi ond gall eich cefnogi’n llawn i fod yn llwyddiannus</a:t>
          </a:r>
          <a:r>
            <a:rPr lang="en-GB" dirty="0"/>
            <a:t>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5EBF6E6-F194-4948-BAA6-D84717856F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44FF2B-1F7F-4943-866E-EB471F49EA9C}">
      <dgm:prSet/>
      <dgm:spPr/>
      <dgm:t>
        <a:bodyPr/>
        <a:lstStyle/>
        <a:p>
          <a:pPr rtl="0"/>
          <a:r>
            <a:rPr lang="cy-GB"/>
            <a:t>Lluniwch gynllun gweithredu heddiw!</a:t>
          </a:r>
          <a:endParaRPr lang="en-GB"/>
        </a:p>
      </dgm:t>
    </dgm:pt>
    <dgm:pt modelId="{3CF2E246-C6E7-4C7A-803A-6030F7158F6E}" type="parTrans" cxnId="{BA265F40-5692-47A6-8C39-BE8E6FAD0522}">
      <dgm:prSet/>
      <dgm:spPr/>
      <dgm:t>
        <a:bodyPr/>
        <a:lstStyle/>
        <a:p>
          <a:endParaRPr lang="en-US"/>
        </a:p>
      </dgm:t>
    </dgm:pt>
    <dgm:pt modelId="{B17EFCBD-A899-4205-8906-CC41AB2248D0}" type="sibTrans" cxnId="{BA265F40-5692-47A6-8C39-BE8E6FAD0522}">
      <dgm:prSet/>
      <dgm:spPr/>
      <dgm:t>
        <a:bodyPr/>
        <a:lstStyle/>
        <a:p>
          <a:endParaRPr lang="en-US"/>
        </a:p>
      </dgm:t>
    </dgm:pt>
    <dgm:pt modelId="{3CB1AB1C-9850-473B-89AC-4DE523B70C63}" type="pres">
      <dgm:prSet presAssocID="{B5EBF6E6-F194-4948-BAA6-D84717856FE1}" presName="linear" presStyleCnt="0">
        <dgm:presLayoutVars>
          <dgm:animLvl val="lvl"/>
          <dgm:resizeHandles val="exact"/>
        </dgm:presLayoutVars>
      </dgm:prSet>
      <dgm:spPr/>
    </dgm:pt>
    <dgm:pt modelId="{E9405699-8C6A-4B78-A941-281FEDBD22E0}" type="pres">
      <dgm:prSet presAssocID="{1F44FF2B-1F7F-4943-866E-EB471F49EA9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A265F40-5692-47A6-8C39-BE8E6FAD0522}" srcId="{B5EBF6E6-F194-4948-BAA6-D84717856FE1}" destId="{1F44FF2B-1F7F-4943-866E-EB471F49EA9C}" srcOrd="0" destOrd="0" parTransId="{3CF2E246-C6E7-4C7A-803A-6030F7158F6E}" sibTransId="{B17EFCBD-A899-4205-8906-CC41AB2248D0}"/>
    <dgm:cxn modelId="{98618146-D18F-4A90-AE41-55D0DCF3FEB0}" type="presOf" srcId="{1F44FF2B-1F7F-4943-866E-EB471F49EA9C}" destId="{E9405699-8C6A-4B78-A941-281FEDBD22E0}" srcOrd="0" destOrd="0" presId="urn:microsoft.com/office/officeart/2005/8/layout/vList2"/>
    <dgm:cxn modelId="{F2DA13B5-A0B4-487D-8F37-452DA450B08E}" type="presOf" srcId="{B5EBF6E6-F194-4948-BAA6-D84717856FE1}" destId="{3CB1AB1C-9850-473B-89AC-4DE523B70C63}" srcOrd="0" destOrd="0" presId="urn:microsoft.com/office/officeart/2005/8/layout/vList2"/>
    <dgm:cxn modelId="{8B01D2FC-980A-42AE-B60E-44BB931A8EE5}" type="presParOf" srcId="{3CB1AB1C-9850-473B-89AC-4DE523B70C63}" destId="{E9405699-8C6A-4B78-A941-281FEDBD2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7B370E6-93B2-4740-8FE9-2A7417C7C7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5B4DAD-33BE-4551-AB59-22A0D1A4EC76}">
      <dgm:prSet/>
      <dgm:spPr/>
      <dgm:t>
        <a:bodyPr/>
        <a:lstStyle/>
        <a:p>
          <a:pPr rtl="0"/>
          <a:r>
            <a:rPr lang="en-GB"/>
            <a:t>Prepare an action plan today! </a:t>
          </a:r>
        </a:p>
      </dgm:t>
    </dgm:pt>
    <dgm:pt modelId="{3946F879-B53D-49F2-B9EE-C4A146C8D42A}" type="parTrans" cxnId="{BC5104E7-6CBD-483D-AEF5-69EDB86EB132}">
      <dgm:prSet/>
      <dgm:spPr/>
      <dgm:t>
        <a:bodyPr/>
        <a:lstStyle/>
        <a:p>
          <a:endParaRPr lang="en-US"/>
        </a:p>
      </dgm:t>
    </dgm:pt>
    <dgm:pt modelId="{6FED13AD-1282-418F-ACC2-9B582842C089}" type="sibTrans" cxnId="{BC5104E7-6CBD-483D-AEF5-69EDB86EB132}">
      <dgm:prSet/>
      <dgm:spPr/>
      <dgm:t>
        <a:bodyPr/>
        <a:lstStyle/>
        <a:p>
          <a:endParaRPr lang="en-US"/>
        </a:p>
      </dgm:t>
    </dgm:pt>
    <dgm:pt modelId="{62A757B2-8B28-44A3-95F2-7B791412AC4D}" type="pres">
      <dgm:prSet presAssocID="{77B370E6-93B2-4740-8FE9-2A7417C7C78E}" presName="linear" presStyleCnt="0">
        <dgm:presLayoutVars>
          <dgm:animLvl val="lvl"/>
          <dgm:resizeHandles val="exact"/>
        </dgm:presLayoutVars>
      </dgm:prSet>
      <dgm:spPr/>
    </dgm:pt>
    <dgm:pt modelId="{863C57DF-E9A9-44C5-951A-BBC30D1BCEBD}" type="pres">
      <dgm:prSet presAssocID="{C05B4DAD-33BE-4551-AB59-22A0D1A4EC76}" presName="parentText" presStyleLbl="node1" presStyleIdx="0" presStyleCnt="1" custLinFactNeighborX="-3763" custLinFactNeighborY="-8062">
        <dgm:presLayoutVars>
          <dgm:chMax val="0"/>
          <dgm:bulletEnabled val="1"/>
        </dgm:presLayoutVars>
      </dgm:prSet>
      <dgm:spPr/>
    </dgm:pt>
  </dgm:ptLst>
  <dgm:cxnLst>
    <dgm:cxn modelId="{9FE77B4A-9F68-494A-A3E0-D3DE185E5D99}" type="presOf" srcId="{C05B4DAD-33BE-4551-AB59-22A0D1A4EC76}" destId="{863C57DF-E9A9-44C5-951A-BBC30D1BCEBD}" srcOrd="0" destOrd="0" presId="urn:microsoft.com/office/officeart/2005/8/layout/vList2"/>
    <dgm:cxn modelId="{97903DAA-8A9E-46EC-B4BB-C87A04AC459B}" type="presOf" srcId="{77B370E6-93B2-4740-8FE9-2A7417C7C78E}" destId="{62A757B2-8B28-44A3-95F2-7B791412AC4D}" srcOrd="0" destOrd="0" presId="urn:microsoft.com/office/officeart/2005/8/layout/vList2"/>
    <dgm:cxn modelId="{BC5104E7-6CBD-483D-AEF5-69EDB86EB132}" srcId="{77B370E6-93B2-4740-8FE9-2A7417C7C78E}" destId="{C05B4DAD-33BE-4551-AB59-22A0D1A4EC76}" srcOrd="0" destOrd="0" parTransId="{3946F879-B53D-49F2-B9EE-C4A146C8D42A}" sibTransId="{6FED13AD-1282-418F-ACC2-9B582842C089}"/>
    <dgm:cxn modelId="{B01261F5-939B-4DFE-BE77-70F618478BAA}" type="presParOf" srcId="{62A757B2-8B28-44A3-95F2-7B791412AC4D}" destId="{863C57DF-E9A9-44C5-951A-BBC30D1BCE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0B120-BD2A-4032-82B3-F806EFA7FE0B}">
      <dsp:nvSpPr>
        <dsp:cNvPr id="0" name=""/>
        <dsp:cNvSpPr/>
      </dsp:nvSpPr>
      <dsp:spPr>
        <a:xfrm>
          <a:off x="0" y="360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</a:t>
          </a:r>
          <a:r>
            <a:rPr lang="cy-GB" sz="2000" kern="1200" noProof="0" dirty="0"/>
            <a:t>Beth yw Traethawd Hir? </a:t>
          </a:r>
        </a:p>
      </dsp:txBody>
      <dsp:txXfrm>
        <a:off x="23417" y="59469"/>
        <a:ext cx="8086620" cy="432866"/>
      </dsp:txXfrm>
    </dsp:sp>
    <dsp:sp modelId="{70218B0C-BA7F-4EF3-BEA5-74462B5AC7B9}">
      <dsp:nvSpPr>
        <dsp:cNvPr id="0" name=""/>
        <dsp:cNvSpPr/>
      </dsp:nvSpPr>
      <dsp:spPr>
        <a:xfrm>
          <a:off x="0" y="5733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</a:t>
          </a:r>
          <a:r>
            <a:rPr lang="cy-GB" sz="2000" kern="1200" noProof="0" dirty="0"/>
            <a:t>Disgwyliadau o ran Traethawd Hir </a:t>
          </a:r>
        </a:p>
      </dsp:txBody>
      <dsp:txXfrm>
        <a:off x="23417" y="596769"/>
        <a:ext cx="8086620" cy="432866"/>
      </dsp:txXfrm>
    </dsp:sp>
    <dsp:sp modelId="{C9F56A89-AFB6-4D1E-87E5-B96775CDF831}">
      <dsp:nvSpPr>
        <dsp:cNvPr id="0" name=""/>
        <dsp:cNvSpPr/>
      </dsp:nvSpPr>
      <dsp:spPr>
        <a:xfrm>
          <a:off x="0" y="105305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Myfyrwyr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Prifysgol, e.e Hawl i Oruchwyliaeth a Chefnogaeth </a:t>
          </a:r>
          <a:r>
            <a:rPr lang="en-GB" sz="1600" kern="1200" dirty="0"/>
            <a:t> </a:t>
          </a:r>
        </a:p>
      </dsp:txBody>
      <dsp:txXfrm>
        <a:off x="0" y="1053052"/>
        <a:ext cx="8133454" cy="548550"/>
      </dsp:txXfrm>
    </dsp:sp>
    <dsp:sp modelId="{2449D92F-BDF1-4CC7-B189-0891694D421C}">
      <dsp:nvSpPr>
        <dsp:cNvPr id="0" name=""/>
        <dsp:cNvSpPr/>
      </dsp:nvSpPr>
      <dsp:spPr>
        <a:xfrm>
          <a:off x="0" y="160160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</a:t>
          </a:r>
          <a:r>
            <a:rPr lang="cy-GB" sz="2000" kern="1200" noProof="0" dirty="0"/>
            <a:t>Cynllunio’ch traethawd hir</a:t>
          </a:r>
          <a:r>
            <a:rPr lang="en-GB" sz="2000" kern="1200" dirty="0"/>
            <a:t>.. </a:t>
          </a:r>
        </a:p>
      </dsp:txBody>
      <dsp:txXfrm>
        <a:off x="23417" y="1625019"/>
        <a:ext cx="8086620" cy="432866"/>
      </dsp:txXfrm>
    </dsp:sp>
    <dsp:sp modelId="{8C08CFB3-240F-46E7-A41F-BF5F2993F011}">
      <dsp:nvSpPr>
        <dsp:cNvPr id="0" name=""/>
        <dsp:cNvSpPr/>
      </dsp:nvSpPr>
      <dsp:spPr>
        <a:xfrm>
          <a:off x="0" y="208130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Ffocws Ymchwil / Cynnig Ymchwil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Proses foesegol</a:t>
          </a:r>
        </a:p>
      </dsp:txBody>
      <dsp:txXfrm>
        <a:off x="0" y="2081302"/>
        <a:ext cx="8133454" cy="548550"/>
      </dsp:txXfrm>
    </dsp:sp>
    <dsp:sp modelId="{68075785-6319-4383-84BE-B7321CB2A3A6}">
      <dsp:nvSpPr>
        <dsp:cNvPr id="0" name=""/>
        <dsp:cNvSpPr/>
      </dsp:nvSpPr>
      <dsp:spPr>
        <a:xfrm>
          <a:off x="0" y="26298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</a:t>
          </a:r>
          <a:r>
            <a:rPr lang="cy-GB" sz="2000" kern="1200" noProof="0" dirty="0"/>
            <a:t>Goruchwyliaeth </a:t>
          </a:r>
        </a:p>
      </dsp:txBody>
      <dsp:txXfrm>
        <a:off x="23417" y="2653269"/>
        <a:ext cx="8086620" cy="432866"/>
      </dsp:txXfrm>
    </dsp:sp>
    <dsp:sp modelId="{16D5E113-8408-4707-BE22-692F74203BE1}">
      <dsp:nvSpPr>
        <dsp:cNvPr id="0" name=""/>
        <dsp:cNvSpPr/>
      </dsp:nvSpPr>
      <dsp:spPr>
        <a:xfrm>
          <a:off x="0" y="31671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</a:t>
          </a:r>
          <a:r>
            <a:rPr lang="cy-GB" sz="2000" kern="1200" noProof="0" dirty="0"/>
            <a:t>Cychwyn Arni</a:t>
          </a:r>
        </a:p>
      </dsp:txBody>
      <dsp:txXfrm>
        <a:off x="23417" y="3190569"/>
        <a:ext cx="8086620" cy="432866"/>
      </dsp:txXfrm>
    </dsp:sp>
    <dsp:sp modelId="{1E47876F-B73F-4127-92EA-70812F2802CA}">
      <dsp:nvSpPr>
        <dsp:cNvPr id="0" name=""/>
        <dsp:cNvSpPr/>
      </dsp:nvSpPr>
      <dsp:spPr>
        <a:xfrm>
          <a:off x="0" y="37044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</a:t>
          </a:r>
          <a:r>
            <a:rPr lang="cy-GB" sz="2000" kern="1200" noProof="0" dirty="0"/>
            <a:t>Camau Nesaf </a:t>
          </a:r>
        </a:p>
      </dsp:txBody>
      <dsp:txXfrm>
        <a:off x="23417" y="3727869"/>
        <a:ext cx="8086620" cy="432866"/>
      </dsp:txXfrm>
    </dsp:sp>
    <dsp:sp modelId="{E94452ED-99A8-42C7-AD52-257EA3AC1BC7}">
      <dsp:nvSpPr>
        <dsp:cNvPr id="0" name=""/>
        <dsp:cNvSpPr/>
      </dsp:nvSpPr>
      <dsp:spPr>
        <a:xfrm>
          <a:off x="0" y="42417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</a:t>
          </a:r>
          <a:r>
            <a:rPr lang="cy-GB" sz="2000" kern="1200" noProof="0" dirty="0"/>
            <a:t>Cwestiynau </a:t>
          </a:r>
        </a:p>
      </dsp:txBody>
      <dsp:txXfrm>
        <a:off x="23417" y="4265169"/>
        <a:ext cx="8086620" cy="432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0"/>
          <a:ext cx="7886700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 noProof="0" dirty="0"/>
            <a:t>Beth sy’n mynd i fod yn ddefnyddiol i chi ar hyn o bryd?</a:t>
          </a:r>
        </a:p>
      </dsp:txBody>
      <dsp:txXfrm>
        <a:off x="174485" y="174485"/>
        <a:ext cx="7537730" cy="32253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05A71-A865-47F6-A407-C489EDE0AF2B}">
      <dsp:nvSpPr>
        <dsp:cNvPr id="0" name=""/>
        <dsp:cNvSpPr/>
      </dsp:nvSpPr>
      <dsp:spPr>
        <a:xfrm>
          <a:off x="0" y="361988"/>
          <a:ext cx="7886700" cy="175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400" kern="1200" noProof="0" dirty="0"/>
            <a:t>Drafft terfynol gweithredol: Adborth cyffredinol: 25 Mawrth </a:t>
          </a:r>
        </a:p>
      </dsp:txBody>
      <dsp:txXfrm>
        <a:off x="85444" y="447432"/>
        <a:ext cx="7715812" cy="1579432"/>
      </dsp:txXfrm>
    </dsp:sp>
    <dsp:sp modelId="{15572A4E-9921-41CF-AABE-3C8F4E582D30}">
      <dsp:nvSpPr>
        <dsp:cNvPr id="0" name=""/>
        <dsp:cNvSpPr/>
      </dsp:nvSpPr>
      <dsp:spPr>
        <a:xfrm>
          <a:off x="0" y="2239029"/>
          <a:ext cx="7886700" cy="175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400" kern="1200" noProof="0" dirty="0"/>
            <a:t>Dyddiad Cyflwyno: 25 Ebrill </a:t>
          </a:r>
          <a:r>
            <a:rPr lang="en-GB" sz="4400" kern="1200" dirty="0"/>
            <a:t>2022</a:t>
          </a:r>
        </a:p>
      </dsp:txBody>
      <dsp:txXfrm>
        <a:off x="85444" y="2324473"/>
        <a:ext cx="7715812" cy="15794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634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Crynodeb</a:t>
          </a:r>
        </a:p>
      </dsp:txBody>
      <dsp:txXfrm>
        <a:off x="4634" y="2102"/>
        <a:ext cx="1918729" cy="1151237"/>
      </dsp:txXfrm>
    </dsp:sp>
    <dsp:sp modelId="{571C94EE-3849-42C0-A22D-F2D9D3DFB466}">
      <dsp:nvSpPr>
        <dsp:cNvPr id="0" name=""/>
        <dsp:cNvSpPr/>
      </dsp:nvSpPr>
      <dsp:spPr>
        <a:xfrm>
          <a:off x="2119870" y="21800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Cynnwys</a:t>
          </a:r>
        </a:p>
      </dsp:txBody>
      <dsp:txXfrm>
        <a:off x="2119870" y="21800"/>
        <a:ext cx="1918729" cy="1151237"/>
      </dsp:txXfrm>
    </dsp:sp>
    <dsp:sp modelId="{72505763-D144-4BFF-A48D-EE164CE2F3F0}">
      <dsp:nvSpPr>
        <dsp:cNvPr id="0" name=""/>
        <dsp:cNvSpPr/>
      </dsp:nvSpPr>
      <dsp:spPr>
        <a:xfrm>
          <a:off x="4634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Cyflwyniad</a:t>
          </a:r>
        </a:p>
      </dsp:txBody>
      <dsp:txXfrm>
        <a:off x="4634" y="1345213"/>
        <a:ext cx="1918729" cy="1151237"/>
      </dsp:txXfrm>
    </dsp:sp>
    <dsp:sp modelId="{5AD312A7-8B26-4BAB-AD97-DD61DEB85322}">
      <dsp:nvSpPr>
        <dsp:cNvPr id="0" name=""/>
        <dsp:cNvSpPr/>
      </dsp:nvSpPr>
      <dsp:spPr>
        <a:xfrm>
          <a:off x="2115236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Adolygiad llenyddiaeth</a:t>
          </a:r>
        </a:p>
      </dsp:txBody>
      <dsp:txXfrm>
        <a:off x="2115236" y="1345213"/>
        <a:ext cx="1918729" cy="1151237"/>
      </dsp:txXfrm>
    </dsp:sp>
    <dsp:sp modelId="{527594E9-1838-409E-A3AB-CC8BE8F789B7}">
      <dsp:nvSpPr>
        <dsp:cNvPr id="0" name=""/>
        <dsp:cNvSpPr/>
      </dsp:nvSpPr>
      <dsp:spPr>
        <a:xfrm>
          <a:off x="4634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Methodoleg/ Dulliau</a:t>
          </a:r>
        </a:p>
      </dsp:txBody>
      <dsp:txXfrm>
        <a:off x="4634" y="2688323"/>
        <a:ext cx="1918729" cy="1151237"/>
      </dsp:txXfrm>
    </dsp:sp>
    <dsp:sp modelId="{17230887-3F6B-45CB-AE0E-E71E8D014D53}">
      <dsp:nvSpPr>
        <dsp:cNvPr id="0" name=""/>
        <dsp:cNvSpPr/>
      </dsp:nvSpPr>
      <dsp:spPr>
        <a:xfrm>
          <a:off x="2115236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Canfyddiadau (os casglwch ddata empirig)</a:t>
          </a:r>
        </a:p>
      </dsp:txBody>
      <dsp:txXfrm>
        <a:off x="2115236" y="2688323"/>
        <a:ext cx="1918729" cy="1151237"/>
      </dsp:txXfrm>
    </dsp:sp>
    <dsp:sp modelId="{3D57761D-56F2-444D-9BF0-5D41E3B5D841}">
      <dsp:nvSpPr>
        <dsp:cNvPr id="0" name=""/>
        <dsp:cNvSpPr/>
      </dsp:nvSpPr>
      <dsp:spPr>
        <a:xfrm>
          <a:off x="4634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Trafod a Dadansoddi</a:t>
          </a:r>
        </a:p>
      </dsp:txBody>
      <dsp:txXfrm>
        <a:off x="4634" y="4031434"/>
        <a:ext cx="1918729" cy="1151237"/>
      </dsp:txXfrm>
    </dsp:sp>
    <dsp:sp modelId="{234F82C1-3E28-4EDA-88B0-339799AD280C}">
      <dsp:nvSpPr>
        <dsp:cNvPr id="0" name=""/>
        <dsp:cNvSpPr/>
      </dsp:nvSpPr>
      <dsp:spPr>
        <a:xfrm>
          <a:off x="2115236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Casgliadau / Argymhellion</a:t>
          </a:r>
        </a:p>
      </dsp:txBody>
      <dsp:txXfrm>
        <a:off x="2115236" y="4031434"/>
        <a:ext cx="1918729" cy="11512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634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Abstract </a:t>
          </a:r>
        </a:p>
      </dsp:txBody>
      <dsp:txXfrm>
        <a:off x="4634" y="2102"/>
        <a:ext cx="1918729" cy="1151237"/>
      </dsp:txXfrm>
    </dsp:sp>
    <dsp:sp modelId="{08774544-D9FE-4263-A1E6-A89225A39295}">
      <dsp:nvSpPr>
        <dsp:cNvPr id="0" name=""/>
        <dsp:cNvSpPr/>
      </dsp:nvSpPr>
      <dsp:spPr>
        <a:xfrm>
          <a:off x="2115236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Contents </a:t>
          </a:r>
        </a:p>
      </dsp:txBody>
      <dsp:txXfrm>
        <a:off x="2115236" y="2102"/>
        <a:ext cx="1918729" cy="1151237"/>
      </dsp:txXfrm>
    </dsp:sp>
    <dsp:sp modelId="{C0DE8C18-0185-4A75-88C5-B1C0FD029DAE}">
      <dsp:nvSpPr>
        <dsp:cNvPr id="0" name=""/>
        <dsp:cNvSpPr/>
      </dsp:nvSpPr>
      <dsp:spPr>
        <a:xfrm>
          <a:off x="4634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Introduction </a:t>
          </a:r>
        </a:p>
      </dsp:txBody>
      <dsp:txXfrm>
        <a:off x="4634" y="1345213"/>
        <a:ext cx="1918729" cy="1151237"/>
      </dsp:txXfrm>
    </dsp:sp>
    <dsp:sp modelId="{F7673166-9F2B-4B6E-8AEF-D700D6FA7B48}">
      <dsp:nvSpPr>
        <dsp:cNvPr id="0" name=""/>
        <dsp:cNvSpPr/>
      </dsp:nvSpPr>
      <dsp:spPr>
        <a:xfrm>
          <a:off x="2115236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Literature review </a:t>
          </a:r>
        </a:p>
      </dsp:txBody>
      <dsp:txXfrm>
        <a:off x="2115236" y="1345213"/>
        <a:ext cx="1918729" cy="1151237"/>
      </dsp:txXfrm>
    </dsp:sp>
    <dsp:sp modelId="{1E1FACA4-2EA6-49BB-9205-301D5A053EDC}">
      <dsp:nvSpPr>
        <dsp:cNvPr id="0" name=""/>
        <dsp:cNvSpPr/>
      </dsp:nvSpPr>
      <dsp:spPr>
        <a:xfrm>
          <a:off x="4634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Methodology/Methods </a:t>
          </a:r>
        </a:p>
      </dsp:txBody>
      <dsp:txXfrm>
        <a:off x="4634" y="2688323"/>
        <a:ext cx="1918729" cy="1151237"/>
      </dsp:txXfrm>
    </dsp:sp>
    <dsp:sp modelId="{25D6D313-C71A-4A78-A656-BFFF3844DA61}">
      <dsp:nvSpPr>
        <dsp:cNvPr id="0" name=""/>
        <dsp:cNvSpPr/>
      </dsp:nvSpPr>
      <dsp:spPr>
        <a:xfrm>
          <a:off x="2115236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Findings (if collecting empirical data) </a:t>
          </a:r>
        </a:p>
      </dsp:txBody>
      <dsp:txXfrm>
        <a:off x="2115236" y="2688323"/>
        <a:ext cx="1918729" cy="1151237"/>
      </dsp:txXfrm>
    </dsp:sp>
    <dsp:sp modelId="{68C81091-6FEC-4214-9DBE-769AA7B2FA6E}">
      <dsp:nvSpPr>
        <dsp:cNvPr id="0" name=""/>
        <dsp:cNvSpPr/>
      </dsp:nvSpPr>
      <dsp:spPr>
        <a:xfrm>
          <a:off x="4634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Discussion and Analysis </a:t>
          </a:r>
        </a:p>
      </dsp:txBody>
      <dsp:txXfrm>
        <a:off x="4634" y="4031434"/>
        <a:ext cx="1918729" cy="1151237"/>
      </dsp:txXfrm>
    </dsp:sp>
    <dsp:sp modelId="{00F513D4-2023-4B68-9EAC-8477225FB588}">
      <dsp:nvSpPr>
        <dsp:cNvPr id="0" name=""/>
        <dsp:cNvSpPr/>
      </dsp:nvSpPr>
      <dsp:spPr>
        <a:xfrm>
          <a:off x="2115236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Conclusions / Recommendations</a:t>
          </a:r>
        </a:p>
      </dsp:txBody>
      <dsp:txXfrm>
        <a:off x="2115236" y="4031434"/>
        <a:ext cx="1918729" cy="11512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0"/>
          <a:ext cx="7886700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1" kern="1200" dirty="0"/>
            <a:t>GWELER LLAWLYFR Y TRAETHAWD HIR AR MOODLE </a:t>
          </a:r>
          <a:endParaRPr lang="en-GB" sz="6500" kern="1200" dirty="0"/>
        </a:p>
      </dsp:txBody>
      <dsp:txXfrm>
        <a:off x="174485" y="174485"/>
        <a:ext cx="7537730" cy="32253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517278"/>
          <a:ext cx="7886700" cy="2585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 noProof="0" dirty="0"/>
            <a:t>Beth yw eich disgwyliadau</a:t>
          </a:r>
          <a:r>
            <a:rPr lang="cy-GB" sz="6500" kern="1200" baseline="0" noProof="0" dirty="0"/>
            <a:t>? </a:t>
          </a:r>
          <a:endParaRPr lang="cy-GB" sz="6500" kern="1200" noProof="0" dirty="0"/>
        </a:p>
      </dsp:txBody>
      <dsp:txXfrm>
        <a:off x="126223" y="643501"/>
        <a:ext cx="7634254" cy="23332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77EDE-0B36-4DDD-9555-620B2355070F}">
      <dsp:nvSpPr>
        <dsp:cNvPr id="0" name=""/>
        <dsp:cNvSpPr/>
      </dsp:nvSpPr>
      <dsp:spPr>
        <a:xfrm>
          <a:off x="1314" y="276672"/>
          <a:ext cx="3915932" cy="3363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/>
            <a:t>Fel arfer ni dderbynnir traethodau hir i’w hasesu oni bai iddynt fod trwy broses o oruchwyliaeth gan diwtor.</a:t>
          </a:r>
          <a:endParaRPr lang="en-GB" sz="2900" kern="1200"/>
        </a:p>
      </dsp:txBody>
      <dsp:txXfrm>
        <a:off x="99833" y="375191"/>
        <a:ext cx="3718894" cy="3166648"/>
      </dsp:txXfrm>
    </dsp:sp>
    <dsp:sp modelId="{C39AD7AF-4537-4A88-A1E1-33B588B53A0C}">
      <dsp:nvSpPr>
        <dsp:cNvPr id="0" name=""/>
        <dsp:cNvSpPr/>
      </dsp:nvSpPr>
      <dsp:spPr>
        <a:xfrm>
          <a:off x="4722928" y="276672"/>
          <a:ext cx="3505357" cy="3190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Dissertations shall not normally be accepted for assessment unless they have undergone a process of tutorial supervision. </a:t>
          </a:r>
        </a:p>
      </dsp:txBody>
      <dsp:txXfrm>
        <a:off x="4816384" y="370128"/>
        <a:ext cx="3318445" cy="30039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Cwestiynau </a:t>
          </a:r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2700" kern="1200" noProof="0" dirty="0"/>
            <a:t>Ysgrifennwch yn y sgwrs os oes gennych gwestiwn, a gallwn ei drafod </a:t>
          </a:r>
        </a:p>
      </dsp:txBody>
      <dsp:txXfrm rot="-5400000">
        <a:off x="1641781" y="120218"/>
        <a:ext cx="2342455" cy="361919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Questions </a:t>
          </a:r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Please write in the chat if have a question and we can discuss </a:t>
          </a:r>
        </a:p>
      </dsp:txBody>
      <dsp:txXfrm rot="-5400000">
        <a:off x="1584176" y="115999"/>
        <a:ext cx="2260263" cy="329639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90494"/>
          <a:ext cx="78867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Eglur ac â Ffocws, mae hwn yn brosiect ar raddfa fach. 15,000 o eiriau: </a:t>
          </a:r>
        </a:p>
      </dsp:txBody>
      <dsp:txXfrm>
        <a:off x="58257" y="248751"/>
        <a:ext cx="7770186" cy="1076886"/>
      </dsp:txXfrm>
    </dsp:sp>
    <dsp:sp modelId="{3E136BA1-B0E6-43A6-BAE0-8FB7F057EBD1}">
      <dsp:nvSpPr>
        <dsp:cNvPr id="0" name=""/>
        <dsp:cNvSpPr/>
      </dsp:nvSpPr>
      <dsp:spPr>
        <a:xfrm>
          <a:off x="0" y="1383894"/>
          <a:ext cx="7886700" cy="1583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Cwestiwn Ymchwil / Mater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Nod (Beth rydych yn gobeithio ei gyflawni)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Amcanion - 4 ar y mwyaf (Sut byddwch yn cyflawni) eich nod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Methodoleg </a:t>
          </a:r>
        </a:p>
      </dsp:txBody>
      <dsp:txXfrm>
        <a:off x="0" y="1383894"/>
        <a:ext cx="7886700" cy="1583549"/>
      </dsp:txXfrm>
    </dsp:sp>
    <dsp:sp modelId="{D818FDF9-6F7D-4F99-880A-1C6E052BED15}">
      <dsp:nvSpPr>
        <dsp:cNvPr id="0" name=""/>
        <dsp:cNvSpPr/>
      </dsp:nvSpPr>
      <dsp:spPr>
        <a:xfrm>
          <a:off x="0" y="2967444"/>
          <a:ext cx="78867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Adolygiad Llenyddiaeth neu Astudiaeth Empirig </a:t>
          </a:r>
        </a:p>
      </dsp:txBody>
      <dsp:txXfrm>
        <a:off x="58257" y="3025701"/>
        <a:ext cx="7770186" cy="107688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b="1" kern="1200" noProof="0" dirty="0"/>
            <a:t>Nod</a:t>
          </a:r>
          <a:r>
            <a:rPr lang="cy-GB" sz="2900" kern="1200" noProof="0" dirty="0"/>
            <a:t> =  beth rydych yn gobeithio ei gyflawni.</a:t>
          </a:r>
          <a:r>
            <a:rPr lang="cy-GB" sz="2900" b="1" kern="1200" noProof="0" dirty="0"/>
            <a:t> </a:t>
          </a:r>
          <a:endParaRPr lang="cy-GB" sz="2900" kern="1200" noProof="0" dirty="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b="0" kern="1200" noProof="0" dirty="0"/>
            <a:t>Mae</a:t>
          </a:r>
          <a:r>
            <a:rPr lang="cy-GB" sz="2300" b="1" kern="1200" noProof="0" dirty="0"/>
            <a:t> nodau </a:t>
          </a:r>
          <a:r>
            <a:rPr lang="cy-GB" sz="2300" b="0" kern="1200" noProof="0" dirty="0"/>
            <a:t>yn ddatganiadau o fwriad</a:t>
          </a:r>
          <a:r>
            <a:rPr lang="cy-GB" sz="2300" kern="1200" noProof="0" dirty="0"/>
            <a:t>. Fel arfer maent yn cael eu hysgrifennu mewn termau eang. Maent yn gosod allan beth rydych yn gobeithio ei gyflawni ar ddiwedd y prosiect.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b="1" kern="1200" noProof="0" dirty="0"/>
            <a:t>Amcan</a:t>
          </a:r>
          <a:r>
            <a:rPr lang="cy-GB" sz="2900" kern="1200" noProof="0" dirty="0"/>
            <a:t> = y cam(</a:t>
          </a:r>
          <a:r>
            <a:rPr lang="cy-GB" sz="2900" kern="1200" noProof="1"/>
            <a:t>au</a:t>
          </a:r>
          <a:r>
            <a:rPr lang="cy-GB" sz="2900" kern="1200" noProof="0" dirty="0"/>
            <a:t>) byddwch yn eu cymryd er mwyn cyflawni’r nod.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b="0" kern="1200" noProof="0" dirty="0"/>
            <a:t>Dylai</a:t>
          </a:r>
          <a:r>
            <a:rPr lang="cy-GB" sz="2300" b="1" kern="1200" noProof="0" dirty="0"/>
            <a:t> amcanion,</a:t>
          </a:r>
          <a:r>
            <a:rPr lang="cy-GB" sz="2300" kern="1200" noProof="0" dirty="0"/>
            <a:t> ar y llaw arall, fod yn ddatganiadau penodol sy’n diffinio deilliannau mesuradwy, e.e. pa gamau a gymerir i gyflawni’r deilliant/Nod a ddymunir.</a:t>
          </a:r>
          <a:br>
            <a:rPr lang="cy-GB" sz="2300" kern="1200" noProof="0" dirty="0"/>
          </a:br>
          <a:r>
            <a:rPr lang="cy-GB" sz="2300" kern="1200" noProof="0" dirty="0"/>
            <a:t>Wrth ysgrifennu’ch amcanion ceisiwch ddefnyddio datganiadau cadarn, cadarnhaol.</a:t>
          </a:r>
          <a:br>
            <a:rPr lang="cy-GB" sz="2300" kern="1200" noProof="0" dirty="0"/>
          </a:br>
          <a:endParaRPr lang="cy-GB" sz="2300" kern="1200" noProof="0" dirty="0"/>
        </a:p>
      </dsp:txBody>
      <dsp:txXfrm>
        <a:off x="0" y="3393257"/>
        <a:ext cx="8072005" cy="204101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noProof="0" dirty="0"/>
            <a:t>Dylai amcanion hefyd fod yn rhai C.A.M.P.U.S. - sy’n golygu y dylent fod fel a ganlyn: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Cyraeddadwy – </a:t>
          </a:r>
          <a:r>
            <a:rPr lang="cy-GB" sz="1700" b="0" kern="1200" noProof="0" dirty="0"/>
            <a:t>Peidiwch â cheisio gwneud gormod – mae amcan llai uchelgeisiol ond un a gwblhawyd, yn well nag un sy’n or-uchelgeisiol nad oes modd ei gyflawni.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Amserol- </a:t>
          </a:r>
          <a:r>
            <a:rPr lang="cy-GB" sz="1700" b="0" kern="1200" noProof="0" dirty="0"/>
            <a:t>pennu pryd mae angen cwblhau pob cam. Oes amser yn eich amserlen i ganiatáu am oedi annisgwyl? 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Mesuradwy – </a:t>
          </a:r>
          <a:r>
            <a:rPr lang="cy-GB" sz="1700" b="0" kern="1200" noProof="0" dirty="0"/>
            <a:t>byddwch yn gwybod pan fyddwch wedi cyrraedd eich nod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Penodol </a:t>
          </a:r>
          <a:r>
            <a:rPr lang="cy-GB" sz="1700" kern="1200" noProof="0" dirty="0"/>
            <a:t>– byddwch yn benodol ynghylch beth rydych yn mynd i’w wneud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Uchelgeisiol a Synhwyrol </a:t>
          </a:r>
          <a:r>
            <a:rPr lang="cy-GB" sz="1700" kern="1200" noProof="0" dirty="0"/>
            <a:t>– oes gennych yr adnoddau angenrheidiol i gyflawni’r amcan – amser, arian, sgiliau, ac ati.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Paratowch eich cynnig ymchwil (neu ei fireinio os ydych yn defnyddio’r hyn a ddatblygwyd ar gyfer y modwl ymchwil</a:t>
          </a:r>
          <a:r>
            <a:rPr lang="en-GB" sz="1600" kern="1200" dirty="0"/>
            <a:t>).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Mae’n debygol y bydd hyn yn cynnwys gorfod gwneud ymchwil cychwynnol ynghylch eich pwnc a’ch methodoleg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Gallwch ddefnyddio tudalen gyntaf eich ffurflen Foeseg fel eich cynnig ymchwil  </a:t>
          </a:r>
        </a:p>
      </dsp:txBody>
      <dsp:txXfrm>
        <a:off x="1193037" y="3124636"/>
        <a:ext cx="3648129" cy="79903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C1286-BD7D-4519-ADE1-F7110322EB35}">
      <dsp:nvSpPr>
        <dsp:cNvPr id="0" name=""/>
        <dsp:cNvSpPr/>
      </dsp:nvSpPr>
      <dsp:spPr>
        <a:xfrm>
          <a:off x="998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RHAID CAEL CYMERADWYAETH FOESEGOL CYN I CHI DDECHRAU EICH TRAETHAWD HIR, MAE HYN YN CYNNWYS GWNEUD ADOLYGIAD LLENYDDIAETH </a:t>
          </a:r>
        </a:p>
      </dsp:txBody>
      <dsp:txXfrm>
        <a:off x="54208" y="519243"/>
        <a:ext cx="3527009" cy="1710294"/>
      </dsp:txXfrm>
    </dsp:sp>
    <dsp:sp modelId="{78654FDC-B6FD-4D21-9764-CC6972853DBB}">
      <dsp:nvSpPr>
        <dsp:cNvPr id="0" name=""/>
        <dsp:cNvSpPr/>
      </dsp:nvSpPr>
      <dsp:spPr>
        <a:xfrm>
          <a:off x="4542784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NI ELLIR CASGLU UNRHYW DDATA EMPIRIG TAN I CHI GAEL CYMERADWYAETH FOESEGOL  </a:t>
          </a:r>
        </a:p>
      </dsp:txBody>
      <dsp:txXfrm>
        <a:off x="4595994" y="519243"/>
        <a:ext cx="3527009" cy="1710294"/>
      </dsp:txXfrm>
    </dsp:sp>
    <dsp:sp modelId="{599A5656-403E-4937-BC05-9056A0787B0F}">
      <dsp:nvSpPr>
        <dsp:cNvPr id="0" name=""/>
        <dsp:cNvSpPr/>
      </dsp:nvSpPr>
      <dsp:spPr>
        <a:xfrm>
          <a:off x="4906127" y="2282748"/>
          <a:ext cx="363342" cy="1362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535"/>
              </a:lnTo>
              <a:lnTo>
                <a:pt x="363342" y="136253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5269470" y="2736926"/>
          <a:ext cx="2906743" cy="18167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Os nad oes cymeradwyaeth y Pwyllgor Moeseg gennych, ystyrir bod hynny’n gamymddwyn academaidd (gweler Rheoliadau’r Brifysgol) </a:t>
          </a:r>
        </a:p>
      </dsp:txBody>
      <dsp:txXfrm>
        <a:off x="5322680" y="2790136"/>
        <a:ext cx="2800323" cy="171029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Mae’n syniad da cyflwyno’ch Ffurflen Foeseg i’r Pwyllgor Moeseg yn gynnar, ar ddechrau’r flwyddyn academaidd!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Efallai bydd y pwyllgor moeseg yn dychwelyd eich ffurflen atoch i’w newid a’i diwygio,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Gall hyn fod yn siomedig, ond mae’n bwysig cofio bydd yr ymchwil yn adlewyrchu ar y Brifysgol ac felly rhaid iddo fod o’r safon uchaf.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Rhaid i’r ffurflen gael ei chymeradwyo a’i chyflwyno gan eich Goruchwyliwr </a:t>
          </a:r>
        </a:p>
      </dsp:txBody>
      <dsp:txXfrm>
        <a:off x="80532" y="3551494"/>
        <a:ext cx="8001861" cy="148863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9887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Ewch i’r oruchwyliaeth yn rheolaidd: </a:t>
          </a:r>
        </a:p>
      </dsp:txBody>
      <dsp:txXfrm>
        <a:off x="46541" y="14541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052282"/>
          <a:ext cx="7972425" cy="869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900" kern="1200" noProof="0" dirty="0"/>
            <a:t>Cytunwch ar ddyddiadau gyda’r goruchwyliwr a chadw atynt, gall hyn helpu gyda’ch cynllunio</a:t>
          </a:r>
          <a:r>
            <a:rPr lang="en-GB" sz="1900" kern="1200" dirty="0"/>
            <a:t>…GWELER Y LEFEL A’R CONTRACT GORUCHWYLIO / AMSERLEN </a:t>
          </a:r>
        </a:p>
      </dsp:txBody>
      <dsp:txXfrm>
        <a:off x="0" y="1052282"/>
        <a:ext cx="7972425" cy="869400"/>
      </dsp:txXfrm>
    </dsp:sp>
    <dsp:sp modelId="{0B56368F-9079-4587-9995-8892F1B5B91C}">
      <dsp:nvSpPr>
        <dsp:cNvPr id="0" name=""/>
        <dsp:cNvSpPr/>
      </dsp:nvSpPr>
      <dsp:spPr>
        <a:xfrm>
          <a:off x="0" y="192168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Trafodwch ddisgwyliadau gyda’ch goruchwyliwr:  sut byddai’r ddau ohonoch yn hoffi gweithio gyda’ch gilydd…</a:t>
          </a:r>
        </a:p>
      </dsp:txBody>
      <dsp:txXfrm>
        <a:off x="46541" y="196822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87508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</a:t>
          </a:r>
          <a:r>
            <a:rPr lang="cy-GB" sz="1900" kern="1200" noProof="0" dirty="0"/>
            <a:t>.e. pryd fyddent yn hoffi i waith gael ei gyflwyno i’w adolygu, pa fath o adborth sydd ei angen arnoch </a:t>
          </a:r>
        </a:p>
      </dsp:txBody>
      <dsp:txXfrm>
        <a:off x="0" y="287508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47124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Byddwch yn barod</a:t>
          </a:r>
          <a:r>
            <a:rPr lang="en-GB" sz="2400" kern="1200" dirty="0"/>
            <a:t>:</a:t>
          </a:r>
        </a:p>
      </dsp:txBody>
      <dsp:txXfrm>
        <a:off x="46541" y="351778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42464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900" kern="1200" noProof="0" dirty="0"/>
            <a:t>Dewch gydag agenda eglur neu set o gwestiynau yr hoffech gael cyngor yn eu cylch…</a:t>
          </a:r>
        </a:p>
      </dsp:txBody>
      <dsp:txXfrm>
        <a:off x="0" y="4424649"/>
        <a:ext cx="7972425" cy="59616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Sicrhewch eich bod yn anfon eich gwaith at eich goruchwyliwr gydag amser i adolygu eich gwaith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Mae’n debyg na fydd anfon eich gwaith ar e-bost am 9pm os oes gennych apwyntiad am 9am y diwrnod canlynol yn golygu y bydd eich goruchwyliwr yn edrych ar eich gwaith yn fanwl, os o gwbl…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Cyfathrebwch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Cadwch mewn cysylltiad, peidiwch â chladdu’ch pen yn y tywod os bydd gennych unrhyw anawsterau…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Meddyliwch beth hoffech ei chael o’r broses oruchwylio…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Ni all eich goruchwyliwr ysgrifennu’r traethawd hir drosoch chi ond gall eich cefnogi’n llawn i fod yn llwyddiannus</a:t>
          </a:r>
          <a:r>
            <a:rPr lang="en-GB" sz="2000" kern="1200" dirty="0"/>
            <a:t>…</a:t>
          </a:r>
        </a:p>
      </dsp:txBody>
      <dsp:txXfrm>
        <a:off x="0" y="4530600"/>
        <a:ext cx="7929562" cy="63393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05699-8C6A-4B78-A941-281FEDBD22E0}">
      <dsp:nvSpPr>
        <dsp:cNvPr id="0" name=""/>
        <dsp:cNvSpPr/>
      </dsp:nvSpPr>
      <dsp:spPr>
        <a:xfrm>
          <a:off x="0" y="67529"/>
          <a:ext cx="4038600" cy="385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5400" kern="1200"/>
            <a:t>Lluniwch gynllun gweithredu heddiw!</a:t>
          </a:r>
          <a:endParaRPr lang="en-GB" sz="5400" kern="1200"/>
        </a:p>
      </dsp:txBody>
      <dsp:txXfrm>
        <a:off x="188136" y="255665"/>
        <a:ext cx="3662328" cy="347770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C57DF-E9A9-44C5-951A-BBC30D1BCEBD}">
      <dsp:nvSpPr>
        <dsp:cNvPr id="0" name=""/>
        <dsp:cNvSpPr/>
      </dsp:nvSpPr>
      <dsp:spPr>
        <a:xfrm>
          <a:off x="0" y="76072"/>
          <a:ext cx="3826768" cy="2969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Prepare an action plan today! </a:t>
          </a:r>
        </a:p>
      </dsp:txBody>
      <dsp:txXfrm>
        <a:off x="144957" y="221029"/>
        <a:ext cx="3536854" cy="2679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vwsWrppN8Aw?feature=oembed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pages/academic-support" TargetMode="External"/><Relationship Id="rId2" Type="http://schemas.openxmlformats.org/officeDocument/2006/relationships/hyperlink" Target="http://www.uwtsd.ac.uk/media/uwtsd-website/content-assets/documents/academic-office/quality-handbook/Rheoliadau'r-Brifysgol-Canllaw-i-Fyfyrwyr-Israddedig-Medi-2017.pdf" TargetMode="Externa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71-GucBaM8U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fif"/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Dechrau eich Traethawd Hir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b="1" dirty="0"/>
              <a:t>Sesiwn 1 o </a:t>
            </a:r>
            <a:r>
              <a:rPr lang="en-GB" b="1" dirty="0"/>
              <a:t>4 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BB7DA-E19C-4857-94AA-A3304A577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Agenda :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50854B7-E54D-4301-A033-7BA865B4BC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6885517"/>
              </p:ext>
            </p:extLst>
          </p:nvPr>
        </p:nvGraphicFramePr>
        <p:xfrm>
          <a:off x="381897" y="1035487"/>
          <a:ext cx="8133454" cy="4757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Sesiwn Traethawd Hir </a:t>
            </a:r>
            <a:r>
              <a:rPr lang="en-GB" dirty="0"/>
              <a:t>MA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3485031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2398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D560C4D-1DE0-4DDE-BD0A-E09769C2CC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Beth yw </a:t>
            </a:r>
            <a:br>
              <a:rPr lang="cy-GB" dirty="0"/>
            </a:br>
            <a:r>
              <a:rPr lang="cy-GB" dirty="0"/>
              <a:t>Traethawd Hir</a:t>
            </a:r>
            <a:r>
              <a:rPr lang="en-GB" dirty="0"/>
              <a:t>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0B1-FFDB-483A-8F0E-FE415639F5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479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82765-4A78-4FEB-8CAA-88E29AC9E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AMCAN(ION)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EABF-58C5-4B00-AFBA-293DE4E18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Darparu cyfle ar gyfer ymchwil beirniadol a gwerthusol sy’n mynd i’r afael ag anawsterau a thrafodaeth sy’n berthnasol i gynllun gradd y myfyriwr.</a:t>
            </a: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Darparu perthynas unigol â thiwtor, perthynas sy’n gefnogol ac yn effeithiol yn feirniadol er mwyn annog cynnydd strwythuredig, cyson a boddhaol o ran gwybodaeth, sgiliau ymchwil a deilliannau.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238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811A7-4C18-4F38-A7B3-C9557468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DEILLIANNAU DYSGU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18A3-5CC3-47CA-8410-3CC0829C4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118" y="1201682"/>
            <a:ext cx="7886700" cy="4351338"/>
          </a:xfrm>
        </p:spPr>
        <p:txBody>
          <a:bodyPr/>
          <a:lstStyle/>
          <a:p>
            <a:pPr marL="0" lvl="0" indent="0" hangingPunc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Ar ôl cwblhau’r modwl hwn yn llwyddiannus, dylai’r myfyriwr allu dangos y gallu i:</a:t>
            </a:r>
          </a:p>
          <a:p>
            <a:pPr lvl="1" hangingPunct="0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gwblhau prosiect ymchwil sylweddol sy’n adlewyrchu sgiliau priodol o ran cymathu, cyfosod, dadlau, cyfathrebu a chyflwyno, mewn dewis faes sy’n berthnasol i’w gynllun gradd;</a:t>
            </a:r>
          </a:p>
          <a:p>
            <a:pPr lvl="1" hangingPunct="0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cwblhau ei ymchwil a chyflwyno dogfen orffenedig o fewn yr amser a bennwyd ac i safonau a gytunwyd;</a:t>
            </a:r>
          </a:p>
          <a:p>
            <a:pPr lvl="1" hangingPunct="0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manteisio ar gysyniadau, egwyddorion ac arferion a gyflwynwyd mewn modylau eraill a dangos cysylltiadau a pherthnasau;</a:t>
            </a:r>
          </a:p>
          <a:p>
            <a:pPr lvl="1" hangingPunct="0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pennu cyflwr presennol gwybodaeth mewn maes penodol a chyfrannu at y wybodaeth honno.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8743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DAE54-1047-46E6-BE58-BB3B99051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ASESU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AFC8-4CAF-4905-B969-9BBDABB5D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7592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Elfen Asesu 1 - 100%</a:t>
            </a:r>
            <a:endParaRPr lang="cy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cy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cy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Traethawd Hir</a:t>
            </a:r>
            <a:r>
              <a:rPr lang="cy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(15,000 o eiriau)</a:t>
            </a:r>
            <a:endParaRPr lang="cy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cy-GB" sz="18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Dylai’r traethawd hir fod oddeutu 15,000 o eiriau o ran hyd; bydd hyn ar ffurf naill ai adolygiad llenyddiaeth neu drwy gasglu data. Caiff pob traethawd hir ei asesu gan arholwr mewnol - fel arfer aelod o dîm rhaglen y myfyriwr - er mewn amgylchiadau eithriadol mae’n bosibl y bydd aelod arall o staff ynghlwm â’r gwaith. Caiff y traethawd hir ei ail-farcio gan aelod o dîm y cwrs.  Bydd yr arholwr allanol yn gweld pob traethawd hir.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57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A0FF-1B36-461C-9944-FDF96266A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Asesu - Parhad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3A4C-9B1A-4A06-A0AB-E1B9406AA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Dylai myfyrwyr gyflwyno’u traethawd hir ynghyd â’r Ffurflen Cyflwyno Traethawd Hir Meistr dan y canllawiau a roddir gyda’r ddogfen hon</a:t>
            </a: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082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cy-GB" b="1" dirty="0"/>
              <a:t>Asesu - Parhad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664" y="732071"/>
            <a:ext cx="7886700" cy="4351338"/>
          </a:xfrm>
        </p:spPr>
        <p:txBody>
          <a:bodyPr/>
          <a:lstStyle/>
          <a:p>
            <a:pPr lvl="0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Caiff y traethawd hir ei asesu yn ôl meini prawf a safonau a gytunwyd a fydd ar gael i’r myfyrwyr unwaith y byddant yn cychwyn yn ffurfiol ar ymchwil eu traethawd hir. </a:t>
            </a:r>
          </a:p>
          <a:p>
            <a:pPr lvl="0" hangingPunct="0"/>
            <a:r>
              <a:rPr lang="cy-GB" dirty="0"/>
              <a:t>e.e: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cynllunio, trefnu a rheoli;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strwythur a chyflwyniad;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manylder gwybodaeth;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manylder yr ymchwil;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perthnasedd y cynnwys;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datblygiad y ddadl;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dadansoddiad beirniadol;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dilysrwydd tybiaethau a chasgliadau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666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471E-16F7-4609-B8A2-1919A53DC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Dyddiad Cyflwyno Terfynol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DE6589-2161-4F32-8371-C7836AE3B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6387946"/>
              </p:ext>
            </p:extLst>
          </p:nvPr>
        </p:nvGraphicFramePr>
        <p:xfrm>
          <a:off x="628650" y="1330773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8342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/>
              <a:t>Sut dylai fy nhraethawd hir edrych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should my dissertation look like?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7648" y="1817440"/>
            <a:ext cx="4038600" cy="3989040"/>
          </a:xfrm>
        </p:spPr>
        <p:txBody>
          <a:bodyPr/>
          <a:lstStyle/>
          <a:p>
            <a:r>
              <a:rPr lang="cy-GB" dirty="0"/>
              <a:t>Cewch chi cyfarwyddyd gan eich cyfarwyddwr rhaglen …</a:t>
            </a:r>
          </a:p>
          <a:p>
            <a:endParaRPr lang="cy-GB" dirty="0"/>
          </a:p>
          <a:p>
            <a:r>
              <a:rPr lang="cy-GB" altLang="en-US" dirty="0">
                <a:solidFill>
                  <a:srgbClr val="222222"/>
                </a:solidFill>
                <a:latin typeface="inherit"/>
              </a:rPr>
              <a:t>Fodd bynnag, dyma 2 opsiwn i chi ...</a:t>
            </a:r>
            <a:r>
              <a:rPr lang="cy-GB" altLang="en-US" sz="500" dirty="0"/>
              <a:t> </a:t>
            </a:r>
            <a:endParaRPr lang="cy-GB" altLang="en-US" sz="2000" dirty="0">
              <a:latin typeface="Arial" panose="020B0604020202020204" pitchFamily="34" charset="0"/>
            </a:endParaRPr>
          </a:p>
          <a:p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3989040"/>
          </a:xfrm>
        </p:spPr>
        <p:txBody>
          <a:bodyPr/>
          <a:lstStyle/>
          <a:p>
            <a:r>
              <a:rPr lang="en-GB" dirty="0"/>
              <a:t>You will be given guidance by your programme director…</a:t>
            </a:r>
          </a:p>
          <a:p>
            <a:endParaRPr lang="en-GB" dirty="0"/>
          </a:p>
          <a:p>
            <a:r>
              <a:rPr lang="en-GB" dirty="0"/>
              <a:t>However 2 options for you …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324544" y="-73287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086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/>
              <a:t>Empirig neu Adolygiad Llenyddiaeth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Empirig</a:t>
            </a:r>
            <a:r>
              <a:rPr lang="en-GB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cy-GB" dirty="0"/>
              <a:t>Rydych yn casglu data cynradd drwy ddefnyddio methodoleg foesegol, drwyadl,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y-GB" dirty="0"/>
              <a:t>Adolygiad Llenyddiaeth / Ymchwil Eilaidd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cy-GB" dirty="0"/>
              <a:t>Rydych yn defnyddio ffynonellau eilaidd, yn bennaf llenyddiaeth o ansawdd sy’n seiliedig ar ymchwil.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mae ‘o ansawdd’ yn ei awgrymu</a:t>
            </a:r>
            <a:r>
              <a:rPr lang="en-GB" dirty="0"/>
              <a:t>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mae ‘cynradd’ yn ei olygu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09822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55390869"/>
              </p:ext>
            </p:extLst>
          </p:nvPr>
        </p:nvGraphicFramePr>
        <p:xfrm>
          <a:off x="457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43508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4CF7680-9185-42DC-AE4A-648463592B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3900392"/>
              </p:ext>
            </p:extLst>
          </p:nvPr>
        </p:nvGraphicFramePr>
        <p:xfrm>
          <a:off x="768499" y="1008044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916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323528" y="1772816"/>
            <a:ext cx="5709320" cy="3922934"/>
            <a:chOff x="518864" y="1757551"/>
            <a:chExt cx="5709320" cy="3922934"/>
          </a:xfrm>
        </p:grpSpPr>
        <p:sp>
          <p:nvSpPr>
            <p:cNvPr id="10" name="Freeform 9"/>
            <p:cNvSpPr/>
            <p:nvPr/>
          </p:nvSpPr>
          <p:spPr>
            <a:xfrm>
              <a:off x="518864" y="1757551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y-GB" sz="2400" kern="1200" dirty="0"/>
                <a:t>Gweler y dudalen </a:t>
              </a:r>
              <a:r>
                <a:rPr lang="en-GB" sz="2400" kern="1200" dirty="0"/>
                <a:t>Moodle </a:t>
              </a:r>
              <a:r>
                <a:rPr lang="cy-GB" sz="2400" kern="1200" dirty="0"/>
                <a:t>sy'n berthnasol i'ch Rhaglen 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/>
                <a:t>ECGE7005Q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/>
                <a:t>ECGE7005P</a:t>
              </a:r>
            </a:p>
          </p:txBody>
        </p:sp>
      </p:grpSp>
      <p:sp>
        <p:nvSpPr>
          <p:cNvPr id="14" name="Freeform 13"/>
          <p:cNvSpPr/>
          <p:nvPr/>
        </p:nvSpPr>
        <p:spPr>
          <a:xfrm>
            <a:off x="4427984" y="1700808"/>
            <a:ext cx="4320480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l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/>
              <a:t>See Moodle page relevant to your Programme </a:t>
            </a:r>
          </a:p>
        </p:txBody>
      </p:sp>
    </p:spTree>
    <p:extLst>
      <p:ext uri="{BB962C8B-B14F-4D97-AF65-F5344CB8AC3E}">
        <p14:creationId xmlns:p14="http://schemas.microsoft.com/office/powerpoint/2010/main" val="10958766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a Dissertation">
            <a:hlinkClick r:id="" action="ppaction://media"/>
            <a:extLst>
              <a:ext uri="{FF2B5EF4-FFF2-40B4-BE49-F238E27FC236}">
                <a16:creationId xmlns:a16="http://schemas.microsoft.com/office/drawing/2014/main" id="{4D6F678C-DDFA-4281-9810-453001DAC4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7171" y="478715"/>
            <a:ext cx="8421892" cy="4758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48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for a Break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711339" y="1917367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Back in 15 minutes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779928" y="351012"/>
            <a:ext cx="6942589" cy="72263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</a:t>
            </a:r>
            <a:r>
              <a:rPr lang="cy-GB" altLang="en-US" sz="3200" dirty="0">
                <a:solidFill>
                  <a:srgbClr val="222222"/>
                </a:solidFill>
                <a:latin typeface="inherit"/>
              </a:rPr>
              <a:t>am</a:t>
            </a:r>
            <a:r>
              <a:rPr kumimoji="0" lang="cy-GB" altLang="en-US" sz="320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 Egwyl </a:t>
            </a: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473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0957D8-3102-4748-A5A0-5220ECC719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Disgwyliadau Myfyrwyr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11973BD-129B-4977-A7C7-D26246DF0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742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Sesiwn Traethawd Hir </a:t>
            </a:r>
            <a:r>
              <a:rPr lang="en-GB" dirty="0"/>
              <a:t>MA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3248347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8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Disgwyliadau’r Brifysgol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76DE8B99-EBFC-4C2B-A2C5-B7AF0B374A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100" u="sng" dirty="0">
                <a:hlinkClick r:id="rId2"/>
              </a:rPr>
            </a:br>
            <a:r>
              <a:rPr lang="cy-GB" sz="3100" u="sng" dirty="0">
                <a:hlinkClick r:id="rId2"/>
              </a:rPr>
              <a:t>Rheoliadau'r Brifysgol: Canllaw i Fyfyrwyr </a:t>
            </a:r>
            <a:r>
              <a:rPr lang="en-GB" sz="3100" dirty="0"/>
              <a:t> </a:t>
            </a:r>
            <a:br>
              <a:rPr lang="en-GB" sz="3100" dirty="0"/>
            </a:br>
            <a:r>
              <a:rPr lang="en-GB" sz="3200" dirty="0"/>
              <a:t>University Guidelines: Student Guide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lvl="1"/>
            <a:r>
              <a:rPr lang="cy-GB" dirty="0"/>
              <a:t>Rheoliadau'r Brifysgol Canllaw i Fyfyrwyr Ôl-raddedig a Addysgir 2021 – 22</a:t>
            </a:r>
          </a:p>
          <a:p>
            <a:pPr lvl="1"/>
            <a:r>
              <a:rPr lang="cy-GB" dirty="0"/>
              <a:t>Hwb</a:t>
            </a:r>
          </a:p>
          <a:p>
            <a:pPr lvl="1"/>
            <a:r>
              <a:rPr lang="cy-GB" dirty="0">
                <a:solidFill>
                  <a:srgbClr val="0070C0"/>
                </a:solidFill>
                <a:hlinkClick r:id="rId3"/>
              </a:rPr>
              <a:t>https://hwb.uwtsd.ac.uk/pages/academic-support</a:t>
            </a:r>
            <a:endParaRPr lang="cy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endParaRPr lang="en-GB" u="sng" dirty="0"/>
          </a:p>
          <a:p>
            <a:pPr lvl="1"/>
            <a:r>
              <a:rPr lang="en-GB" dirty="0"/>
              <a:t>University Regulations Postgraduate Taught Student Guide 2021-22</a:t>
            </a:r>
          </a:p>
          <a:p>
            <a:pPr lvl="1"/>
            <a:r>
              <a:rPr lang="cy-GB" dirty="0"/>
              <a:t>Hwb</a:t>
            </a:r>
          </a:p>
          <a:p>
            <a:pPr lvl="1"/>
            <a:r>
              <a:rPr lang="en-GB" dirty="0">
                <a:hlinkClick r:id="rId3"/>
              </a:rPr>
              <a:t>https://hwb.uwtsd.ac.uk/pages/academic-support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790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Llawlyfr y Traethawd Hir</a:t>
            </a:r>
            <a:br>
              <a:rPr lang="cy-GB" dirty="0"/>
            </a:br>
            <a:r>
              <a:rPr lang="en-GB" dirty="0"/>
              <a:t>Dissertation Handbook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llawlyfr i’w gael gyda manylion penodol i’r modwl a’r rhaglen ar Moodle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 handbook can be found with module and programme specific details available via Moodle.  </a:t>
            </a:r>
          </a:p>
        </p:txBody>
      </p:sp>
    </p:spTree>
    <p:extLst>
      <p:ext uri="{BB962C8B-B14F-4D97-AF65-F5344CB8AC3E}">
        <p14:creationId xmlns:p14="http://schemas.microsoft.com/office/powerpoint/2010/main" val="35107947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/>
              <a:t>Polisi Goruchwylio Myfyrwyr Meistr a Addysgir</a:t>
            </a:r>
            <a:br>
              <a:rPr lang="en-GB" sz="2800" dirty="0"/>
            </a:br>
            <a:r>
              <a:rPr lang="en-AU" sz="2800" b="1" dirty="0"/>
              <a:t>Supervision Policy for Taught Master’s Students           </a:t>
            </a:r>
            <a:r>
              <a:rPr lang="cy-GB" sz="2800" b="1" dirty="0"/>
              <a:t>Crynodeb:                                         </a:t>
            </a:r>
            <a:r>
              <a:rPr lang="en-AU" sz="2800" b="1" dirty="0"/>
              <a:t>Summary: </a:t>
            </a:r>
            <a:endParaRPr lang="en-GB" sz="2800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9492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Hawl i Gymorth gyda Thraethodau Hir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342900" lvl="0" indent="-342900" algn="just">
              <a:buFont typeface="+mj-lt"/>
              <a:buAutoNum type="arabicPeriod"/>
            </a:pPr>
            <a:r>
              <a:rPr lang="cy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Cymorth gyda Thraethodau Hir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(LLAWLYFR ANSAWDD ACADEMAIDD, 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PCYDDS,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2021_2022)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0215"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Fel arfer ni ddylai cyfanswm yr oruchwyliaeth fod yn fwy na 10 awr i drafod y cynnig a’r traethawd hir dilynol. Gall y cyfarfodydd hyn fod naill ai’n rhithwir (megis Microsoft </a:t>
            </a:r>
            <a:r>
              <a:rPr lang="cy-GB" sz="2000" noProof="1">
                <a:latin typeface="Arial" panose="020B0604020202020204" pitchFamily="34" charset="0"/>
                <a:ea typeface="Times New Roman" panose="02020603050405020304" pitchFamily="18" charset="0"/>
              </a:rPr>
              <a:t>Teams</a:t>
            </a: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/e-bost/ffôn) neu wyneb yn wyneb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1" algn="just">
              <a:buSzPts val="1100"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Gall cyfran o gyfanswm yr oruchwyliaeth ar gyfer traethodau hir fod ar ffurf tiwtorialau grŵp neu weithdai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Dylai’r myfyriwr gofnodi crynodeb o bob cyfarfod ar y Cofnod Goruchwylio Traethawd Hir Ôl‑raddedig a Addysgir (GA19) i’w gadarnhau gan y goruchwyliwr o fewn 10 diwrnod gwaith clir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4473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6D84A-0E9A-43BB-9037-19F8DC9F6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2E74B5"/>
                </a:solidFill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Cymorth Goruchwyliaeth </a:t>
            </a:r>
            <a:br>
              <a:rPr lang="en-GB" b="1" dirty="0">
                <a:solidFill>
                  <a:srgbClr val="2E74B5"/>
                </a:solidFill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5147AE-697C-480D-BA52-40AF53BFC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643" y="1275779"/>
            <a:ext cx="7989707" cy="4819052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Amser cyswllt gyda Goruchwylwyr</a:t>
            </a:r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/ Darlithwyr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Amser cyswllt</a:t>
            </a:r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cy-GB" sz="1400" b="1" dirty="0">
                <a:latin typeface="Arial" panose="020B0604020202020204" pitchFamily="34" charset="0"/>
                <a:ea typeface="Times New Roman" panose="02020603050405020304" pitchFamily="18" charset="0"/>
              </a:rPr>
              <a:t>d</a:t>
            </a:r>
            <a:r>
              <a:rPr lang="cy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arperir adborth ysgrifenedig ar eich cyfer ar waith a gynhyrchir cyn cyfarfod goruchwylio : </a:t>
            </a:r>
            <a:endParaRPr lang="cy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cy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 Plant a Phobl Ifanc, MA Llesiant, Dysgu a Datblygiad Proffesiynol</a:t>
            </a:r>
            <a:r>
              <a:rPr lang="cy-GB" sz="1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cy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 </a:t>
            </a:r>
            <a:r>
              <a:rPr lang="cy-GB" sz="1400" b="1" dirty="0">
                <a:latin typeface="Arial" panose="020B0604020202020204" pitchFamily="34" charset="0"/>
                <a:ea typeface="Times New Roman" panose="02020603050405020304" pitchFamily="18" charset="0"/>
              </a:rPr>
              <a:t>Gwaith Ieuenctid</a:t>
            </a:r>
            <a:r>
              <a:rPr lang="cy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cy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 Addysg a </a:t>
            </a:r>
            <a:r>
              <a:rPr lang="cy-GB" sz="1400" b="1" dirty="0">
                <a:latin typeface="Arial" panose="020B0604020202020204" pitchFamily="34" charset="0"/>
                <a:ea typeface="Times New Roman" panose="02020603050405020304" pitchFamily="18" charset="0"/>
              </a:rPr>
              <a:t>G</a:t>
            </a:r>
            <a:r>
              <a:rPr lang="cy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ofal Blynyddoedd Cynnar </a:t>
            </a:r>
            <a:endParaRPr lang="cy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FA4D93D-7B86-47D1-958E-36AF54DDA7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4308887"/>
              </p:ext>
            </p:extLst>
          </p:nvPr>
        </p:nvGraphicFramePr>
        <p:xfrm>
          <a:off x="298925" y="3429000"/>
          <a:ext cx="8216425" cy="2522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38504">
                  <a:extLst>
                    <a:ext uri="{9D8B030D-6E8A-4147-A177-3AD203B41FA5}">
                      <a16:colId xmlns:a16="http://schemas.microsoft.com/office/drawing/2014/main" val="3333114082"/>
                    </a:ext>
                  </a:extLst>
                </a:gridCol>
                <a:gridCol w="2738504">
                  <a:extLst>
                    <a:ext uri="{9D8B030D-6E8A-4147-A177-3AD203B41FA5}">
                      <a16:colId xmlns:a16="http://schemas.microsoft.com/office/drawing/2014/main" val="875232670"/>
                    </a:ext>
                  </a:extLst>
                </a:gridCol>
                <a:gridCol w="2739417">
                  <a:extLst>
                    <a:ext uri="{9D8B030D-6E8A-4147-A177-3AD203B41FA5}">
                      <a16:colId xmlns:a16="http://schemas.microsoft.com/office/drawing/2014/main" val="2251765580"/>
                    </a:ext>
                  </a:extLst>
                </a:gridCol>
              </a:tblGrid>
              <a:tr h="723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 dirty="0">
                          <a:effectLst/>
                        </a:rPr>
                        <a:t>Cymorth Goruchwyliaeth Grŵp  </a:t>
                      </a:r>
                      <a:endParaRPr lang="cy-GB" sz="10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 dirty="0">
                          <a:effectLst/>
                        </a:rPr>
                        <a:t>4 x 2 awr</a:t>
                      </a:r>
                      <a:endParaRPr lang="cy-GB" sz="10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 dirty="0">
                          <a:effectLst/>
                        </a:rPr>
                        <a:t>8 awr (3 awr tuag at eich hawl i 10 awr) </a:t>
                      </a:r>
                      <a:endParaRPr lang="cy-GB" sz="10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616407"/>
                  </a:ext>
                </a:extLst>
              </a:tr>
              <a:tr h="3525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>
                          <a:effectLst/>
                        </a:rPr>
                        <a:t>Goruchwyliaeth unigol </a:t>
                      </a:r>
                      <a:endParaRPr lang="cy-GB" sz="10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>
                          <a:effectLst/>
                        </a:rPr>
                        <a:t>7 x sesiwn 30 munud</a:t>
                      </a:r>
                      <a:endParaRPr lang="cy-GB" sz="10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>
                          <a:effectLst/>
                        </a:rPr>
                        <a:t>3.5 awr</a:t>
                      </a:r>
                      <a:endParaRPr lang="cy-GB" sz="10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8693815"/>
                  </a:ext>
                </a:extLst>
              </a:tr>
              <a:tr h="109430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 dirty="0">
                          <a:effectLst/>
                        </a:rPr>
                        <a:t>Adborth Ysgrifenedig (pan ddarperir gwaith cyn sesiwn oruchwyliaeth) </a:t>
                      </a:r>
                      <a:endParaRPr lang="cy-GB" sz="10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>
                          <a:effectLst/>
                        </a:rPr>
                        <a:t>7 x 30 </a:t>
                      </a:r>
                      <a:endParaRPr lang="cy-GB" sz="10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>
                          <a:effectLst/>
                        </a:rPr>
                        <a:t>3.5 awr</a:t>
                      </a:r>
                      <a:endParaRPr lang="cy-GB" sz="10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8957776"/>
                  </a:ext>
                </a:extLst>
              </a:tr>
              <a:tr h="3525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>
                          <a:effectLst/>
                        </a:rPr>
                        <a:t>CYFANSWM</a:t>
                      </a:r>
                      <a:endParaRPr lang="cy-GB" sz="10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>
                          <a:effectLst/>
                        </a:rPr>
                        <a:t> </a:t>
                      </a:r>
                      <a:endParaRPr lang="cy-GB" sz="10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noProof="0" dirty="0">
                          <a:effectLst/>
                        </a:rPr>
                        <a:t>15 awr - uchafswm</a:t>
                      </a:r>
                      <a:endParaRPr lang="cy-GB" sz="10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917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61038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38848834"/>
              </p:ext>
            </p:extLst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34564213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084098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81B9AD-2C9F-448E-9509-D4C2FD9028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>
                    <a:lumMod val="75000"/>
                  </a:schemeClr>
                </a:solidFill>
              </a:rPr>
              <a:t>Cychwyn Arni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7E8CA-1A6D-4446-841E-32B564D8EB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3303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 Cynllunio: Cynnig Ymchwil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1067769"/>
              </p:ext>
            </p:extLst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9124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71-GucBaM8U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6308" y="260648"/>
            <a:ext cx="9011383" cy="586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2116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8252229"/>
              </p:ext>
            </p:extLst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4194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350529"/>
              </p:ext>
            </p:extLst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7993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8B4F9-3521-457D-A901-AB40ACA52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Enghraifft 1  Nod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937F6-77FC-4F23-81C9-69BB9D4A4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cy-GB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Prif nod yr ymchwil</a:t>
            </a:r>
            <a:r>
              <a:rPr lang="cy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yw archwilio:  dealltwriaeth </a:t>
            </a:r>
            <a:r>
              <a:rPr lang="cy-GB" sz="1800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cwnselwyr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gwyn dan hyfforddiant o ‘hil’, hiliaeth a </a:t>
            </a:r>
            <a:r>
              <a:rPr lang="cy-GB" sz="1800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gwynder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cy-GB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 mwyn cyflawni’r nod hwn</a:t>
            </a:r>
            <a:r>
              <a:rPr lang="cy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cwestiwn ymchwil a ofynnwyd oedd: </a:t>
            </a:r>
          </a:p>
          <a:p>
            <a:pPr marL="817245" indent="-457200">
              <a:lnSpc>
                <a:spcPct val="103000"/>
              </a:lnSpc>
              <a:spcAft>
                <a:spcPts val="800"/>
              </a:spcAft>
            </a:pPr>
            <a:r>
              <a:rPr lang="cy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mae </a:t>
            </a:r>
            <a:r>
              <a:rPr lang="cy-GB" sz="1800" i="1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cwnselwyr</a:t>
            </a:r>
            <a:r>
              <a:rPr lang="cy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gwyn dan hyfforddiant yn ne Cymru yn deall ‘hil’, hiliaeth a </a:t>
            </a:r>
            <a:r>
              <a:rPr lang="cy-GB" sz="1800" i="1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gwynder</a:t>
            </a:r>
            <a:r>
              <a:rPr lang="cy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cy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5082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Enghraifft</a:t>
            </a:r>
            <a:r>
              <a:rPr lang="en-GB" dirty="0"/>
              <a:t> 2a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788" y="405534"/>
            <a:ext cx="4629150" cy="4873625"/>
          </a:xfrm>
        </p:spPr>
        <p:txBody>
          <a:bodyPr/>
          <a:lstStyle/>
          <a:p>
            <a:r>
              <a:rPr lang="cy-GB" sz="3000" dirty="0"/>
              <a:t>Cwestiwn ymchwil / Mater</a:t>
            </a:r>
          </a:p>
          <a:p>
            <a:pPr lvl="1"/>
            <a:r>
              <a:rPr lang="cy-GB" dirty="0"/>
              <a:t>Effeithiau Covid-19 ar Ysgolion..</a:t>
            </a:r>
          </a:p>
          <a:p>
            <a:r>
              <a:rPr lang="cy-GB" sz="3000" dirty="0"/>
              <a:t>Nod</a:t>
            </a:r>
          </a:p>
          <a:p>
            <a:pPr lvl="1"/>
            <a:r>
              <a:rPr lang="cy-GB" dirty="0"/>
              <a:t>Mesur effaith Covid-19 ar ysgolion </a:t>
            </a:r>
          </a:p>
          <a:p>
            <a:r>
              <a:rPr lang="cy-GB" sz="3000" dirty="0"/>
              <a:t>Amcanion</a:t>
            </a:r>
          </a:p>
          <a:p>
            <a:pPr lvl="1"/>
            <a:r>
              <a:rPr lang="cy-GB" dirty="0"/>
              <a:t>1. beth yw’r effeithiau ar ysgolion </a:t>
            </a:r>
          </a:p>
          <a:p>
            <a:pPr lvl="1"/>
            <a:r>
              <a:rPr lang="cy-GB" dirty="0"/>
              <a:t>2. sut maent yn effeithio </a:t>
            </a:r>
          </a:p>
          <a:p>
            <a:pPr lvl="1"/>
            <a:r>
              <a:rPr lang="cy-GB" dirty="0"/>
              <a:t>3. pwy maent yn ei effeithio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y-GB" dirty="0"/>
              <a:t>Gwerthuswch nodau ac amcanion y cwestiwn </a:t>
            </a:r>
          </a:p>
          <a:p>
            <a:r>
              <a:rPr lang="cy-GB" dirty="0"/>
              <a:t>Ystyriwch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Ydynt yn gadarn neu’n wan?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Sut byddech yn eu gwella? </a:t>
            </a:r>
          </a:p>
        </p:txBody>
      </p:sp>
    </p:spTree>
    <p:extLst>
      <p:ext uri="{BB962C8B-B14F-4D97-AF65-F5344CB8AC3E}">
        <p14:creationId xmlns:p14="http://schemas.microsoft.com/office/powerpoint/2010/main" val="27967599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" y="400444"/>
            <a:ext cx="2949575" cy="1600200"/>
          </a:xfrm>
        </p:spPr>
        <p:txBody>
          <a:bodyPr/>
          <a:lstStyle/>
          <a:p>
            <a:r>
              <a:rPr lang="cy-GB" dirty="0"/>
              <a:t>Enghraifft </a:t>
            </a:r>
            <a:r>
              <a:rPr lang="en-GB" dirty="0"/>
              <a:t>2b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804" y="2120462"/>
            <a:ext cx="2949575" cy="3811588"/>
          </a:xfrm>
        </p:spPr>
        <p:txBody>
          <a:bodyPr/>
          <a:lstStyle/>
          <a:p>
            <a:r>
              <a:rPr lang="cy-GB" dirty="0"/>
              <a:t>Gwerthuswch Beth yw’r gwahaniaeth rhwng yr enghreifftiau?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10759" y="50858"/>
            <a:ext cx="5240267" cy="5540837"/>
          </a:xfrm>
        </p:spPr>
        <p:txBody>
          <a:bodyPr/>
          <a:lstStyle/>
          <a:p>
            <a:r>
              <a:rPr lang="cy-GB" dirty="0"/>
              <a:t>Cwestiwn ymchwil / Mater</a:t>
            </a:r>
          </a:p>
          <a:p>
            <a:pPr lvl="1"/>
            <a:r>
              <a:rPr lang="cy-GB" sz="1600" dirty="0"/>
              <a:t>Effaith Covid-19  ar lesiant athrawon a disgyblion mewn Ysgol Gynradd yng Nghymru. </a:t>
            </a:r>
          </a:p>
          <a:p>
            <a:r>
              <a:rPr lang="cy-GB" dirty="0"/>
              <a:t>Nod</a:t>
            </a:r>
          </a:p>
          <a:p>
            <a:pPr lvl="1"/>
            <a:r>
              <a:rPr lang="cy-GB" sz="1600" dirty="0"/>
              <a:t>Archwilio sut mae Covid-19  wedi effeithio ar lesiant athrawon a disgyblion mewn Ysgol Gynradd yng Nghymru. </a:t>
            </a:r>
          </a:p>
          <a:p>
            <a:r>
              <a:rPr lang="cy-GB" dirty="0"/>
              <a:t>Amcanion</a:t>
            </a:r>
          </a:p>
          <a:p>
            <a:pPr lvl="1"/>
            <a:r>
              <a:rPr lang="cy-GB" sz="1600" dirty="0"/>
              <a:t>1. Drwy adolygiad llenyddiaeth, amlinellwch y rôl mae llesiant yn ei chwarae mewn amgylchedd ysgol a beth allai effeithio arno, yn cynnwys Covid-19</a:t>
            </a:r>
          </a:p>
          <a:p>
            <a:pPr lvl="1"/>
            <a:r>
              <a:rPr lang="cy-GB" sz="1600" dirty="0"/>
              <a:t>2. Gwnewch gyfweliad ar-lein â grwp ffocws o athrawon ysgol gynradd er mwyn archwilio effaith </a:t>
            </a:r>
            <a:r>
              <a:rPr lang="cy-GB" sz="1600" noProof="1"/>
              <a:t>ganfyddedig</a:t>
            </a:r>
            <a:r>
              <a:rPr lang="cy-GB" sz="1600" dirty="0"/>
              <a:t> Covid-19 ar eu Llesiant </a:t>
            </a:r>
          </a:p>
          <a:p>
            <a:pPr lvl="1"/>
            <a:r>
              <a:rPr lang="cy-GB" sz="1600" dirty="0"/>
              <a:t>3. Gwnewch gyfweliad ar-lein â grwp ffocws o athrawon ysgol gynradd er mwyn archwilio effaith </a:t>
            </a:r>
            <a:r>
              <a:rPr lang="cy-GB" sz="1600" noProof="1"/>
              <a:t>ganfyddedig</a:t>
            </a:r>
            <a:r>
              <a:rPr lang="cy-GB" sz="1600" dirty="0"/>
              <a:t> Covid-19 ar Lesiant Disgyblion </a:t>
            </a:r>
          </a:p>
          <a:p>
            <a:pPr lvl="1"/>
            <a:r>
              <a:rPr lang="cy-GB" sz="1600" dirty="0"/>
              <a:t>4. Drwy ddefnyddio holiadur sy’n ystyriol o blant, archwiliwch effaith </a:t>
            </a:r>
            <a:r>
              <a:rPr lang="cy-GB" sz="1600" noProof="1"/>
              <a:t>ganfyddedig</a:t>
            </a:r>
            <a:r>
              <a:rPr lang="cy-GB" sz="1600" dirty="0"/>
              <a:t> Covid-19 ar Lesiant Disgyblion </a:t>
            </a:r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290086" y="2800284"/>
            <a:ext cx="3071124" cy="2799955"/>
          </a:xfrm>
          <a:prstGeom prst="wedgeEllipseCallout">
            <a:avLst>
              <a:gd name="adj1" fmla="val 62785"/>
              <a:gd name="adj2" fmla="val 351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Hefyd mae eisiau i chi wybod pa fethodoleg a dulliau gallech eu defnyddio: </a:t>
            </a:r>
          </a:p>
        </p:txBody>
      </p:sp>
    </p:spTree>
    <p:extLst>
      <p:ext uri="{BB962C8B-B14F-4D97-AF65-F5344CB8AC3E}">
        <p14:creationId xmlns:p14="http://schemas.microsoft.com/office/powerpoint/2010/main" val="36983245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6BB04B-8E73-4527-979A-815615B8C4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Camau Nesaf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AC95283-E3EC-4D3B-BF78-70014CD44F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247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FF0000"/>
                </a:solidFill>
              </a:rPr>
              <a:t>I’W WNEUD cyn eich sesiwn oruchwyliaeth gyntaf: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771155"/>
              </p:ext>
            </p:extLst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7831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Proses Foeseg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821021"/>
              </p:ext>
            </p:extLst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47349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Proses Foeseg</a:t>
            </a:r>
            <a:r>
              <a:rPr lang="en-GB" dirty="0"/>
              <a:t>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6344606"/>
              </p:ext>
            </p:extLst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73643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Paratoi ar gyfer Goruchwyliaeth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17277"/>
              </p:ext>
            </p:extLst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9369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647199"/>
              </p:ext>
            </p:extLst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2921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Cynllun Gweithredu </a:t>
            </a:r>
            <a:br>
              <a:rPr lang="en-GB" dirty="0"/>
            </a:br>
            <a:r>
              <a:rPr lang="en-GB" dirty="0"/>
              <a:t>Action Planning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860032" y="1988839"/>
          <a:ext cx="3826768" cy="3600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al Callout 6"/>
          <p:cNvSpPr/>
          <p:nvPr/>
        </p:nvSpPr>
        <p:spPr>
          <a:xfrm>
            <a:off x="6744929" y="346795"/>
            <a:ext cx="2219559" cy="152133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Gweithgaredd wedi’r sesiwn </a:t>
            </a:r>
          </a:p>
          <a:p>
            <a:pPr algn="ctr"/>
            <a:r>
              <a:rPr lang="en-GB" dirty="0"/>
              <a:t>Post session Activity </a:t>
            </a:r>
          </a:p>
        </p:txBody>
      </p:sp>
    </p:spTree>
    <p:extLst>
      <p:ext uri="{BB962C8B-B14F-4D97-AF65-F5344CB8AC3E}">
        <p14:creationId xmlns:p14="http://schemas.microsoft.com/office/powerpoint/2010/main" val="22414201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316356"/>
              </p:ext>
            </p:extLst>
          </p:nvPr>
        </p:nvGraphicFramePr>
        <p:xfrm>
          <a:off x="64546" y="0"/>
          <a:ext cx="9041801" cy="71126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Goruchwyliaeth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Cynnwys / Cerrig milltir</a:t>
                      </a:r>
                      <a:endParaRPr lang="cy-GB" sz="16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Dyddiad</a:t>
                      </a:r>
                      <a:r>
                        <a:rPr lang="cy-GB" sz="1600">
                          <a:effectLst/>
                        </a:rPr>
                        <a:t>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/ gweithdy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Dechrau’ch Traethawd Hir / Rheoliadau’r Brifysgol </a:t>
                      </a:r>
                      <a:endParaRPr lang="cy-GB" sz="16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5 Hydref 5.30pm-7.30pm, MS Teams: 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Cyfarfod cyntaf gyda’r Goruchwyliwr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Trafodaeth, Contract: disgwyliadau Cynnig, Llinell amser, cyfarfodydd.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cy-GB" sz="1600" noProof="0" dirty="0">
                          <a:effectLst/>
                        </a:rPr>
                        <a:t>Goruchwyliwr, Cyfarfod 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Cynnig ymchwil / Moeseg trafodaeth ar gyfer Cymeradwyaeth Foesegol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/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Ysgrifennu Adolygiad Llenyddiaeth: i.  Ar gyfer astudiaeth empirig </a:t>
                      </a:r>
                      <a:r>
                        <a:rPr lang="cy-GB" sz="1600" noProof="1">
                          <a:effectLst/>
                        </a:rPr>
                        <a:t>ii. </a:t>
                      </a:r>
                      <a:r>
                        <a:rPr lang="cy-GB" sz="1600" noProof="0" dirty="0">
                          <a:effectLst/>
                        </a:rPr>
                        <a:t>Adolygiad llenyddiaeth estynedig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16 Tachwedd 5.30pm-7.30pm,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145774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cy-GB" sz="1600" noProof="0" dirty="0">
                          <a:effectLst/>
                        </a:rPr>
                        <a:t>Amlinelliad Adolygiad Llenyddiaeth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sesiwn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Methodoleg / Dadansoddi Data: i. Ar gyfer astudiaeth empirig </a:t>
                      </a:r>
                      <a:r>
                        <a:rPr lang="cy-GB" sz="1600" noProof="1">
                          <a:effectLst/>
                        </a:rPr>
                        <a:t>ii.</a:t>
                      </a:r>
                      <a:r>
                        <a:rPr lang="cy-GB" sz="1600" noProof="0" dirty="0">
                          <a:effectLst/>
                        </a:rPr>
                        <a:t> Adolygiad llenyddiaeth estynedig - strwythur a dadansoddi </a:t>
                      </a:r>
                      <a:endParaRPr lang="cy-GB" sz="1600" noProof="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11 Ionawr 5.30pm-7.30pm,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Pennod Methodoleg  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…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Casglu Data (os ydych yn casglu data)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 …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 Dadansoddi Data 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…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Ysgrifennu’r traethawd hir Trafodaeth / Diweddglo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38793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lang="cy-GB" sz="1600" noProof="0" dirty="0">
                          <a:effectLst/>
                        </a:rPr>
                        <a:t>Goruchwyliaeth Grŵp sesiwn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Rhoi’r wedd derfynol ar eich traethawd hir a’i gyflwyno 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15 Mawrth 5.30pm-7.30pm,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 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Drafft terfynol gweithredol: adborth cyffredinol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u="sng" dirty="0">
                          <a:effectLst/>
                        </a:rPr>
                        <a:t>25 Mawrth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DYDDIAD CYFLWYNO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CYFLWYNIAD TERFYNOL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u="sng" dirty="0">
                          <a:effectLst/>
                        </a:rPr>
                        <a:t>25 Ebrill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0699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Beth sydd yn eich meddwl? </a:t>
            </a:r>
            <a:br>
              <a:rPr lang="cy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Unrhyw Bryderon?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319901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167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4DC7-3FEA-4E63-9640-4AF8F6E9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AF691-8EAA-4C31-AC14-41BC08AB2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Grwpiau, Cwestiynau</a:t>
            </a:r>
          </a:p>
        </p:txBody>
      </p:sp>
    </p:spTree>
    <p:extLst>
      <p:ext uri="{BB962C8B-B14F-4D97-AF65-F5344CB8AC3E}">
        <p14:creationId xmlns:p14="http://schemas.microsoft.com/office/powerpoint/2010/main" val="269489895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9c7764b8a84754f1b6b781b656cb921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3bf36ecf23cb12a7a6f8b65689ece0d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19514574-b5d9-49eb-9678-28308461b4b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4E66D28-9A8A-4B81-B39A-6CDFDB633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1076</TotalTime>
  <Words>2227</Words>
  <Application>Microsoft Office PowerPoint</Application>
  <PresentationFormat>Sioe Ar-sgrin (4:3)</PresentationFormat>
  <Paragraphs>274</Paragraphs>
  <Slides>45</Slides>
  <Notes>0</Notes>
  <HiddenSlides>0</HiddenSlides>
  <MMClips>2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15</vt:i4>
      </vt:variant>
      <vt:variant>
        <vt:lpstr>Teitlau Sleidiau</vt:lpstr>
      </vt:variant>
      <vt:variant>
        <vt:i4>45</vt:i4>
      </vt:variant>
    </vt:vector>
  </HeadingPairs>
  <TitlesOfParts>
    <vt:vector size="66" baseType="lpstr">
      <vt:lpstr>inherit</vt:lpstr>
      <vt:lpstr>Arial</vt:lpstr>
      <vt:lpstr>Calibri</vt:lpstr>
      <vt:lpstr>Calibri Light</vt:lpstr>
      <vt:lpstr>Symbol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Dechrau eich Traethawd Hir </vt:lpstr>
      <vt:lpstr>Agenda :  </vt:lpstr>
      <vt:lpstr>Sesiwn Traethawd Hir MA </vt:lpstr>
      <vt:lpstr>Beth yw  Traethawd Hir?  </vt:lpstr>
      <vt:lpstr>AMCAN(ION) </vt:lpstr>
      <vt:lpstr>DEILLIANNAU DYSGU </vt:lpstr>
      <vt:lpstr>ASESU </vt:lpstr>
      <vt:lpstr>Asesu - Parhad </vt:lpstr>
      <vt:lpstr>Asesu - Parhad</vt:lpstr>
      <vt:lpstr>Dyddiad Cyflwyno Terfynol </vt:lpstr>
      <vt:lpstr>Sut dylai fy nhraethawd hir edrych? What should my dissertation look like? </vt:lpstr>
      <vt:lpstr>Empirig neu Adolygiad Llenyddiaeth </vt:lpstr>
      <vt:lpstr>Cyflwyniad PowerPoint</vt:lpstr>
      <vt:lpstr>Cyflwyniad PowerPoint</vt:lpstr>
      <vt:lpstr>Moodle </vt:lpstr>
      <vt:lpstr>Cyflwyniad PowerPoint</vt:lpstr>
      <vt:lpstr>Time for a Break  </vt:lpstr>
      <vt:lpstr>Disgwyliadau Myfyrwyr </vt:lpstr>
      <vt:lpstr>Sesiwn Traethawd Hir MA </vt:lpstr>
      <vt:lpstr>Disgwyliadau’r Brifysgol </vt:lpstr>
      <vt:lpstr> Rheoliadau'r Brifysgol: Canllaw i Fyfyrwyr   University Guidelines: Student Guide </vt:lpstr>
      <vt:lpstr>Llawlyfr y Traethawd Hir Dissertation Handbook </vt:lpstr>
      <vt:lpstr>Polisi Goruchwylio Myfyrwyr Meistr a Addysgir Supervision Policy for Taught Master’s Students           Crynodeb:                                         Summary: </vt:lpstr>
      <vt:lpstr>Hawl i Gymorth gyda Thraethodau Hir </vt:lpstr>
      <vt:lpstr>Cymorth Goruchwyliaeth  </vt:lpstr>
      <vt:lpstr>Cyflwyniad PowerPoint</vt:lpstr>
      <vt:lpstr>Cychwyn Arni </vt:lpstr>
      <vt:lpstr>Cyn Cynllunio: Cynnig Ymchwil </vt:lpstr>
      <vt:lpstr>Cyflwyniad PowerPoint</vt:lpstr>
      <vt:lpstr>Cyflwyniad PowerPoint</vt:lpstr>
      <vt:lpstr>Cyflwyniad PowerPoint</vt:lpstr>
      <vt:lpstr>Enghraifft 1  Nod</vt:lpstr>
      <vt:lpstr>Enghraifft 2a </vt:lpstr>
      <vt:lpstr>Enghraifft 2b</vt:lpstr>
      <vt:lpstr>Camau Nesaf</vt:lpstr>
      <vt:lpstr>I’W WNEUD cyn eich sesiwn oruchwyliaeth gyntaf: </vt:lpstr>
      <vt:lpstr>Proses Foeseg </vt:lpstr>
      <vt:lpstr>Proses Foeseg </vt:lpstr>
      <vt:lpstr>Paratoi ar gyfer Goruchwyliaeth</vt:lpstr>
      <vt:lpstr>Cyflwyniad PowerPoint</vt:lpstr>
      <vt:lpstr>Cynllun Gweithredu  Action Planning </vt:lpstr>
      <vt:lpstr>Cyflwyniad PowerPoint</vt:lpstr>
      <vt:lpstr>Beth sydd yn eich meddwl?  Unrhyw Bryderon? </vt:lpstr>
      <vt:lpstr>Llyfrau…  Books…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Barbara Jones</cp:lastModifiedBy>
  <cp:revision>104</cp:revision>
  <dcterms:created xsi:type="dcterms:W3CDTF">2021-03-10T12:10:47Z</dcterms:created>
  <dcterms:modified xsi:type="dcterms:W3CDTF">2021-10-20T09:28:42Z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