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7" r:id="rId3"/>
    <p:sldId id="258" r:id="rId4"/>
    <p:sldId id="277" r:id="rId5"/>
    <p:sldId id="259" r:id="rId6"/>
    <p:sldId id="260" r:id="rId7"/>
    <p:sldId id="278" r:id="rId8"/>
    <p:sldId id="279" r:id="rId9"/>
    <p:sldId id="280" r:id="rId10"/>
    <p:sldId id="261" r:id="rId11"/>
    <p:sldId id="276" r:id="rId12"/>
    <p:sldId id="286" r:id="rId13"/>
    <p:sldId id="287" r:id="rId14"/>
    <p:sldId id="288" r:id="rId15"/>
    <p:sldId id="262" r:id="rId16"/>
    <p:sldId id="282" r:id="rId17"/>
    <p:sldId id="283" r:id="rId18"/>
    <p:sldId id="284" r:id="rId19"/>
    <p:sldId id="285" r:id="rId20"/>
    <p:sldId id="289" r:id="rId21"/>
    <p:sldId id="290" r:id="rId22"/>
    <p:sldId id="263" r:id="rId23"/>
    <p:sldId id="264" r:id="rId24"/>
    <p:sldId id="271" r:id="rId25"/>
    <p:sldId id="281" r:id="rId26"/>
    <p:sldId id="272" r:id="rId27"/>
    <p:sldId id="265" r:id="rId28"/>
    <p:sldId id="275" r:id="rId29"/>
    <p:sldId id="267" r:id="rId30"/>
    <p:sldId id="273" r:id="rId31"/>
    <p:sldId id="268" r:id="rId32"/>
    <p:sldId id="269" r:id="rId33"/>
    <p:sldId id="27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73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29A943-B682-4811-9DD8-33837BA5A2B2}" type="datetimeFigureOut">
              <a:rPr lang="en-GB" smtClean="0"/>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A92A22-2A65-40BC-BE5E-1BA2FC97B7A3}" type="slidenum">
              <a:rPr lang="en-GB" smtClean="0"/>
              <a:t>‹#›</a:t>
            </a:fld>
            <a:endParaRPr lang="en-GB"/>
          </a:p>
        </p:txBody>
      </p:sp>
    </p:spTree>
    <p:extLst>
      <p:ext uri="{BB962C8B-B14F-4D97-AF65-F5344CB8AC3E}">
        <p14:creationId xmlns:p14="http://schemas.microsoft.com/office/powerpoint/2010/main" val="1218955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A92A22-2A65-40BC-BE5E-1BA2FC97B7A3}" type="slidenum">
              <a:rPr lang="en-GB" smtClean="0"/>
              <a:t>33</a:t>
            </a:fld>
            <a:endParaRPr lang="en-GB"/>
          </a:p>
        </p:txBody>
      </p:sp>
    </p:spTree>
    <p:extLst>
      <p:ext uri="{BB962C8B-B14F-4D97-AF65-F5344CB8AC3E}">
        <p14:creationId xmlns:p14="http://schemas.microsoft.com/office/powerpoint/2010/main" val="102986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6F1DA9B-DB37-4914-90B0-36E337824B98}"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1933263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76F1DA9B-DB37-4914-90B0-36E337824B98}"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2771088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F1DA9B-DB37-4914-90B0-36E337824B98}"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2654998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6F1DA9B-DB37-4914-90B0-36E337824B98}" type="datetimeFigureOut">
              <a:rPr lang="en-GB" smtClean="0"/>
              <a:t>20/12/2019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2440055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6F1DA9B-DB37-4914-90B0-36E337824B98}" type="datetimeFigureOut">
              <a:rPr lang="en-GB" smtClean="0"/>
              <a:t>20/12/2019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2459595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76F1DA9B-DB37-4914-90B0-36E337824B98}" type="datetimeFigureOut">
              <a:rPr lang="en-GB" smtClean="0"/>
              <a:t>20/12/2019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1980461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6F1DA9B-DB37-4914-90B0-36E337824B98}" type="datetimeFigureOut">
              <a:rPr lang="en-GB" smtClean="0"/>
              <a:t>20/12/2019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395655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76F1DA9B-DB37-4914-90B0-36E337824B98}" type="datetimeFigureOut">
              <a:rPr lang="en-GB" smtClean="0"/>
              <a:t>20/12/2019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1361350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F1DA9B-DB37-4914-90B0-36E337824B98}" type="datetimeFigureOut">
              <a:rPr lang="en-GB" smtClean="0"/>
              <a:t>20/12/2019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1527419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F1DA9B-DB37-4914-90B0-36E337824B98}" type="datetimeFigureOut">
              <a:rPr lang="en-GB" smtClean="0"/>
              <a:t>20/12/2019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1756698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F1DA9B-DB37-4914-90B0-36E337824B98}"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3562119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F1DA9B-DB37-4914-90B0-36E337824B98}"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290BF-7AD9-484D-A4E9-8FD2CBA418A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48644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F1DA9B-DB37-4914-90B0-36E337824B98}"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14058317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6F1DA9B-DB37-4914-90B0-36E337824B98}" type="datetimeFigureOut">
              <a:rPr lang="en-GB" smtClean="0"/>
              <a:t>20/12/2019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3584293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6F1DA9B-DB37-4914-90B0-36E337824B98}" type="datetimeFigureOut">
              <a:rPr lang="en-GB" smtClean="0"/>
              <a:t>20/12/2019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1622044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6F1DA9B-DB37-4914-90B0-36E337824B98}"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4341310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6F1DA9B-DB37-4914-90B0-36E337824B98}"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290BF-7AD9-484D-A4E9-8FD2CBA418AF}" type="slidenum">
              <a:rPr lang="en-GB" smtClean="0"/>
              <a:t>‹#›</a:t>
            </a:fld>
            <a:endParaRPr lang="en-GB"/>
          </a:p>
        </p:txBody>
      </p:sp>
    </p:spTree>
    <p:extLst>
      <p:ext uri="{BB962C8B-B14F-4D97-AF65-F5344CB8AC3E}">
        <p14:creationId xmlns:p14="http://schemas.microsoft.com/office/powerpoint/2010/main" val="3229729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6F1DA9B-DB37-4914-90B0-36E337824B98}" type="datetimeFigureOut">
              <a:rPr lang="en-GB" smtClean="0"/>
              <a:t>20/12/2019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85290BF-7AD9-484D-A4E9-8FD2CBA418AF}" type="slidenum">
              <a:rPr lang="en-GB" smtClean="0"/>
              <a:t>‹#›</a:t>
            </a:fld>
            <a:endParaRPr lang="en-GB"/>
          </a:p>
        </p:txBody>
      </p:sp>
    </p:spTree>
    <p:extLst>
      <p:ext uri="{BB962C8B-B14F-4D97-AF65-F5344CB8AC3E}">
        <p14:creationId xmlns:p14="http://schemas.microsoft.com/office/powerpoint/2010/main" val="9022937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17055"/>
            <a:ext cx="9144000" cy="2921604"/>
          </a:xfrm>
        </p:spPr>
        <p:txBody>
          <a:bodyPr/>
          <a:lstStyle/>
          <a:p>
            <a:r>
              <a:rPr lang="en-GB" sz="8000" b="1" dirty="0" smtClean="0"/>
              <a:t>J C &amp; BRO’S</a:t>
            </a:r>
            <a:r>
              <a:rPr lang="en-GB" b="1" dirty="0" smtClean="0"/>
              <a:t/>
            </a:r>
            <a:br>
              <a:rPr lang="en-GB" b="1" dirty="0" smtClean="0"/>
            </a:br>
            <a:r>
              <a:rPr lang="en-GB" sz="3200" b="1" dirty="0" smtClean="0"/>
              <a:t>FINE DINING</a:t>
            </a:r>
            <a:endParaRPr lang="en-GB" sz="3200" b="1" dirty="0"/>
          </a:p>
        </p:txBody>
      </p:sp>
    </p:spTree>
    <p:extLst>
      <p:ext uri="{BB962C8B-B14F-4D97-AF65-F5344CB8AC3E}">
        <p14:creationId xmlns:p14="http://schemas.microsoft.com/office/powerpoint/2010/main" val="6698586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85611"/>
            <a:ext cx="10515600" cy="5391352"/>
          </a:xfrm>
        </p:spPr>
        <p:txBody>
          <a:bodyPr>
            <a:normAutofit/>
          </a:bodyPr>
          <a:lstStyle/>
          <a:p>
            <a:pPr marL="0" indent="0">
              <a:buNone/>
            </a:pPr>
            <a:endParaRPr lang="en-GB" dirty="0" smtClean="0"/>
          </a:p>
          <a:p>
            <a:pPr marL="0" indent="0">
              <a:buNone/>
            </a:pPr>
            <a:r>
              <a:rPr lang="en-GB" dirty="0" smtClean="0"/>
              <a:t>J C &amp; BRO’S LTD</a:t>
            </a:r>
          </a:p>
          <a:p>
            <a:pPr marL="0" indent="0">
              <a:buNone/>
            </a:pPr>
            <a:r>
              <a:rPr lang="en-GB" dirty="0" smtClean="0"/>
              <a:t>Shihab Miah 1816425</a:t>
            </a:r>
          </a:p>
          <a:p>
            <a:pPr marL="0" indent="0">
              <a:buNone/>
            </a:pPr>
            <a:r>
              <a:rPr lang="en-GB" dirty="0" smtClean="0"/>
              <a:t>Hamed Miah 1816424</a:t>
            </a:r>
          </a:p>
          <a:p>
            <a:pPr marL="0" indent="0">
              <a:buNone/>
            </a:pPr>
            <a:r>
              <a:rPr lang="en-GB" dirty="0" smtClean="0"/>
              <a:t>Jacob Middleton 1817899</a:t>
            </a:r>
          </a:p>
          <a:p>
            <a:pPr marL="0" indent="0">
              <a:buNone/>
            </a:pPr>
            <a:r>
              <a:rPr lang="en-GB" dirty="0" smtClean="0"/>
              <a:t>Chris Nicholas      1817904</a:t>
            </a:r>
          </a:p>
          <a:p>
            <a:pPr marL="0" indent="0">
              <a:buNone/>
            </a:pPr>
            <a:endParaRPr lang="en-GB" dirty="0" smtClean="0"/>
          </a:p>
          <a:p>
            <a:pPr marL="0" indent="0">
              <a:buNone/>
            </a:pPr>
            <a:r>
              <a:rPr lang="en-GB" dirty="0" smtClean="0"/>
              <a:t>Module code: BMSW4006	</a:t>
            </a:r>
          </a:p>
          <a:p>
            <a:pPr marL="0" indent="0">
              <a:buNone/>
            </a:pPr>
            <a:endParaRPr lang="en-GB" dirty="0"/>
          </a:p>
          <a:p>
            <a:pPr marL="0" indent="0">
              <a:buNone/>
            </a:pPr>
            <a:r>
              <a:rPr lang="en-GB" dirty="0" smtClean="0"/>
              <a:t>Lecturer: </a:t>
            </a:r>
            <a:r>
              <a:rPr lang="en-GB" dirty="0" err="1" smtClean="0"/>
              <a:t>Hossein</a:t>
            </a:r>
            <a:r>
              <a:rPr lang="en-GB" dirty="0" smtClean="0"/>
              <a:t> </a:t>
            </a:r>
            <a:r>
              <a:rPr lang="en-GB" dirty="0" err="1"/>
              <a:t>S</a:t>
            </a:r>
            <a:r>
              <a:rPr lang="en-GB" dirty="0" err="1" smtClean="0"/>
              <a:t>hokri</a:t>
            </a:r>
            <a:endParaRPr lang="en-GB" dirty="0" smtClean="0"/>
          </a:p>
          <a:p>
            <a:pPr marL="0" indent="0">
              <a:buNone/>
            </a:pPr>
            <a:endParaRPr lang="en-GB" dirty="0"/>
          </a:p>
          <a:p>
            <a:pPr marL="0" indent="0">
              <a:buNone/>
            </a:pPr>
            <a:r>
              <a:rPr lang="en-GB" dirty="0" smtClean="0"/>
              <a:t>	</a:t>
            </a:r>
            <a:endParaRPr lang="en-GB" dirty="0"/>
          </a:p>
        </p:txBody>
      </p:sp>
    </p:spTree>
    <p:extLst>
      <p:ext uri="{BB962C8B-B14F-4D97-AF65-F5344CB8AC3E}">
        <p14:creationId xmlns:p14="http://schemas.microsoft.com/office/powerpoint/2010/main" val="7576287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Mission Statement</a:t>
            </a:r>
            <a:endParaRPr lang="en-GB" dirty="0"/>
          </a:p>
        </p:txBody>
      </p:sp>
      <p:sp>
        <p:nvSpPr>
          <p:cNvPr id="5" name="Rectangle 4"/>
          <p:cNvSpPr/>
          <p:nvPr/>
        </p:nvSpPr>
        <p:spPr>
          <a:xfrm>
            <a:off x="2039906" y="2300059"/>
            <a:ext cx="8010928" cy="2123658"/>
          </a:xfrm>
          <a:prstGeom prst="rect">
            <a:avLst/>
          </a:prstGeom>
          <a:noFill/>
        </p:spPr>
        <p:txBody>
          <a:bodyPr wrap="square" lIns="91440" tIns="45720" rIns="91440" bIns="45720">
            <a:spAutoFit/>
          </a:bodyPr>
          <a:lstStyle/>
          <a:p>
            <a:pPr algn="ctr"/>
            <a:r>
              <a:rPr lang="en-GB" sz="4400" b="1" dirty="0" smtClean="0">
                <a:ln w="22225">
                  <a:solidFill>
                    <a:schemeClr val="accent2"/>
                  </a:solidFill>
                  <a:prstDash val="solid"/>
                </a:ln>
                <a:solidFill>
                  <a:schemeClr val="bg1"/>
                </a:solidFill>
              </a:rPr>
              <a:t>The dining room that brings friends, families and enemies together!</a:t>
            </a:r>
            <a:endParaRPr lang="en-GB" sz="4400" b="1" dirty="0">
              <a:ln w="22225">
                <a:solidFill>
                  <a:schemeClr val="accent2"/>
                </a:solidFill>
                <a:prstDash val="solid"/>
              </a:ln>
              <a:solidFill>
                <a:schemeClr val="bg1"/>
              </a:solidFill>
            </a:endParaRPr>
          </a:p>
        </p:txBody>
      </p:sp>
      <p:sp>
        <p:nvSpPr>
          <p:cNvPr id="3" name="Rectangle 2"/>
          <p:cNvSpPr/>
          <p:nvPr/>
        </p:nvSpPr>
        <p:spPr>
          <a:xfrm>
            <a:off x="0" y="6488668"/>
            <a:ext cx="3078087" cy="369332"/>
          </a:xfrm>
          <a:prstGeom prst="rect">
            <a:avLst/>
          </a:prstGeom>
        </p:spPr>
        <p:txBody>
          <a:bodyPr wrap="none">
            <a:spAutoFit/>
          </a:bodyPr>
          <a:lstStyle/>
          <a:p>
            <a:r>
              <a:rPr lang="en-GB" dirty="0"/>
              <a:t>Jacob Middleton 1817899</a:t>
            </a:r>
          </a:p>
        </p:txBody>
      </p:sp>
    </p:spTree>
    <p:extLst>
      <p:ext uri="{BB962C8B-B14F-4D97-AF65-F5344CB8AC3E}">
        <p14:creationId xmlns:p14="http://schemas.microsoft.com/office/powerpoint/2010/main" val="29176546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Targets</a:t>
            </a:r>
            <a:endParaRPr lang="en-GB" dirty="0"/>
          </a:p>
        </p:txBody>
      </p:sp>
      <p:sp>
        <p:nvSpPr>
          <p:cNvPr id="3" name="Content Placeholder 2"/>
          <p:cNvSpPr>
            <a:spLocks noGrp="1"/>
          </p:cNvSpPr>
          <p:nvPr>
            <p:ph idx="1"/>
          </p:nvPr>
        </p:nvSpPr>
        <p:spPr>
          <a:xfrm>
            <a:off x="1103312" y="2080214"/>
            <a:ext cx="8946541" cy="4195481"/>
          </a:xfrm>
        </p:spPr>
        <p:txBody>
          <a:bodyPr/>
          <a:lstStyle/>
          <a:p>
            <a:r>
              <a:rPr lang="en-GB" dirty="0" smtClean="0"/>
              <a:t>To serve 15,000 customer’s in the first year</a:t>
            </a:r>
          </a:p>
          <a:p>
            <a:r>
              <a:rPr lang="en-GB" dirty="0" smtClean="0"/>
              <a:t>To turn over £900,000 in the first year</a:t>
            </a:r>
          </a:p>
          <a:p>
            <a:r>
              <a:rPr lang="en-GB" dirty="0" smtClean="0"/>
              <a:t>we are targeting a second restaurant in the third year</a:t>
            </a:r>
          </a:p>
          <a:p>
            <a:r>
              <a:rPr lang="en-GB" dirty="0" smtClean="0"/>
              <a:t>A third restaurant in the fifth year</a:t>
            </a:r>
          </a:p>
          <a:p>
            <a:pPr marL="0" indent="0">
              <a:buNone/>
            </a:pPr>
            <a:endParaRPr lang="en-GB" dirty="0" smtClean="0"/>
          </a:p>
          <a:p>
            <a:endParaRPr lang="en-GB" dirty="0"/>
          </a:p>
        </p:txBody>
      </p:sp>
      <p:sp>
        <p:nvSpPr>
          <p:cNvPr id="4" name="Rectangle 3"/>
          <p:cNvSpPr/>
          <p:nvPr/>
        </p:nvSpPr>
        <p:spPr>
          <a:xfrm>
            <a:off x="0" y="6488668"/>
            <a:ext cx="2525050" cy="369332"/>
          </a:xfrm>
          <a:prstGeom prst="rect">
            <a:avLst/>
          </a:prstGeom>
        </p:spPr>
        <p:txBody>
          <a:bodyPr wrap="none">
            <a:spAutoFit/>
          </a:bodyPr>
          <a:lstStyle/>
          <a:p>
            <a:r>
              <a:rPr lang="en-GB" dirty="0"/>
              <a:t>Shihab Miah 1816425</a:t>
            </a:r>
          </a:p>
        </p:txBody>
      </p:sp>
    </p:spTree>
    <p:extLst>
      <p:ext uri="{BB962C8B-B14F-4D97-AF65-F5344CB8AC3E}">
        <p14:creationId xmlns:p14="http://schemas.microsoft.com/office/powerpoint/2010/main" val="1338490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 description </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u="sng" dirty="0" smtClean="0"/>
              <a:t>Product </a:t>
            </a:r>
          </a:p>
          <a:p>
            <a:pPr marL="0" indent="0">
              <a:buNone/>
            </a:pPr>
            <a:r>
              <a:rPr lang="en-GB" dirty="0" smtClean="0"/>
              <a:t>Providing high quality ingredients is very important to us, we will be getting in organic produce. We will be aiming to get our products locally sourced. Our meat and chicken will be halal. We will be getting in wines from all over the world to complement our meals.</a:t>
            </a:r>
            <a:endParaRPr lang="en-GB" dirty="0" smtClean="0"/>
          </a:p>
          <a:p>
            <a:pPr marL="0" indent="0">
              <a:buNone/>
            </a:pPr>
            <a:r>
              <a:rPr lang="en-GB" b="1" u="sng" dirty="0" smtClean="0"/>
              <a:t>Service </a:t>
            </a:r>
          </a:p>
          <a:p>
            <a:pPr marL="0" indent="0">
              <a:buNone/>
            </a:pPr>
            <a:r>
              <a:rPr lang="en-GB" dirty="0" smtClean="0"/>
              <a:t>Three Michelin star chef</a:t>
            </a:r>
          </a:p>
          <a:p>
            <a:pPr marL="0" indent="0">
              <a:buNone/>
            </a:pPr>
            <a:r>
              <a:rPr lang="en-GB" dirty="0" smtClean="0"/>
              <a:t>30 minute deliveries or half </a:t>
            </a:r>
            <a:r>
              <a:rPr lang="en-GB" dirty="0" smtClean="0"/>
              <a:t>price</a:t>
            </a:r>
          </a:p>
          <a:p>
            <a:pPr marL="0" indent="0">
              <a:buNone/>
            </a:pPr>
            <a:r>
              <a:rPr lang="en-GB" dirty="0" smtClean="0"/>
              <a:t>We will have a loyalty card system</a:t>
            </a:r>
          </a:p>
          <a:p>
            <a:pPr marL="0" indent="0">
              <a:buNone/>
            </a:pPr>
            <a:r>
              <a:rPr lang="en-GB" dirty="0" smtClean="0"/>
              <a:t>We will have an easy online ordering and booking system</a:t>
            </a:r>
          </a:p>
          <a:p>
            <a:pPr marL="0" indent="0">
              <a:buNone/>
            </a:pPr>
            <a:r>
              <a:rPr lang="en-GB" dirty="0" smtClean="0"/>
              <a:t>We will be having extra health conscious menu</a:t>
            </a:r>
            <a:endParaRPr lang="en-GB" dirty="0" smtClean="0"/>
          </a:p>
          <a:p>
            <a:pPr marL="0" indent="0">
              <a:buNone/>
            </a:pPr>
            <a:endParaRPr lang="en-GB" dirty="0" smtClean="0"/>
          </a:p>
          <a:p>
            <a:pPr marL="0" indent="0">
              <a:buNone/>
            </a:pPr>
            <a:endParaRPr lang="en-GB" dirty="0"/>
          </a:p>
        </p:txBody>
      </p:sp>
      <p:sp>
        <p:nvSpPr>
          <p:cNvPr id="4" name="Rectangle 3"/>
          <p:cNvSpPr/>
          <p:nvPr/>
        </p:nvSpPr>
        <p:spPr>
          <a:xfrm>
            <a:off x="0" y="6448069"/>
            <a:ext cx="6096000" cy="646331"/>
          </a:xfrm>
          <a:prstGeom prst="rect">
            <a:avLst/>
          </a:prstGeom>
        </p:spPr>
        <p:txBody>
          <a:bodyPr>
            <a:spAutoFit/>
          </a:bodyPr>
          <a:lstStyle/>
          <a:p>
            <a:r>
              <a:rPr lang="en-GB" dirty="0"/>
              <a:t>Chris Nicholas      1817904</a:t>
            </a:r>
          </a:p>
          <a:p>
            <a:endParaRPr lang="en-GB" dirty="0"/>
          </a:p>
        </p:txBody>
      </p:sp>
    </p:spTree>
    <p:extLst>
      <p:ext uri="{BB962C8B-B14F-4D97-AF65-F5344CB8AC3E}">
        <p14:creationId xmlns:p14="http://schemas.microsoft.com/office/powerpoint/2010/main" val="4988121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Map</a:t>
            </a:r>
            <a:endParaRPr lang="en-GB" dirty="0"/>
          </a:p>
        </p:txBody>
      </p:sp>
      <p:sp>
        <p:nvSpPr>
          <p:cNvPr id="4" name="Oval 3"/>
          <p:cNvSpPr/>
          <p:nvPr/>
        </p:nvSpPr>
        <p:spPr>
          <a:xfrm>
            <a:off x="4911143" y="3129566"/>
            <a:ext cx="2369713" cy="19060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solidFill>
                  <a:schemeClr val="tx1"/>
                </a:solidFill>
              </a:rPr>
              <a:t>JC and Bros </a:t>
            </a:r>
            <a:endParaRPr lang="en-GB" sz="2400" b="1" dirty="0">
              <a:solidFill>
                <a:schemeClr val="tx1"/>
              </a:solidFill>
            </a:endParaRPr>
          </a:p>
        </p:txBody>
      </p:sp>
      <p:sp>
        <p:nvSpPr>
          <p:cNvPr id="5" name="Oval 4"/>
          <p:cNvSpPr/>
          <p:nvPr/>
        </p:nvSpPr>
        <p:spPr>
          <a:xfrm>
            <a:off x="7677955" y="618187"/>
            <a:ext cx="1929685" cy="158410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solidFill>
              </a:rPr>
              <a:t>Creditors</a:t>
            </a:r>
            <a:endParaRPr lang="en-GB" sz="2400" b="1" dirty="0">
              <a:solidFill>
                <a:schemeClr val="tx1"/>
              </a:solidFill>
            </a:endParaRPr>
          </a:p>
        </p:txBody>
      </p:sp>
      <p:sp>
        <p:nvSpPr>
          <p:cNvPr id="6" name="Oval 5"/>
          <p:cNvSpPr/>
          <p:nvPr/>
        </p:nvSpPr>
        <p:spPr>
          <a:xfrm>
            <a:off x="8114763" y="2343957"/>
            <a:ext cx="2985753" cy="12750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solidFill>
              </a:rPr>
              <a:t>Advertisement  </a:t>
            </a:r>
            <a:endParaRPr lang="en-GB" sz="2400" b="1" dirty="0">
              <a:solidFill>
                <a:schemeClr val="tx1"/>
              </a:solidFill>
            </a:endParaRPr>
          </a:p>
        </p:txBody>
      </p:sp>
      <p:sp>
        <p:nvSpPr>
          <p:cNvPr id="7" name="Oval 6"/>
          <p:cNvSpPr/>
          <p:nvPr/>
        </p:nvSpPr>
        <p:spPr>
          <a:xfrm>
            <a:off x="8295068" y="3990303"/>
            <a:ext cx="2008031" cy="15991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solidFill>
              </a:rPr>
              <a:t>Suppliers</a:t>
            </a:r>
            <a:endParaRPr lang="en-GB" sz="2400" b="1" dirty="0">
              <a:solidFill>
                <a:schemeClr val="tx1"/>
              </a:solidFill>
            </a:endParaRPr>
          </a:p>
        </p:txBody>
      </p:sp>
      <p:sp>
        <p:nvSpPr>
          <p:cNvPr id="8" name="Oval 7"/>
          <p:cNvSpPr/>
          <p:nvPr/>
        </p:nvSpPr>
        <p:spPr>
          <a:xfrm>
            <a:off x="6261277" y="5323268"/>
            <a:ext cx="1659229" cy="14317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solidFill>
              </a:rPr>
              <a:t>Owners </a:t>
            </a:r>
            <a:endParaRPr lang="en-GB" sz="2400" b="1" dirty="0">
              <a:solidFill>
                <a:schemeClr val="tx1"/>
              </a:solidFill>
            </a:endParaRPr>
          </a:p>
        </p:txBody>
      </p:sp>
      <p:sp>
        <p:nvSpPr>
          <p:cNvPr id="9" name="Oval 8"/>
          <p:cNvSpPr/>
          <p:nvPr/>
        </p:nvSpPr>
        <p:spPr>
          <a:xfrm>
            <a:off x="3349577" y="5168720"/>
            <a:ext cx="2188339" cy="14861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solidFill>
              </a:rPr>
              <a:t>Customers</a:t>
            </a:r>
            <a:endParaRPr lang="en-GB" sz="2400" b="1" dirty="0">
              <a:solidFill>
                <a:schemeClr val="tx1"/>
              </a:solidFill>
            </a:endParaRPr>
          </a:p>
        </p:txBody>
      </p:sp>
      <p:sp>
        <p:nvSpPr>
          <p:cNvPr id="10" name="Oval 9"/>
          <p:cNvSpPr/>
          <p:nvPr/>
        </p:nvSpPr>
        <p:spPr>
          <a:xfrm>
            <a:off x="1124754" y="3618964"/>
            <a:ext cx="2661635" cy="125139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solidFill>
              </a:rPr>
              <a:t>Government</a:t>
            </a:r>
            <a:endParaRPr lang="en-GB" sz="2400" b="1" dirty="0">
              <a:solidFill>
                <a:schemeClr val="tx1"/>
              </a:solidFill>
            </a:endParaRPr>
          </a:p>
        </p:txBody>
      </p:sp>
      <p:sp>
        <p:nvSpPr>
          <p:cNvPr id="11" name="Oval 10"/>
          <p:cNvSpPr/>
          <p:nvPr/>
        </p:nvSpPr>
        <p:spPr>
          <a:xfrm>
            <a:off x="1888365" y="1519707"/>
            <a:ext cx="2348784" cy="18434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solidFill>
              </a:rPr>
              <a:t>Local community </a:t>
            </a:r>
            <a:endParaRPr lang="en-GB" sz="2000" b="1" dirty="0">
              <a:solidFill>
                <a:schemeClr val="tx1"/>
              </a:solidFill>
            </a:endParaRPr>
          </a:p>
        </p:txBody>
      </p:sp>
      <p:sp>
        <p:nvSpPr>
          <p:cNvPr id="12" name="Oval 11"/>
          <p:cNvSpPr/>
          <p:nvPr/>
        </p:nvSpPr>
        <p:spPr>
          <a:xfrm>
            <a:off x="4780745" y="1030811"/>
            <a:ext cx="2302099" cy="13197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solidFill>
              </a:rPr>
              <a:t>Employees</a:t>
            </a:r>
            <a:endParaRPr lang="en-GB" sz="2000" b="1" dirty="0">
              <a:solidFill>
                <a:schemeClr val="tx1"/>
              </a:solidFill>
            </a:endParaRPr>
          </a:p>
        </p:txBody>
      </p:sp>
      <p:cxnSp>
        <p:nvCxnSpPr>
          <p:cNvPr id="14" name="Straight Arrow Connector 13"/>
          <p:cNvCxnSpPr>
            <a:stCxn id="4" idx="0"/>
          </p:cNvCxnSpPr>
          <p:nvPr/>
        </p:nvCxnSpPr>
        <p:spPr>
          <a:xfrm>
            <a:off x="6095999" y="3129566"/>
            <a:ext cx="914400"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4" idx="0"/>
            <a:endCxn id="12" idx="4"/>
          </p:cNvCxnSpPr>
          <p:nvPr/>
        </p:nvCxnSpPr>
        <p:spPr>
          <a:xfrm flipH="1" flipV="1">
            <a:off x="5931795" y="2350564"/>
            <a:ext cx="164205" cy="7790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endCxn id="5" idx="3"/>
          </p:cNvCxnSpPr>
          <p:nvPr/>
        </p:nvCxnSpPr>
        <p:spPr>
          <a:xfrm flipV="1">
            <a:off x="6873562" y="1970303"/>
            <a:ext cx="1086989" cy="13928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a:stCxn id="4" idx="6"/>
            <a:endCxn id="6" idx="3"/>
          </p:cNvCxnSpPr>
          <p:nvPr/>
        </p:nvCxnSpPr>
        <p:spPr>
          <a:xfrm flipV="1">
            <a:off x="7280856" y="3432244"/>
            <a:ext cx="1271160" cy="6503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stCxn id="4" idx="5"/>
            <a:endCxn id="7" idx="2"/>
          </p:cNvCxnSpPr>
          <p:nvPr/>
        </p:nvCxnSpPr>
        <p:spPr>
          <a:xfrm>
            <a:off x="6933820" y="4756501"/>
            <a:ext cx="1361248" cy="333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stCxn id="4" idx="4"/>
            <a:endCxn id="8" idx="1"/>
          </p:cNvCxnSpPr>
          <p:nvPr/>
        </p:nvCxnSpPr>
        <p:spPr>
          <a:xfrm>
            <a:off x="6096000" y="5035639"/>
            <a:ext cx="408265" cy="4972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4" idx="3"/>
            <a:endCxn id="9" idx="0"/>
          </p:cNvCxnSpPr>
          <p:nvPr/>
        </p:nvCxnSpPr>
        <p:spPr>
          <a:xfrm flipH="1">
            <a:off x="4443747" y="4756501"/>
            <a:ext cx="814432" cy="4122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4" idx="2"/>
            <a:endCxn id="10" idx="6"/>
          </p:cNvCxnSpPr>
          <p:nvPr/>
        </p:nvCxnSpPr>
        <p:spPr>
          <a:xfrm flipH="1">
            <a:off x="3786389" y="4082603"/>
            <a:ext cx="1124754" cy="1620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stCxn id="4" idx="1"/>
            <a:endCxn id="11" idx="5"/>
          </p:cNvCxnSpPr>
          <p:nvPr/>
        </p:nvCxnSpPr>
        <p:spPr>
          <a:xfrm flipH="1" flipV="1">
            <a:off x="3893178" y="3093196"/>
            <a:ext cx="1365001" cy="3155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184689" y="6397362"/>
            <a:ext cx="2606804" cy="369332"/>
          </a:xfrm>
          <a:prstGeom prst="rect">
            <a:avLst/>
          </a:prstGeom>
        </p:spPr>
        <p:txBody>
          <a:bodyPr wrap="none">
            <a:spAutoFit/>
          </a:bodyPr>
          <a:lstStyle/>
          <a:p>
            <a:r>
              <a:rPr lang="en-GB" dirty="0"/>
              <a:t>Hamed Miah 1816424</a:t>
            </a:r>
          </a:p>
        </p:txBody>
      </p:sp>
    </p:spTree>
    <p:extLst>
      <p:ext uri="{BB962C8B-B14F-4D97-AF65-F5344CB8AC3E}">
        <p14:creationId xmlns:p14="http://schemas.microsoft.com/office/powerpoint/2010/main" val="7665445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Map</a:t>
            </a:r>
          </a:p>
        </p:txBody>
      </p:sp>
      <p:sp>
        <p:nvSpPr>
          <p:cNvPr id="3" name="Content Placeholder 2"/>
          <p:cNvSpPr>
            <a:spLocks noGrp="1"/>
          </p:cNvSpPr>
          <p:nvPr>
            <p:ph idx="1"/>
          </p:nvPr>
        </p:nvSpPr>
        <p:spPr>
          <a:xfrm>
            <a:off x="1104293" y="1684428"/>
            <a:ext cx="8946541" cy="4195481"/>
          </a:xfrm>
        </p:spPr>
        <p:txBody>
          <a:bodyPr>
            <a:noAutofit/>
          </a:bodyPr>
          <a:lstStyle/>
          <a:p>
            <a:r>
              <a:rPr lang="en-GB" sz="2400" dirty="0" smtClean="0"/>
              <a:t>Customers – without customers we will have no sales meaning no business. Customers are crucial and we will need to keep them loyal. We cannot afford to let them go to a competitor. “customers always right”</a:t>
            </a:r>
          </a:p>
          <a:p>
            <a:r>
              <a:rPr lang="en-GB" sz="2400" dirty="0" smtClean="0"/>
              <a:t>Employees – employees is a stakeholder because we will need our employees to give a professional, quality service to our customers. </a:t>
            </a:r>
          </a:p>
          <a:p>
            <a:r>
              <a:rPr lang="en-GB" sz="2400" dirty="0" smtClean="0"/>
              <a:t>Suppliers – supplier is also a stakeholder we need them to run our business. We use the suppliers to make our money, we aim to keep long term relationship with our suppliers to get the most out of them.</a:t>
            </a:r>
            <a:endParaRPr lang="en-GB" sz="2400" dirty="0"/>
          </a:p>
        </p:txBody>
      </p:sp>
      <p:sp>
        <p:nvSpPr>
          <p:cNvPr id="4" name="Rectangle 3"/>
          <p:cNvSpPr/>
          <p:nvPr/>
        </p:nvSpPr>
        <p:spPr>
          <a:xfrm>
            <a:off x="0" y="6488668"/>
            <a:ext cx="2606804" cy="369332"/>
          </a:xfrm>
          <a:prstGeom prst="rect">
            <a:avLst/>
          </a:prstGeom>
        </p:spPr>
        <p:txBody>
          <a:bodyPr wrap="none">
            <a:spAutoFit/>
          </a:bodyPr>
          <a:lstStyle/>
          <a:p>
            <a:r>
              <a:rPr lang="en-GB" dirty="0"/>
              <a:t>Hamed Miah 1816424</a:t>
            </a:r>
          </a:p>
        </p:txBody>
      </p:sp>
    </p:spTree>
    <p:extLst>
      <p:ext uri="{BB962C8B-B14F-4D97-AF65-F5344CB8AC3E}">
        <p14:creationId xmlns:p14="http://schemas.microsoft.com/office/powerpoint/2010/main" val="727553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Map</a:t>
            </a:r>
          </a:p>
        </p:txBody>
      </p:sp>
      <p:sp>
        <p:nvSpPr>
          <p:cNvPr id="3" name="Content Placeholder 2"/>
          <p:cNvSpPr>
            <a:spLocks noGrp="1"/>
          </p:cNvSpPr>
          <p:nvPr>
            <p:ph idx="1"/>
          </p:nvPr>
        </p:nvSpPr>
        <p:spPr>
          <a:xfrm>
            <a:off x="1104293" y="1711724"/>
            <a:ext cx="8946541" cy="4195481"/>
          </a:xfrm>
        </p:spPr>
        <p:txBody>
          <a:bodyPr>
            <a:normAutofit lnSpcReduction="10000"/>
          </a:bodyPr>
          <a:lstStyle/>
          <a:p>
            <a:r>
              <a:rPr lang="en-GB" sz="2400" dirty="0" smtClean="0"/>
              <a:t>Creditors – We will need creditors to open up our restaurant and to buy the equipment. And we might need them in the future as we are planning to expand.</a:t>
            </a:r>
          </a:p>
          <a:p>
            <a:r>
              <a:rPr lang="en-GB" sz="2400" dirty="0" smtClean="0"/>
              <a:t>Advertisement – We will be advertising our restaurant and get our name on the map. Our keep advertisement technique would be flyers, we will distribute to every household in our delivery coverage. Also we will use social media like Facebook and Instagram</a:t>
            </a:r>
          </a:p>
          <a:p>
            <a:r>
              <a:rPr lang="en-GB" sz="2400" dirty="0" smtClean="0"/>
              <a:t>Owners – We are the owners, we are in charge we will control the business and have the power to choose our staff, suppler and much more.</a:t>
            </a:r>
          </a:p>
          <a:p>
            <a:endParaRPr lang="en-GB" dirty="0"/>
          </a:p>
        </p:txBody>
      </p:sp>
      <p:sp>
        <p:nvSpPr>
          <p:cNvPr id="4" name="Rectangle 3"/>
          <p:cNvSpPr/>
          <p:nvPr/>
        </p:nvSpPr>
        <p:spPr>
          <a:xfrm>
            <a:off x="0" y="6488668"/>
            <a:ext cx="2606804" cy="369332"/>
          </a:xfrm>
          <a:prstGeom prst="rect">
            <a:avLst/>
          </a:prstGeom>
        </p:spPr>
        <p:txBody>
          <a:bodyPr wrap="none">
            <a:spAutoFit/>
          </a:bodyPr>
          <a:lstStyle/>
          <a:p>
            <a:r>
              <a:rPr lang="en-GB" dirty="0"/>
              <a:t>Hamed Miah 1816424</a:t>
            </a:r>
          </a:p>
        </p:txBody>
      </p:sp>
    </p:spTree>
    <p:extLst>
      <p:ext uri="{BB962C8B-B14F-4D97-AF65-F5344CB8AC3E}">
        <p14:creationId xmlns:p14="http://schemas.microsoft.com/office/powerpoint/2010/main" val="2694127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Map</a:t>
            </a:r>
          </a:p>
        </p:txBody>
      </p:sp>
      <p:sp>
        <p:nvSpPr>
          <p:cNvPr id="3" name="Content Placeholder 2"/>
          <p:cNvSpPr>
            <a:spLocks noGrp="1"/>
          </p:cNvSpPr>
          <p:nvPr>
            <p:ph idx="1"/>
          </p:nvPr>
        </p:nvSpPr>
        <p:spPr/>
        <p:txBody>
          <a:bodyPr>
            <a:normAutofit/>
          </a:bodyPr>
          <a:lstStyle/>
          <a:p>
            <a:r>
              <a:rPr lang="en-GB" sz="2400" dirty="0" smtClean="0"/>
              <a:t>Government – government effects our business by collecting tax from what we make. Also they effected our industry as they stopped giving out work visas to get workers from anther country. </a:t>
            </a:r>
          </a:p>
          <a:p>
            <a:r>
              <a:rPr lang="en-GB" sz="2400" dirty="0" smtClean="0"/>
              <a:t>Local community – we are providing jobs to the local community, local community can advertise our restaurant through work of mouth. This could be good or bad depending on their experience in the restaurant. </a:t>
            </a:r>
            <a:endParaRPr lang="en-GB" sz="2400" dirty="0"/>
          </a:p>
        </p:txBody>
      </p:sp>
      <p:sp>
        <p:nvSpPr>
          <p:cNvPr id="4" name="Rectangle 3"/>
          <p:cNvSpPr/>
          <p:nvPr/>
        </p:nvSpPr>
        <p:spPr>
          <a:xfrm>
            <a:off x="0" y="6448069"/>
            <a:ext cx="2606804" cy="369332"/>
          </a:xfrm>
          <a:prstGeom prst="rect">
            <a:avLst/>
          </a:prstGeom>
        </p:spPr>
        <p:txBody>
          <a:bodyPr wrap="none">
            <a:spAutoFit/>
          </a:bodyPr>
          <a:lstStyle/>
          <a:p>
            <a:r>
              <a:rPr lang="en-GB" dirty="0"/>
              <a:t>Hamed Miah 1816424</a:t>
            </a:r>
          </a:p>
        </p:txBody>
      </p:sp>
    </p:spTree>
    <p:extLst>
      <p:ext uri="{BB962C8B-B14F-4D97-AF65-F5344CB8AC3E}">
        <p14:creationId xmlns:p14="http://schemas.microsoft.com/office/powerpoint/2010/main" val="1195266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PESTLE analysis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386352686"/>
              </p:ext>
            </p:extLst>
          </p:nvPr>
        </p:nvGraphicFramePr>
        <p:xfrm>
          <a:off x="646111" y="1442432"/>
          <a:ext cx="10002550" cy="4852405"/>
        </p:xfrm>
        <a:graphic>
          <a:graphicData uri="http://schemas.openxmlformats.org/drawingml/2006/table">
            <a:tbl>
              <a:tblPr firstRow="1" bandRow="1">
                <a:tableStyleId>{5C22544A-7EE6-4342-B048-85BDC9FD1C3A}</a:tableStyleId>
              </a:tblPr>
              <a:tblGrid>
                <a:gridCol w="1429941"/>
                <a:gridCol w="1904240"/>
                <a:gridCol w="1667093"/>
                <a:gridCol w="1667093"/>
                <a:gridCol w="1370652"/>
                <a:gridCol w="1963531"/>
              </a:tblGrid>
              <a:tr h="496377">
                <a:tc>
                  <a:txBody>
                    <a:bodyPr/>
                    <a:lstStyle/>
                    <a:p>
                      <a:r>
                        <a:rPr lang="en-GB" dirty="0" smtClean="0"/>
                        <a:t>Political</a:t>
                      </a:r>
                      <a:endParaRPr lang="en-GB" dirty="0"/>
                    </a:p>
                  </a:txBody>
                  <a:tcPr/>
                </a:tc>
                <a:tc>
                  <a:txBody>
                    <a:bodyPr/>
                    <a:lstStyle/>
                    <a:p>
                      <a:r>
                        <a:rPr lang="en-GB" dirty="0" smtClean="0"/>
                        <a:t>Economical</a:t>
                      </a:r>
                      <a:endParaRPr lang="en-GB" dirty="0"/>
                    </a:p>
                  </a:txBody>
                  <a:tcPr/>
                </a:tc>
                <a:tc>
                  <a:txBody>
                    <a:bodyPr/>
                    <a:lstStyle/>
                    <a:p>
                      <a:r>
                        <a:rPr lang="en-GB" dirty="0" smtClean="0"/>
                        <a:t>Social</a:t>
                      </a:r>
                      <a:endParaRPr lang="en-GB" dirty="0"/>
                    </a:p>
                  </a:txBody>
                  <a:tcPr/>
                </a:tc>
                <a:tc>
                  <a:txBody>
                    <a:bodyPr/>
                    <a:lstStyle/>
                    <a:p>
                      <a:r>
                        <a:rPr lang="en-GB" dirty="0" smtClean="0"/>
                        <a:t>Technical</a:t>
                      </a:r>
                      <a:endParaRPr lang="en-GB" dirty="0"/>
                    </a:p>
                  </a:txBody>
                  <a:tcPr/>
                </a:tc>
                <a:tc>
                  <a:txBody>
                    <a:bodyPr/>
                    <a:lstStyle/>
                    <a:p>
                      <a:r>
                        <a:rPr lang="en-GB" dirty="0" smtClean="0"/>
                        <a:t>Legal</a:t>
                      </a:r>
                      <a:endParaRPr lang="en-GB" dirty="0"/>
                    </a:p>
                  </a:txBody>
                  <a:tcPr/>
                </a:tc>
                <a:tc>
                  <a:txBody>
                    <a:bodyPr/>
                    <a:lstStyle/>
                    <a:p>
                      <a:r>
                        <a:rPr lang="en-GB" dirty="0" smtClean="0"/>
                        <a:t>Environment</a:t>
                      </a:r>
                      <a:endParaRPr lang="en-GB" dirty="0"/>
                    </a:p>
                  </a:txBody>
                  <a:tcPr/>
                </a:tc>
              </a:tr>
              <a:tr h="860407">
                <a:tc>
                  <a:txBody>
                    <a:bodyPr/>
                    <a:lstStyle/>
                    <a:p>
                      <a:r>
                        <a:rPr lang="en-GB" dirty="0" smtClean="0"/>
                        <a:t>Brexit</a:t>
                      </a:r>
                      <a:endParaRPr lang="en-GB" dirty="0"/>
                    </a:p>
                  </a:txBody>
                  <a:tcPr/>
                </a:tc>
                <a:tc>
                  <a:txBody>
                    <a:bodyPr/>
                    <a:lstStyle/>
                    <a:p>
                      <a:r>
                        <a:rPr lang="en-GB" dirty="0" smtClean="0"/>
                        <a:t>Inflation</a:t>
                      </a:r>
                      <a:endParaRPr lang="en-GB" dirty="0"/>
                    </a:p>
                  </a:txBody>
                  <a:tcPr/>
                </a:tc>
                <a:tc>
                  <a:txBody>
                    <a:bodyPr/>
                    <a:lstStyle/>
                    <a:p>
                      <a:r>
                        <a:rPr lang="en-GB" dirty="0" smtClean="0"/>
                        <a:t>Local produce</a:t>
                      </a:r>
                      <a:endParaRPr lang="en-GB" dirty="0"/>
                    </a:p>
                  </a:txBody>
                  <a:tcPr/>
                </a:tc>
                <a:tc>
                  <a:txBody>
                    <a:bodyPr/>
                    <a:lstStyle/>
                    <a:p>
                      <a:r>
                        <a:rPr lang="en-GB" dirty="0" smtClean="0"/>
                        <a:t>Online ordering</a:t>
                      </a:r>
                      <a:endParaRPr lang="en-GB" dirty="0"/>
                    </a:p>
                  </a:txBody>
                  <a:tcPr/>
                </a:tc>
                <a:tc>
                  <a:txBody>
                    <a:bodyPr/>
                    <a:lstStyle/>
                    <a:p>
                      <a:r>
                        <a:rPr lang="en-GB" dirty="0" smtClean="0"/>
                        <a:t>Liquor license</a:t>
                      </a:r>
                      <a:endParaRPr lang="en-GB" dirty="0"/>
                    </a:p>
                  </a:txBody>
                  <a:tcPr/>
                </a:tc>
                <a:tc>
                  <a:txBody>
                    <a:bodyPr/>
                    <a:lstStyle/>
                    <a:p>
                      <a:r>
                        <a:rPr lang="en-GB" dirty="0" smtClean="0"/>
                        <a:t>Recycling</a:t>
                      </a:r>
                      <a:endParaRPr lang="en-GB" dirty="0"/>
                    </a:p>
                  </a:txBody>
                  <a:tcPr/>
                </a:tc>
              </a:tr>
              <a:tr h="860407">
                <a:tc>
                  <a:txBody>
                    <a:bodyPr/>
                    <a:lstStyle/>
                    <a:p>
                      <a:r>
                        <a:rPr lang="en-GB" dirty="0" smtClean="0"/>
                        <a:t>Election</a:t>
                      </a:r>
                      <a:endParaRPr lang="en-GB" dirty="0"/>
                    </a:p>
                  </a:txBody>
                  <a:tcPr/>
                </a:tc>
                <a:tc>
                  <a:txBody>
                    <a:bodyPr/>
                    <a:lstStyle/>
                    <a:p>
                      <a:r>
                        <a:rPr lang="en-GB" dirty="0" smtClean="0"/>
                        <a:t>Unemployment</a:t>
                      </a:r>
                      <a:endParaRPr lang="en-GB" dirty="0"/>
                    </a:p>
                  </a:txBody>
                  <a:tcPr/>
                </a:tc>
                <a:tc>
                  <a:txBody>
                    <a:bodyPr/>
                    <a:lstStyle/>
                    <a:p>
                      <a:r>
                        <a:rPr lang="en-GB" dirty="0" smtClean="0"/>
                        <a:t>Organic ingredients</a:t>
                      </a:r>
                      <a:endParaRPr lang="en-GB" dirty="0"/>
                    </a:p>
                  </a:txBody>
                  <a:tcPr/>
                </a:tc>
                <a:tc>
                  <a:txBody>
                    <a:bodyPr/>
                    <a:lstStyle/>
                    <a:p>
                      <a:r>
                        <a:rPr lang="en-GB" dirty="0" smtClean="0"/>
                        <a:t>Online</a:t>
                      </a:r>
                      <a:r>
                        <a:rPr lang="en-GB" baseline="0" dirty="0" smtClean="0"/>
                        <a:t> booking</a:t>
                      </a:r>
                      <a:endParaRPr lang="en-GB" dirty="0"/>
                    </a:p>
                  </a:txBody>
                  <a:tcPr/>
                </a:tc>
                <a:tc>
                  <a:txBody>
                    <a:bodyPr/>
                    <a:lstStyle/>
                    <a:p>
                      <a:r>
                        <a:rPr lang="en-GB" dirty="0" smtClean="0"/>
                        <a:t>Health &amp;</a:t>
                      </a:r>
                      <a:r>
                        <a:rPr lang="en-GB" baseline="0" dirty="0" smtClean="0"/>
                        <a:t> </a:t>
                      </a:r>
                      <a:r>
                        <a:rPr lang="en-GB" dirty="0" smtClean="0"/>
                        <a:t>safety</a:t>
                      </a:r>
                      <a:endParaRPr lang="en-GB" dirty="0"/>
                    </a:p>
                  </a:txBody>
                  <a:tcPr/>
                </a:tc>
                <a:tc>
                  <a:txBody>
                    <a:bodyPr/>
                    <a:lstStyle/>
                    <a:p>
                      <a:r>
                        <a:rPr lang="en-GB" dirty="0" smtClean="0"/>
                        <a:t>Packaging</a:t>
                      </a:r>
                      <a:endParaRPr lang="en-GB" dirty="0"/>
                    </a:p>
                  </a:txBody>
                  <a:tcPr/>
                </a:tc>
              </a:tr>
              <a:tr h="878693">
                <a:tc>
                  <a:txBody>
                    <a:bodyPr/>
                    <a:lstStyle/>
                    <a:p>
                      <a:r>
                        <a:rPr lang="en-GB" dirty="0" smtClean="0"/>
                        <a:t>Corruption</a:t>
                      </a:r>
                      <a:endParaRPr lang="en-GB" dirty="0"/>
                    </a:p>
                  </a:txBody>
                  <a:tcPr/>
                </a:tc>
                <a:tc>
                  <a:txBody>
                    <a:bodyPr/>
                    <a:lstStyle/>
                    <a:p>
                      <a:endParaRPr lang="en-GB" dirty="0"/>
                    </a:p>
                  </a:txBody>
                  <a:tcPr/>
                </a:tc>
                <a:tc>
                  <a:txBody>
                    <a:bodyPr/>
                    <a:lstStyle/>
                    <a:p>
                      <a:r>
                        <a:rPr lang="en-GB" dirty="0" smtClean="0"/>
                        <a:t>Health</a:t>
                      </a:r>
                      <a:r>
                        <a:rPr lang="en-GB" baseline="0" dirty="0" smtClean="0"/>
                        <a:t> conscious menu</a:t>
                      </a:r>
                      <a:endParaRPr lang="en-GB" dirty="0"/>
                    </a:p>
                  </a:txBody>
                  <a:tcPr/>
                </a:tc>
                <a:tc>
                  <a:txBody>
                    <a:bodyPr/>
                    <a:lstStyle/>
                    <a:p>
                      <a:r>
                        <a:rPr lang="en-GB" dirty="0" smtClean="0"/>
                        <a:t>Online</a:t>
                      </a:r>
                      <a:r>
                        <a:rPr lang="en-GB" baseline="0" dirty="0" smtClean="0"/>
                        <a:t> tax</a:t>
                      </a:r>
                      <a:endParaRPr lang="en-GB" dirty="0"/>
                    </a:p>
                  </a:txBody>
                  <a:tcPr/>
                </a:tc>
                <a:tc>
                  <a:txBody>
                    <a:bodyPr/>
                    <a:lstStyle/>
                    <a:p>
                      <a:r>
                        <a:rPr lang="en-GB" dirty="0" smtClean="0"/>
                        <a:t>National minimum wage</a:t>
                      </a:r>
                      <a:endParaRPr lang="en-GB" dirty="0"/>
                    </a:p>
                  </a:txBody>
                  <a:tcPr/>
                </a:tc>
                <a:tc>
                  <a:txBody>
                    <a:bodyPr/>
                    <a:lstStyle/>
                    <a:p>
                      <a:endParaRPr lang="en-GB" dirty="0"/>
                    </a:p>
                  </a:txBody>
                  <a:tcPr/>
                </a:tc>
              </a:tr>
              <a:tr h="860407">
                <a:tc>
                  <a:txBody>
                    <a:bodyPr/>
                    <a:lstStyle/>
                    <a:p>
                      <a:endParaRPr lang="en-GB"/>
                    </a:p>
                  </a:txBody>
                  <a:tcPr/>
                </a:tc>
                <a:tc>
                  <a:txBody>
                    <a:bodyPr/>
                    <a:lstStyle/>
                    <a:p>
                      <a:endParaRPr lang="en-GB" dirty="0"/>
                    </a:p>
                  </a:txBody>
                  <a:tcPr/>
                </a:tc>
                <a:tc>
                  <a:txBody>
                    <a:bodyPr/>
                    <a:lstStyle/>
                    <a:p>
                      <a:r>
                        <a:rPr lang="en-GB" dirty="0" smtClean="0"/>
                        <a:t>Vegans/</a:t>
                      </a:r>
                    </a:p>
                    <a:p>
                      <a:r>
                        <a:rPr lang="en-GB" dirty="0" smtClean="0"/>
                        <a:t>Vegetarians</a:t>
                      </a:r>
                      <a:endParaRPr lang="en-GB" dirty="0"/>
                    </a:p>
                  </a:txBody>
                  <a:tcPr/>
                </a:tc>
                <a:tc>
                  <a:txBody>
                    <a:bodyPr/>
                    <a:lstStyle/>
                    <a:p>
                      <a:r>
                        <a:rPr lang="en-GB" dirty="0" smtClean="0"/>
                        <a:t>Security cameras</a:t>
                      </a:r>
                      <a:endParaRPr lang="en-GB" dirty="0"/>
                    </a:p>
                  </a:txBody>
                  <a:tcPr/>
                </a:tc>
                <a:tc>
                  <a:txBody>
                    <a:bodyPr/>
                    <a:lstStyle/>
                    <a:p>
                      <a:r>
                        <a:rPr lang="en-GB" dirty="0" smtClean="0"/>
                        <a:t>Pension scheme</a:t>
                      </a:r>
                      <a:endParaRPr lang="en-GB" dirty="0"/>
                    </a:p>
                  </a:txBody>
                  <a:tcPr/>
                </a:tc>
                <a:tc>
                  <a:txBody>
                    <a:bodyPr/>
                    <a:lstStyle/>
                    <a:p>
                      <a:endParaRPr lang="en-GB" dirty="0"/>
                    </a:p>
                  </a:txBody>
                  <a:tcPr/>
                </a:tc>
              </a:tr>
              <a:tr h="860407">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smtClean="0"/>
                        <a:t>Social media</a:t>
                      </a:r>
                      <a:endParaRPr lang="en-GB" dirty="0"/>
                    </a:p>
                  </a:txBody>
                  <a:tcPr/>
                </a:tc>
                <a:tc>
                  <a:txBody>
                    <a:bodyPr/>
                    <a:lstStyle/>
                    <a:p>
                      <a:endParaRPr lang="en-GB" dirty="0"/>
                    </a:p>
                  </a:txBody>
                  <a:tcPr/>
                </a:tc>
                <a:tc>
                  <a:txBody>
                    <a:bodyPr/>
                    <a:lstStyle/>
                    <a:p>
                      <a:endParaRPr lang="en-GB" dirty="0"/>
                    </a:p>
                  </a:txBody>
                  <a:tcPr/>
                </a:tc>
              </a:tr>
            </a:tbl>
          </a:graphicData>
        </a:graphic>
      </p:graphicFrame>
      <p:sp>
        <p:nvSpPr>
          <p:cNvPr id="3" name="Rectangle 2"/>
          <p:cNvSpPr/>
          <p:nvPr/>
        </p:nvSpPr>
        <p:spPr>
          <a:xfrm>
            <a:off x="0" y="6488668"/>
            <a:ext cx="2525050" cy="369332"/>
          </a:xfrm>
          <a:prstGeom prst="rect">
            <a:avLst/>
          </a:prstGeom>
        </p:spPr>
        <p:txBody>
          <a:bodyPr wrap="none">
            <a:spAutoFit/>
          </a:bodyPr>
          <a:lstStyle/>
          <a:p>
            <a:r>
              <a:rPr lang="en-GB" dirty="0"/>
              <a:t>Shihab Miah 1816425</a:t>
            </a:r>
          </a:p>
        </p:txBody>
      </p:sp>
    </p:spTree>
    <p:extLst>
      <p:ext uri="{BB962C8B-B14F-4D97-AF65-F5344CB8AC3E}">
        <p14:creationId xmlns:p14="http://schemas.microsoft.com/office/powerpoint/2010/main" val="35911019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PESTLE Analysis</a:t>
            </a:r>
            <a:endParaRPr lang="en-GB" dirty="0"/>
          </a:p>
        </p:txBody>
      </p:sp>
      <p:sp>
        <p:nvSpPr>
          <p:cNvPr id="3" name="Content Placeholder 2"/>
          <p:cNvSpPr>
            <a:spLocks noGrp="1"/>
          </p:cNvSpPr>
          <p:nvPr>
            <p:ph idx="1"/>
          </p:nvPr>
        </p:nvSpPr>
        <p:spPr/>
        <p:txBody>
          <a:bodyPr>
            <a:normAutofit/>
          </a:bodyPr>
          <a:lstStyle/>
          <a:p>
            <a:pPr marL="0" indent="0">
              <a:buNone/>
            </a:pPr>
            <a:r>
              <a:rPr lang="en-GB" sz="3200" b="1" u="sng" dirty="0" smtClean="0"/>
              <a:t>Political</a:t>
            </a:r>
          </a:p>
          <a:p>
            <a:pPr marL="0" indent="0">
              <a:buNone/>
            </a:pPr>
            <a:r>
              <a:rPr lang="en-GB" sz="2400" dirty="0" smtClean="0"/>
              <a:t>As the political situation in Britain is going through a storm, with quick succession of election’s and the next stage of brexit eminent the public maybe wary about spending. This might affect the tourism we were expecting. Staffing might be an issue due to new immigration rules. As a restaurant our supplies might be affected due to the unknown new trade deals that are currently being negotiated.</a:t>
            </a:r>
          </a:p>
          <a:p>
            <a:pPr marL="0" indent="0">
              <a:buNone/>
            </a:pPr>
            <a:endParaRPr lang="en-GB" sz="1800" dirty="0" smtClean="0"/>
          </a:p>
          <a:p>
            <a:pPr marL="0" indent="0">
              <a:buNone/>
            </a:pPr>
            <a:endParaRPr lang="en-GB" sz="3200" dirty="0" smtClean="0"/>
          </a:p>
          <a:p>
            <a:pPr marL="0" indent="0">
              <a:buNone/>
            </a:pPr>
            <a:endParaRPr lang="en-GB" sz="3200" b="1" u="sng" dirty="0"/>
          </a:p>
        </p:txBody>
      </p:sp>
      <p:sp>
        <p:nvSpPr>
          <p:cNvPr id="4" name="Rectangle 3"/>
          <p:cNvSpPr/>
          <p:nvPr/>
        </p:nvSpPr>
        <p:spPr>
          <a:xfrm>
            <a:off x="0" y="6461717"/>
            <a:ext cx="2525050" cy="369332"/>
          </a:xfrm>
          <a:prstGeom prst="rect">
            <a:avLst/>
          </a:prstGeom>
        </p:spPr>
        <p:txBody>
          <a:bodyPr wrap="none">
            <a:spAutoFit/>
          </a:bodyPr>
          <a:lstStyle/>
          <a:p>
            <a:r>
              <a:rPr lang="en-GB" dirty="0"/>
              <a:t>Shihab Miah 1816425</a:t>
            </a:r>
          </a:p>
        </p:txBody>
      </p:sp>
    </p:spTree>
    <p:extLst>
      <p:ext uri="{BB962C8B-B14F-4D97-AF65-F5344CB8AC3E}">
        <p14:creationId xmlns:p14="http://schemas.microsoft.com/office/powerpoint/2010/main" val="1960648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PESTLE Analysis</a:t>
            </a:r>
            <a:endParaRPr lang="en-GB" dirty="0"/>
          </a:p>
        </p:txBody>
      </p:sp>
      <p:sp>
        <p:nvSpPr>
          <p:cNvPr id="3" name="Content Placeholder 2"/>
          <p:cNvSpPr>
            <a:spLocks noGrp="1"/>
          </p:cNvSpPr>
          <p:nvPr>
            <p:ph idx="1"/>
          </p:nvPr>
        </p:nvSpPr>
        <p:spPr/>
        <p:txBody>
          <a:bodyPr>
            <a:normAutofit/>
          </a:bodyPr>
          <a:lstStyle/>
          <a:p>
            <a:pPr marL="0" indent="0">
              <a:buNone/>
            </a:pPr>
            <a:r>
              <a:rPr lang="en-GB" sz="3200" b="1" u="sng" dirty="0" smtClean="0"/>
              <a:t>Economic</a:t>
            </a:r>
          </a:p>
          <a:p>
            <a:pPr marL="0" indent="0">
              <a:buNone/>
            </a:pPr>
            <a:r>
              <a:rPr lang="en-GB" sz="2400" dirty="0" smtClean="0"/>
              <a:t>The unemployment rate in the area is very low which will help the business grow. Inflation will have a say in our pricing.</a:t>
            </a:r>
          </a:p>
          <a:p>
            <a:pPr marL="0" indent="0">
              <a:buNone/>
            </a:pPr>
            <a:r>
              <a:rPr lang="en-GB" sz="3200" b="1" u="sng" dirty="0" smtClean="0"/>
              <a:t>Social</a:t>
            </a:r>
          </a:p>
          <a:p>
            <a:pPr marL="0" indent="0">
              <a:buNone/>
            </a:pPr>
            <a:r>
              <a:rPr lang="en-GB" sz="2400" dirty="0" smtClean="0"/>
              <a:t>We will be using local and organic ingredients where possible. We will have a health conscious menu stating the relevant calorie levels and dietary needs such as vegetarian, gluten free, etc.</a:t>
            </a:r>
            <a:endParaRPr lang="en-GB" sz="2400" dirty="0"/>
          </a:p>
        </p:txBody>
      </p:sp>
      <p:sp>
        <p:nvSpPr>
          <p:cNvPr id="4" name="Rectangle 3"/>
          <p:cNvSpPr/>
          <p:nvPr/>
        </p:nvSpPr>
        <p:spPr>
          <a:xfrm>
            <a:off x="0" y="6448069"/>
            <a:ext cx="2525050" cy="369332"/>
          </a:xfrm>
          <a:prstGeom prst="rect">
            <a:avLst/>
          </a:prstGeom>
        </p:spPr>
        <p:txBody>
          <a:bodyPr wrap="none">
            <a:spAutoFit/>
          </a:bodyPr>
          <a:lstStyle/>
          <a:p>
            <a:r>
              <a:rPr lang="en-GB" dirty="0"/>
              <a:t>Shihab Miah 1816425</a:t>
            </a:r>
          </a:p>
        </p:txBody>
      </p:sp>
    </p:spTree>
    <p:extLst>
      <p:ext uri="{BB962C8B-B14F-4D97-AF65-F5344CB8AC3E}">
        <p14:creationId xmlns:p14="http://schemas.microsoft.com/office/powerpoint/2010/main" val="3883137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a:t>
            </a:r>
          </a:p>
        </p:txBody>
      </p:sp>
      <p:sp>
        <p:nvSpPr>
          <p:cNvPr id="3" name="Content Placeholder 2"/>
          <p:cNvSpPr>
            <a:spLocks noGrp="1"/>
          </p:cNvSpPr>
          <p:nvPr>
            <p:ph idx="1"/>
          </p:nvPr>
        </p:nvSpPr>
        <p:spPr/>
        <p:txBody>
          <a:bodyPr>
            <a:normAutofit/>
          </a:bodyPr>
          <a:lstStyle/>
          <a:p>
            <a:pPr marL="0" indent="0">
              <a:buNone/>
            </a:pPr>
            <a:r>
              <a:rPr lang="en-GB" sz="3200" b="1" u="sng" dirty="0" smtClean="0"/>
              <a:t>Technical</a:t>
            </a:r>
          </a:p>
          <a:p>
            <a:pPr marL="0" indent="0">
              <a:buNone/>
            </a:pPr>
            <a:r>
              <a:rPr lang="en-GB" sz="2400" dirty="0" smtClean="0"/>
              <a:t>We will be using online ordering and booking system, which should give us a smooth system. We will be reliant on our internet connection. Which means if the internet goes down we will be stuck. We will be using online taxing system as it is the most efficient. We will be using social media a big focal point to our advertising.</a:t>
            </a:r>
            <a:endParaRPr lang="en-GB" sz="2400" dirty="0"/>
          </a:p>
        </p:txBody>
      </p:sp>
      <p:sp>
        <p:nvSpPr>
          <p:cNvPr id="4" name="Rectangle 3"/>
          <p:cNvSpPr/>
          <p:nvPr/>
        </p:nvSpPr>
        <p:spPr>
          <a:xfrm>
            <a:off x="0" y="6448069"/>
            <a:ext cx="2525050" cy="369332"/>
          </a:xfrm>
          <a:prstGeom prst="rect">
            <a:avLst/>
          </a:prstGeom>
        </p:spPr>
        <p:txBody>
          <a:bodyPr wrap="none">
            <a:spAutoFit/>
          </a:bodyPr>
          <a:lstStyle/>
          <a:p>
            <a:r>
              <a:rPr lang="en-GB" dirty="0"/>
              <a:t>Shihab Miah 1816425</a:t>
            </a:r>
          </a:p>
        </p:txBody>
      </p:sp>
    </p:spTree>
    <p:extLst>
      <p:ext uri="{BB962C8B-B14F-4D97-AF65-F5344CB8AC3E}">
        <p14:creationId xmlns:p14="http://schemas.microsoft.com/office/powerpoint/2010/main" val="3726795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a:t>
            </a:r>
          </a:p>
        </p:txBody>
      </p:sp>
      <p:sp>
        <p:nvSpPr>
          <p:cNvPr id="3" name="Content Placeholder 2"/>
          <p:cNvSpPr>
            <a:spLocks noGrp="1"/>
          </p:cNvSpPr>
          <p:nvPr>
            <p:ph idx="1"/>
          </p:nvPr>
        </p:nvSpPr>
        <p:spPr/>
        <p:txBody>
          <a:bodyPr>
            <a:normAutofit/>
          </a:bodyPr>
          <a:lstStyle/>
          <a:p>
            <a:pPr marL="0" indent="0">
              <a:buNone/>
            </a:pPr>
            <a:r>
              <a:rPr lang="en-GB" sz="3200" b="1" u="sng" dirty="0" smtClean="0"/>
              <a:t>Legal</a:t>
            </a:r>
          </a:p>
          <a:p>
            <a:pPr marL="0" indent="0">
              <a:buNone/>
            </a:pPr>
            <a:r>
              <a:rPr lang="en-GB" sz="2400" dirty="0" smtClean="0"/>
              <a:t>We will be required by law to get the relevant licenses such as the liquor license, to pay the national minimum wage and set up a pension scheme. We will be aiming to maintain a 5 star food hygiene level.</a:t>
            </a:r>
          </a:p>
          <a:p>
            <a:pPr marL="0" indent="0">
              <a:buNone/>
            </a:pPr>
            <a:r>
              <a:rPr lang="en-GB" sz="3200" b="1" u="sng" dirty="0" smtClean="0"/>
              <a:t>Environment</a:t>
            </a:r>
          </a:p>
          <a:p>
            <a:pPr marL="0" indent="0">
              <a:buNone/>
            </a:pPr>
            <a:r>
              <a:rPr lang="en-GB" sz="2400" dirty="0" smtClean="0"/>
              <a:t>We will be aiming to lower waste levels by recycling where possible. Our packaging will be 100% recyclable as well</a:t>
            </a:r>
          </a:p>
          <a:p>
            <a:pPr marL="0" indent="0">
              <a:buNone/>
            </a:pPr>
            <a:endParaRPr lang="en-GB" sz="2400" dirty="0"/>
          </a:p>
        </p:txBody>
      </p:sp>
      <p:sp>
        <p:nvSpPr>
          <p:cNvPr id="4" name="Rectangle 3"/>
          <p:cNvSpPr/>
          <p:nvPr/>
        </p:nvSpPr>
        <p:spPr>
          <a:xfrm>
            <a:off x="0" y="6448069"/>
            <a:ext cx="2525050" cy="369332"/>
          </a:xfrm>
          <a:prstGeom prst="rect">
            <a:avLst/>
          </a:prstGeom>
        </p:spPr>
        <p:txBody>
          <a:bodyPr wrap="none">
            <a:spAutoFit/>
          </a:bodyPr>
          <a:lstStyle/>
          <a:p>
            <a:r>
              <a:rPr lang="en-GB" dirty="0"/>
              <a:t>Shihab Miah 1816425</a:t>
            </a:r>
          </a:p>
        </p:txBody>
      </p:sp>
    </p:spTree>
    <p:extLst>
      <p:ext uri="{BB962C8B-B14F-4D97-AF65-F5344CB8AC3E}">
        <p14:creationId xmlns:p14="http://schemas.microsoft.com/office/powerpoint/2010/main" val="2255901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173450213"/>
              </p:ext>
            </p:extLst>
          </p:nvPr>
        </p:nvGraphicFramePr>
        <p:xfrm>
          <a:off x="1103313" y="2052638"/>
          <a:ext cx="8947152" cy="3210560"/>
        </p:xfrm>
        <a:graphic>
          <a:graphicData uri="http://schemas.openxmlformats.org/drawingml/2006/table">
            <a:tbl>
              <a:tblPr firstRow="1" bandRow="1">
                <a:tableStyleId>{5C22544A-7EE6-4342-B048-85BDC9FD1C3A}</a:tableStyleId>
              </a:tblPr>
              <a:tblGrid>
                <a:gridCol w="2236788"/>
                <a:gridCol w="2236788"/>
                <a:gridCol w="2236788"/>
                <a:gridCol w="2236788"/>
              </a:tblGrid>
              <a:tr h="370840">
                <a:tc>
                  <a:txBody>
                    <a:bodyPr/>
                    <a:lstStyle/>
                    <a:p>
                      <a:r>
                        <a:rPr lang="en-GB" dirty="0" smtClean="0"/>
                        <a:t>Strengths</a:t>
                      </a:r>
                      <a:endParaRPr lang="en-GB" dirty="0"/>
                    </a:p>
                  </a:txBody>
                  <a:tcPr/>
                </a:tc>
                <a:tc>
                  <a:txBody>
                    <a:bodyPr/>
                    <a:lstStyle/>
                    <a:p>
                      <a:r>
                        <a:rPr lang="en-GB" dirty="0" smtClean="0"/>
                        <a:t>Weakness</a:t>
                      </a:r>
                      <a:endParaRPr lang="en-GB" dirty="0"/>
                    </a:p>
                  </a:txBody>
                  <a:tcPr/>
                </a:tc>
                <a:tc>
                  <a:txBody>
                    <a:bodyPr/>
                    <a:lstStyle/>
                    <a:p>
                      <a:r>
                        <a:rPr lang="en-GB" dirty="0" smtClean="0"/>
                        <a:t>Opportunities</a:t>
                      </a:r>
                      <a:endParaRPr lang="en-GB" dirty="0"/>
                    </a:p>
                  </a:txBody>
                  <a:tcPr/>
                </a:tc>
                <a:tc>
                  <a:txBody>
                    <a:bodyPr/>
                    <a:lstStyle/>
                    <a:p>
                      <a:r>
                        <a:rPr lang="en-GB" dirty="0" smtClean="0"/>
                        <a:t>Threats</a:t>
                      </a:r>
                      <a:endParaRPr lang="en-GB" dirty="0"/>
                    </a:p>
                  </a:txBody>
                  <a:tcPr/>
                </a:tc>
              </a:tr>
              <a:tr h="370840">
                <a:tc>
                  <a:txBody>
                    <a:bodyPr/>
                    <a:lstStyle/>
                    <a:p>
                      <a:r>
                        <a:rPr lang="en-GB" dirty="0" smtClean="0"/>
                        <a:t>Training</a:t>
                      </a:r>
                      <a:r>
                        <a:rPr lang="en-GB" baseline="0" dirty="0" smtClean="0"/>
                        <a:t> facilities</a:t>
                      </a:r>
                      <a:endParaRPr lang="en-GB" dirty="0"/>
                    </a:p>
                  </a:txBody>
                  <a:tcPr/>
                </a:tc>
                <a:tc>
                  <a:txBody>
                    <a:bodyPr/>
                    <a:lstStyle/>
                    <a:p>
                      <a:r>
                        <a:rPr lang="en-GB" dirty="0" smtClean="0"/>
                        <a:t>Employees</a:t>
                      </a:r>
                    </a:p>
                  </a:txBody>
                  <a:tcPr/>
                </a:tc>
                <a:tc>
                  <a:txBody>
                    <a:bodyPr/>
                    <a:lstStyle/>
                    <a:p>
                      <a:r>
                        <a:rPr lang="en-GB" dirty="0" smtClean="0"/>
                        <a:t>Updating</a:t>
                      </a:r>
                      <a:r>
                        <a:rPr lang="en-GB" baseline="0" dirty="0" smtClean="0"/>
                        <a:t> and expanding</a:t>
                      </a:r>
                      <a:endParaRPr lang="en-GB" dirty="0"/>
                    </a:p>
                  </a:txBody>
                  <a:tcPr/>
                </a:tc>
                <a:tc>
                  <a:txBody>
                    <a:bodyPr/>
                    <a:lstStyle/>
                    <a:p>
                      <a:r>
                        <a:rPr lang="en-GB" dirty="0" smtClean="0"/>
                        <a:t>Departure of experienced employees</a:t>
                      </a:r>
                      <a:endParaRPr lang="en-GB" dirty="0"/>
                    </a:p>
                  </a:txBody>
                  <a:tcPr/>
                </a:tc>
              </a:tr>
              <a:tr h="370840">
                <a:tc>
                  <a:txBody>
                    <a:bodyPr/>
                    <a:lstStyle/>
                    <a:p>
                      <a:r>
                        <a:rPr lang="en-GB" dirty="0" smtClean="0"/>
                        <a:t>20 years experience</a:t>
                      </a:r>
                      <a:endParaRPr lang="en-GB" dirty="0"/>
                    </a:p>
                  </a:txBody>
                  <a:tcPr/>
                </a:tc>
                <a:tc>
                  <a:txBody>
                    <a:bodyPr/>
                    <a:lstStyle/>
                    <a:p>
                      <a:r>
                        <a:rPr lang="en-GB" dirty="0" smtClean="0"/>
                        <a:t>competition</a:t>
                      </a:r>
                      <a:endParaRPr lang="en-GB" dirty="0"/>
                    </a:p>
                  </a:txBody>
                  <a:tcPr/>
                </a:tc>
                <a:tc>
                  <a:txBody>
                    <a:bodyPr/>
                    <a:lstStyle/>
                    <a:p>
                      <a:r>
                        <a:rPr lang="en-GB" dirty="0" smtClean="0"/>
                        <a:t>Loyal returning customers</a:t>
                      </a:r>
                    </a:p>
                    <a:p>
                      <a:endParaRPr lang="en-GB" dirty="0"/>
                    </a:p>
                  </a:txBody>
                  <a:tcPr/>
                </a:tc>
                <a:tc>
                  <a:txBody>
                    <a:bodyPr/>
                    <a:lstStyle/>
                    <a:p>
                      <a:r>
                        <a:rPr lang="en-GB" dirty="0" smtClean="0"/>
                        <a:t>More tax's</a:t>
                      </a:r>
                      <a:r>
                        <a:rPr lang="en-GB" baseline="0" dirty="0" smtClean="0"/>
                        <a:t> on supply's coming from abroad </a:t>
                      </a:r>
                      <a:endParaRPr lang="en-GB" dirty="0"/>
                    </a:p>
                  </a:txBody>
                  <a:tcPr/>
                </a:tc>
              </a:tr>
              <a:tr h="370840">
                <a:tc>
                  <a:txBody>
                    <a:bodyPr/>
                    <a:lstStyle/>
                    <a:p>
                      <a:r>
                        <a:rPr lang="en-GB" dirty="0" smtClean="0"/>
                        <a:t>New and fresh</a:t>
                      </a:r>
                      <a:endParaRPr lang="en-GB" dirty="0"/>
                    </a:p>
                  </a:txBody>
                  <a:tcPr/>
                </a:tc>
                <a:tc>
                  <a:txBody>
                    <a:bodyPr/>
                    <a:lstStyle/>
                    <a:p>
                      <a:r>
                        <a:rPr lang="en-GB" dirty="0" smtClean="0"/>
                        <a:t>Limited</a:t>
                      </a:r>
                      <a:r>
                        <a:rPr lang="en-GB" baseline="0" dirty="0" smtClean="0"/>
                        <a:t> facilities</a:t>
                      </a:r>
                    </a:p>
                  </a:txBody>
                  <a:tcPr/>
                </a:tc>
                <a:tc>
                  <a:txBody>
                    <a:bodyPr/>
                    <a:lstStyle/>
                    <a:p>
                      <a:r>
                        <a:rPr lang="en-GB" dirty="0" smtClean="0"/>
                        <a:t>Multiple employees</a:t>
                      </a:r>
                      <a:endParaRPr lang="en-GB" dirty="0"/>
                    </a:p>
                  </a:txBody>
                  <a:tcPr/>
                </a:tc>
                <a:tc>
                  <a:txBody>
                    <a:bodyPr/>
                    <a:lstStyle/>
                    <a:p>
                      <a:r>
                        <a:rPr lang="en-GB" dirty="0" smtClean="0"/>
                        <a:t>Local competition</a:t>
                      </a:r>
                      <a:endParaRPr lang="en-GB" dirty="0"/>
                    </a:p>
                  </a:txBody>
                  <a:tcPr/>
                </a:tc>
              </a:tr>
              <a:tr h="370840">
                <a:tc>
                  <a:txBody>
                    <a:bodyPr/>
                    <a:lstStyle/>
                    <a:p>
                      <a:r>
                        <a:rPr lang="en-GB" dirty="0" smtClean="0"/>
                        <a:t>Free local delivery</a:t>
                      </a:r>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r>
            </a:tbl>
          </a:graphicData>
        </a:graphic>
      </p:graphicFrame>
      <p:sp>
        <p:nvSpPr>
          <p:cNvPr id="3" name="Rectangle 2"/>
          <p:cNvSpPr/>
          <p:nvPr/>
        </p:nvSpPr>
        <p:spPr>
          <a:xfrm>
            <a:off x="0" y="6488668"/>
            <a:ext cx="3078087" cy="369332"/>
          </a:xfrm>
          <a:prstGeom prst="rect">
            <a:avLst/>
          </a:prstGeom>
        </p:spPr>
        <p:txBody>
          <a:bodyPr wrap="none">
            <a:spAutoFit/>
          </a:bodyPr>
          <a:lstStyle/>
          <a:p>
            <a:r>
              <a:rPr lang="en-GB" dirty="0"/>
              <a:t>Jacob Middleton 1817899</a:t>
            </a:r>
          </a:p>
        </p:txBody>
      </p:sp>
    </p:spTree>
    <p:extLst>
      <p:ext uri="{BB962C8B-B14F-4D97-AF65-F5344CB8AC3E}">
        <p14:creationId xmlns:p14="http://schemas.microsoft.com/office/powerpoint/2010/main" val="25202195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BC9B7A-47DD-9449-88C7-A6E68B429031}"/>
              </a:ext>
            </a:extLst>
          </p:cNvPr>
          <p:cNvSpPr>
            <a:spLocks noGrp="1"/>
          </p:cNvSpPr>
          <p:nvPr>
            <p:ph type="title"/>
          </p:nvPr>
        </p:nvSpPr>
        <p:spPr/>
        <p:txBody>
          <a:bodyPr>
            <a:noAutofit/>
          </a:bodyPr>
          <a:lstStyle/>
          <a:p>
            <a:r>
              <a:rPr lang="en-GB" sz="8000"/>
              <a:t>Strengths </a:t>
            </a:r>
            <a:endParaRPr lang="en-US" sz="8000"/>
          </a:p>
        </p:txBody>
      </p:sp>
      <p:sp>
        <p:nvSpPr>
          <p:cNvPr id="3" name="Subtitle 2">
            <a:extLst>
              <a:ext uri="{FF2B5EF4-FFF2-40B4-BE49-F238E27FC236}">
                <a16:creationId xmlns:a16="http://schemas.microsoft.com/office/drawing/2014/main" xmlns="" id="{0179D156-3262-C241-8EE1-887BEBE3FAC2}"/>
              </a:ext>
            </a:extLst>
          </p:cNvPr>
          <p:cNvSpPr>
            <a:spLocks noGrp="1"/>
          </p:cNvSpPr>
          <p:nvPr>
            <p:ph idx="1"/>
          </p:nvPr>
        </p:nvSpPr>
        <p:spPr>
          <a:xfrm>
            <a:off x="1451579" y="2015732"/>
            <a:ext cx="9603275" cy="4240461"/>
          </a:xfrm>
        </p:spPr>
        <p:txBody>
          <a:bodyPr>
            <a:normAutofit fontScale="92500"/>
          </a:bodyPr>
          <a:lstStyle/>
          <a:p>
            <a:pPr marL="0" indent="0">
              <a:buNone/>
            </a:pPr>
            <a:r>
              <a:rPr lang="en-GB" sz="3200"/>
              <a:t>We have well trained staff and chefs with 20+ years experience and competent in meeting customer satisfaction, we offer a free local home delivery within a 3 mile radius with 10% off for new and existing customers. We have a new and fresh premises while still offering a takeaway service, we also have a new and fresh menu that caters for most needs and a liquor licence for the adults to unwind and enjoy our fine dining.</a:t>
            </a:r>
          </a:p>
        </p:txBody>
      </p:sp>
      <p:sp>
        <p:nvSpPr>
          <p:cNvPr id="4" name="Rectangle 3"/>
          <p:cNvSpPr/>
          <p:nvPr/>
        </p:nvSpPr>
        <p:spPr>
          <a:xfrm>
            <a:off x="0" y="6418677"/>
            <a:ext cx="3078087" cy="369332"/>
          </a:xfrm>
          <a:prstGeom prst="rect">
            <a:avLst/>
          </a:prstGeom>
        </p:spPr>
        <p:txBody>
          <a:bodyPr wrap="none">
            <a:spAutoFit/>
          </a:bodyPr>
          <a:lstStyle/>
          <a:p>
            <a:r>
              <a:rPr lang="en-GB" dirty="0"/>
              <a:t>Jacob Middleton 1817899</a:t>
            </a:r>
          </a:p>
        </p:txBody>
      </p:sp>
    </p:spTree>
    <p:extLst>
      <p:ext uri="{BB962C8B-B14F-4D97-AF65-F5344CB8AC3E}">
        <p14:creationId xmlns:p14="http://schemas.microsoft.com/office/powerpoint/2010/main" val="3341718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F34637-17F1-964D-83FE-9E516784F6A8}"/>
              </a:ext>
            </a:extLst>
          </p:cNvPr>
          <p:cNvSpPr>
            <a:spLocks noGrp="1"/>
          </p:cNvSpPr>
          <p:nvPr>
            <p:ph type="title"/>
          </p:nvPr>
        </p:nvSpPr>
        <p:spPr/>
        <p:txBody>
          <a:bodyPr>
            <a:normAutofit/>
          </a:bodyPr>
          <a:lstStyle/>
          <a:p>
            <a:r>
              <a:rPr lang="en-GB" sz="6000"/>
              <a:t>Weaknesses </a:t>
            </a:r>
            <a:endParaRPr lang="en-US" sz="6000"/>
          </a:p>
        </p:txBody>
      </p:sp>
      <p:sp>
        <p:nvSpPr>
          <p:cNvPr id="3" name="Content Placeholder 2">
            <a:extLst>
              <a:ext uri="{FF2B5EF4-FFF2-40B4-BE49-F238E27FC236}">
                <a16:creationId xmlns:a16="http://schemas.microsoft.com/office/drawing/2014/main" xmlns="" id="{CDA010CA-88B7-134C-9D36-311D24AB913D}"/>
              </a:ext>
            </a:extLst>
          </p:cNvPr>
          <p:cNvSpPr>
            <a:spLocks noGrp="1"/>
          </p:cNvSpPr>
          <p:nvPr>
            <p:ph idx="1"/>
          </p:nvPr>
        </p:nvSpPr>
        <p:spPr>
          <a:xfrm>
            <a:off x="1451579" y="2015732"/>
            <a:ext cx="9603275" cy="4305404"/>
          </a:xfrm>
        </p:spPr>
        <p:txBody>
          <a:bodyPr>
            <a:normAutofit/>
          </a:bodyPr>
          <a:lstStyle/>
          <a:p>
            <a:r>
              <a:rPr lang="en-GB" sz="3200"/>
              <a:t>More taxes on supplys coming from abroad making them not consistent leading to menu change or some items not available, also single location limited reach and resources. Our delivery drivers and employees not meeting deadlines and timescales. </a:t>
            </a:r>
            <a:endParaRPr lang="en-US" sz="3200"/>
          </a:p>
        </p:txBody>
      </p:sp>
      <p:sp>
        <p:nvSpPr>
          <p:cNvPr id="4" name="Rectangle 3"/>
          <p:cNvSpPr/>
          <p:nvPr/>
        </p:nvSpPr>
        <p:spPr>
          <a:xfrm>
            <a:off x="0" y="6488668"/>
            <a:ext cx="3078087" cy="369332"/>
          </a:xfrm>
          <a:prstGeom prst="rect">
            <a:avLst/>
          </a:prstGeom>
        </p:spPr>
        <p:txBody>
          <a:bodyPr wrap="none">
            <a:spAutoFit/>
          </a:bodyPr>
          <a:lstStyle/>
          <a:p>
            <a:r>
              <a:rPr lang="en-GB" dirty="0"/>
              <a:t>Jacob Middleton 1817899</a:t>
            </a:r>
          </a:p>
        </p:txBody>
      </p:sp>
    </p:spTree>
    <p:extLst>
      <p:ext uri="{BB962C8B-B14F-4D97-AF65-F5344CB8AC3E}">
        <p14:creationId xmlns:p14="http://schemas.microsoft.com/office/powerpoint/2010/main" val="24611676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885FF0-F568-244A-B8A2-DED62FC1231C}"/>
              </a:ext>
            </a:extLst>
          </p:cNvPr>
          <p:cNvSpPr>
            <a:spLocks noGrp="1"/>
          </p:cNvSpPr>
          <p:nvPr>
            <p:ph type="title"/>
          </p:nvPr>
        </p:nvSpPr>
        <p:spPr/>
        <p:txBody>
          <a:bodyPr>
            <a:normAutofit/>
          </a:bodyPr>
          <a:lstStyle/>
          <a:p>
            <a:r>
              <a:rPr lang="en-GB" sz="6600"/>
              <a:t>Opportunities </a:t>
            </a:r>
            <a:endParaRPr lang="en-US" sz="6600"/>
          </a:p>
        </p:txBody>
      </p:sp>
      <p:sp>
        <p:nvSpPr>
          <p:cNvPr id="3" name="Content Placeholder 2">
            <a:extLst>
              <a:ext uri="{FF2B5EF4-FFF2-40B4-BE49-F238E27FC236}">
                <a16:creationId xmlns:a16="http://schemas.microsoft.com/office/drawing/2014/main" xmlns="" id="{DC0629F4-8F56-B343-96FA-18945C4F865E}"/>
              </a:ext>
            </a:extLst>
          </p:cNvPr>
          <p:cNvSpPr>
            <a:spLocks noGrp="1"/>
          </p:cNvSpPr>
          <p:nvPr>
            <p:ph idx="1"/>
          </p:nvPr>
        </p:nvSpPr>
        <p:spPr>
          <a:xfrm>
            <a:off x="1451579" y="2015732"/>
            <a:ext cx="9603275" cy="4348700"/>
          </a:xfrm>
        </p:spPr>
        <p:txBody>
          <a:bodyPr>
            <a:normAutofit/>
          </a:bodyPr>
          <a:lstStyle/>
          <a:p>
            <a:r>
              <a:rPr lang="en-GB" sz="3200"/>
              <a:t>Updating and expanding our business to multiple locations leading to more sales and more profits taking online deliverys justeat and uber gaining more employees and experienced chefs with the aim of getting loyal returning customers Also the opportunity of funding to expand j c and bros even more </a:t>
            </a:r>
            <a:endParaRPr lang="en-US" sz="3200"/>
          </a:p>
        </p:txBody>
      </p:sp>
      <p:sp>
        <p:nvSpPr>
          <p:cNvPr id="4" name="Rectangle 3"/>
          <p:cNvSpPr/>
          <p:nvPr/>
        </p:nvSpPr>
        <p:spPr>
          <a:xfrm>
            <a:off x="0" y="6488668"/>
            <a:ext cx="3078087" cy="369332"/>
          </a:xfrm>
          <a:prstGeom prst="rect">
            <a:avLst/>
          </a:prstGeom>
        </p:spPr>
        <p:txBody>
          <a:bodyPr wrap="none">
            <a:spAutoFit/>
          </a:bodyPr>
          <a:lstStyle/>
          <a:p>
            <a:r>
              <a:rPr lang="en-GB" dirty="0"/>
              <a:t>Jacob Middleton 1817899</a:t>
            </a:r>
          </a:p>
        </p:txBody>
      </p:sp>
    </p:spTree>
    <p:extLst>
      <p:ext uri="{BB962C8B-B14F-4D97-AF65-F5344CB8AC3E}">
        <p14:creationId xmlns:p14="http://schemas.microsoft.com/office/powerpoint/2010/main" val="2659582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D91E52-F94E-994B-A2F6-26A2F91D812B}"/>
              </a:ext>
            </a:extLst>
          </p:cNvPr>
          <p:cNvSpPr>
            <a:spLocks noGrp="1"/>
          </p:cNvSpPr>
          <p:nvPr>
            <p:ph type="title"/>
          </p:nvPr>
        </p:nvSpPr>
        <p:spPr/>
        <p:txBody>
          <a:bodyPr>
            <a:normAutofit/>
          </a:bodyPr>
          <a:lstStyle/>
          <a:p>
            <a:r>
              <a:rPr lang="en-GB" sz="6600"/>
              <a:t>Threats</a:t>
            </a:r>
            <a:endParaRPr lang="en-US" sz="6600"/>
          </a:p>
        </p:txBody>
      </p:sp>
      <p:sp>
        <p:nvSpPr>
          <p:cNvPr id="3" name="Content Placeholder 2">
            <a:extLst>
              <a:ext uri="{FF2B5EF4-FFF2-40B4-BE49-F238E27FC236}">
                <a16:creationId xmlns:a16="http://schemas.microsoft.com/office/drawing/2014/main" xmlns="" id="{7884821D-8C79-E94C-8E95-956154805AE0}"/>
              </a:ext>
            </a:extLst>
          </p:cNvPr>
          <p:cNvSpPr>
            <a:spLocks noGrp="1"/>
          </p:cNvSpPr>
          <p:nvPr>
            <p:ph idx="1"/>
          </p:nvPr>
        </p:nvSpPr>
        <p:spPr/>
        <p:txBody>
          <a:bodyPr>
            <a:normAutofit/>
          </a:bodyPr>
          <a:lstStyle/>
          <a:p>
            <a:r>
              <a:rPr lang="en-GB" sz="3200"/>
              <a:t>Departure or absences of experienced employees and chefs Local competition and insurance prices on the increase Lack of Financial resources and cash flow</a:t>
            </a:r>
            <a:endParaRPr lang="en-US" sz="3200"/>
          </a:p>
        </p:txBody>
      </p:sp>
      <p:sp>
        <p:nvSpPr>
          <p:cNvPr id="4" name="Rectangle 3"/>
          <p:cNvSpPr/>
          <p:nvPr/>
        </p:nvSpPr>
        <p:spPr>
          <a:xfrm>
            <a:off x="0" y="6488668"/>
            <a:ext cx="3078087" cy="369332"/>
          </a:xfrm>
          <a:prstGeom prst="rect">
            <a:avLst/>
          </a:prstGeom>
        </p:spPr>
        <p:txBody>
          <a:bodyPr wrap="none">
            <a:spAutoFit/>
          </a:bodyPr>
          <a:lstStyle/>
          <a:p>
            <a:r>
              <a:rPr lang="en-GB" dirty="0"/>
              <a:t>Jacob Middleton 1817899</a:t>
            </a:r>
          </a:p>
        </p:txBody>
      </p:sp>
    </p:spTree>
    <p:extLst>
      <p:ext uri="{BB962C8B-B14F-4D97-AF65-F5344CB8AC3E}">
        <p14:creationId xmlns:p14="http://schemas.microsoft.com/office/powerpoint/2010/main" val="944693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93239" y="5199798"/>
            <a:ext cx="9320337" cy="293614"/>
          </a:xfrm>
        </p:spPr>
        <p:txBody>
          <a:bodyPr anchor="ctr">
            <a:normAutofit fontScale="90000"/>
          </a:bodyPr>
          <a:lstStyle/>
          <a:p>
            <a:r>
              <a:rPr lang="en-US" sz="2400" b="1" dirty="0">
                <a:solidFill>
                  <a:schemeClr val="tx1"/>
                </a:solidFill>
              </a:rPr>
              <a:t>Industry cycle stages</a:t>
            </a:r>
          </a:p>
        </p:txBody>
      </p:sp>
      <p:sp>
        <p:nvSpPr>
          <p:cNvPr id="3" name="Subtitle 2"/>
          <p:cNvSpPr>
            <a:spLocks noGrp="1"/>
          </p:cNvSpPr>
          <p:nvPr>
            <p:ph type="subTitle" idx="1"/>
          </p:nvPr>
        </p:nvSpPr>
        <p:spPr>
          <a:xfrm>
            <a:off x="1493239" y="5587067"/>
            <a:ext cx="8581939" cy="494951"/>
          </a:xfrm>
        </p:spPr>
        <p:txBody>
          <a:bodyPr vert="horz" lIns="91440" tIns="0" rIns="91440" bIns="45720" rtlCol="0" anchor="t">
            <a:noAutofit/>
          </a:bodyPr>
          <a:lstStyle/>
          <a:p>
            <a:r>
              <a:rPr lang="en-US" sz="1600" dirty="0">
                <a:solidFill>
                  <a:schemeClr val="tx1"/>
                </a:solidFill>
              </a:rPr>
              <a:t>This cycle represents 5 stages in which your business goes through in its development</a:t>
            </a:r>
          </a:p>
        </p:txBody>
      </p:sp>
      <p:pic>
        <p:nvPicPr>
          <p:cNvPr id="9" name="Picture 8">
            <a:extLst>
              <a:ext uri="{FF2B5EF4-FFF2-40B4-BE49-F238E27FC236}">
                <a16:creationId xmlns:a16="http://schemas.microsoft.com/office/drawing/2014/main" xmlns="" id="{74D8B157-2807-4FF3-B80F-6F5160521488}"/>
              </a:ext>
            </a:extLst>
          </p:cNvPr>
          <p:cNvPicPr>
            <a:picLocks noChangeAspect="1"/>
          </p:cNvPicPr>
          <p:nvPr/>
        </p:nvPicPr>
        <p:blipFill>
          <a:blip r:embed="rId2"/>
          <a:stretch>
            <a:fillRect/>
          </a:stretch>
        </p:blipFill>
        <p:spPr>
          <a:xfrm>
            <a:off x="353916" y="1869743"/>
            <a:ext cx="9499768" cy="32364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TextBox 5"/>
          <p:cNvSpPr txBox="1"/>
          <p:nvPr/>
        </p:nvSpPr>
        <p:spPr>
          <a:xfrm>
            <a:off x="900752" y="423080"/>
            <a:ext cx="5868537" cy="738664"/>
          </a:xfrm>
          <a:prstGeom prst="rect">
            <a:avLst/>
          </a:prstGeom>
          <a:noFill/>
        </p:spPr>
        <p:txBody>
          <a:bodyPr wrap="square" rtlCol="0">
            <a:spAutoFit/>
          </a:bodyPr>
          <a:lstStyle/>
          <a:p>
            <a:r>
              <a:rPr lang="en-GB" sz="4200" dirty="0"/>
              <a:t>Industry analysis </a:t>
            </a:r>
          </a:p>
        </p:txBody>
      </p:sp>
      <p:sp>
        <p:nvSpPr>
          <p:cNvPr id="7" name="Rectangle 6"/>
          <p:cNvSpPr/>
          <p:nvPr/>
        </p:nvSpPr>
        <p:spPr>
          <a:xfrm>
            <a:off x="57407" y="6435889"/>
            <a:ext cx="6096000" cy="646331"/>
          </a:xfrm>
          <a:prstGeom prst="rect">
            <a:avLst/>
          </a:prstGeom>
        </p:spPr>
        <p:txBody>
          <a:bodyPr>
            <a:spAutoFit/>
          </a:bodyPr>
          <a:lstStyle/>
          <a:p>
            <a:r>
              <a:rPr lang="en-GB" dirty="0"/>
              <a:t>Chris Nicholas      1817904</a:t>
            </a:r>
          </a:p>
          <a:p>
            <a:endParaRPr lang="en-GB" dirty="0"/>
          </a:p>
        </p:txBody>
      </p:sp>
    </p:spTree>
    <p:extLst>
      <p:ext uri="{BB962C8B-B14F-4D97-AF65-F5344CB8AC3E}">
        <p14:creationId xmlns:p14="http://schemas.microsoft.com/office/powerpoint/2010/main" val="20609823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7D01A7-F566-4ACF-A26E-BE63F23F24EE}"/>
              </a:ext>
            </a:extLst>
          </p:cNvPr>
          <p:cNvSpPr>
            <a:spLocks noGrp="1"/>
          </p:cNvSpPr>
          <p:nvPr>
            <p:ph type="title"/>
          </p:nvPr>
        </p:nvSpPr>
        <p:spPr>
          <a:xfrm>
            <a:off x="1154954" y="973668"/>
            <a:ext cx="8819556" cy="888688"/>
          </a:xfrm>
        </p:spPr>
        <p:txBody>
          <a:bodyPr/>
          <a:lstStyle/>
          <a:p>
            <a:r>
              <a:rPr lang="en-GB" sz="2800" dirty="0"/>
              <a:t>The 4 stages as followed are phases that are important to follow</a:t>
            </a:r>
          </a:p>
        </p:txBody>
      </p:sp>
      <p:sp>
        <p:nvSpPr>
          <p:cNvPr id="3" name="Content Placeholder 2">
            <a:extLst>
              <a:ext uri="{FF2B5EF4-FFF2-40B4-BE49-F238E27FC236}">
                <a16:creationId xmlns:a16="http://schemas.microsoft.com/office/drawing/2014/main" xmlns="" id="{6C8BFB9F-88BB-4F2B-9B2D-FEC74C2D4606}"/>
              </a:ext>
            </a:extLst>
          </p:cNvPr>
          <p:cNvSpPr>
            <a:spLocks noGrp="1"/>
          </p:cNvSpPr>
          <p:nvPr>
            <p:ph idx="1"/>
          </p:nvPr>
        </p:nvSpPr>
        <p:spPr>
          <a:xfrm>
            <a:off x="1154954" y="2147669"/>
            <a:ext cx="9259046" cy="4064000"/>
          </a:xfrm>
        </p:spPr>
        <p:txBody>
          <a:bodyPr>
            <a:normAutofit/>
          </a:bodyPr>
          <a:lstStyle/>
          <a:p>
            <a:r>
              <a:rPr lang="en-GB" sz="1600" b="1" dirty="0"/>
              <a:t>Introduction phase</a:t>
            </a:r>
            <a:r>
              <a:rPr lang="en-GB" sz="1600" dirty="0"/>
              <a:t>: This phase involves the development and early marketing of our new product or service. Information on the products and industry are often limited. Consumers of the goods and service need to learn more about them.</a:t>
            </a:r>
          </a:p>
          <a:p>
            <a:r>
              <a:rPr lang="en-GB" sz="1600" b="1" dirty="0"/>
              <a:t>Growth phase: </a:t>
            </a:r>
            <a:r>
              <a:rPr lang="en-GB" sz="1600" dirty="0"/>
              <a:t>consumers in the new industry have to understand the value of new offerings, and demand grows rapidly. A handful of important members become apparent and compete for a share of the new market, immediate profits are not top priority its about building a steady ship first and progressing slowly</a:t>
            </a:r>
          </a:p>
          <a:p>
            <a:r>
              <a:rPr lang="en-GB" sz="1600" b="1" dirty="0"/>
              <a:t>Maturity phase: </a:t>
            </a:r>
            <a:r>
              <a:rPr lang="en-GB" sz="1600" dirty="0"/>
              <a:t>the maturity stage is known as the shakeout period, this is where growth slows down, and the main focus shifts towards expense reduction, and consolidation occurs. market share, cash flow and profit becomes the primary goals.</a:t>
            </a:r>
          </a:p>
          <a:p>
            <a:r>
              <a:rPr lang="en-GB" sz="1600" b="1" dirty="0" smtClean="0"/>
              <a:t>Decline phase:</a:t>
            </a:r>
            <a:r>
              <a:rPr lang="en-GB" sz="1600" dirty="0" smtClean="0"/>
              <a:t> the decline phase marks the end of an industry's ability to support growth, this creates pressure and forces weaker competitors out of the industry. The decline phase can be delayed with large-scale product improvements but this could prolong the process.</a:t>
            </a:r>
            <a:endParaRPr lang="en-GB" sz="1600" b="1" dirty="0"/>
          </a:p>
        </p:txBody>
      </p:sp>
      <p:sp>
        <p:nvSpPr>
          <p:cNvPr id="4" name="Rectangle 3"/>
          <p:cNvSpPr/>
          <p:nvPr/>
        </p:nvSpPr>
        <p:spPr>
          <a:xfrm>
            <a:off x="136478" y="6375442"/>
            <a:ext cx="6096000" cy="646331"/>
          </a:xfrm>
          <a:prstGeom prst="rect">
            <a:avLst/>
          </a:prstGeom>
        </p:spPr>
        <p:txBody>
          <a:bodyPr>
            <a:spAutoFit/>
          </a:bodyPr>
          <a:lstStyle/>
          <a:p>
            <a:r>
              <a:rPr lang="en-GB" dirty="0"/>
              <a:t>Chris Nicholas      1817904</a:t>
            </a:r>
          </a:p>
          <a:p>
            <a:endParaRPr lang="en-GB" dirty="0"/>
          </a:p>
        </p:txBody>
      </p:sp>
    </p:spTree>
    <p:extLst>
      <p:ext uri="{BB962C8B-B14F-4D97-AF65-F5344CB8AC3E}">
        <p14:creationId xmlns:p14="http://schemas.microsoft.com/office/powerpoint/2010/main" val="33709907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Industry analysis </a:t>
            </a:r>
            <a:endParaRPr lang="en-GB" dirty="0"/>
          </a:p>
        </p:txBody>
      </p:sp>
      <p:sp>
        <p:nvSpPr>
          <p:cNvPr id="3" name="Content Placeholder 2"/>
          <p:cNvSpPr>
            <a:spLocks noGrp="1"/>
          </p:cNvSpPr>
          <p:nvPr>
            <p:ph idx="1"/>
          </p:nvPr>
        </p:nvSpPr>
        <p:spPr/>
        <p:txBody>
          <a:bodyPr/>
          <a:lstStyle/>
          <a:p>
            <a:r>
              <a:rPr lang="en-GB" dirty="0" smtClean="0"/>
              <a:t>We are in the growth stage of the industry life cycle</a:t>
            </a:r>
          </a:p>
          <a:p>
            <a:r>
              <a:rPr lang="en-GB" dirty="0" smtClean="0"/>
              <a:t>We will be out there to build a healthy customer base</a:t>
            </a:r>
          </a:p>
          <a:p>
            <a:r>
              <a:rPr lang="en-GB" dirty="0" smtClean="0"/>
              <a:t>We are aiming to reach maturity stage by year, this will help us have a healthy profit margin</a:t>
            </a:r>
          </a:p>
          <a:p>
            <a:r>
              <a:rPr lang="en-GB" dirty="0" smtClean="0"/>
              <a:t>At the same time we will be recycling back to the growth stage by introducing new and improved products and services</a:t>
            </a:r>
            <a:endParaRPr lang="en-GB" dirty="0" smtClean="0"/>
          </a:p>
          <a:p>
            <a:endParaRPr lang="en-GB" dirty="0" smtClean="0"/>
          </a:p>
          <a:p>
            <a:endParaRPr lang="en-GB" dirty="0"/>
          </a:p>
        </p:txBody>
      </p:sp>
      <p:sp>
        <p:nvSpPr>
          <p:cNvPr id="4" name="Rectangle 3"/>
          <p:cNvSpPr/>
          <p:nvPr/>
        </p:nvSpPr>
        <p:spPr>
          <a:xfrm>
            <a:off x="141026" y="6448069"/>
            <a:ext cx="6096000" cy="646331"/>
          </a:xfrm>
          <a:prstGeom prst="rect">
            <a:avLst/>
          </a:prstGeom>
        </p:spPr>
        <p:txBody>
          <a:bodyPr>
            <a:spAutoFit/>
          </a:bodyPr>
          <a:lstStyle/>
          <a:p>
            <a:r>
              <a:rPr lang="en-GB" dirty="0"/>
              <a:t>Chris Nicholas      1817904</a:t>
            </a:r>
          </a:p>
          <a:p>
            <a:endParaRPr lang="en-GB" dirty="0"/>
          </a:p>
        </p:txBody>
      </p:sp>
    </p:spTree>
    <p:extLst>
      <p:ext uri="{BB962C8B-B14F-4D97-AF65-F5344CB8AC3E}">
        <p14:creationId xmlns:p14="http://schemas.microsoft.com/office/powerpoint/2010/main" val="21038118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analysis</a:t>
            </a:r>
            <a:endParaRPr lang="en-GB" dirty="0"/>
          </a:p>
        </p:txBody>
      </p:sp>
      <p:sp>
        <p:nvSpPr>
          <p:cNvPr id="5" name="Rounded Rectangle 4"/>
          <p:cNvSpPr/>
          <p:nvPr/>
        </p:nvSpPr>
        <p:spPr>
          <a:xfrm rot="21030232">
            <a:off x="1124497" y="1630752"/>
            <a:ext cx="3880478" cy="35043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u="sng" dirty="0"/>
              <a:t>Target market</a:t>
            </a:r>
          </a:p>
          <a:p>
            <a:r>
              <a:rPr lang="en-GB" sz="2000" dirty="0"/>
              <a:t>Wealthy customers </a:t>
            </a:r>
          </a:p>
          <a:p>
            <a:r>
              <a:rPr lang="en-GB" sz="2000" dirty="0"/>
              <a:t>Families </a:t>
            </a:r>
          </a:p>
          <a:p>
            <a:r>
              <a:rPr lang="en-GB" sz="2000" dirty="0"/>
              <a:t>Businesses </a:t>
            </a:r>
            <a:endParaRPr lang="en-GB" sz="2000" dirty="0" smtClean="0"/>
          </a:p>
        </p:txBody>
      </p:sp>
      <p:sp>
        <p:nvSpPr>
          <p:cNvPr id="3" name="TextBox 2"/>
          <p:cNvSpPr txBox="1"/>
          <p:nvPr/>
        </p:nvSpPr>
        <p:spPr>
          <a:xfrm>
            <a:off x="6005015" y="1334659"/>
            <a:ext cx="5445457" cy="5016758"/>
          </a:xfrm>
          <a:prstGeom prst="rect">
            <a:avLst/>
          </a:prstGeom>
          <a:noFill/>
        </p:spPr>
        <p:txBody>
          <a:bodyPr wrap="square" rtlCol="0">
            <a:spAutoFit/>
          </a:bodyPr>
          <a:lstStyle/>
          <a:p>
            <a:r>
              <a:rPr lang="en-GB" sz="2000" dirty="0" smtClean="0"/>
              <a:t>We are planning to target three main markets which are wealth customers, families and business. As we are a fine dining restaurant you expect to pay the price for our service, this style will appeal to the rich in Mayfair. </a:t>
            </a:r>
          </a:p>
          <a:p>
            <a:endParaRPr lang="en-GB" sz="2000" dirty="0"/>
          </a:p>
          <a:p>
            <a:r>
              <a:rPr lang="en-GB" sz="2000" dirty="0" smtClean="0"/>
              <a:t>Families – our restaurant we want a family atmosphere, we will also provide wedding, birthday events to bring more family together </a:t>
            </a:r>
          </a:p>
          <a:p>
            <a:endParaRPr lang="en-GB" sz="2000" dirty="0"/>
          </a:p>
          <a:p>
            <a:r>
              <a:rPr lang="en-GB" sz="2000" dirty="0" smtClean="0"/>
              <a:t>Businesses – we want to attract many businesses in Mayfair, we want them to take meetings, gathering</a:t>
            </a:r>
            <a:r>
              <a:rPr lang="en-GB" sz="2000" b="1" dirty="0" smtClean="0"/>
              <a:t>,</a:t>
            </a:r>
            <a:r>
              <a:rPr lang="en-GB" sz="2000" dirty="0" smtClean="0"/>
              <a:t> celebrations in our restaurant.</a:t>
            </a:r>
            <a:endParaRPr lang="en-GB" sz="2000" dirty="0"/>
          </a:p>
        </p:txBody>
      </p:sp>
      <p:sp>
        <p:nvSpPr>
          <p:cNvPr id="4" name="Rectangle 3"/>
          <p:cNvSpPr/>
          <p:nvPr/>
        </p:nvSpPr>
        <p:spPr>
          <a:xfrm>
            <a:off x="54591" y="6488668"/>
            <a:ext cx="2606804" cy="369332"/>
          </a:xfrm>
          <a:prstGeom prst="rect">
            <a:avLst/>
          </a:prstGeom>
        </p:spPr>
        <p:txBody>
          <a:bodyPr wrap="none">
            <a:spAutoFit/>
          </a:bodyPr>
          <a:lstStyle/>
          <a:p>
            <a:r>
              <a:rPr lang="en-GB" dirty="0"/>
              <a:t>Hamed Miah 1816424</a:t>
            </a:r>
          </a:p>
        </p:txBody>
      </p:sp>
    </p:spTree>
    <p:extLst>
      <p:ext uri="{BB962C8B-B14F-4D97-AF65-F5344CB8AC3E}">
        <p14:creationId xmlns:p14="http://schemas.microsoft.com/office/powerpoint/2010/main" val="17506519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analysis</a:t>
            </a:r>
          </a:p>
        </p:txBody>
      </p:sp>
      <p:pic>
        <p:nvPicPr>
          <p:cNvPr id="6" name="Content Placeholder 5"/>
          <p:cNvPicPr>
            <a:picLocks noGrp="1" noChangeAspect="1"/>
          </p:cNvPicPr>
          <p:nvPr>
            <p:ph idx="1"/>
          </p:nvPr>
        </p:nvPicPr>
        <p:blipFill>
          <a:blip r:embed="rId2"/>
          <a:stretch>
            <a:fillRect/>
          </a:stretch>
        </p:blipFill>
        <p:spPr>
          <a:xfrm>
            <a:off x="1108321" y="1468191"/>
            <a:ext cx="8812758" cy="2797701"/>
          </a:xfrm>
          <a:prstGeom prst="rect">
            <a:avLst/>
          </a:prstGeom>
        </p:spPr>
      </p:pic>
      <p:sp>
        <p:nvSpPr>
          <p:cNvPr id="10" name="TextBox 9"/>
          <p:cNvSpPr txBox="1"/>
          <p:nvPr/>
        </p:nvSpPr>
        <p:spPr>
          <a:xfrm>
            <a:off x="1108321" y="4752237"/>
            <a:ext cx="3026535" cy="369332"/>
          </a:xfrm>
          <a:prstGeom prst="rect">
            <a:avLst/>
          </a:prstGeom>
          <a:noFill/>
        </p:spPr>
        <p:txBody>
          <a:bodyPr wrap="square" rtlCol="0">
            <a:spAutoFit/>
          </a:bodyPr>
          <a:lstStyle/>
          <a:p>
            <a:r>
              <a:rPr lang="en-GB" dirty="0" smtClean="0"/>
              <a:t>We are located here </a:t>
            </a:r>
            <a:endParaRPr lang="en-GB" dirty="0"/>
          </a:p>
        </p:txBody>
      </p:sp>
      <p:cxnSp>
        <p:nvCxnSpPr>
          <p:cNvPr id="13" name="Straight Arrow Connector 12"/>
          <p:cNvCxnSpPr/>
          <p:nvPr/>
        </p:nvCxnSpPr>
        <p:spPr>
          <a:xfrm flipV="1">
            <a:off x="1764406" y="2562896"/>
            <a:ext cx="3889419" cy="218934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14784" y="6488668"/>
            <a:ext cx="2606804" cy="369332"/>
          </a:xfrm>
          <a:prstGeom prst="rect">
            <a:avLst/>
          </a:prstGeom>
        </p:spPr>
        <p:txBody>
          <a:bodyPr wrap="none">
            <a:spAutoFit/>
          </a:bodyPr>
          <a:lstStyle/>
          <a:p>
            <a:r>
              <a:rPr lang="en-GB" dirty="0"/>
              <a:t>Hamed Miah 1816424</a:t>
            </a:r>
          </a:p>
        </p:txBody>
      </p:sp>
    </p:spTree>
    <p:extLst>
      <p:ext uri="{BB962C8B-B14F-4D97-AF65-F5344CB8AC3E}">
        <p14:creationId xmlns:p14="http://schemas.microsoft.com/office/powerpoint/2010/main" val="28873205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analysis</a:t>
            </a:r>
            <a:endParaRPr lang="en-GB" dirty="0"/>
          </a:p>
        </p:txBody>
      </p:sp>
      <p:sp>
        <p:nvSpPr>
          <p:cNvPr id="4" name="Content Placeholder 3"/>
          <p:cNvSpPr>
            <a:spLocks noGrp="1"/>
          </p:cNvSpPr>
          <p:nvPr>
            <p:ph idx="1"/>
          </p:nvPr>
        </p:nvSpPr>
        <p:spPr>
          <a:xfrm>
            <a:off x="1226142" y="1520655"/>
            <a:ext cx="8946541" cy="419548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GB" sz="2400" dirty="0" smtClean="0"/>
              <a:t>Now our competitors, as you can see where we are located there are two direct competitors which are Benares and Indian Accent. Our USP (unique selling point) is that we do deliveries, where as our competitors do not provide this service. Also there are many more indirect competitors around our area which are also restaurants but not the same cuisine. </a:t>
            </a:r>
          </a:p>
          <a:p>
            <a:pPr algn="ctr"/>
            <a:r>
              <a:rPr lang="en-GB" sz="2400" dirty="0" smtClean="0"/>
              <a:t>Also next to our restaurant we have a hotel/casino which is a big benefit for us as they will bring us huge numbers of potential customers.</a:t>
            </a:r>
            <a:endParaRPr lang="en-GB" sz="2400" dirty="0"/>
          </a:p>
        </p:txBody>
      </p:sp>
      <p:sp>
        <p:nvSpPr>
          <p:cNvPr id="3" name="Rectangle 2"/>
          <p:cNvSpPr/>
          <p:nvPr/>
        </p:nvSpPr>
        <p:spPr>
          <a:xfrm>
            <a:off x="0" y="6488668"/>
            <a:ext cx="2606804" cy="369332"/>
          </a:xfrm>
          <a:prstGeom prst="rect">
            <a:avLst/>
          </a:prstGeom>
        </p:spPr>
        <p:txBody>
          <a:bodyPr wrap="none">
            <a:spAutoFit/>
          </a:bodyPr>
          <a:lstStyle/>
          <a:p>
            <a:r>
              <a:rPr lang="en-GB" dirty="0"/>
              <a:t>Hamed Miah 1816424</a:t>
            </a:r>
          </a:p>
        </p:txBody>
      </p:sp>
    </p:spTree>
    <p:extLst>
      <p:ext uri="{BB962C8B-B14F-4D97-AF65-F5344CB8AC3E}">
        <p14:creationId xmlns:p14="http://schemas.microsoft.com/office/powerpoint/2010/main" val="38166853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Map</a:t>
            </a:r>
            <a:endParaRPr lang="en-GB" dirty="0"/>
          </a:p>
        </p:txBody>
      </p:sp>
      <p:pic>
        <p:nvPicPr>
          <p:cNvPr id="4" name="Picture 3"/>
          <p:cNvPicPr>
            <a:picLocks noChangeAspect="1"/>
          </p:cNvPicPr>
          <p:nvPr/>
        </p:nvPicPr>
        <p:blipFill>
          <a:blip r:embed="rId2"/>
          <a:stretch>
            <a:fillRect/>
          </a:stretch>
        </p:blipFill>
        <p:spPr>
          <a:xfrm>
            <a:off x="646111" y="1537770"/>
            <a:ext cx="5995720" cy="4469688"/>
          </a:xfrm>
          <a:prstGeom prst="rect">
            <a:avLst/>
          </a:prstGeom>
        </p:spPr>
      </p:pic>
      <p:sp>
        <p:nvSpPr>
          <p:cNvPr id="5" name="Rounded Rectangle 4"/>
          <p:cNvSpPr/>
          <p:nvPr/>
        </p:nvSpPr>
        <p:spPr>
          <a:xfrm>
            <a:off x="7868992" y="1418972"/>
            <a:ext cx="3799844" cy="45884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This is our market map and where we are located most restaurants are providing high quality and at a high price there are a few indirect competitors providing different but the majority are the same. </a:t>
            </a:r>
          </a:p>
          <a:p>
            <a:pPr algn="ctr"/>
            <a:r>
              <a:rPr lang="en-GB" sz="2000" dirty="0" smtClean="0"/>
              <a:t>We want to give high quality food at a high price and stay with our competition</a:t>
            </a:r>
            <a:endParaRPr lang="en-GB" sz="2000" dirty="0"/>
          </a:p>
        </p:txBody>
      </p:sp>
      <p:sp>
        <p:nvSpPr>
          <p:cNvPr id="3" name="Rectangle 2"/>
          <p:cNvSpPr/>
          <p:nvPr/>
        </p:nvSpPr>
        <p:spPr>
          <a:xfrm>
            <a:off x="0" y="6488668"/>
            <a:ext cx="2606804" cy="369332"/>
          </a:xfrm>
          <a:prstGeom prst="rect">
            <a:avLst/>
          </a:prstGeom>
        </p:spPr>
        <p:txBody>
          <a:bodyPr wrap="none">
            <a:spAutoFit/>
          </a:bodyPr>
          <a:lstStyle/>
          <a:p>
            <a:r>
              <a:rPr lang="en-GB" dirty="0"/>
              <a:t>Hamed Miah 1816424</a:t>
            </a:r>
          </a:p>
        </p:txBody>
      </p:sp>
    </p:spTree>
    <p:extLst>
      <p:ext uri="{BB962C8B-B14F-4D97-AF65-F5344CB8AC3E}">
        <p14:creationId xmlns:p14="http://schemas.microsoft.com/office/powerpoint/2010/main" val="340157396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 plan and strategy  </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4141577807"/>
              </p:ext>
            </p:extLst>
          </p:nvPr>
        </p:nvGraphicFramePr>
        <p:xfrm>
          <a:off x="1103313" y="2052636"/>
          <a:ext cx="8947152" cy="3599592"/>
        </p:xfrm>
        <a:graphic>
          <a:graphicData uri="http://schemas.openxmlformats.org/drawingml/2006/table">
            <a:tbl>
              <a:tblPr firstRow="1" bandRow="1">
                <a:tableStyleId>{5C22544A-7EE6-4342-B048-85BDC9FD1C3A}</a:tableStyleId>
              </a:tblPr>
              <a:tblGrid>
                <a:gridCol w="2236788"/>
                <a:gridCol w="2236788"/>
                <a:gridCol w="2236788"/>
                <a:gridCol w="2236788"/>
              </a:tblGrid>
              <a:tr h="671298">
                <a:tc>
                  <a:txBody>
                    <a:bodyPr/>
                    <a:lstStyle/>
                    <a:p>
                      <a:r>
                        <a:rPr lang="en-GB" dirty="0" smtClean="0"/>
                        <a:t>Product</a:t>
                      </a:r>
                      <a:endParaRPr lang="en-GB" dirty="0"/>
                    </a:p>
                  </a:txBody>
                  <a:tcPr/>
                </a:tc>
                <a:tc>
                  <a:txBody>
                    <a:bodyPr/>
                    <a:lstStyle/>
                    <a:p>
                      <a:r>
                        <a:rPr lang="en-GB" dirty="0" smtClean="0"/>
                        <a:t>Place</a:t>
                      </a:r>
                      <a:endParaRPr lang="en-GB" dirty="0"/>
                    </a:p>
                  </a:txBody>
                  <a:tcPr/>
                </a:tc>
                <a:tc>
                  <a:txBody>
                    <a:bodyPr/>
                    <a:lstStyle/>
                    <a:p>
                      <a:r>
                        <a:rPr lang="en-GB" dirty="0" smtClean="0"/>
                        <a:t>Promotion</a:t>
                      </a:r>
                      <a:endParaRPr lang="en-GB" dirty="0"/>
                    </a:p>
                  </a:txBody>
                  <a:tcPr/>
                </a:tc>
                <a:tc>
                  <a:txBody>
                    <a:bodyPr/>
                    <a:lstStyle/>
                    <a:p>
                      <a:r>
                        <a:rPr lang="en-GB" dirty="0" smtClean="0"/>
                        <a:t>Price</a:t>
                      </a:r>
                      <a:endParaRPr lang="en-GB" dirty="0"/>
                    </a:p>
                  </a:txBody>
                  <a:tcPr/>
                </a:tc>
              </a:tr>
              <a:tr h="671298">
                <a:tc>
                  <a:txBody>
                    <a:bodyPr/>
                    <a:lstStyle/>
                    <a:p>
                      <a:r>
                        <a:rPr lang="en-GB" dirty="0" smtClean="0"/>
                        <a:t>Food</a:t>
                      </a:r>
                      <a:endParaRPr lang="en-GB" dirty="0"/>
                    </a:p>
                  </a:txBody>
                  <a:tcPr/>
                </a:tc>
                <a:tc>
                  <a:txBody>
                    <a:bodyPr/>
                    <a:lstStyle/>
                    <a:p>
                      <a:r>
                        <a:rPr lang="en-GB" dirty="0" smtClean="0"/>
                        <a:t>Mayfair, London</a:t>
                      </a:r>
                      <a:endParaRPr lang="en-GB" dirty="0"/>
                    </a:p>
                  </a:txBody>
                  <a:tcPr/>
                </a:tc>
                <a:tc>
                  <a:txBody>
                    <a:bodyPr/>
                    <a:lstStyle/>
                    <a:p>
                      <a:r>
                        <a:rPr lang="en-GB" dirty="0" smtClean="0"/>
                        <a:t>Delivery within</a:t>
                      </a:r>
                      <a:r>
                        <a:rPr lang="en-GB" baseline="0" dirty="0" smtClean="0"/>
                        <a:t> 30 minutes or half price</a:t>
                      </a:r>
                      <a:endParaRPr lang="en-GB" dirty="0"/>
                    </a:p>
                  </a:txBody>
                  <a:tcPr/>
                </a:tc>
                <a:tc>
                  <a:txBody>
                    <a:bodyPr/>
                    <a:lstStyle/>
                    <a:p>
                      <a:r>
                        <a:rPr lang="en-GB" dirty="0" smtClean="0"/>
                        <a:t>High price range</a:t>
                      </a:r>
                      <a:endParaRPr lang="en-GB" dirty="0"/>
                    </a:p>
                  </a:txBody>
                  <a:tcPr/>
                </a:tc>
              </a:tr>
              <a:tr h="671298">
                <a:tc>
                  <a:txBody>
                    <a:bodyPr/>
                    <a:lstStyle/>
                    <a:p>
                      <a:r>
                        <a:rPr lang="en-GB" dirty="0" smtClean="0"/>
                        <a:t>Service</a:t>
                      </a:r>
                      <a:endParaRPr lang="en-GB" dirty="0"/>
                    </a:p>
                  </a:txBody>
                  <a:tcPr/>
                </a:tc>
                <a:tc>
                  <a:txBody>
                    <a:bodyPr/>
                    <a:lstStyle/>
                    <a:p>
                      <a:r>
                        <a:rPr lang="en-GB" dirty="0" smtClean="0"/>
                        <a:t>1.5 mile delivery</a:t>
                      </a:r>
                      <a:endParaRPr lang="en-GB" dirty="0"/>
                    </a:p>
                  </a:txBody>
                  <a:tcPr/>
                </a:tc>
                <a:tc>
                  <a:txBody>
                    <a:bodyPr/>
                    <a:lstStyle/>
                    <a:p>
                      <a:endParaRPr lang="en-GB" dirty="0"/>
                    </a:p>
                  </a:txBody>
                  <a:tcPr/>
                </a:tc>
                <a:tc>
                  <a:txBody>
                    <a:bodyPr/>
                    <a:lstStyle/>
                    <a:p>
                      <a:endParaRPr lang="en-GB"/>
                    </a:p>
                  </a:txBody>
                  <a:tcPr/>
                </a:tc>
              </a:tr>
              <a:tr h="671298">
                <a:tc>
                  <a:txBody>
                    <a:bodyPr/>
                    <a:lstStyle/>
                    <a:p>
                      <a:r>
                        <a:rPr lang="en-GB" dirty="0" smtClean="0"/>
                        <a:t>Delivery</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r h="671298">
                <a:tc>
                  <a:txBody>
                    <a:bodyPr/>
                    <a:lstStyle/>
                    <a:p>
                      <a:r>
                        <a:rPr lang="en-GB" dirty="0" smtClean="0"/>
                        <a:t>Local produce</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bl>
          </a:graphicData>
        </a:graphic>
      </p:graphicFrame>
      <p:sp>
        <p:nvSpPr>
          <p:cNvPr id="3" name="Rectangle 2"/>
          <p:cNvSpPr/>
          <p:nvPr/>
        </p:nvSpPr>
        <p:spPr>
          <a:xfrm>
            <a:off x="0" y="6488668"/>
            <a:ext cx="2525050" cy="369332"/>
          </a:xfrm>
          <a:prstGeom prst="rect">
            <a:avLst/>
          </a:prstGeom>
        </p:spPr>
        <p:txBody>
          <a:bodyPr wrap="none">
            <a:spAutoFit/>
          </a:bodyPr>
          <a:lstStyle/>
          <a:p>
            <a:r>
              <a:rPr lang="en-GB" dirty="0"/>
              <a:t>Shihab Miah 1816425</a:t>
            </a:r>
          </a:p>
        </p:txBody>
      </p:sp>
    </p:spTree>
    <p:extLst>
      <p:ext uri="{BB962C8B-B14F-4D97-AF65-F5344CB8AC3E}">
        <p14:creationId xmlns:p14="http://schemas.microsoft.com/office/powerpoint/2010/main" val="97159291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plan and strategy </a:t>
            </a:r>
          </a:p>
        </p:txBody>
      </p:sp>
      <p:sp>
        <p:nvSpPr>
          <p:cNvPr id="3" name="Content Placeholder 2"/>
          <p:cNvSpPr>
            <a:spLocks noGrp="1"/>
          </p:cNvSpPr>
          <p:nvPr>
            <p:ph idx="1"/>
          </p:nvPr>
        </p:nvSpPr>
        <p:spPr/>
        <p:txBody>
          <a:bodyPr/>
          <a:lstStyle/>
          <a:p>
            <a:r>
              <a:rPr lang="en-GB" dirty="0" smtClean="0"/>
              <a:t>State of the art website</a:t>
            </a:r>
          </a:p>
          <a:p>
            <a:r>
              <a:rPr lang="en-GB" dirty="0" smtClean="0"/>
              <a:t>Social media</a:t>
            </a:r>
          </a:p>
          <a:p>
            <a:r>
              <a:rPr lang="en-GB" dirty="0" smtClean="0"/>
              <a:t>Review system</a:t>
            </a:r>
          </a:p>
          <a:p>
            <a:r>
              <a:rPr lang="en-GB" dirty="0" smtClean="0"/>
              <a:t>Food blogger</a:t>
            </a:r>
          </a:p>
          <a:p>
            <a:r>
              <a:rPr lang="en-GB" dirty="0" smtClean="0"/>
              <a:t>1.5 mile radius delivery</a:t>
            </a:r>
          </a:p>
          <a:p>
            <a:r>
              <a:rPr lang="en-GB" dirty="0" smtClean="0"/>
              <a:t>Delivery within half an hour or half price</a:t>
            </a:r>
          </a:p>
          <a:p>
            <a:r>
              <a:rPr lang="en-GB" dirty="0" smtClean="0"/>
              <a:t>Local ingredients</a:t>
            </a:r>
          </a:p>
          <a:p>
            <a:endParaRPr lang="en-GB" dirty="0" smtClean="0"/>
          </a:p>
          <a:p>
            <a:endParaRPr lang="en-GB" dirty="0"/>
          </a:p>
        </p:txBody>
      </p:sp>
      <p:sp>
        <p:nvSpPr>
          <p:cNvPr id="4" name="Rectangle 3"/>
          <p:cNvSpPr/>
          <p:nvPr/>
        </p:nvSpPr>
        <p:spPr>
          <a:xfrm>
            <a:off x="0" y="6448069"/>
            <a:ext cx="2525050" cy="369332"/>
          </a:xfrm>
          <a:prstGeom prst="rect">
            <a:avLst/>
          </a:prstGeom>
        </p:spPr>
        <p:txBody>
          <a:bodyPr wrap="none">
            <a:spAutoFit/>
          </a:bodyPr>
          <a:lstStyle/>
          <a:p>
            <a:r>
              <a:rPr lang="en-GB" dirty="0"/>
              <a:t>Shihab Miah 1816425</a:t>
            </a:r>
          </a:p>
        </p:txBody>
      </p:sp>
    </p:spTree>
    <p:extLst>
      <p:ext uri="{BB962C8B-B14F-4D97-AF65-F5344CB8AC3E}">
        <p14:creationId xmlns:p14="http://schemas.microsoft.com/office/powerpoint/2010/main" val="241220364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team and organisational chart </a:t>
            </a:r>
            <a:endParaRPr lang="en-GB" dirty="0"/>
          </a:p>
        </p:txBody>
      </p:sp>
      <p:pic>
        <p:nvPicPr>
          <p:cNvPr id="4" name="Content Placeholder 3"/>
          <p:cNvPicPr>
            <a:picLocks noGrp="1" noChangeAspect="1"/>
          </p:cNvPicPr>
          <p:nvPr>
            <p:ph idx="1"/>
          </p:nvPr>
        </p:nvPicPr>
        <p:blipFill>
          <a:blip r:embed="rId2"/>
          <a:stretch>
            <a:fillRect/>
          </a:stretch>
        </p:blipFill>
        <p:spPr>
          <a:xfrm>
            <a:off x="2791107" y="2052638"/>
            <a:ext cx="5571561" cy="4195762"/>
          </a:xfrm>
          <a:prstGeom prst="rect">
            <a:avLst/>
          </a:prstGeom>
        </p:spPr>
      </p:pic>
      <p:sp>
        <p:nvSpPr>
          <p:cNvPr id="3" name="Rectangle 2"/>
          <p:cNvSpPr/>
          <p:nvPr/>
        </p:nvSpPr>
        <p:spPr>
          <a:xfrm>
            <a:off x="0" y="6488668"/>
            <a:ext cx="2606804" cy="369332"/>
          </a:xfrm>
          <a:prstGeom prst="rect">
            <a:avLst/>
          </a:prstGeom>
        </p:spPr>
        <p:txBody>
          <a:bodyPr wrap="none">
            <a:spAutoFit/>
          </a:bodyPr>
          <a:lstStyle/>
          <a:p>
            <a:r>
              <a:rPr lang="en-GB" dirty="0"/>
              <a:t>Hamed Miah 1816424</a:t>
            </a:r>
          </a:p>
        </p:txBody>
      </p:sp>
    </p:spTree>
    <p:extLst>
      <p:ext uri="{BB962C8B-B14F-4D97-AF65-F5344CB8AC3E}">
        <p14:creationId xmlns:p14="http://schemas.microsoft.com/office/powerpoint/2010/main" val="204385569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 planning</a:t>
            </a:r>
            <a:endParaRPr lang="en-GB" dirty="0"/>
          </a:p>
        </p:txBody>
      </p:sp>
      <p:sp>
        <p:nvSpPr>
          <p:cNvPr id="5" name="Rounded Rectangle 4"/>
          <p:cNvSpPr/>
          <p:nvPr/>
        </p:nvSpPr>
        <p:spPr>
          <a:xfrm>
            <a:off x="862885" y="1685823"/>
            <a:ext cx="1983347" cy="14823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a:t>
            </a:r>
            <a:r>
              <a:rPr lang="en-GB" baseline="30000" dirty="0" smtClean="0"/>
              <a:t>st</a:t>
            </a:r>
            <a:r>
              <a:rPr lang="en-GB" dirty="0" smtClean="0"/>
              <a:t> year</a:t>
            </a:r>
          </a:p>
          <a:p>
            <a:pPr algn="ctr"/>
            <a:r>
              <a:rPr lang="en-GB" dirty="0" smtClean="0"/>
              <a:t>14 employees</a:t>
            </a:r>
            <a:endParaRPr lang="en-GB" dirty="0"/>
          </a:p>
        </p:txBody>
      </p:sp>
      <p:cxnSp>
        <p:nvCxnSpPr>
          <p:cNvPr id="7" name="Straight Arrow Connector 6"/>
          <p:cNvCxnSpPr/>
          <p:nvPr/>
        </p:nvCxnSpPr>
        <p:spPr>
          <a:xfrm flipV="1">
            <a:off x="2923504" y="2427013"/>
            <a:ext cx="347730" cy="457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Rounded Rectangle 7"/>
          <p:cNvSpPr/>
          <p:nvPr/>
        </p:nvSpPr>
        <p:spPr>
          <a:xfrm>
            <a:off x="3412900" y="1685823"/>
            <a:ext cx="1983347" cy="14823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2nd year</a:t>
            </a:r>
          </a:p>
          <a:p>
            <a:pPr algn="ctr"/>
            <a:r>
              <a:rPr lang="en-GB" dirty="0" smtClean="0"/>
              <a:t>14 employees</a:t>
            </a:r>
            <a:endParaRPr lang="en-GB" dirty="0"/>
          </a:p>
        </p:txBody>
      </p:sp>
      <p:cxnSp>
        <p:nvCxnSpPr>
          <p:cNvPr id="15" name="Straight Arrow Connector 14"/>
          <p:cNvCxnSpPr/>
          <p:nvPr/>
        </p:nvCxnSpPr>
        <p:spPr>
          <a:xfrm flipV="1">
            <a:off x="5537915" y="2318197"/>
            <a:ext cx="360609" cy="1088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ounded Rectangle 15"/>
          <p:cNvSpPr/>
          <p:nvPr/>
        </p:nvSpPr>
        <p:spPr>
          <a:xfrm>
            <a:off x="6040192" y="1731555"/>
            <a:ext cx="1983347" cy="14823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3rd year</a:t>
            </a:r>
          </a:p>
          <a:p>
            <a:pPr algn="ctr"/>
            <a:r>
              <a:rPr lang="en-GB" dirty="0" smtClean="0"/>
              <a:t>28 employees</a:t>
            </a:r>
            <a:endParaRPr lang="en-GB" dirty="0"/>
          </a:p>
        </p:txBody>
      </p:sp>
      <p:sp>
        <p:nvSpPr>
          <p:cNvPr id="17" name="Rounded Rectangle 16"/>
          <p:cNvSpPr/>
          <p:nvPr/>
        </p:nvSpPr>
        <p:spPr>
          <a:xfrm>
            <a:off x="8634155" y="1769536"/>
            <a:ext cx="1983347" cy="14823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4th year</a:t>
            </a:r>
          </a:p>
          <a:p>
            <a:pPr algn="ctr"/>
            <a:r>
              <a:rPr lang="en-GB" dirty="0" smtClean="0"/>
              <a:t>28 employees</a:t>
            </a:r>
            <a:endParaRPr lang="en-GB" dirty="0"/>
          </a:p>
        </p:txBody>
      </p:sp>
      <p:cxnSp>
        <p:nvCxnSpPr>
          <p:cNvPr id="19" name="Straight Arrow Connector 18"/>
          <p:cNvCxnSpPr/>
          <p:nvPr/>
        </p:nvCxnSpPr>
        <p:spPr>
          <a:xfrm>
            <a:off x="8165207" y="2318197"/>
            <a:ext cx="425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9625828" y="3425780"/>
            <a:ext cx="0" cy="4121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Rounded Rectangle 28"/>
          <p:cNvSpPr/>
          <p:nvPr/>
        </p:nvSpPr>
        <p:spPr>
          <a:xfrm>
            <a:off x="8747919" y="4011768"/>
            <a:ext cx="1983347" cy="14823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r>
              <a:rPr lang="en-GB" dirty="0" smtClean="0"/>
              <a:t>th year</a:t>
            </a:r>
          </a:p>
          <a:p>
            <a:pPr algn="ctr"/>
            <a:r>
              <a:rPr lang="en-GB" dirty="0" smtClean="0"/>
              <a:t>42 employees</a:t>
            </a:r>
            <a:endParaRPr lang="en-GB" dirty="0"/>
          </a:p>
        </p:txBody>
      </p:sp>
      <p:sp>
        <p:nvSpPr>
          <p:cNvPr id="3" name="Rectangle 2"/>
          <p:cNvSpPr/>
          <p:nvPr/>
        </p:nvSpPr>
        <p:spPr>
          <a:xfrm>
            <a:off x="0" y="6488668"/>
            <a:ext cx="2606804" cy="369332"/>
          </a:xfrm>
          <a:prstGeom prst="rect">
            <a:avLst/>
          </a:prstGeom>
        </p:spPr>
        <p:txBody>
          <a:bodyPr wrap="none">
            <a:spAutoFit/>
          </a:bodyPr>
          <a:lstStyle/>
          <a:p>
            <a:r>
              <a:rPr lang="en-GB" dirty="0"/>
              <a:t>Hamed Miah 1816424</a:t>
            </a:r>
          </a:p>
        </p:txBody>
      </p:sp>
    </p:spTree>
    <p:extLst>
      <p:ext uri="{BB962C8B-B14F-4D97-AF65-F5344CB8AC3E}">
        <p14:creationId xmlns:p14="http://schemas.microsoft.com/office/powerpoint/2010/main" val="355543808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 planning </a:t>
            </a:r>
            <a:endParaRPr lang="en-GB" dirty="0"/>
          </a:p>
        </p:txBody>
      </p:sp>
      <p:sp>
        <p:nvSpPr>
          <p:cNvPr id="4" name="TextBox 3"/>
          <p:cNvSpPr txBox="1"/>
          <p:nvPr/>
        </p:nvSpPr>
        <p:spPr>
          <a:xfrm>
            <a:off x="777922" y="1596788"/>
            <a:ext cx="8379726" cy="2862322"/>
          </a:xfrm>
          <a:prstGeom prst="rect">
            <a:avLst/>
          </a:prstGeom>
          <a:noFill/>
        </p:spPr>
        <p:txBody>
          <a:bodyPr wrap="square" rtlCol="0">
            <a:spAutoFit/>
          </a:bodyPr>
          <a:lstStyle/>
          <a:p>
            <a:r>
              <a:rPr lang="en-GB" dirty="0" smtClean="0"/>
              <a:t>1</a:t>
            </a:r>
            <a:r>
              <a:rPr lang="en-GB" baseline="30000" dirty="0" smtClean="0"/>
              <a:t>st</a:t>
            </a:r>
            <a:r>
              <a:rPr lang="en-GB" dirty="0" smtClean="0"/>
              <a:t> and 2</a:t>
            </a:r>
            <a:r>
              <a:rPr lang="en-GB" baseline="30000" dirty="0" smtClean="0"/>
              <a:t>nd</a:t>
            </a:r>
            <a:r>
              <a:rPr lang="en-GB" dirty="0" smtClean="0"/>
              <a:t> Year – We will have 14 employees which are 5 kitchen staff 5 waiters 3 drivers and 1 restaurant manager </a:t>
            </a:r>
          </a:p>
          <a:p>
            <a:endParaRPr lang="en-GB" dirty="0"/>
          </a:p>
          <a:p>
            <a:r>
              <a:rPr lang="en-GB" dirty="0" smtClean="0"/>
              <a:t>3</a:t>
            </a:r>
            <a:r>
              <a:rPr lang="en-GB" baseline="30000" dirty="0" smtClean="0"/>
              <a:t>rd</a:t>
            </a:r>
            <a:r>
              <a:rPr lang="en-GB" dirty="0" smtClean="0"/>
              <a:t> and 4</a:t>
            </a:r>
            <a:r>
              <a:rPr lang="en-GB" baseline="30000" dirty="0" smtClean="0"/>
              <a:t>th</a:t>
            </a:r>
            <a:r>
              <a:rPr lang="en-GB" dirty="0" smtClean="0"/>
              <a:t> year- On our third year we are planning to open a new restaurant. We will keep the same format from our first year meaning the number of employees will double to 28 employees.</a:t>
            </a:r>
          </a:p>
          <a:p>
            <a:endParaRPr lang="en-GB" dirty="0"/>
          </a:p>
          <a:p>
            <a:r>
              <a:rPr lang="en-GB" dirty="0" smtClean="0"/>
              <a:t>5</a:t>
            </a:r>
            <a:r>
              <a:rPr lang="en-GB" baseline="30000" dirty="0" smtClean="0"/>
              <a:t>th</a:t>
            </a:r>
            <a:r>
              <a:rPr lang="en-GB" dirty="0" smtClean="0"/>
              <a:t> year – on our fifth year we plan to open another restaurant, again we will keep the same format meaning another 14 members would be recruited which will make it 42 employees.</a:t>
            </a:r>
            <a:endParaRPr lang="en-GB" dirty="0"/>
          </a:p>
        </p:txBody>
      </p:sp>
      <p:sp>
        <p:nvSpPr>
          <p:cNvPr id="3" name="Rectangle 2"/>
          <p:cNvSpPr/>
          <p:nvPr/>
        </p:nvSpPr>
        <p:spPr>
          <a:xfrm>
            <a:off x="0" y="6488668"/>
            <a:ext cx="2606804" cy="369332"/>
          </a:xfrm>
          <a:prstGeom prst="rect">
            <a:avLst/>
          </a:prstGeom>
        </p:spPr>
        <p:txBody>
          <a:bodyPr wrap="none">
            <a:spAutoFit/>
          </a:bodyPr>
          <a:lstStyle/>
          <a:p>
            <a:r>
              <a:rPr lang="en-GB" dirty="0"/>
              <a:t>Hamed Miah 1816424</a:t>
            </a:r>
          </a:p>
        </p:txBody>
      </p:sp>
    </p:spTree>
    <p:extLst>
      <p:ext uri="{BB962C8B-B14F-4D97-AF65-F5344CB8AC3E}">
        <p14:creationId xmlns:p14="http://schemas.microsoft.com/office/powerpoint/2010/main" val="39497919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Financial forecast </a:t>
            </a:r>
            <a:endParaRPr lang="en-GB" dirty="0"/>
          </a:p>
        </p:txBody>
      </p:sp>
      <p:graphicFrame>
        <p:nvGraphicFramePr>
          <p:cNvPr id="5" name="Content Placeholder 6"/>
          <p:cNvGraphicFramePr>
            <a:graphicFrameLocks/>
          </p:cNvGraphicFramePr>
          <p:nvPr>
            <p:extLst>
              <p:ext uri="{D42A27DB-BD31-4B8C-83A1-F6EECF244321}">
                <p14:modId xmlns:p14="http://schemas.microsoft.com/office/powerpoint/2010/main" val="829222818"/>
              </p:ext>
            </p:extLst>
          </p:nvPr>
        </p:nvGraphicFramePr>
        <p:xfrm>
          <a:off x="838200" y="1825625"/>
          <a:ext cx="10515600" cy="3134360"/>
        </p:xfrm>
        <a:graphic>
          <a:graphicData uri="http://schemas.openxmlformats.org/drawingml/2006/table">
            <a:tbl>
              <a:tblPr firstRow="1" bandRow="1">
                <a:tableStyleId>{5C22544A-7EE6-4342-B048-85BDC9FD1C3A}</a:tableStyleId>
              </a:tblPr>
              <a:tblGrid>
                <a:gridCol w="1752600"/>
                <a:gridCol w="1752600"/>
                <a:gridCol w="1752600"/>
                <a:gridCol w="1752600"/>
                <a:gridCol w="1752600"/>
                <a:gridCol w="1752600"/>
              </a:tblGrid>
              <a:tr h="370840">
                <a:tc>
                  <a:txBody>
                    <a:bodyPr/>
                    <a:lstStyle/>
                    <a:p>
                      <a:endParaRPr lang="en-GB" dirty="0"/>
                    </a:p>
                  </a:txBody>
                  <a:tcPr/>
                </a:tc>
                <a:tc>
                  <a:txBody>
                    <a:bodyPr/>
                    <a:lstStyle/>
                    <a:p>
                      <a:r>
                        <a:rPr lang="en-GB" dirty="0" smtClean="0"/>
                        <a:t>Year 1</a:t>
                      </a:r>
                    </a:p>
                    <a:p>
                      <a:r>
                        <a:rPr lang="en-GB" dirty="0" smtClean="0"/>
                        <a:t>2019-2020</a:t>
                      </a:r>
                      <a:endParaRPr lang="en-GB" dirty="0"/>
                    </a:p>
                  </a:txBody>
                  <a:tcPr/>
                </a:tc>
                <a:tc>
                  <a:txBody>
                    <a:bodyPr/>
                    <a:lstStyle/>
                    <a:p>
                      <a:r>
                        <a:rPr lang="en-GB" dirty="0" smtClean="0"/>
                        <a:t>Year</a:t>
                      </a:r>
                      <a:r>
                        <a:rPr lang="en-GB" baseline="0" dirty="0" smtClean="0"/>
                        <a:t> 2</a:t>
                      </a:r>
                    </a:p>
                    <a:p>
                      <a:r>
                        <a:rPr lang="en-GB" baseline="0" dirty="0" smtClean="0"/>
                        <a:t>2020-2021</a:t>
                      </a:r>
                      <a:endParaRPr lang="en-GB" dirty="0"/>
                    </a:p>
                  </a:txBody>
                  <a:tcPr/>
                </a:tc>
                <a:tc>
                  <a:txBody>
                    <a:bodyPr/>
                    <a:lstStyle/>
                    <a:p>
                      <a:r>
                        <a:rPr lang="en-GB" dirty="0" smtClean="0"/>
                        <a:t>Year 3</a:t>
                      </a:r>
                    </a:p>
                    <a:p>
                      <a:r>
                        <a:rPr lang="en-GB" dirty="0" smtClean="0"/>
                        <a:t>2021-2022</a:t>
                      </a:r>
                      <a:endParaRPr lang="en-GB" dirty="0"/>
                    </a:p>
                  </a:txBody>
                  <a:tcPr/>
                </a:tc>
                <a:tc>
                  <a:txBody>
                    <a:bodyPr/>
                    <a:lstStyle/>
                    <a:p>
                      <a:r>
                        <a:rPr lang="en-GB" dirty="0" smtClean="0"/>
                        <a:t>Year</a:t>
                      </a:r>
                      <a:r>
                        <a:rPr lang="en-GB" baseline="0" dirty="0" smtClean="0"/>
                        <a:t> 4</a:t>
                      </a:r>
                    </a:p>
                    <a:p>
                      <a:r>
                        <a:rPr lang="en-GB" baseline="0" dirty="0" smtClean="0"/>
                        <a:t>2022-2023</a:t>
                      </a:r>
                      <a:endParaRPr lang="en-GB" dirty="0"/>
                    </a:p>
                  </a:txBody>
                  <a:tcPr/>
                </a:tc>
                <a:tc>
                  <a:txBody>
                    <a:bodyPr/>
                    <a:lstStyle/>
                    <a:p>
                      <a:r>
                        <a:rPr lang="en-GB" dirty="0" smtClean="0"/>
                        <a:t>Year 5</a:t>
                      </a:r>
                    </a:p>
                    <a:p>
                      <a:r>
                        <a:rPr lang="en-GB" dirty="0" smtClean="0"/>
                        <a:t>2023-2024</a:t>
                      </a:r>
                      <a:endParaRPr lang="en-GB" dirty="0"/>
                    </a:p>
                  </a:txBody>
                  <a:tcPr/>
                </a:tc>
              </a:tr>
              <a:tr h="370840">
                <a:tc>
                  <a:txBody>
                    <a:bodyPr/>
                    <a:lstStyle/>
                    <a:p>
                      <a:r>
                        <a:rPr lang="en-GB" dirty="0" smtClean="0"/>
                        <a:t>Sales</a:t>
                      </a:r>
                      <a:endParaRPr lang="en-GB" dirty="0"/>
                    </a:p>
                  </a:txBody>
                  <a:tcPr/>
                </a:tc>
                <a:tc>
                  <a:txBody>
                    <a:bodyPr/>
                    <a:lstStyle/>
                    <a:p>
                      <a:r>
                        <a:rPr lang="en-GB" dirty="0" smtClean="0"/>
                        <a:t>£900,000</a:t>
                      </a:r>
                      <a:endParaRPr lang="en-GB" dirty="0"/>
                    </a:p>
                  </a:txBody>
                  <a:tcPr/>
                </a:tc>
                <a:tc>
                  <a:txBody>
                    <a:bodyPr/>
                    <a:lstStyle/>
                    <a:p>
                      <a:r>
                        <a:rPr lang="en-GB" dirty="0" smtClean="0"/>
                        <a:t>£900,000</a:t>
                      </a:r>
                      <a:endParaRPr lang="en-GB" dirty="0"/>
                    </a:p>
                  </a:txBody>
                  <a:tcPr/>
                </a:tc>
                <a:tc>
                  <a:txBody>
                    <a:bodyPr/>
                    <a:lstStyle/>
                    <a:p>
                      <a:r>
                        <a:rPr lang="en-GB" dirty="0" smtClean="0"/>
                        <a:t>£1,350,000</a:t>
                      </a:r>
                      <a:endParaRPr lang="en-GB" dirty="0"/>
                    </a:p>
                  </a:txBody>
                  <a:tcPr/>
                </a:tc>
                <a:tc>
                  <a:txBody>
                    <a:bodyPr/>
                    <a:lstStyle/>
                    <a:p>
                      <a:r>
                        <a:rPr lang="en-GB" dirty="0" smtClean="0"/>
                        <a:t>£2,000,000</a:t>
                      </a:r>
                      <a:endParaRPr lang="en-GB" dirty="0"/>
                    </a:p>
                  </a:txBody>
                  <a:tcPr/>
                </a:tc>
                <a:tc>
                  <a:txBody>
                    <a:bodyPr/>
                    <a:lstStyle/>
                    <a:p>
                      <a:r>
                        <a:rPr lang="en-GB" dirty="0" smtClean="0"/>
                        <a:t>£2,700,000</a:t>
                      </a:r>
                      <a:endParaRPr lang="en-GB" dirty="0"/>
                    </a:p>
                  </a:txBody>
                  <a:tcPr/>
                </a:tc>
              </a:tr>
              <a:tr h="370840">
                <a:tc>
                  <a:txBody>
                    <a:bodyPr/>
                    <a:lstStyle/>
                    <a:p>
                      <a:r>
                        <a:rPr lang="en-GB" dirty="0" smtClean="0"/>
                        <a:t>Costs</a:t>
                      </a:r>
                      <a:endParaRPr lang="en-GB" dirty="0"/>
                    </a:p>
                  </a:txBody>
                  <a:tcPr/>
                </a:tc>
                <a:tc>
                  <a:txBody>
                    <a:bodyPr/>
                    <a:lstStyle/>
                    <a:p>
                      <a:r>
                        <a:rPr lang="en-GB" dirty="0" smtClean="0"/>
                        <a:t>£960,000</a:t>
                      </a:r>
                      <a:endParaRPr lang="en-GB" dirty="0"/>
                    </a:p>
                  </a:txBody>
                  <a:tcPr/>
                </a:tc>
                <a:tc>
                  <a:txBody>
                    <a:bodyPr/>
                    <a:lstStyle/>
                    <a:p>
                      <a:r>
                        <a:rPr lang="en-GB" dirty="0" smtClean="0"/>
                        <a:t>£690,000</a:t>
                      </a:r>
                      <a:endParaRPr lang="en-GB" dirty="0"/>
                    </a:p>
                  </a:txBody>
                  <a:tcPr/>
                </a:tc>
                <a:tc>
                  <a:txBody>
                    <a:bodyPr/>
                    <a:lstStyle/>
                    <a:p>
                      <a:r>
                        <a:rPr lang="en-GB" dirty="0" smtClean="0"/>
                        <a:t>£1,200,000</a:t>
                      </a:r>
                      <a:endParaRPr lang="en-GB" dirty="0"/>
                    </a:p>
                  </a:txBody>
                  <a:tcPr/>
                </a:tc>
                <a:tc>
                  <a:txBody>
                    <a:bodyPr/>
                    <a:lstStyle/>
                    <a:p>
                      <a:r>
                        <a:rPr lang="en-GB" dirty="0" smtClean="0"/>
                        <a:t>£1,200,000</a:t>
                      </a:r>
                      <a:endParaRPr lang="en-GB" dirty="0"/>
                    </a:p>
                  </a:txBody>
                  <a:tcPr/>
                </a:tc>
                <a:tc>
                  <a:txBody>
                    <a:bodyPr/>
                    <a:lstStyle/>
                    <a:p>
                      <a:r>
                        <a:rPr lang="en-GB" dirty="0" smtClean="0"/>
                        <a:t>£1,800,000</a:t>
                      </a:r>
                      <a:endParaRPr lang="en-GB" dirty="0"/>
                    </a:p>
                  </a:txBody>
                  <a:tcPr/>
                </a:tc>
              </a:tr>
              <a:tr h="370840">
                <a:tc>
                  <a:txBody>
                    <a:bodyPr/>
                    <a:lstStyle/>
                    <a:p>
                      <a:r>
                        <a:rPr lang="en-GB" dirty="0" smtClean="0"/>
                        <a:t>Profit/Loss</a:t>
                      </a:r>
                      <a:endParaRPr lang="en-GB" dirty="0"/>
                    </a:p>
                  </a:txBody>
                  <a:tcPr/>
                </a:tc>
                <a:tc>
                  <a:txBody>
                    <a:bodyPr/>
                    <a:lstStyle/>
                    <a:p>
                      <a:r>
                        <a:rPr lang="en-GB" dirty="0" smtClean="0"/>
                        <a:t>-£60,000</a:t>
                      </a:r>
                      <a:endParaRPr lang="en-GB" dirty="0"/>
                    </a:p>
                  </a:txBody>
                  <a:tcPr/>
                </a:tc>
                <a:tc>
                  <a:txBody>
                    <a:bodyPr/>
                    <a:lstStyle/>
                    <a:p>
                      <a:r>
                        <a:rPr lang="en-GB" dirty="0" smtClean="0"/>
                        <a:t>£310,000</a:t>
                      </a:r>
                      <a:endParaRPr lang="en-GB" dirty="0"/>
                    </a:p>
                  </a:txBody>
                  <a:tcPr/>
                </a:tc>
                <a:tc>
                  <a:txBody>
                    <a:bodyPr/>
                    <a:lstStyle/>
                    <a:p>
                      <a:r>
                        <a:rPr lang="en-GB" dirty="0" smtClean="0"/>
                        <a:t>£150,000</a:t>
                      </a:r>
                      <a:endParaRPr lang="en-GB" dirty="0"/>
                    </a:p>
                  </a:txBody>
                  <a:tcPr/>
                </a:tc>
                <a:tc>
                  <a:txBody>
                    <a:bodyPr/>
                    <a:lstStyle/>
                    <a:p>
                      <a:r>
                        <a:rPr lang="en-GB" dirty="0" smtClean="0"/>
                        <a:t>£800,000</a:t>
                      </a:r>
                      <a:endParaRPr lang="en-GB" dirty="0"/>
                    </a:p>
                  </a:txBody>
                  <a:tcPr/>
                </a:tc>
                <a:tc>
                  <a:txBody>
                    <a:bodyPr/>
                    <a:lstStyle/>
                    <a:p>
                      <a:r>
                        <a:rPr lang="en-GB" dirty="0" smtClean="0"/>
                        <a:t>£900,000</a:t>
                      </a:r>
                      <a:endParaRPr lang="en-GB" dirty="0"/>
                    </a:p>
                  </a:txBody>
                  <a:tcPr/>
                </a:tc>
              </a:tr>
              <a:tr h="370840">
                <a:tc>
                  <a:txBody>
                    <a:bodyPr/>
                    <a:lstStyle/>
                    <a:p>
                      <a:r>
                        <a:rPr lang="en-GB" dirty="0" smtClean="0"/>
                        <a:t>Assets</a:t>
                      </a:r>
                      <a:endParaRPr lang="en-GB" dirty="0"/>
                    </a:p>
                  </a:txBody>
                  <a:tcPr/>
                </a:tc>
                <a:tc>
                  <a:txBody>
                    <a:bodyPr/>
                    <a:lstStyle/>
                    <a:p>
                      <a:r>
                        <a:rPr lang="en-GB" dirty="0" smtClean="0"/>
                        <a:t>£1,200,000</a:t>
                      </a:r>
                      <a:endParaRPr lang="en-GB" dirty="0"/>
                    </a:p>
                  </a:txBody>
                  <a:tcPr/>
                </a:tc>
                <a:tc>
                  <a:txBody>
                    <a:bodyPr/>
                    <a:lstStyle/>
                    <a:p>
                      <a:r>
                        <a:rPr lang="en-GB" dirty="0" smtClean="0"/>
                        <a:t>£1,000,000</a:t>
                      </a:r>
                      <a:endParaRPr lang="en-GB" dirty="0"/>
                    </a:p>
                  </a:txBody>
                  <a:tcPr/>
                </a:tc>
                <a:tc>
                  <a:txBody>
                    <a:bodyPr/>
                    <a:lstStyle/>
                    <a:p>
                      <a:r>
                        <a:rPr lang="en-GB" dirty="0" smtClean="0"/>
                        <a:t>£1,500,000</a:t>
                      </a:r>
                      <a:endParaRPr lang="en-GB" dirty="0"/>
                    </a:p>
                  </a:txBody>
                  <a:tcPr/>
                </a:tc>
                <a:tc>
                  <a:txBody>
                    <a:bodyPr/>
                    <a:lstStyle/>
                    <a:p>
                      <a:r>
                        <a:rPr lang="en-GB" dirty="0" smtClean="0"/>
                        <a:t>£1,200,000</a:t>
                      </a:r>
                      <a:endParaRPr lang="en-GB" dirty="0"/>
                    </a:p>
                  </a:txBody>
                  <a:tcPr/>
                </a:tc>
                <a:tc>
                  <a:txBody>
                    <a:bodyPr/>
                    <a:lstStyle/>
                    <a:p>
                      <a:r>
                        <a:rPr lang="en-GB" dirty="0" smtClean="0"/>
                        <a:t>£1,800,000</a:t>
                      </a:r>
                      <a:endParaRPr lang="en-GB" dirty="0"/>
                    </a:p>
                  </a:txBody>
                  <a:tcPr/>
                </a:tc>
              </a:tr>
              <a:tr h="370840">
                <a:tc>
                  <a:txBody>
                    <a:bodyPr/>
                    <a:lstStyle/>
                    <a:p>
                      <a:r>
                        <a:rPr lang="en-GB" dirty="0" smtClean="0"/>
                        <a:t>Liabilities</a:t>
                      </a:r>
                      <a:endParaRPr lang="en-GB" dirty="0"/>
                    </a:p>
                  </a:txBody>
                  <a:tcPr/>
                </a:tc>
                <a:tc>
                  <a:txBody>
                    <a:bodyPr/>
                    <a:lstStyle/>
                    <a:p>
                      <a:r>
                        <a:rPr lang="en-GB" dirty="0" smtClean="0"/>
                        <a:t>£1,000,000</a:t>
                      </a:r>
                      <a:endParaRPr lang="en-GB" dirty="0"/>
                    </a:p>
                  </a:txBody>
                  <a:tcPr/>
                </a:tc>
                <a:tc>
                  <a:txBody>
                    <a:bodyPr/>
                    <a:lstStyle/>
                    <a:p>
                      <a:r>
                        <a:rPr lang="en-GB" dirty="0" smtClean="0"/>
                        <a:t>£800,000</a:t>
                      </a:r>
                      <a:endParaRPr lang="en-GB" dirty="0"/>
                    </a:p>
                  </a:txBody>
                  <a:tcPr/>
                </a:tc>
                <a:tc>
                  <a:txBody>
                    <a:bodyPr/>
                    <a:lstStyle/>
                    <a:p>
                      <a:r>
                        <a:rPr lang="en-GB" dirty="0" smtClean="0"/>
                        <a:t>£1,000,000</a:t>
                      </a:r>
                      <a:endParaRPr lang="en-GB" dirty="0"/>
                    </a:p>
                  </a:txBody>
                  <a:tcPr/>
                </a:tc>
                <a:tc>
                  <a:txBody>
                    <a:bodyPr/>
                    <a:lstStyle/>
                    <a:p>
                      <a:r>
                        <a:rPr lang="en-GB" dirty="0" smtClean="0"/>
                        <a:t>£800,000</a:t>
                      </a:r>
                      <a:endParaRPr lang="en-GB" dirty="0"/>
                    </a:p>
                  </a:txBody>
                  <a:tcPr/>
                </a:tc>
                <a:tc>
                  <a:txBody>
                    <a:bodyPr/>
                    <a:lstStyle/>
                    <a:p>
                      <a:r>
                        <a:rPr lang="en-GB" dirty="0" smtClean="0"/>
                        <a:t>£600,000</a:t>
                      </a:r>
                      <a:endParaRPr lang="en-GB" dirty="0"/>
                    </a:p>
                  </a:txBody>
                  <a:tcPr/>
                </a:tc>
              </a:tr>
              <a:tr h="370840">
                <a:tc>
                  <a:txBody>
                    <a:bodyPr/>
                    <a:lstStyle/>
                    <a:p>
                      <a:r>
                        <a:rPr lang="en-GB" dirty="0" smtClean="0"/>
                        <a:t>Shareholder Capital</a:t>
                      </a:r>
                      <a:endParaRPr lang="en-GB" dirty="0"/>
                    </a:p>
                  </a:txBody>
                  <a:tcPr/>
                </a:tc>
                <a:tc>
                  <a:txBody>
                    <a:bodyPr/>
                    <a:lstStyle/>
                    <a:p>
                      <a:r>
                        <a:rPr lang="en-GB" dirty="0" smtClean="0"/>
                        <a:t>£200,000</a:t>
                      </a:r>
                      <a:endParaRPr lang="en-GB" dirty="0"/>
                    </a:p>
                  </a:txBody>
                  <a:tcPr/>
                </a:tc>
                <a:tc>
                  <a:txBody>
                    <a:bodyPr/>
                    <a:lstStyle/>
                    <a:p>
                      <a:r>
                        <a:rPr lang="en-GB" dirty="0" smtClean="0"/>
                        <a:t>£200,000</a:t>
                      </a:r>
                      <a:endParaRPr lang="en-GB" dirty="0"/>
                    </a:p>
                  </a:txBody>
                  <a:tcPr/>
                </a:tc>
                <a:tc>
                  <a:txBody>
                    <a:bodyPr/>
                    <a:lstStyle/>
                    <a:p>
                      <a:r>
                        <a:rPr lang="en-GB" dirty="0" smtClean="0"/>
                        <a:t>£500000</a:t>
                      </a:r>
                      <a:endParaRPr lang="en-GB" dirty="0"/>
                    </a:p>
                  </a:txBody>
                  <a:tcPr/>
                </a:tc>
                <a:tc>
                  <a:txBody>
                    <a:bodyPr/>
                    <a:lstStyle/>
                    <a:p>
                      <a:r>
                        <a:rPr lang="en-GB" dirty="0" smtClean="0"/>
                        <a:t>£400,000</a:t>
                      </a:r>
                      <a:endParaRPr lang="en-GB" dirty="0"/>
                    </a:p>
                  </a:txBody>
                  <a:tcPr/>
                </a:tc>
                <a:tc>
                  <a:txBody>
                    <a:bodyPr/>
                    <a:lstStyle/>
                    <a:p>
                      <a:r>
                        <a:rPr lang="en-GB" dirty="0" smtClean="0"/>
                        <a:t>£1,200,000</a:t>
                      </a:r>
                      <a:endParaRPr lang="en-GB" dirty="0"/>
                    </a:p>
                  </a:txBody>
                  <a:tcPr/>
                </a:tc>
              </a:tr>
            </a:tbl>
          </a:graphicData>
        </a:graphic>
      </p:graphicFrame>
      <p:sp>
        <p:nvSpPr>
          <p:cNvPr id="4" name="Rectangle 3"/>
          <p:cNvSpPr/>
          <p:nvPr/>
        </p:nvSpPr>
        <p:spPr>
          <a:xfrm>
            <a:off x="0" y="6448069"/>
            <a:ext cx="2525050" cy="369332"/>
          </a:xfrm>
          <a:prstGeom prst="rect">
            <a:avLst/>
          </a:prstGeom>
        </p:spPr>
        <p:txBody>
          <a:bodyPr wrap="none">
            <a:spAutoFit/>
          </a:bodyPr>
          <a:lstStyle/>
          <a:p>
            <a:r>
              <a:rPr lang="en-GB" dirty="0"/>
              <a:t>Shihab Miah 1816425</a:t>
            </a:r>
          </a:p>
        </p:txBody>
      </p:sp>
    </p:spTree>
    <p:extLst>
      <p:ext uri="{BB962C8B-B14F-4D97-AF65-F5344CB8AC3E}">
        <p14:creationId xmlns:p14="http://schemas.microsoft.com/office/powerpoint/2010/main" val="288751454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 advertising </a:t>
            </a:r>
            <a:endParaRPr lang="en-GB" dirty="0"/>
          </a:p>
        </p:txBody>
      </p:sp>
      <p:sp>
        <p:nvSpPr>
          <p:cNvPr id="5" name="Content Placeholder 4"/>
          <p:cNvSpPr>
            <a:spLocks noGrp="1"/>
          </p:cNvSpPr>
          <p:nvPr>
            <p:ph idx="1"/>
          </p:nvPr>
        </p:nvSpPr>
        <p:spPr/>
        <p:txBody>
          <a:bodyPr/>
          <a:lstStyle/>
          <a:p>
            <a:r>
              <a:rPr lang="en-GB" dirty="0" smtClean="0"/>
              <a:t>Online, social media, you tube</a:t>
            </a:r>
          </a:p>
          <a:p>
            <a:r>
              <a:rPr lang="en-GB" dirty="0" smtClean="0"/>
              <a:t>Leaflets</a:t>
            </a:r>
          </a:p>
          <a:p>
            <a:r>
              <a:rPr lang="en-GB" dirty="0" smtClean="0"/>
              <a:t>Promotional offers</a:t>
            </a:r>
          </a:p>
          <a:p>
            <a:r>
              <a:rPr lang="en-GB" dirty="0" smtClean="0"/>
              <a:t>Loyalty card</a:t>
            </a:r>
            <a:endParaRPr lang="en-GB" dirty="0"/>
          </a:p>
        </p:txBody>
      </p:sp>
      <p:sp>
        <p:nvSpPr>
          <p:cNvPr id="3" name="Rectangle 2"/>
          <p:cNvSpPr/>
          <p:nvPr/>
        </p:nvSpPr>
        <p:spPr>
          <a:xfrm>
            <a:off x="0" y="6488668"/>
            <a:ext cx="3078087" cy="369332"/>
          </a:xfrm>
          <a:prstGeom prst="rect">
            <a:avLst/>
          </a:prstGeom>
        </p:spPr>
        <p:txBody>
          <a:bodyPr wrap="none">
            <a:spAutoFit/>
          </a:bodyPr>
          <a:lstStyle/>
          <a:p>
            <a:r>
              <a:rPr lang="en-GB" dirty="0"/>
              <a:t>Jacob Middleton 1817899</a:t>
            </a:r>
          </a:p>
        </p:txBody>
      </p:sp>
    </p:spTree>
    <p:extLst>
      <p:ext uri="{BB962C8B-B14F-4D97-AF65-F5344CB8AC3E}">
        <p14:creationId xmlns:p14="http://schemas.microsoft.com/office/powerpoint/2010/main" val="207726934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1295</TotalTime>
  <Words>1946</Words>
  <Application>Microsoft Office PowerPoint</Application>
  <PresentationFormat>Widescreen</PresentationFormat>
  <Paragraphs>275</Paragraphs>
  <Slides>33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Century Gothic</vt:lpstr>
      <vt:lpstr>Wingdings 3</vt:lpstr>
      <vt:lpstr>Ion</vt:lpstr>
      <vt:lpstr>J C &amp; BRO’S FINE DINING</vt:lpstr>
      <vt:lpstr>PowerPoint Presentation</vt:lpstr>
      <vt:lpstr>Mission Statement</vt:lpstr>
      <vt:lpstr>S.M.A.R.T Targets</vt:lpstr>
      <vt:lpstr>Product description </vt:lpstr>
      <vt:lpstr>Stakeholder Map</vt:lpstr>
      <vt:lpstr>Stakeholder Map</vt:lpstr>
      <vt:lpstr>Stakeholder Map</vt:lpstr>
      <vt:lpstr>Stakeholder Map</vt:lpstr>
      <vt:lpstr>PESTLE analysis </vt:lpstr>
      <vt:lpstr>PESTLE Analysis</vt:lpstr>
      <vt:lpstr>PESTLE Analysis</vt:lpstr>
      <vt:lpstr>PESTLE Analysis</vt:lpstr>
      <vt:lpstr>PESTLE Analysis</vt:lpstr>
      <vt:lpstr>SWOT analysis</vt:lpstr>
      <vt:lpstr>Strengths </vt:lpstr>
      <vt:lpstr>Weaknesses </vt:lpstr>
      <vt:lpstr>Opportunities </vt:lpstr>
      <vt:lpstr>Threats</vt:lpstr>
      <vt:lpstr>Industry cycle stages</vt:lpstr>
      <vt:lpstr>The 4 stages as followed are phases that are important to follow</vt:lpstr>
      <vt:lpstr>Industry analysis </vt:lpstr>
      <vt:lpstr>Market analysis</vt:lpstr>
      <vt:lpstr>Market analysis</vt:lpstr>
      <vt:lpstr>Market analysis</vt:lpstr>
      <vt:lpstr>Market Map</vt:lpstr>
      <vt:lpstr>Marketing plan and strategy  </vt:lpstr>
      <vt:lpstr>Marketing plan and strategy </vt:lpstr>
      <vt:lpstr>Management team and organisational chart </vt:lpstr>
      <vt:lpstr>HR planning</vt:lpstr>
      <vt:lpstr>HR planning </vt:lpstr>
      <vt:lpstr>Financial forecast </vt:lpstr>
      <vt:lpstr>Marketing advertising </vt:lpstr>
    </vt:vector>
  </TitlesOfParts>
  <Company>Grizli777</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 C &amp; BRO’S FINE DINING</dc:title>
  <dc:creator>hamed miah</dc:creator>
  <cp:lastModifiedBy>hamed miah</cp:lastModifiedBy>
  <cp:revision>84</cp:revision>
  <dcterms:created xsi:type="dcterms:W3CDTF">2019-11-15T13:13:07Z</dcterms:created>
  <dcterms:modified xsi:type="dcterms:W3CDTF">2019-12-20T10:38:36Z</dcterms:modified>
</cp:coreProperties>
</file>