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8" r:id="rId3"/>
    <p:sldId id="260" r:id="rId4"/>
    <p:sldId id="261" r:id="rId5"/>
    <p:sldId id="262" r:id="rId6"/>
    <p:sldId id="263" r:id="rId7"/>
    <p:sldId id="264" r:id="rId8"/>
    <p:sldId id="265" r:id="rId9"/>
    <p:sldId id="259"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7D04FF-6A9B-407C-91DC-4190BA90A02C}" type="datetimeFigureOut">
              <a:rPr lang="en-US" smtClean="0"/>
              <a:t>7/30/2021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267BA4-F5C3-487E-837A-75BBF76CDF3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Introduction</a:t>
            </a:r>
            <a:endParaRPr lang="en-US" b="0" dirty="0" smtClean="0"/>
          </a:p>
          <a:p>
            <a:pPr rtl="0"/>
            <a:r>
              <a:rPr lang="en-US" sz="1200" b="0" i="0" u="none" strike="noStrike" kern="1200" dirty="0" smtClean="0">
                <a:solidFill>
                  <a:schemeClr val="tx1"/>
                </a:solidFill>
                <a:latin typeface="+mn-lt"/>
                <a:ea typeface="+mn-ea"/>
                <a:cs typeface="+mn-cs"/>
              </a:rPr>
              <a:t>The aim of the study of Academic and Employability Skills is to identify the employability skills which the company needed. Through these skills, the students can improve their communication skills by which they can work collaboratively. These skills help the students to gain employment and be successful in their chosen organizations in the future and it gives them benefits in the workforce, community, and in their economy. Academic and Employability Skills helps the students by developing their behaviors and attitudes which is necessary for every job in the future and allows them to grow in their career and also encourages them to connect with co-workers. Additionally, it also helps them in solving the problems.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Job opportunities of a product manager</a:t>
            </a:r>
            <a:endParaRPr lang="en-US" b="0" dirty="0" smtClean="0"/>
          </a:p>
          <a:p>
            <a:pPr rtl="0"/>
            <a:r>
              <a:rPr lang="en-US" sz="1200" b="0" i="0" u="none" strike="noStrike" kern="1200" dirty="0" smtClean="0">
                <a:solidFill>
                  <a:schemeClr val="tx1"/>
                </a:solidFill>
                <a:latin typeface="+mn-lt"/>
                <a:ea typeface="+mn-ea"/>
                <a:cs typeface="+mn-cs"/>
              </a:rPr>
              <a:t>As stated by Kelly (2019), a product manager is a person who recognizes the needs and demands of the customer and the objectives of the larger business that a product or characteristics will fulfill, utters what accomplishment looks like for the goods, and reassemble the team to convert the point of view into reality. The role of the product manager is to control the complexity of the lines of a product in the business and also has the responsibility to make sure that profit will gain from those products. According to Mohammad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(2017), Product manager comes from various backgrounds because their primary skills engage to work well with the consumers and they have the ability to understand the problems that the product face and they try to find the solution of that problem. He can perform all activities that are related to resource management and schedule. He is responsible for the products development of the company. Behind the products, he owns the strategy of the business, determines its requirement in the function, and also controls the launch of features.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As commented by Sandy (2020), there are various job opportunities in the career path of a product manager. As it is one of the challenging fields in the industry. He has to identify the problems and offering solutions to the customers and drive up the products for sales and profits. The role of the product manager depends on the objectives of the business, company size, and the budget of the company. He can start their careers as a specialist in various functions or engineers and finally convert to product management. Since large technology companies are hiring the young graduates as an employee and training them through various programs. After starting the work as a product manager, as an individual grows in senior-level he owns the title like “ Director, Product Management”, “Product Director” or “Group Product Manager”. According to Springer and Miler (2018), additionally, the product manager can start their career as a delivery manager, project manager. Moreover, career opportunities-in product management there is a list of the roles in production management like Associate Product Manager, Director of Product, Product Manager, Senior Product Manager, Chief Product Officer, VP of Product. In fact, the job of the product manager varies. Occupants of the position of the product manager are called information centers, little marketing managers, entrepreneurs, little general managers influence agents, integrators, product planning and development analysts, marketing brain centers, and boundary spanners.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Strengths</a:t>
            </a:r>
            <a:endParaRPr lang="en-US" b="0" dirty="0" smtClean="0"/>
          </a:p>
          <a:p>
            <a:pPr rtl="0" fontAlgn="base"/>
            <a:r>
              <a:rPr lang="en-US" sz="1200" b="0" i="0" u="none" strike="noStrike" kern="1200" dirty="0" smtClean="0">
                <a:solidFill>
                  <a:schemeClr val="tx1"/>
                </a:solidFill>
                <a:latin typeface="+mn-lt"/>
                <a:ea typeface="+mn-ea"/>
                <a:cs typeface="+mn-cs"/>
              </a:rPr>
              <a:t>1.I have the ability to define the point of view of a product.</a:t>
            </a:r>
          </a:p>
          <a:p>
            <a:pPr rtl="0" fontAlgn="base"/>
            <a:r>
              <a:rPr lang="en-US" sz="1200" b="0" i="0" u="none" strike="noStrike" kern="1200" dirty="0" smtClean="0">
                <a:solidFill>
                  <a:schemeClr val="tx1"/>
                </a:solidFill>
                <a:latin typeface="+mn-lt"/>
                <a:ea typeface="+mn-ea"/>
                <a:cs typeface="+mn-cs"/>
              </a:rPr>
              <a:t>2. I have the capability to monitor the expectations of products in the market and develop competitive analyses. </a:t>
            </a:r>
          </a:p>
          <a:p>
            <a:pPr rtl="0" fontAlgn="base"/>
            <a:r>
              <a:rPr lang="en-US" sz="1200" b="0" i="0" u="none" strike="noStrike" kern="1200" dirty="0" smtClean="0">
                <a:solidFill>
                  <a:schemeClr val="tx1"/>
                </a:solidFill>
                <a:latin typeface="+mn-lt"/>
                <a:ea typeface="+mn-ea"/>
                <a:cs typeface="+mn-cs"/>
              </a:rPr>
              <a:t>3. I have the ability to prioritize the features and capabilities of a product. </a:t>
            </a:r>
          </a:p>
          <a:p>
            <a:pPr rtl="0" fontAlgn="base"/>
            <a:r>
              <a:rPr lang="en-US" sz="1200" b="0" i="0" u="none" strike="noStrike" kern="1200" dirty="0" smtClean="0">
                <a:solidFill>
                  <a:schemeClr val="tx1"/>
                </a:solidFill>
                <a:latin typeface="+mn-lt"/>
                <a:ea typeface="+mn-ea"/>
                <a:cs typeface="+mn-cs"/>
              </a:rPr>
              <a:t>4. As a product manager, I have good communication skills through which I can communicate with the stakeholders and customers properly. </a:t>
            </a:r>
          </a:p>
          <a:p>
            <a:pPr rtl="0" fontAlgn="base"/>
            <a:r>
              <a:rPr lang="en-US" sz="1200" b="0" i="0" u="none" strike="noStrike" kern="1200" dirty="0" smtClean="0">
                <a:solidFill>
                  <a:schemeClr val="tx1"/>
                </a:solidFill>
                <a:latin typeface="+mn-lt"/>
                <a:ea typeface="+mn-ea"/>
                <a:cs typeface="+mn-cs"/>
              </a:rPr>
              <a:t>5.</a:t>
            </a:r>
            <a:r>
              <a:rPr lang="en-US" sz="1200" b="0" i="0" u="none" strike="noStrike" kern="1200" baseline="0" dirty="0" smtClean="0">
                <a:solidFill>
                  <a:schemeClr val="tx1"/>
                </a:solidFill>
                <a:latin typeface="+mn-lt"/>
                <a:ea typeface="+mn-ea"/>
                <a:cs typeface="+mn-cs"/>
              </a:rPr>
              <a:t> </a:t>
            </a:r>
            <a:r>
              <a:rPr lang="en-US" sz="1200" b="0" i="0" u="none" strike="noStrike" kern="1200" dirty="0" smtClean="0">
                <a:solidFill>
                  <a:schemeClr val="tx1"/>
                </a:solidFill>
                <a:latin typeface="+mn-lt"/>
                <a:ea typeface="+mn-ea"/>
                <a:cs typeface="+mn-cs"/>
              </a:rPr>
              <a:t>I have the ability to work with others as a team.</a:t>
            </a:r>
          </a:p>
          <a:p>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smtClean="0">
                <a:solidFill>
                  <a:schemeClr val="tx1"/>
                </a:solidFill>
                <a:latin typeface="+mn-lt"/>
                <a:ea typeface="+mn-ea"/>
                <a:cs typeface="+mn-cs"/>
              </a:rPr>
              <a:t>1. I don’t have the ability to organize the team properly and also can’t able to manage the time. </a:t>
            </a:r>
          </a:p>
          <a:p>
            <a:pPr rtl="0" fontAlgn="base"/>
            <a:r>
              <a:rPr lang="en-US" sz="1200" b="0" i="0" u="none" strike="noStrike" kern="1200" dirty="0" smtClean="0">
                <a:solidFill>
                  <a:schemeClr val="tx1"/>
                </a:solidFill>
                <a:latin typeface="+mn-lt"/>
                <a:ea typeface="+mn-ea"/>
                <a:cs typeface="+mn-cs"/>
              </a:rPr>
              <a:t>2. I don’t have strong leadership skills.</a:t>
            </a:r>
          </a:p>
          <a:p>
            <a:pPr rtl="0" fontAlgn="base"/>
            <a:r>
              <a:rPr lang="en-US" sz="1200" b="0" i="0" u="none" strike="noStrike" kern="1200" dirty="0" smtClean="0">
                <a:solidFill>
                  <a:schemeClr val="tx1"/>
                </a:solidFill>
                <a:latin typeface="+mn-lt"/>
                <a:ea typeface="+mn-ea"/>
                <a:cs typeface="+mn-cs"/>
              </a:rPr>
              <a:t>3. I don’t have the ability to authorize effectively.</a:t>
            </a:r>
          </a:p>
          <a:p>
            <a:pPr rtl="0" fontAlgn="base"/>
            <a:r>
              <a:rPr lang="en-US" sz="1200" b="0" i="0" u="none" strike="noStrike" kern="1200" dirty="0" smtClean="0">
                <a:solidFill>
                  <a:schemeClr val="tx1"/>
                </a:solidFill>
                <a:latin typeface="+mn-lt"/>
                <a:ea typeface="+mn-ea"/>
                <a:cs typeface="+mn-cs"/>
              </a:rPr>
              <a:t>4.</a:t>
            </a:r>
            <a:r>
              <a:rPr lang="en-US" sz="1200" b="0" i="0" u="none" strike="noStrike" kern="1200" baseline="0" dirty="0" smtClean="0">
                <a:solidFill>
                  <a:schemeClr val="tx1"/>
                </a:solidFill>
                <a:latin typeface="+mn-lt"/>
                <a:ea typeface="+mn-ea"/>
                <a:cs typeface="+mn-cs"/>
              </a:rPr>
              <a:t> </a:t>
            </a:r>
            <a:r>
              <a:rPr lang="en-US" sz="1200" b="0" i="0" u="none" strike="noStrike" kern="1200" dirty="0" smtClean="0">
                <a:solidFill>
                  <a:schemeClr val="tx1"/>
                </a:solidFill>
                <a:latin typeface="+mn-lt"/>
                <a:ea typeface="+mn-ea"/>
                <a:cs typeface="+mn-cs"/>
              </a:rPr>
              <a:t>I don’t have patience. Suddenly I am getting nervous when I see that things are not going according to the plan and can’t able to make the decisions. </a:t>
            </a:r>
          </a:p>
          <a:p>
            <a:pPr rtl="0" fontAlgn="base"/>
            <a:r>
              <a:rPr lang="en-US" sz="1200" b="0" i="0" u="none" strike="noStrike" kern="1200" dirty="0" smtClean="0">
                <a:solidFill>
                  <a:schemeClr val="tx1"/>
                </a:solidFill>
                <a:latin typeface="+mn-lt"/>
                <a:ea typeface="+mn-ea"/>
                <a:cs typeface="+mn-cs"/>
              </a:rPr>
              <a:t>5. I don’t know the tactics and processes through which I can manage the launch of a product. </a:t>
            </a:r>
          </a:p>
          <a:p>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Opportunities</a:t>
            </a:r>
            <a:endParaRPr lang="en-US" b="0" dirty="0" smtClean="0"/>
          </a:p>
          <a:p>
            <a:pPr rtl="0" fontAlgn="base"/>
            <a:r>
              <a:rPr lang="en-US" sz="1200" b="0" i="0" u="none" strike="noStrike" kern="1200" dirty="0" smtClean="0">
                <a:solidFill>
                  <a:schemeClr val="tx1"/>
                </a:solidFill>
                <a:latin typeface="+mn-lt"/>
                <a:ea typeface="+mn-ea"/>
                <a:cs typeface="+mn-cs"/>
              </a:rPr>
              <a:t>1.Through the excellent organization skills of a team, I can know about each team member who is working at what time and also can verify that they have everything required to complete their task. </a:t>
            </a:r>
          </a:p>
          <a:p>
            <a:pPr rtl="0" fontAlgn="base"/>
            <a:r>
              <a:rPr lang="en-US" sz="1200" b="0" i="0" u="none" strike="noStrike" kern="1200" dirty="0" smtClean="0">
                <a:solidFill>
                  <a:schemeClr val="tx1"/>
                </a:solidFill>
                <a:latin typeface="+mn-lt"/>
                <a:ea typeface="+mn-ea"/>
                <a:cs typeface="+mn-cs"/>
              </a:rPr>
              <a:t>2. By developing leadership skills I can control the members of the team. I can able to lead multiple groups of people through the whole life cycle of a product. Through good communication skills, I can also encourage and motivate the members of the team to work effectively.</a:t>
            </a:r>
          </a:p>
          <a:p>
            <a:pPr rtl="0" fontAlgn="base"/>
            <a:r>
              <a:rPr lang="en-US" sz="1200" b="0" i="0" u="none" strike="noStrike" kern="1200" dirty="0" smtClean="0">
                <a:solidFill>
                  <a:schemeClr val="tx1"/>
                </a:solidFill>
                <a:latin typeface="+mn-lt"/>
                <a:ea typeface="+mn-ea"/>
                <a:cs typeface="+mn-cs"/>
              </a:rPr>
              <a:t>3. I must be able to assign responsibilities to others and also have to keep trust in them. As a result, my work will be easy and I can get habituated to working with my team members. </a:t>
            </a:r>
          </a:p>
          <a:p>
            <a:pPr rtl="0" fontAlgn="base"/>
            <a:r>
              <a:rPr lang="en-US" sz="1200" b="0" i="0" u="none" strike="noStrike" kern="1200" dirty="0" smtClean="0">
                <a:solidFill>
                  <a:schemeClr val="tx1"/>
                </a:solidFill>
                <a:latin typeface="+mn-lt"/>
                <a:ea typeface="+mn-ea"/>
                <a:cs typeface="+mn-cs"/>
              </a:rPr>
              <a:t>4. I have to be patient in every work and have to know about various tactics like how to schedule the dates for delivery, how to report about the progress in a week, how to set the target for the customers. </a:t>
            </a:r>
          </a:p>
          <a:p>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Threats</a:t>
            </a:r>
            <a:endParaRPr lang="en-US" b="0" dirty="0" smtClean="0"/>
          </a:p>
          <a:p>
            <a:pPr rtl="0" fontAlgn="base"/>
            <a:r>
              <a:rPr lang="en-US" sz="1200" b="0" i="0" u="none" strike="noStrike" kern="1200" dirty="0" smtClean="0">
                <a:solidFill>
                  <a:schemeClr val="tx1"/>
                </a:solidFill>
                <a:latin typeface="+mn-lt"/>
                <a:ea typeface="+mn-ea"/>
                <a:cs typeface="+mn-cs"/>
              </a:rPr>
              <a:t>1. If I am setting unrealistic goals and it brings failure in my work as a product manager. </a:t>
            </a:r>
          </a:p>
          <a:p>
            <a:pPr rtl="0" fontAlgn="base"/>
            <a:r>
              <a:rPr lang="en-US" sz="1200" b="0" i="0" u="none" strike="noStrike" kern="1200" dirty="0" smtClean="0">
                <a:solidFill>
                  <a:schemeClr val="tx1"/>
                </a:solidFill>
                <a:latin typeface="+mn-lt"/>
                <a:ea typeface="+mn-ea"/>
                <a:cs typeface="+mn-cs"/>
              </a:rPr>
              <a:t>2. If I accept all responsibilities. Sometimes I have to face the problem after accepting responsibilities, even when I do not make any faults. </a:t>
            </a:r>
          </a:p>
          <a:p>
            <a:pPr rtl="0" fontAlgn="base"/>
            <a:r>
              <a:rPr lang="en-US" sz="1200" b="0" i="0" u="none" strike="noStrike" kern="1200" dirty="0" smtClean="0">
                <a:solidFill>
                  <a:schemeClr val="tx1"/>
                </a:solidFill>
                <a:latin typeface="+mn-lt"/>
                <a:ea typeface="+mn-ea"/>
                <a:cs typeface="+mn-cs"/>
              </a:rPr>
              <a:t>3. Due to technical issues, I have to face communication problems with stakeholders. </a:t>
            </a:r>
          </a:p>
          <a:p>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smtClean="0">
                <a:solidFill>
                  <a:schemeClr val="tx1"/>
                </a:solidFill>
                <a:latin typeface="+mn-lt"/>
                <a:ea typeface="+mn-ea"/>
                <a:cs typeface="+mn-cs"/>
              </a:rPr>
              <a:t>Conclusion</a:t>
            </a:r>
            <a:endParaRPr lang="en-US" b="0" dirty="0" smtClean="0"/>
          </a:p>
          <a:p>
            <a:pPr rtl="0"/>
            <a:r>
              <a:rPr lang="en-US" sz="1200" b="0" i="0" u="none" strike="noStrike" kern="1200" dirty="0" smtClean="0">
                <a:solidFill>
                  <a:schemeClr val="tx1"/>
                </a:solidFill>
                <a:latin typeface="+mn-lt"/>
                <a:ea typeface="+mn-ea"/>
                <a:cs typeface="+mn-cs"/>
              </a:rPr>
              <a:t>In conclusion, people can understand the concept and role of product managers. They can able to know about various job opportunities of a product manager in the world of work. Moreover, people can get to know about the personal SWOT analysis of a product manager. From there they can understand the strengths and weaknesses of a product manager. Additionally, they get to know about how to improve the weakness to become a great product manager. Furthermore, they get to know about the Personal Development Plan of a product manager.</a:t>
            </a:r>
            <a:endParaRPr lang="en-US" b="0" dirty="0" smtClean="0"/>
          </a:p>
          <a:p>
            <a:r>
              <a:rPr lang="en-US" b="0" dirty="0" smtClean="0"/>
              <a:t/>
            </a:r>
            <a:br>
              <a:rPr lang="en-US" b="0" dirty="0" smtClean="0"/>
            </a:br>
            <a:endParaRPr lang="en-US" dirty="0"/>
          </a:p>
        </p:txBody>
      </p:sp>
      <p:sp>
        <p:nvSpPr>
          <p:cNvPr id="4" name="Slide Number Placeholder 3"/>
          <p:cNvSpPr>
            <a:spLocks noGrp="1"/>
          </p:cNvSpPr>
          <p:nvPr>
            <p:ph type="sldNum" sz="quarter" idx="10"/>
          </p:nvPr>
        </p:nvSpPr>
        <p:spPr/>
        <p:txBody>
          <a:bodyPr/>
          <a:lstStyle/>
          <a:p>
            <a:fld id="{82267BA4-F5C3-487E-837A-75BBF76CDF30}"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76CA67C3-4FDB-41AB-A087-9001A321A7D3}" type="datetimeFigureOut">
              <a:rPr lang="en-US" smtClean="0"/>
              <a:t>7/30/2021</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E19B63B-FC50-4142-91B3-273B12023636}"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6CA67C3-4FDB-41AB-A087-9001A321A7D3}" type="datetimeFigureOut">
              <a:rPr lang="en-US" smtClean="0"/>
              <a:t>7/30/2021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FE19B63B-FC50-4142-91B3-273B12023636}"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76CA67C3-4FDB-41AB-A087-9001A321A7D3}" type="datetimeFigureOut">
              <a:rPr lang="en-US" smtClean="0"/>
              <a:t>7/30/2021</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E19B63B-FC50-4142-91B3-273B12023636}"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76CA67C3-4FDB-41AB-A087-9001A321A7D3}" type="datetimeFigureOut">
              <a:rPr lang="en-US" smtClean="0"/>
              <a:t>7/30/2021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19B63B-FC50-4142-91B3-273B12023636}"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76CA67C3-4FDB-41AB-A087-9001A321A7D3}" type="datetimeFigureOut">
              <a:rPr lang="en-US" smtClean="0"/>
              <a:t>7/30/2021</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E19B63B-FC50-4142-91B3-273B12023636}" type="slidenum">
              <a:rPr lang="en-US" smtClean="0"/>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6CA67C3-4FDB-41AB-A087-9001A321A7D3}" type="datetimeFigureOut">
              <a:rPr lang="en-US" smtClean="0"/>
              <a:t>7/30/2021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FE19B63B-FC50-4142-91B3-273B1202363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76CA67C3-4FDB-41AB-A087-9001A321A7D3}" type="datetimeFigureOut">
              <a:rPr lang="en-US" smtClean="0"/>
              <a:t>7/30/2021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E19B63B-FC50-4142-91B3-273B1202363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E19B63B-FC50-4142-91B3-273B12023636}"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76CA67C3-4FDB-41AB-A087-9001A321A7D3}" type="datetimeFigureOut">
              <a:rPr lang="en-US" smtClean="0"/>
              <a:t>7/30/2021</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FE19B63B-FC50-4142-91B3-273B12023636}"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76CA67C3-4FDB-41AB-A087-9001A321A7D3}" type="datetimeFigureOut">
              <a:rPr lang="en-US" smtClean="0"/>
              <a:t>7/30/2021</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6CA67C3-4FDB-41AB-A087-9001A321A7D3}" type="datetimeFigureOut">
              <a:rPr lang="en-US" smtClean="0"/>
              <a:t>7/30/2021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19B63B-FC50-4142-91B3-273B1202363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FE19B63B-FC50-4142-91B3-273B12023636}"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6CA67C3-4FDB-41AB-A087-9001A321A7D3}" type="datetimeFigureOut">
              <a:rPr lang="en-US" smtClean="0"/>
              <a:t>7/30/2021</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76CA67C3-4FDB-41AB-A087-9001A321A7D3}" type="datetimeFigureOut">
              <a:rPr lang="en-US" smtClean="0"/>
              <a:t>7/30/2021</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E19B63B-FC50-4142-91B3-273B12023636}"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Academic and Employability Skills</a:t>
            </a:r>
            <a:endParaRPr lang="en-US"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b="1" dirty="0"/>
          </a:p>
        </p:txBody>
      </p:sp>
      <p:sp>
        <p:nvSpPr>
          <p:cNvPr id="3" name="Content Placeholder 2"/>
          <p:cNvSpPr>
            <a:spLocks noGrp="1"/>
          </p:cNvSpPr>
          <p:nvPr>
            <p:ph sz="half" idx="1"/>
          </p:nvPr>
        </p:nvSpPr>
        <p:spPr/>
        <p:txBody>
          <a:bodyPr/>
          <a:lstStyle/>
          <a:p>
            <a:r>
              <a:rPr lang="en-US" dirty="0"/>
              <a:t> </a:t>
            </a:r>
            <a:r>
              <a:rPr lang="en-US" dirty="0" smtClean="0"/>
              <a:t>To </a:t>
            </a:r>
            <a:r>
              <a:rPr lang="en-US" dirty="0"/>
              <a:t>identify the employability </a:t>
            </a:r>
            <a:r>
              <a:rPr lang="en-US" dirty="0" smtClean="0"/>
              <a:t>skills.</a:t>
            </a:r>
          </a:p>
          <a:p>
            <a:r>
              <a:rPr lang="en-US" dirty="0" smtClean="0"/>
              <a:t>H</a:t>
            </a:r>
            <a:r>
              <a:rPr lang="en-US" dirty="0" smtClean="0"/>
              <a:t>elp </a:t>
            </a:r>
            <a:r>
              <a:rPr lang="en-US" dirty="0"/>
              <a:t>the students to gain </a:t>
            </a:r>
            <a:r>
              <a:rPr lang="en-US" dirty="0" smtClean="0"/>
              <a:t>employment.</a:t>
            </a:r>
            <a:endParaRPr lang="en-US" dirty="0"/>
          </a:p>
        </p:txBody>
      </p:sp>
      <p:pic>
        <p:nvPicPr>
          <p:cNvPr id="3074" name="Picture 2"/>
          <p:cNvPicPr>
            <a:picLocks noGrp="1" noChangeAspect="1" noChangeArrowheads="1"/>
          </p:cNvPicPr>
          <p:nvPr>
            <p:ph sz="half" idx="2"/>
          </p:nvPr>
        </p:nvPicPr>
        <p:blipFill>
          <a:blip r:embed="rId3"/>
          <a:srcRect/>
          <a:stretch>
            <a:fillRect/>
          </a:stretch>
        </p:blipFill>
        <p:spPr bwMode="auto">
          <a:xfrm>
            <a:off x="5181601" y="2438400"/>
            <a:ext cx="3124200" cy="28194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Job opportunities of product manager</a:t>
            </a:r>
            <a:endParaRPr lang="en-US" b="1" dirty="0"/>
          </a:p>
        </p:txBody>
      </p:sp>
      <p:sp>
        <p:nvSpPr>
          <p:cNvPr id="3" name="Content Placeholder 2"/>
          <p:cNvSpPr>
            <a:spLocks noGrp="1"/>
          </p:cNvSpPr>
          <p:nvPr>
            <p:ph sz="half" idx="1"/>
          </p:nvPr>
        </p:nvSpPr>
        <p:spPr/>
        <p:txBody>
          <a:bodyPr>
            <a:normAutofit/>
          </a:bodyPr>
          <a:lstStyle/>
          <a:p>
            <a:r>
              <a:rPr lang="en-US" sz="2000" dirty="0" smtClean="0"/>
              <a:t>Recognizes </a:t>
            </a:r>
            <a:r>
              <a:rPr lang="en-US" sz="2000" dirty="0"/>
              <a:t>the needs and demands of the </a:t>
            </a:r>
            <a:r>
              <a:rPr lang="en-US" sz="2000" dirty="0" smtClean="0"/>
              <a:t>customer.</a:t>
            </a:r>
          </a:p>
          <a:p>
            <a:r>
              <a:rPr lang="en-US" sz="2000" dirty="0" smtClean="0"/>
              <a:t>To </a:t>
            </a:r>
            <a:r>
              <a:rPr lang="en-US" sz="2000" dirty="0"/>
              <a:t>control the complexity of the lines of a product in the </a:t>
            </a:r>
            <a:r>
              <a:rPr lang="en-US" sz="2000" dirty="0" smtClean="0"/>
              <a:t>business.</a:t>
            </a:r>
          </a:p>
          <a:p>
            <a:r>
              <a:rPr lang="en-US" sz="2000" dirty="0"/>
              <a:t>Product </a:t>
            </a:r>
            <a:r>
              <a:rPr lang="en-US" sz="2000" dirty="0" smtClean="0"/>
              <a:t>manager’s primary </a:t>
            </a:r>
            <a:r>
              <a:rPr lang="en-US" sz="2000" dirty="0"/>
              <a:t>skills engage to work well with the </a:t>
            </a:r>
            <a:r>
              <a:rPr lang="en-US" sz="2000" dirty="0" smtClean="0"/>
              <a:t>consumers.</a:t>
            </a:r>
            <a:endParaRPr lang="en-US" sz="2000" dirty="0"/>
          </a:p>
        </p:txBody>
      </p:sp>
      <p:pic>
        <p:nvPicPr>
          <p:cNvPr id="1026" name="Picture 2"/>
          <p:cNvPicPr>
            <a:picLocks noGrp="1" noChangeAspect="1" noChangeArrowheads="1"/>
          </p:cNvPicPr>
          <p:nvPr>
            <p:ph sz="half" idx="2"/>
          </p:nvPr>
        </p:nvPicPr>
        <p:blipFill>
          <a:blip r:embed="rId3"/>
          <a:stretch>
            <a:fillRect/>
          </a:stretch>
        </p:blipFill>
        <p:spPr bwMode="auto">
          <a:xfrm>
            <a:off x="5881687" y="2883694"/>
            <a:ext cx="1876425" cy="165735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smtClean="0"/>
              <a:t>Job opportunities of a product manager</a:t>
            </a:r>
            <a:endParaRPr lang="en-US" sz="4000" b="1" dirty="0"/>
          </a:p>
        </p:txBody>
      </p:sp>
      <p:sp>
        <p:nvSpPr>
          <p:cNvPr id="3" name="Content Placeholder 2"/>
          <p:cNvSpPr>
            <a:spLocks noGrp="1"/>
          </p:cNvSpPr>
          <p:nvPr>
            <p:ph sz="half" idx="1"/>
          </p:nvPr>
        </p:nvSpPr>
        <p:spPr/>
        <p:txBody>
          <a:bodyPr>
            <a:normAutofit/>
          </a:bodyPr>
          <a:lstStyle/>
          <a:p>
            <a:r>
              <a:rPr lang="en-US" sz="2000" dirty="0"/>
              <a:t> </a:t>
            </a:r>
            <a:r>
              <a:rPr lang="en-US" sz="2000" dirty="0" smtClean="0"/>
              <a:t>The </a:t>
            </a:r>
            <a:r>
              <a:rPr lang="en-US" sz="2000" dirty="0"/>
              <a:t>product manager can start their career as a delivery manager, project manager</a:t>
            </a:r>
            <a:r>
              <a:rPr lang="en-US" sz="2000" dirty="0" smtClean="0"/>
              <a:t>.</a:t>
            </a:r>
            <a:r>
              <a:rPr lang="en-US" sz="2000" dirty="0" smtClean="0"/>
              <a:t> </a:t>
            </a:r>
            <a:endParaRPr lang="en-US" sz="2000" dirty="0" smtClean="0"/>
          </a:p>
          <a:p>
            <a:r>
              <a:rPr lang="en-US" sz="2000" dirty="0" smtClean="0"/>
              <a:t>He start </a:t>
            </a:r>
            <a:r>
              <a:rPr lang="en-US" sz="2000" dirty="0" smtClean="0"/>
              <a:t>their careers as a specialist </a:t>
            </a:r>
            <a:r>
              <a:rPr lang="en-US" sz="2000" dirty="0" smtClean="0"/>
              <a:t>or engineers.</a:t>
            </a:r>
          </a:p>
          <a:p>
            <a:endParaRPr lang="en-US" sz="2000" dirty="0"/>
          </a:p>
        </p:txBody>
      </p:sp>
      <p:pic>
        <p:nvPicPr>
          <p:cNvPr id="2050" name="Picture 2"/>
          <p:cNvPicPr>
            <a:picLocks noGrp="1" noChangeAspect="1" noChangeArrowheads="1"/>
          </p:cNvPicPr>
          <p:nvPr>
            <p:ph sz="half" idx="2"/>
          </p:nvPr>
        </p:nvPicPr>
        <p:blipFill>
          <a:blip r:embed="rId3"/>
          <a:srcRect/>
          <a:stretch>
            <a:fillRect/>
          </a:stretch>
        </p:blipFill>
        <p:spPr bwMode="auto">
          <a:xfrm>
            <a:off x="5038724" y="2362200"/>
            <a:ext cx="3495675" cy="2215356"/>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SWOT analysis</a:t>
            </a:r>
            <a:endParaRPr lang="en-US" dirty="0"/>
          </a:p>
        </p:txBody>
      </p:sp>
      <p:sp>
        <p:nvSpPr>
          <p:cNvPr id="3" name="Content Placeholder 2"/>
          <p:cNvSpPr>
            <a:spLocks noGrp="1"/>
          </p:cNvSpPr>
          <p:nvPr>
            <p:ph sz="half" idx="1"/>
          </p:nvPr>
        </p:nvSpPr>
        <p:spPr/>
        <p:txBody>
          <a:bodyPr/>
          <a:lstStyle/>
          <a:p>
            <a:pPr>
              <a:buNone/>
            </a:pPr>
            <a:r>
              <a:rPr lang="en-US" dirty="0" smtClean="0"/>
              <a:t>Strengths</a:t>
            </a:r>
          </a:p>
          <a:p>
            <a:r>
              <a:rPr lang="en-US" dirty="0"/>
              <a:t> </a:t>
            </a:r>
            <a:r>
              <a:rPr lang="en-US" dirty="0" smtClean="0"/>
              <a:t>Ability </a:t>
            </a:r>
            <a:r>
              <a:rPr lang="en-US" dirty="0"/>
              <a:t>to define the point of view of a </a:t>
            </a:r>
            <a:r>
              <a:rPr lang="en-US" dirty="0" smtClean="0"/>
              <a:t>product.</a:t>
            </a:r>
          </a:p>
          <a:p>
            <a:r>
              <a:rPr lang="en-US" dirty="0" smtClean="0"/>
              <a:t>Capability </a:t>
            </a:r>
            <a:r>
              <a:rPr lang="en-US" dirty="0"/>
              <a:t>to monitor the expectations of </a:t>
            </a:r>
            <a:r>
              <a:rPr lang="en-US" dirty="0" smtClean="0"/>
              <a:t>products.</a:t>
            </a:r>
            <a:endParaRPr lang="en-US" dirty="0"/>
          </a:p>
        </p:txBody>
      </p:sp>
      <p:pic>
        <p:nvPicPr>
          <p:cNvPr id="5123" name="Picture 3"/>
          <p:cNvPicPr>
            <a:picLocks noGrp="1" noChangeAspect="1" noChangeArrowheads="1"/>
          </p:cNvPicPr>
          <p:nvPr>
            <p:ph sz="half" idx="2"/>
          </p:nvPr>
        </p:nvPicPr>
        <p:blipFill>
          <a:blip r:embed="rId3"/>
          <a:srcRect/>
          <a:stretch>
            <a:fillRect/>
          </a:stretch>
        </p:blipFill>
        <p:spPr bwMode="auto">
          <a:xfrm>
            <a:off x="5181600" y="2438400"/>
            <a:ext cx="3048000" cy="223440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SWOT analysis</a:t>
            </a:r>
            <a:endParaRPr lang="en-US" dirty="0"/>
          </a:p>
        </p:txBody>
      </p:sp>
      <p:sp>
        <p:nvSpPr>
          <p:cNvPr id="3" name="Content Placeholder 2"/>
          <p:cNvSpPr>
            <a:spLocks noGrp="1"/>
          </p:cNvSpPr>
          <p:nvPr>
            <p:ph sz="half" idx="1"/>
          </p:nvPr>
        </p:nvSpPr>
        <p:spPr/>
        <p:txBody>
          <a:bodyPr/>
          <a:lstStyle/>
          <a:p>
            <a:pPr>
              <a:buNone/>
            </a:pPr>
            <a:r>
              <a:rPr lang="en-US" dirty="0" smtClean="0"/>
              <a:t>Weakness</a:t>
            </a:r>
          </a:p>
          <a:p>
            <a:r>
              <a:rPr lang="en-US" dirty="0" smtClean="0"/>
              <a:t>Don’t have patience.</a:t>
            </a:r>
          </a:p>
          <a:p>
            <a:r>
              <a:rPr lang="en-US" dirty="0" smtClean="0"/>
              <a:t>Don’t take the decisions properly.</a:t>
            </a:r>
          </a:p>
          <a:p>
            <a:r>
              <a:rPr lang="en-US" dirty="0" smtClean="0"/>
              <a:t>Can’t manage the time with work.</a:t>
            </a:r>
          </a:p>
          <a:p>
            <a:pPr>
              <a:buNone/>
            </a:pPr>
            <a:endParaRPr lang="en-US" dirty="0"/>
          </a:p>
        </p:txBody>
      </p:sp>
      <p:pic>
        <p:nvPicPr>
          <p:cNvPr id="6146" name="Picture 2"/>
          <p:cNvPicPr>
            <a:picLocks noGrp="1" noChangeAspect="1" noChangeArrowheads="1"/>
          </p:cNvPicPr>
          <p:nvPr>
            <p:ph sz="half" idx="2"/>
          </p:nvPr>
        </p:nvPicPr>
        <p:blipFill>
          <a:blip r:embed="rId3"/>
          <a:srcRect/>
          <a:stretch>
            <a:fillRect/>
          </a:stretch>
        </p:blipFill>
        <p:spPr bwMode="auto">
          <a:xfrm>
            <a:off x="5410201" y="1905001"/>
            <a:ext cx="3048000" cy="2801144"/>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SWOT analysis</a:t>
            </a:r>
            <a:endParaRPr lang="en-US" dirty="0"/>
          </a:p>
        </p:txBody>
      </p:sp>
      <p:sp>
        <p:nvSpPr>
          <p:cNvPr id="3" name="Content Placeholder 2"/>
          <p:cNvSpPr>
            <a:spLocks noGrp="1"/>
          </p:cNvSpPr>
          <p:nvPr>
            <p:ph sz="half" idx="1"/>
          </p:nvPr>
        </p:nvSpPr>
        <p:spPr/>
        <p:txBody>
          <a:bodyPr/>
          <a:lstStyle/>
          <a:p>
            <a:pPr>
              <a:buNone/>
            </a:pPr>
            <a:r>
              <a:rPr lang="en-US" dirty="0" smtClean="0"/>
              <a:t>Opportunities</a:t>
            </a:r>
          </a:p>
          <a:p>
            <a:r>
              <a:rPr lang="en-US" dirty="0" smtClean="0"/>
              <a:t>Able </a:t>
            </a:r>
            <a:r>
              <a:rPr lang="en-US" dirty="0"/>
              <a:t>to assign responsibilities to </a:t>
            </a:r>
            <a:r>
              <a:rPr lang="en-US" dirty="0" smtClean="0"/>
              <a:t>others.</a:t>
            </a:r>
          </a:p>
          <a:p>
            <a:r>
              <a:rPr lang="en-US" dirty="0"/>
              <a:t>H</a:t>
            </a:r>
            <a:r>
              <a:rPr lang="en-US" dirty="0" smtClean="0"/>
              <a:t>ave </a:t>
            </a:r>
            <a:r>
              <a:rPr lang="en-US" dirty="0"/>
              <a:t>to be patient in every </a:t>
            </a:r>
            <a:r>
              <a:rPr lang="en-US" dirty="0" smtClean="0"/>
              <a:t>work.</a:t>
            </a:r>
          </a:p>
          <a:p>
            <a:endParaRPr lang="en-US" dirty="0"/>
          </a:p>
        </p:txBody>
      </p:sp>
      <p:pic>
        <p:nvPicPr>
          <p:cNvPr id="7170" name="Picture 2"/>
          <p:cNvPicPr>
            <a:picLocks noGrp="1" noChangeAspect="1" noChangeArrowheads="1"/>
          </p:cNvPicPr>
          <p:nvPr>
            <p:ph sz="half" idx="2"/>
          </p:nvPr>
        </p:nvPicPr>
        <p:blipFill>
          <a:blip r:embed="rId3"/>
          <a:srcRect/>
          <a:stretch>
            <a:fillRect/>
          </a:stretch>
        </p:blipFill>
        <p:spPr bwMode="auto">
          <a:xfrm>
            <a:off x="4648200" y="1524000"/>
            <a:ext cx="3657600" cy="3234531"/>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SWOT analysis</a:t>
            </a:r>
            <a:endParaRPr lang="en-US" dirty="0"/>
          </a:p>
        </p:txBody>
      </p:sp>
      <p:sp>
        <p:nvSpPr>
          <p:cNvPr id="3" name="Content Placeholder 2"/>
          <p:cNvSpPr>
            <a:spLocks noGrp="1"/>
          </p:cNvSpPr>
          <p:nvPr>
            <p:ph sz="half" idx="1"/>
          </p:nvPr>
        </p:nvSpPr>
        <p:spPr/>
        <p:txBody>
          <a:bodyPr/>
          <a:lstStyle/>
          <a:p>
            <a:pPr>
              <a:buNone/>
            </a:pPr>
            <a:r>
              <a:rPr lang="en-US" dirty="0" smtClean="0"/>
              <a:t>Threats</a:t>
            </a:r>
          </a:p>
          <a:p>
            <a:r>
              <a:rPr lang="en-US" dirty="0" smtClean="0"/>
              <a:t>Technical problems create disturbance in communication.</a:t>
            </a:r>
          </a:p>
          <a:p>
            <a:r>
              <a:rPr lang="en-US" dirty="0" smtClean="0"/>
              <a:t>Accepting all responsibilities bring failure.</a:t>
            </a:r>
            <a:endParaRPr lang="en-US" dirty="0"/>
          </a:p>
        </p:txBody>
      </p:sp>
      <p:pic>
        <p:nvPicPr>
          <p:cNvPr id="8194" name="Picture 2"/>
          <p:cNvPicPr>
            <a:picLocks noGrp="1" noChangeAspect="1" noChangeArrowheads="1"/>
          </p:cNvPicPr>
          <p:nvPr>
            <p:ph sz="half" idx="2"/>
          </p:nvPr>
        </p:nvPicPr>
        <p:blipFill>
          <a:blip r:embed="rId3"/>
          <a:srcRect/>
          <a:stretch>
            <a:fillRect/>
          </a:stretch>
        </p:blipFill>
        <p:spPr bwMode="auto">
          <a:xfrm>
            <a:off x="4800601" y="2362200"/>
            <a:ext cx="3810000" cy="27432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Personal Development Plan</a:t>
            </a:r>
            <a:endParaRPr lang="en-US" b="1" dirty="0"/>
          </a:p>
        </p:txBody>
      </p:sp>
      <p:graphicFrame>
        <p:nvGraphicFramePr>
          <p:cNvPr id="4" name="Content Placeholder 3"/>
          <p:cNvGraphicFramePr>
            <a:graphicFrameLocks noGrp="1"/>
          </p:cNvGraphicFramePr>
          <p:nvPr>
            <p:ph sz="quarter" idx="1"/>
          </p:nvPr>
        </p:nvGraphicFramePr>
        <p:xfrm>
          <a:off x="301625" y="1527175"/>
          <a:ext cx="8504236" cy="4353560"/>
        </p:xfrm>
        <a:graphic>
          <a:graphicData uri="http://schemas.openxmlformats.org/drawingml/2006/table">
            <a:tbl>
              <a:tblPr firstRow="1" bandRow="1">
                <a:tableStyleId>{5C22544A-7EE6-4342-B048-85BDC9FD1C3A}</a:tableStyleId>
              </a:tblPr>
              <a:tblGrid>
                <a:gridCol w="2126059"/>
                <a:gridCol w="2126059"/>
                <a:gridCol w="2126059"/>
                <a:gridCol w="2126059"/>
              </a:tblGrid>
              <a:tr h="370840">
                <a:tc>
                  <a:txBody>
                    <a:bodyPr/>
                    <a:lstStyle/>
                    <a:p>
                      <a:pPr algn="just" rtl="0" fontAlgn="t">
                        <a:spcBef>
                          <a:spcPts val="0"/>
                        </a:spcBef>
                        <a:spcAft>
                          <a:spcPts val="0"/>
                        </a:spcAft>
                      </a:pPr>
                      <a:r>
                        <a:rPr lang="en-US" sz="1200" b="0" i="0" u="none" strike="noStrike" dirty="0">
                          <a:solidFill>
                            <a:srgbClr val="000000"/>
                          </a:solidFill>
                          <a:latin typeface="Times New Roman"/>
                        </a:rPr>
                        <a:t>Skills</a:t>
                      </a:r>
                      <a:endParaRPr lang="en-US" dirty="0"/>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Improvement Areas</a:t>
                      </a:r>
                      <a:endParaRPr lang="en-US"/>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Action for development</a:t>
                      </a:r>
                      <a:endParaRPr lang="en-US"/>
                    </a:p>
                  </a:txBody>
                  <a:tcPr marL="65619" marR="65619" marT="63500" marB="63500"/>
                </a:tc>
                <a:tc>
                  <a:txBody>
                    <a:bodyPr/>
                    <a:lstStyle/>
                    <a:p>
                      <a:pPr algn="just" rtl="0" fontAlgn="t">
                        <a:spcBef>
                          <a:spcPts val="0"/>
                        </a:spcBef>
                        <a:spcAft>
                          <a:spcPts val="0"/>
                        </a:spcAft>
                      </a:pPr>
                      <a:r>
                        <a:rPr lang="en-US" sz="1200" b="0" i="0" u="none" strike="noStrike" dirty="0">
                          <a:solidFill>
                            <a:srgbClr val="000000"/>
                          </a:solidFill>
                          <a:latin typeface="Times New Roman"/>
                        </a:rPr>
                        <a:t>Timescale</a:t>
                      </a:r>
                      <a:endParaRPr lang="en-US" dirty="0"/>
                    </a:p>
                  </a:txBody>
                  <a:tcPr marL="65619" marR="65619" marT="63500" marB="63500"/>
                </a:tc>
              </a:tr>
              <a:tr h="370840">
                <a:tc>
                  <a:txBody>
                    <a:bodyPr/>
                    <a:lstStyle/>
                    <a:p>
                      <a:pPr algn="just" rtl="0" fontAlgn="t">
                        <a:spcBef>
                          <a:spcPts val="0"/>
                        </a:spcBef>
                        <a:spcAft>
                          <a:spcPts val="0"/>
                        </a:spcAft>
                      </a:pPr>
                      <a:r>
                        <a:rPr lang="en-US" sz="1200" b="0" i="0" u="none" strike="noStrike" dirty="0">
                          <a:solidFill>
                            <a:srgbClr val="000000"/>
                          </a:solidFill>
                          <a:latin typeface="Times New Roman"/>
                        </a:rPr>
                        <a:t>Leadership skills</a:t>
                      </a:r>
                      <a:endParaRPr lang="en-US" dirty="0"/>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Lack of managing multiple groups of people.</a:t>
                      </a:r>
                      <a:endParaRPr lang="en-US"/>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By taking initiatives in various work, by constantly studying about the other leaders and their qualities, mannerisms and by knowing how to delegate responsibilities.</a:t>
                      </a:r>
                      <a:endParaRPr lang="en-US"/>
                    </a:p>
                  </a:txBody>
                  <a:tcPr marL="65619" marR="65619" marT="63500" marB="63500"/>
                </a:tc>
                <a:tc>
                  <a:txBody>
                    <a:bodyPr/>
                    <a:lstStyle/>
                    <a:p>
                      <a:pPr algn="just" rtl="0" fontAlgn="t">
                        <a:spcBef>
                          <a:spcPts val="0"/>
                        </a:spcBef>
                        <a:spcAft>
                          <a:spcPts val="0"/>
                        </a:spcAft>
                      </a:pPr>
                      <a:r>
                        <a:rPr lang="en-US" sz="1200" b="0" i="0" u="none" strike="noStrike" dirty="0">
                          <a:solidFill>
                            <a:srgbClr val="000000"/>
                          </a:solidFill>
                          <a:latin typeface="Times New Roman"/>
                        </a:rPr>
                        <a:t>3 months</a:t>
                      </a:r>
                      <a:endParaRPr lang="en-US" dirty="0"/>
                    </a:p>
                  </a:txBody>
                  <a:tcPr marL="65619" marR="65619" marT="63500" marB="63500"/>
                </a:tc>
              </a:tr>
              <a:tr h="370840">
                <a:tc>
                  <a:txBody>
                    <a:bodyPr/>
                    <a:lstStyle/>
                    <a:p>
                      <a:pPr algn="just" rtl="0" fontAlgn="t">
                        <a:spcBef>
                          <a:spcPts val="0"/>
                        </a:spcBef>
                        <a:spcAft>
                          <a:spcPts val="0"/>
                        </a:spcAft>
                      </a:pPr>
                      <a:r>
                        <a:rPr lang="en-US" sz="1200" b="0" i="0" u="none" strike="noStrike" dirty="0">
                          <a:solidFill>
                            <a:srgbClr val="000000"/>
                          </a:solidFill>
                          <a:latin typeface="Times New Roman"/>
                        </a:rPr>
                        <a:t>Decision-making skills</a:t>
                      </a:r>
                      <a:endParaRPr lang="en-US" dirty="0"/>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Lack in taking decisions quickly.</a:t>
                      </a:r>
                      <a:endParaRPr lang="en-US"/>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By making a plan before making the decision, by setting time limits to make sure a quick and productive decision, by consulting with an expert before making decisions.</a:t>
                      </a:r>
                      <a:endParaRPr lang="en-US"/>
                    </a:p>
                  </a:txBody>
                  <a:tcPr marL="65619" marR="65619" marT="63500" marB="63500"/>
                </a:tc>
                <a:tc>
                  <a:txBody>
                    <a:bodyPr/>
                    <a:lstStyle/>
                    <a:p>
                      <a:pPr algn="just" rtl="0" fontAlgn="t">
                        <a:spcBef>
                          <a:spcPts val="0"/>
                        </a:spcBef>
                        <a:spcAft>
                          <a:spcPts val="0"/>
                        </a:spcAft>
                      </a:pPr>
                      <a:r>
                        <a:rPr lang="en-US" sz="1200" b="0" i="0" u="none" strike="noStrike" dirty="0">
                          <a:solidFill>
                            <a:srgbClr val="000000"/>
                          </a:solidFill>
                          <a:latin typeface="Times New Roman"/>
                        </a:rPr>
                        <a:t>4 months</a:t>
                      </a:r>
                      <a:endParaRPr lang="en-US" dirty="0"/>
                    </a:p>
                  </a:txBody>
                  <a:tcPr marL="65619" marR="65619" marT="63500" marB="63500"/>
                </a:tc>
              </a:tr>
              <a:tr h="370840">
                <a:tc>
                  <a:txBody>
                    <a:bodyPr/>
                    <a:lstStyle/>
                    <a:p>
                      <a:pPr algn="just" rtl="0" fontAlgn="t">
                        <a:spcBef>
                          <a:spcPts val="0"/>
                        </a:spcBef>
                        <a:spcAft>
                          <a:spcPts val="0"/>
                        </a:spcAft>
                      </a:pPr>
                      <a:r>
                        <a:rPr lang="en-US" sz="1200" b="0" i="0" u="none" strike="noStrike" dirty="0">
                          <a:solidFill>
                            <a:srgbClr val="000000"/>
                          </a:solidFill>
                          <a:latin typeface="Times New Roman"/>
                        </a:rPr>
                        <a:t>Time-management skills</a:t>
                      </a:r>
                      <a:endParaRPr lang="en-US" dirty="0"/>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Lack in setting the time frame with work and not completing the work in proper time.</a:t>
                      </a:r>
                      <a:endParaRPr lang="en-US"/>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By setting deadlines for specific work, by using the time management tools.</a:t>
                      </a:r>
                      <a:endParaRPr lang="en-US"/>
                    </a:p>
                  </a:txBody>
                  <a:tcPr marL="65619" marR="65619" marT="63500" marB="63500"/>
                </a:tc>
                <a:tc>
                  <a:txBody>
                    <a:bodyPr/>
                    <a:lstStyle/>
                    <a:p>
                      <a:pPr algn="just" rtl="0" fontAlgn="t">
                        <a:spcBef>
                          <a:spcPts val="0"/>
                        </a:spcBef>
                        <a:spcAft>
                          <a:spcPts val="0"/>
                        </a:spcAft>
                      </a:pPr>
                      <a:r>
                        <a:rPr lang="en-US" sz="1200" b="0" i="0" u="none" strike="noStrike" dirty="0">
                          <a:solidFill>
                            <a:srgbClr val="000000"/>
                          </a:solidFill>
                          <a:latin typeface="Times New Roman"/>
                        </a:rPr>
                        <a:t>6 months</a:t>
                      </a:r>
                      <a:endParaRPr lang="en-US" dirty="0"/>
                    </a:p>
                  </a:txBody>
                  <a:tcPr marL="65619" marR="65619" marT="63500" marB="63500"/>
                </a:tc>
              </a:tr>
              <a:tr h="370840">
                <a:tc>
                  <a:txBody>
                    <a:bodyPr/>
                    <a:lstStyle/>
                    <a:p>
                      <a:pPr algn="just" rtl="0" fontAlgn="t">
                        <a:spcBef>
                          <a:spcPts val="0"/>
                        </a:spcBef>
                        <a:spcAft>
                          <a:spcPts val="0"/>
                        </a:spcAft>
                      </a:pPr>
                      <a:r>
                        <a:rPr lang="en-US" sz="1200" b="0" i="0" u="none" strike="noStrike" dirty="0">
                          <a:solidFill>
                            <a:srgbClr val="000000"/>
                          </a:solidFill>
                          <a:latin typeface="Times New Roman"/>
                        </a:rPr>
                        <a:t>Organizing skills</a:t>
                      </a:r>
                      <a:endParaRPr lang="en-US" dirty="0"/>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Lack of organizing the work in a proper way between the team members. </a:t>
                      </a:r>
                      <a:endParaRPr lang="en-US"/>
                    </a:p>
                  </a:txBody>
                  <a:tcPr marL="65619" marR="65619" marT="63500" marB="63500"/>
                </a:tc>
                <a:tc>
                  <a:txBody>
                    <a:bodyPr/>
                    <a:lstStyle/>
                    <a:p>
                      <a:pPr algn="just" rtl="0" fontAlgn="t">
                        <a:spcBef>
                          <a:spcPts val="0"/>
                        </a:spcBef>
                        <a:spcAft>
                          <a:spcPts val="0"/>
                        </a:spcAft>
                      </a:pPr>
                      <a:r>
                        <a:rPr lang="en-US" sz="1200" b="0" i="0" u="none" strike="noStrike">
                          <a:solidFill>
                            <a:srgbClr val="000000"/>
                          </a:solidFill>
                          <a:latin typeface="Times New Roman"/>
                        </a:rPr>
                        <a:t>By identifying the goals to meet, by input tasks into a proper schedule, by giving priority to every task. </a:t>
                      </a:r>
                      <a:endParaRPr lang="en-US"/>
                    </a:p>
                  </a:txBody>
                  <a:tcPr marL="65619" marR="65619" marT="63500" marB="63500"/>
                </a:tc>
                <a:tc>
                  <a:txBody>
                    <a:bodyPr/>
                    <a:lstStyle/>
                    <a:p>
                      <a:pPr algn="just" rtl="0" fontAlgn="t">
                        <a:spcBef>
                          <a:spcPts val="0"/>
                        </a:spcBef>
                        <a:spcAft>
                          <a:spcPts val="0"/>
                        </a:spcAft>
                      </a:pPr>
                      <a:r>
                        <a:rPr lang="en-US" sz="1200" b="0" i="0" u="none" strike="noStrike" dirty="0">
                          <a:solidFill>
                            <a:srgbClr val="000000"/>
                          </a:solidFill>
                          <a:latin typeface="Times New Roman"/>
                        </a:rPr>
                        <a:t>5 months</a:t>
                      </a:r>
                      <a:endParaRPr lang="en-US" dirty="0"/>
                    </a:p>
                  </a:txBody>
                  <a:tcPr marL="65619" marR="65619" marT="63500" marB="63500"/>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sz="half" idx="1"/>
          </p:nvPr>
        </p:nvSpPr>
        <p:spPr/>
        <p:txBody>
          <a:bodyPr/>
          <a:lstStyle/>
          <a:p>
            <a:r>
              <a:rPr lang="en-US" dirty="0" smtClean="0"/>
              <a:t>Able </a:t>
            </a:r>
            <a:r>
              <a:rPr lang="en-US" dirty="0"/>
              <a:t>to know about various job </a:t>
            </a:r>
            <a:r>
              <a:rPr lang="en-US" dirty="0" smtClean="0"/>
              <a:t>opportunities.</a:t>
            </a:r>
          </a:p>
          <a:p>
            <a:r>
              <a:rPr lang="en-US" dirty="0"/>
              <a:t>Moreover, people can get to know about the personal </a:t>
            </a:r>
            <a:r>
              <a:rPr lang="en-US"/>
              <a:t>SWOT </a:t>
            </a:r>
            <a:r>
              <a:rPr lang="en-US" smtClean="0"/>
              <a:t>analysis.</a:t>
            </a:r>
            <a:endParaRPr lang="en-US" dirty="0"/>
          </a:p>
        </p:txBody>
      </p:sp>
      <p:pic>
        <p:nvPicPr>
          <p:cNvPr id="4098" name="Picture 2"/>
          <p:cNvPicPr>
            <a:picLocks noGrp="1" noChangeAspect="1" noChangeArrowheads="1"/>
          </p:cNvPicPr>
          <p:nvPr>
            <p:ph sz="half" idx="2"/>
          </p:nvPr>
        </p:nvPicPr>
        <p:blipFill>
          <a:blip r:embed="rId3"/>
          <a:srcRect/>
          <a:stretch>
            <a:fillRect/>
          </a:stretch>
        </p:blipFill>
        <p:spPr bwMode="auto">
          <a:xfrm>
            <a:off x="5519737" y="2133600"/>
            <a:ext cx="2862263" cy="2582069"/>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US" b="1" dirty="0"/>
          </a:p>
        </p:txBody>
      </p:sp>
      <p:sp>
        <p:nvSpPr>
          <p:cNvPr id="3" name="Content Placeholder 2"/>
          <p:cNvSpPr>
            <a:spLocks noGrp="1"/>
          </p:cNvSpPr>
          <p:nvPr>
            <p:ph sz="quarter" idx="1"/>
          </p:nvPr>
        </p:nvSpPr>
        <p:spPr/>
        <p:txBody>
          <a:bodyPr>
            <a:normAutofit fontScale="85000" lnSpcReduction="10000"/>
          </a:bodyPr>
          <a:lstStyle/>
          <a:p>
            <a:r>
              <a:rPr lang="en-US" dirty="0"/>
              <a:t>Kelly, A., 2019. The Product Manager Role. In </a:t>
            </a:r>
            <a:r>
              <a:rPr lang="en-US" i="1" dirty="0"/>
              <a:t>The Art of Agile Product Ownership</a:t>
            </a:r>
            <a:r>
              <a:rPr lang="en-US" dirty="0"/>
              <a:t> (pp. 97-101). </a:t>
            </a:r>
            <a:r>
              <a:rPr lang="en-US" dirty="0" err="1"/>
              <a:t>Apress</a:t>
            </a:r>
            <a:r>
              <a:rPr lang="en-US" dirty="0"/>
              <a:t>, Berkeley, CA.</a:t>
            </a:r>
          </a:p>
          <a:p>
            <a:r>
              <a:rPr lang="en-US" dirty="0"/>
              <a:t>Mohammad, A.S., </a:t>
            </a:r>
            <a:r>
              <a:rPr lang="en-US" dirty="0" err="1"/>
              <a:t>Rasheed</a:t>
            </a:r>
            <a:r>
              <a:rPr lang="en-US" dirty="0"/>
              <a:t>, N., </a:t>
            </a:r>
            <a:r>
              <a:rPr lang="en-US" dirty="0" err="1"/>
              <a:t>Hafeez</a:t>
            </a:r>
            <a:r>
              <a:rPr lang="en-US" dirty="0"/>
              <a:t>, H. and </a:t>
            </a:r>
            <a:r>
              <a:rPr lang="en-US" dirty="0" err="1"/>
              <a:t>Uddin</a:t>
            </a:r>
            <a:r>
              <a:rPr lang="en-US" dirty="0"/>
              <a:t>, M.N., 2017. What makes a product manager successful?. </a:t>
            </a:r>
            <a:r>
              <a:rPr lang="en-US" i="1" dirty="0"/>
              <a:t>Asian Journal of Pharmaceutical Research</a:t>
            </a:r>
            <a:r>
              <a:rPr lang="en-US" dirty="0"/>
              <a:t>, </a:t>
            </a:r>
            <a:r>
              <a:rPr lang="en-US" i="1" dirty="0"/>
              <a:t>7</a:t>
            </a:r>
            <a:r>
              <a:rPr lang="en-US" dirty="0"/>
              <a:t>(3), pp.198-202.</a:t>
            </a:r>
          </a:p>
          <a:p>
            <a:r>
              <a:rPr lang="en-US" dirty="0"/>
              <a:t>Sandy, K., 2020. </a:t>
            </a:r>
            <a:r>
              <a:rPr lang="en-US" i="1" dirty="0"/>
              <a:t>The Influential Product Manager: How to Lead and Launch Successful Technology Products</a:t>
            </a:r>
            <a:r>
              <a:rPr lang="en-US" dirty="0"/>
              <a:t>. </a:t>
            </a:r>
            <a:r>
              <a:rPr lang="en-US" dirty="0" err="1"/>
              <a:t>Berrett</a:t>
            </a:r>
            <a:r>
              <a:rPr lang="en-US" dirty="0"/>
              <a:t>-Koehler Publishers.</a:t>
            </a:r>
          </a:p>
          <a:p>
            <a:r>
              <a:rPr lang="en-US" dirty="0"/>
              <a:t>Springer, O. and Miler, J., 2018, September. The role of a software product manager in various business environments. In </a:t>
            </a:r>
            <a:r>
              <a:rPr lang="en-US" i="1" dirty="0"/>
              <a:t>2018 Federated Conference on Computer Science and Information Systems (</a:t>
            </a:r>
            <a:r>
              <a:rPr lang="en-US" i="1" dirty="0" err="1"/>
              <a:t>FedCSIS</a:t>
            </a:r>
            <a:r>
              <a:rPr lang="en-US" i="1" dirty="0"/>
              <a:t>)</a:t>
            </a:r>
            <a:r>
              <a:rPr lang="en-US" dirty="0"/>
              <a:t> (pp. 985-994). IEEE.</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127</TotalTime>
  <Words>1133</Words>
  <Application>Microsoft Office PowerPoint</Application>
  <PresentationFormat>On-screen Show (4:3)</PresentationFormat>
  <Paragraphs>97</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Academic and Employability Skills</vt:lpstr>
      <vt:lpstr>Introduction</vt:lpstr>
      <vt:lpstr>Job opportunities of product manager</vt:lpstr>
      <vt:lpstr>Job opportunities of a product manager</vt:lpstr>
      <vt:lpstr>Personal SWOT analysis</vt:lpstr>
      <vt:lpstr>Personal SWOT analysis</vt:lpstr>
      <vt:lpstr>Personal SWOT analysis</vt:lpstr>
      <vt:lpstr>Personal SWOT analysis</vt:lpstr>
      <vt:lpstr>Personal Development Plan</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Susanta Ghosh</dc:creator>
  <cp:lastModifiedBy>Susanta Ghosh</cp:lastModifiedBy>
  <cp:revision>10</cp:revision>
  <dcterms:created xsi:type="dcterms:W3CDTF">2021-07-30T07:49:31Z</dcterms:created>
  <dcterms:modified xsi:type="dcterms:W3CDTF">2021-07-30T09:56:38Z</dcterms:modified>
</cp:coreProperties>
</file>