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373" autoAdjust="0"/>
  </p:normalViewPr>
  <p:slideViewPr>
    <p:cSldViewPr>
      <p:cViewPr varScale="1">
        <p:scale>
          <a:sx n="81" d="100"/>
          <a:sy n="81" d="100"/>
        </p:scale>
        <p:origin x="864" y="8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17FBD32A-A5D8-44B0-B6D4-1941D43F62E2}" type="datetimeFigureOut">
              <a:rPr lang="en-GB" smtClean="0"/>
              <a:t>18/02/2019</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7A50D55A-1DE8-468F-A865-2076E9985C09}" type="slidenum">
              <a:rPr lang="en-GB" smtClean="0"/>
              <a:t>‹#›</a:t>
            </a:fld>
            <a:endParaRPr lang="en-GB"/>
          </a:p>
        </p:txBody>
      </p:sp>
    </p:spTree>
    <p:extLst>
      <p:ext uri="{BB962C8B-B14F-4D97-AF65-F5344CB8AC3E}">
        <p14:creationId xmlns:p14="http://schemas.microsoft.com/office/powerpoint/2010/main" val="267397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Primary Research: Definition</a:t>
            </a:r>
          </a:p>
          <a:p>
            <a:r>
              <a:rPr lang="en-GB" sz="1000" dirty="0" smtClean="0">
                <a:latin typeface="+mn-lt"/>
              </a:rPr>
              <a:t>Primary research is defined as a methodology used by researchers to collect data directly, rather than depending on data collected from previously done research. Technically, they “own” the data. Primary research is solely carried out to address a certain problem, which requires in-depth analysis.</a:t>
            </a:r>
          </a:p>
          <a:p>
            <a:endParaRPr lang="en-GB" sz="1000" dirty="0" smtClean="0">
              <a:latin typeface="+mn-lt"/>
            </a:endParaRPr>
          </a:p>
          <a:p>
            <a:r>
              <a:rPr lang="en-GB" sz="1000" dirty="0" smtClean="0">
                <a:latin typeface="+mn-lt"/>
              </a:rPr>
              <a:t>Primary Research Methods with Examples</a:t>
            </a:r>
          </a:p>
          <a:p>
            <a:r>
              <a:rPr lang="en-GB" sz="1000" dirty="0" smtClean="0">
                <a:latin typeface="+mn-lt"/>
              </a:rPr>
              <a:t>In this technology-driven world, meaningful data is more valuable than gold. Organizations or businesses need highly validated data to make informed decisions. This is the very reason why many companies are proactive to gather their own data so that the authenticity of data is maintained and they get first-hand data without any alterations.</a:t>
            </a:r>
          </a:p>
          <a:p>
            <a:endParaRPr lang="en-GB" sz="1000" dirty="0" smtClean="0">
              <a:latin typeface="+mn-lt"/>
            </a:endParaRPr>
          </a:p>
          <a:p>
            <a:r>
              <a:rPr lang="en-GB" sz="1000" dirty="0" smtClean="0">
                <a:latin typeface="+mn-lt"/>
              </a:rPr>
              <a:t>Here are some of the primary research methods organizations or businesses use to collect data:</a:t>
            </a:r>
          </a:p>
          <a:p>
            <a:endParaRPr lang="en-GB" sz="1000" dirty="0" smtClean="0">
              <a:latin typeface="+mn-lt"/>
            </a:endParaRPr>
          </a:p>
          <a:p>
            <a:r>
              <a:rPr lang="en-GB" sz="1000" dirty="0" smtClean="0">
                <a:latin typeface="+mn-lt"/>
              </a:rPr>
              <a:t>1. Interviews (telephonic or face-to-face): Conducting interviews is a qualitative research method to collect data and has been a popular method for ages. These interviews can be conducted in person (face-to-face) or over the telephone. Interviews are open-ended method which involves dialogues or interaction between interviewer (researcher) and interviewee (respondent).</a:t>
            </a:r>
          </a:p>
          <a:p>
            <a:endParaRPr lang="en-GB" sz="1000" dirty="0" smtClean="0">
              <a:latin typeface="+mn-lt"/>
            </a:endParaRPr>
          </a:p>
          <a:p>
            <a:r>
              <a:rPr lang="en-GB" sz="1000" dirty="0" smtClean="0">
                <a:latin typeface="+mn-lt"/>
              </a:rPr>
              <a:t>Conducting face-to-face interview is said to generate a better response from respondents as it is a more personal approach. However, the success of face-to-face interview depends heavily on researcher’s ability to ask questions and his/her experience related to conducting such interviews in the past. The types of questions that are used in this type of research are mostly open ended questions. These questions help to gain in-depth insights into opinions and perceptions of respondents.</a:t>
            </a:r>
          </a:p>
          <a:p>
            <a:endParaRPr lang="en-GB" sz="1000" dirty="0" smtClean="0">
              <a:latin typeface="+mn-lt"/>
            </a:endParaRPr>
          </a:p>
          <a:p>
            <a:r>
              <a:rPr lang="en-GB" sz="1000" dirty="0" smtClean="0">
                <a:latin typeface="+mn-lt"/>
              </a:rPr>
              <a:t>Personal interviews usually last up to 30 minutes or even longer depending on the subject of research. If a researcher is running short of time conducting telephonic interviews can also be helpful to collect data.</a:t>
            </a:r>
          </a:p>
          <a:p>
            <a:endParaRPr lang="en-GB" sz="1000" dirty="0" smtClean="0">
              <a:latin typeface="+mn-lt"/>
            </a:endParaRPr>
          </a:p>
          <a:p>
            <a:r>
              <a:rPr lang="en-GB" sz="1000" dirty="0" smtClean="0">
                <a:latin typeface="+mn-lt"/>
              </a:rPr>
              <a:t>2. Online surveys: Once conducted with pen and paper, surveys have come a long way since then. Today, most researchers use online surveys to send it to respondents to gather information from them. Online surveys are convenient and can be sent on emails or can be filled out online. These can be accessed on handheld devices like smartphone, tablets, </a:t>
            </a:r>
            <a:r>
              <a:rPr lang="en-GB" sz="1000" dirty="0" err="1" smtClean="0">
                <a:latin typeface="+mn-lt"/>
              </a:rPr>
              <a:t>Ipads</a:t>
            </a:r>
            <a:r>
              <a:rPr lang="en-GB" sz="1000" dirty="0" smtClean="0">
                <a:latin typeface="+mn-lt"/>
              </a:rPr>
              <a:t> and similar devices.</a:t>
            </a:r>
          </a:p>
          <a:p>
            <a:endParaRPr lang="en-GB" sz="1000" dirty="0" smtClean="0">
              <a:latin typeface="+mn-lt"/>
            </a:endParaRPr>
          </a:p>
          <a:p>
            <a:r>
              <a:rPr lang="en-GB" sz="1000" dirty="0" smtClean="0">
                <a:latin typeface="+mn-lt"/>
              </a:rPr>
              <a:t>Once a survey is deployed, a certain amount of stipulated time is given to respondents to answer survey questions and send it back to researcher. In order to get maximum information from respondents, surveys should have a good mix or open ended questions and close ended questions. Survey should not be lengthy, else respondents lose interest and tend to leave it half done.</a:t>
            </a:r>
          </a:p>
          <a:p>
            <a:endParaRPr lang="en-GB" sz="1000" dirty="0" smtClean="0">
              <a:latin typeface="+mn-lt"/>
            </a:endParaRPr>
          </a:p>
          <a:p>
            <a:r>
              <a:rPr lang="en-GB" sz="1000" dirty="0" smtClean="0">
                <a:latin typeface="+mn-lt"/>
              </a:rPr>
              <a:t>It is a good practice to reward respondents on successfully filling out surveys for their time and efforts and valuable information. Most organizations or businesses usually giveaway gift cards from reputed brands that respondents can redeem later.</a:t>
            </a:r>
          </a:p>
          <a:p>
            <a:endParaRPr lang="en-GB" sz="1000" dirty="0" smtClean="0">
              <a:latin typeface="+mn-lt"/>
            </a:endParaRPr>
          </a:p>
          <a:p>
            <a:r>
              <a:rPr lang="en-GB" sz="1000" dirty="0" smtClean="0">
                <a:latin typeface="+mn-lt"/>
              </a:rPr>
              <a:t>3. Focus groups: This popular research technique is used to collect data from a small group of people, usually restricted to 6-10. Focus group brings together people who are experts in subject matter, for which research is being conducted.</a:t>
            </a:r>
          </a:p>
          <a:p>
            <a:endParaRPr lang="en-GB" sz="1000" dirty="0" smtClean="0">
              <a:latin typeface="+mn-lt"/>
            </a:endParaRPr>
          </a:p>
          <a:p>
            <a:r>
              <a:rPr lang="en-GB" sz="1000" dirty="0" smtClean="0">
                <a:latin typeface="+mn-lt"/>
              </a:rPr>
              <a:t>Focus group has a moderator who stimulates discussions among the members to get greater insights. Organizations and businesses can make use of this method especially to identify niche market to learn about a specific group of consumers.</a:t>
            </a:r>
          </a:p>
          <a:p>
            <a:endParaRPr lang="en-GB" sz="1000" dirty="0" smtClean="0">
              <a:latin typeface="+mn-lt"/>
            </a:endParaRPr>
          </a:p>
          <a:p>
            <a:r>
              <a:rPr lang="en-GB" sz="1000" dirty="0" smtClean="0">
                <a:latin typeface="+mn-lt"/>
              </a:rPr>
              <a:t>4. Observations: In this primary research method, there is no direct interaction between researcher and person/consumer being observed. Researcher observes the reactions of a subject and makes notes.</a:t>
            </a:r>
          </a:p>
          <a:p>
            <a:endParaRPr lang="en-GB" sz="1000" dirty="0" smtClean="0">
              <a:latin typeface="+mn-lt"/>
            </a:endParaRPr>
          </a:p>
          <a:p>
            <a:r>
              <a:rPr lang="en-GB" sz="1000" dirty="0" smtClean="0">
                <a:latin typeface="+mn-lt"/>
              </a:rPr>
              <a:t>Trained observers or cameras are used to record reactions. Observations are noted in a predetermined situation. For example, a bakery brand wants to know how people react its new biscuits, observer notes the first reaction of consumers and evaluates collective data to draw inference.</a:t>
            </a:r>
          </a:p>
          <a:p>
            <a:endParaRPr lang="en-GB" sz="1000" dirty="0" smtClean="0">
              <a:latin typeface="+mn-lt"/>
            </a:endParaRPr>
          </a:p>
          <a:p>
            <a:r>
              <a:rPr lang="en-GB" sz="1000" b="1" i="0" kern="1200" dirty="0" smtClean="0">
                <a:solidFill>
                  <a:schemeClr val="tx1"/>
                </a:solidFill>
                <a:effectLst/>
                <a:latin typeface="+mn-lt"/>
                <a:ea typeface="+mn-ea"/>
                <a:cs typeface="+mn-cs"/>
              </a:rPr>
              <a:t>Advantages of Primary Research</a:t>
            </a:r>
            <a:endParaRPr lang="en-GB" sz="1000" b="0" i="0" kern="1200" dirty="0" smtClean="0">
              <a:solidFill>
                <a:schemeClr val="tx1"/>
              </a:solidFill>
              <a:effectLst/>
              <a:latin typeface="+mn-lt"/>
              <a:ea typeface="+mn-ea"/>
              <a:cs typeface="+mn-cs"/>
            </a:endParaRPr>
          </a:p>
          <a:p>
            <a:r>
              <a:rPr lang="en-GB" sz="1000" b="0" i="0" kern="1200" dirty="0" smtClean="0">
                <a:solidFill>
                  <a:schemeClr val="tx1"/>
                </a:solidFill>
                <a:effectLst/>
                <a:latin typeface="+mn-lt"/>
                <a:ea typeface="+mn-ea"/>
                <a:cs typeface="+mn-cs"/>
              </a:rPr>
              <a:t>One of the most important advantages is, data collected is first hand and is accurate. In other words, there is no dilution of data. Also, this research method can be customized to suit personal requirements and needs of organizations or businesses.</a:t>
            </a:r>
          </a:p>
          <a:p>
            <a:r>
              <a:rPr lang="en-GB" sz="1000" b="0" i="0" kern="1200" dirty="0" smtClean="0">
                <a:solidFill>
                  <a:schemeClr val="tx1"/>
                </a:solidFill>
                <a:effectLst/>
                <a:latin typeface="+mn-lt"/>
                <a:ea typeface="+mn-ea"/>
                <a:cs typeface="+mn-cs"/>
              </a:rPr>
              <a:t>Primary research focuses mainly on problem in hand, which means entire attention is directed to find probable solution to a pinpointed subject matter. Primary research allows researchers to go in depth of a matter and study all foreseeable options.</a:t>
            </a:r>
          </a:p>
          <a:p>
            <a:r>
              <a:rPr lang="en-GB" sz="1000" b="0" i="0" kern="1200" dirty="0" smtClean="0">
                <a:solidFill>
                  <a:schemeClr val="tx1"/>
                </a:solidFill>
                <a:effectLst/>
                <a:latin typeface="+mn-lt"/>
                <a:ea typeface="+mn-ea"/>
                <a:cs typeface="+mn-cs"/>
              </a:rPr>
              <a:t>Data collected can be controlled. Primary research gives a means to control how data is collected and used. It’s up to the discretion of businesses or organizations who are collecting data how to best make use of data to get meaningful research insights.</a:t>
            </a:r>
          </a:p>
          <a:p>
            <a:r>
              <a:rPr lang="en-GB" sz="1000" b="0" i="0" kern="1200" dirty="0" smtClean="0">
                <a:solidFill>
                  <a:schemeClr val="tx1"/>
                </a:solidFill>
                <a:effectLst/>
                <a:latin typeface="+mn-lt"/>
                <a:ea typeface="+mn-ea"/>
                <a:cs typeface="+mn-cs"/>
              </a:rPr>
              <a:t>Primary research is a time-tested method, therefore, one can rely on the results that are obtained from conducting this type of research.</a:t>
            </a:r>
          </a:p>
          <a:p>
            <a:endParaRPr lang="en-GB" sz="1000" b="0" i="0" kern="1200" dirty="0" smtClean="0">
              <a:solidFill>
                <a:schemeClr val="tx1"/>
              </a:solidFill>
              <a:effectLst/>
              <a:latin typeface="+mn-lt"/>
              <a:ea typeface="+mn-ea"/>
              <a:cs typeface="+mn-cs"/>
            </a:endParaRPr>
          </a:p>
          <a:p>
            <a:r>
              <a:rPr lang="en-GB" sz="1000" b="1" i="0" kern="1200" dirty="0" smtClean="0">
                <a:solidFill>
                  <a:schemeClr val="tx1"/>
                </a:solidFill>
                <a:effectLst/>
                <a:latin typeface="+mn-lt"/>
                <a:ea typeface="+mn-ea"/>
                <a:cs typeface="+mn-cs"/>
              </a:rPr>
              <a:t>Disadvantages of Primary Research</a:t>
            </a:r>
            <a:endParaRPr lang="en-GB" sz="1000" b="0" i="0" kern="1200" dirty="0" smtClean="0">
              <a:solidFill>
                <a:schemeClr val="tx1"/>
              </a:solidFill>
              <a:effectLst/>
              <a:latin typeface="+mn-lt"/>
              <a:ea typeface="+mn-ea"/>
              <a:cs typeface="+mn-cs"/>
            </a:endParaRPr>
          </a:p>
          <a:p>
            <a:r>
              <a:rPr lang="en-GB" sz="1000" b="0" i="0" kern="1200" dirty="0" smtClean="0">
                <a:solidFill>
                  <a:schemeClr val="tx1"/>
                </a:solidFill>
                <a:effectLst/>
                <a:latin typeface="+mn-lt"/>
                <a:ea typeface="+mn-ea"/>
                <a:cs typeface="+mn-cs"/>
              </a:rPr>
              <a:t>One of the major disadvantages of primary research is, it can be quite expensive to conduct. One may be required to spend a huge sum of money depending on the setup or primary research method used. Not all businesses or organizations may be able to spend a considerable amount of money.</a:t>
            </a:r>
          </a:p>
          <a:p>
            <a:r>
              <a:rPr lang="en-GB" sz="1000" b="0" i="0" kern="1200" dirty="0" smtClean="0">
                <a:solidFill>
                  <a:schemeClr val="tx1"/>
                </a:solidFill>
                <a:effectLst/>
                <a:latin typeface="+mn-lt"/>
                <a:ea typeface="+mn-ea"/>
                <a:cs typeface="+mn-cs"/>
              </a:rPr>
              <a:t>This type of research can be time-consuming. Conducting interviews, sending and receiving online surveys can be quite an exhaustive process and need investing time and patience for the process to work. Moreover, evaluating results and applying the findings to improve product or service will need additional time.</a:t>
            </a:r>
          </a:p>
          <a:p>
            <a:r>
              <a:rPr lang="en-GB" sz="1000" b="0" i="0" kern="1200" dirty="0" smtClean="0">
                <a:solidFill>
                  <a:schemeClr val="tx1"/>
                </a:solidFill>
                <a:effectLst/>
                <a:latin typeface="+mn-lt"/>
                <a:ea typeface="+mn-ea"/>
                <a:cs typeface="+mn-cs"/>
              </a:rPr>
              <a:t>Sometimes just using one primary research method may not be enough. In such cases, use of more than one method is required and this might increase both times required to conduct research and the cost associated with it.</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3</a:t>
            </a:fld>
            <a:endParaRPr lang="en-GB"/>
          </a:p>
        </p:txBody>
      </p:sp>
    </p:spTree>
    <p:extLst>
      <p:ext uri="{BB962C8B-B14F-4D97-AF65-F5344CB8AC3E}">
        <p14:creationId xmlns:p14="http://schemas.microsoft.com/office/powerpoint/2010/main" val="134038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Informed consent is an ethical requirement for most research and must be considered and implemented throughout the research lifecycle, from planning to publication to sharing.</a:t>
            </a:r>
          </a:p>
          <a:p>
            <a:endParaRPr lang="en-GB" dirty="0" smtClean="0"/>
          </a:p>
          <a:p>
            <a:r>
              <a:rPr lang="en-GB" dirty="0" smtClean="0"/>
              <a:t>Failure to properly address issues of consent may restrict the opportunities for initial use of data, the publishing of your results and the sharing of the data.</a:t>
            </a:r>
          </a:p>
          <a:p>
            <a:endParaRPr lang="en-GB" dirty="0" smtClean="0"/>
          </a:p>
          <a:p>
            <a:r>
              <a:rPr lang="en-GB" dirty="0" smtClean="0"/>
              <a:t>For surveys, where personal identifiers such as people's names are not collected or are easily removed from the data file, written consent is often not gathered. Instead, the information sheet given to participants or the survey introduction would state that consent for the data being used for specified purposes is implied from participating in the survey, with a clause stating that an individual's responses would not be used in any way that would allow his/her identification. The information sheet should also provide details about any plans for sharing the data.</a:t>
            </a:r>
          </a:p>
          <a:p>
            <a:endParaRPr lang="en-GB" dirty="0" smtClean="0"/>
          </a:p>
          <a:p>
            <a:r>
              <a:rPr lang="en-GB" dirty="0" smtClean="0"/>
              <a:t>This is the usual practice for most large-scale surveys such as those undertaken by government departments in the UK.</a:t>
            </a:r>
          </a:p>
          <a:p>
            <a:endParaRPr lang="en-GB" dirty="0" smtClean="0"/>
          </a:p>
          <a:p>
            <a:r>
              <a:rPr lang="en-GB" dirty="0" smtClean="0"/>
              <a:t>If a survey extends beyond asking questions, to include activities such as a nurse visit, taking samples, making physical measurements, etc. then written consent is recommended. If personal data, sensitive data or confidential data are gathered during a survey, the use of written consent forms is recommended to assure compliance with the Data Protection Act and with ethical requirements.</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4</a:t>
            </a:fld>
            <a:endParaRPr lang="en-GB"/>
          </a:p>
        </p:txBody>
      </p:sp>
    </p:spTree>
    <p:extLst>
      <p:ext uri="{BB962C8B-B14F-4D97-AF65-F5344CB8AC3E}">
        <p14:creationId xmlns:p14="http://schemas.microsoft.com/office/powerpoint/2010/main" val="1192639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definition of factual is true or concerned with actual details or information rather than ideas or feelings about it.</a:t>
            </a:r>
          </a:p>
          <a:p>
            <a:r>
              <a:rPr lang="en-GB" dirty="0" smtClean="0"/>
              <a:t>a)A claim that it was 20 degrees yesterday is an example of something that is factual as long as it is true.</a:t>
            </a:r>
          </a:p>
          <a:p>
            <a:r>
              <a:rPr lang="en-GB" dirty="0" smtClean="0"/>
              <a:t>b)Statistics on weather over the past five years is an example of factual information.</a:t>
            </a:r>
          </a:p>
          <a:p>
            <a:endParaRPr lang="en-GB" dirty="0" smtClean="0"/>
          </a:p>
          <a:p>
            <a:r>
              <a:rPr lang="en-GB" dirty="0" err="1" smtClean="0"/>
              <a:t>Behavioral</a:t>
            </a:r>
            <a:r>
              <a:rPr lang="en-GB" dirty="0" smtClean="0"/>
              <a:t> Information This information describes how a person behaves. Pick response categories sensibly. How many hours do you spend watching television (TV, movies) each week? _____ I don’t watch television _____ 1-2 hours per week _____ 2-4 hours per week _____ 4-6 hours per week _____ more than 6 hours per week</a:t>
            </a:r>
          </a:p>
          <a:p>
            <a:endParaRPr lang="en-GB" dirty="0" smtClean="0"/>
          </a:p>
          <a:p>
            <a:r>
              <a:rPr lang="en-GB" sz="1200" b="0" i="0" kern="1200" dirty="0" smtClean="0">
                <a:solidFill>
                  <a:schemeClr val="tx1"/>
                </a:solidFill>
                <a:effectLst/>
                <a:latin typeface="+mn-lt"/>
                <a:ea typeface="+mn-ea"/>
                <a:cs typeface="+mn-cs"/>
              </a:rPr>
              <a:t>When you ask opinion questions in your survey, you are asking the respondent about statements they may or may not agree with.  The scales you use and wording will vary based on the type of survey you are conducting.  Below are two examples from both a public opinion survey and an employee opinion survey.  Note the differences in language when developing your questions and structuring your rating scale questions.</a:t>
            </a:r>
          </a:p>
          <a:p>
            <a:r>
              <a:rPr lang="en-GB" sz="1200" b="0" i="0" kern="1200" dirty="0" smtClean="0">
                <a:solidFill>
                  <a:schemeClr val="tx1"/>
                </a:solidFill>
                <a:effectLst/>
                <a:latin typeface="+mn-lt"/>
                <a:ea typeface="+mn-ea"/>
                <a:cs typeface="+mn-cs"/>
              </a:rPr>
              <a:t>Typically, opinion questions in a survey are simple agree/disagree scale questions as seen in the Public Opinion Survey below:</a:t>
            </a:r>
          </a:p>
          <a:p>
            <a:endParaRPr lang="en-GB" dirty="0" smtClean="0"/>
          </a:p>
          <a:p>
            <a:endParaRPr lang="en-GB" dirty="0" smtClean="0"/>
          </a:p>
          <a:p>
            <a:r>
              <a:rPr lang="en-GB" dirty="0" smtClean="0"/>
              <a:t>3Attitudinal Information This information describes how a person thinks or feels about something. In general, do you agree or disagree with the following statements: </a:t>
            </a:r>
          </a:p>
          <a:p>
            <a:r>
              <a:rPr lang="en-GB" dirty="0" smtClean="0"/>
              <a:t>George Bush is a good president.___ Agree ___ Disagree </a:t>
            </a:r>
          </a:p>
          <a:p>
            <a:endParaRPr lang="en-GB" dirty="0" smtClean="0"/>
          </a:p>
          <a:p>
            <a:r>
              <a:rPr lang="en-GB" dirty="0" smtClean="0"/>
              <a:t>On a scale of 1 to 5, how happy are you most of the time? Circle your choice. very happy </a:t>
            </a:r>
            <a:r>
              <a:rPr lang="en-GB" dirty="0" err="1" smtClean="0"/>
              <a:t>happy</a:t>
            </a:r>
            <a:r>
              <a:rPr lang="en-GB" dirty="0" smtClean="0"/>
              <a:t> neutral unhappy very unhappy 1 2 3 4 5</a:t>
            </a:r>
          </a:p>
          <a:p>
            <a:endParaRPr lang="en-GB" dirty="0" smtClean="0"/>
          </a:p>
          <a:p>
            <a:endParaRPr lang="en-GB" dirty="0" smtClean="0"/>
          </a:p>
          <a:p>
            <a:r>
              <a:rPr lang="en-GB" b="1" dirty="0" smtClean="0"/>
              <a:t>Some Important Moral Beliefs</a:t>
            </a:r>
            <a:endParaRPr lang="en-GB" dirty="0" smtClean="0"/>
          </a:p>
          <a:p>
            <a:r>
              <a:rPr lang="en-GB" sz="1200" b="0" i="0" kern="1200" dirty="0" smtClean="0">
                <a:solidFill>
                  <a:schemeClr val="tx1"/>
                </a:solidFill>
                <a:effectLst/>
                <a:latin typeface="+mn-lt"/>
                <a:ea typeface="+mn-ea"/>
                <a:cs typeface="+mn-cs"/>
              </a:rPr>
              <a:t>(1) There is nothing morally wrong with allowing a terminally ill person who is suffering, and who wants to die quickly, to discontinue medical treatment.</a:t>
            </a:r>
          </a:p>
          <a:p>
            <a:r>
              <a:rPr lang="en-GB" sz="1200" b="0" i="0" kern="1200" dirty="0" smtClean="0">
                <a:solidFill>
                  <a:schemeClr val="tx1"/>
                </a:solidFill>
                <a:effectLst/>
                <a:latin typeface="+mn-lt"/>
                <a:ea typeface="+mn-ea"/>
                <a:cs typeface="+mn-cs"/>
              </a:rPr>
              <a:t>                      7                 6                 5                 4                 3                 2                 1</a:t>
            </a:r>
          </a:p>
          <a:p>
            <a:r>
              <a:rPr lang="en-GB" sz="1200" b="0" i="0" kern="1200" dirty="0" smtClean="0">
                <a:solidFill>
                  <a:schemeClr val="tx1"/>
                </a:solidFill>
                <a:effectLst/>
                <a:latin typeface="+mn-lt"/>
                <a:ea typeface="+mn-ea"/>
                <a:cs typeface="+mn-cs"/>
              </a:rPr>
              <a:t>(2) It should certainly be illegal for a woman to have more than one husband at the same time, even if the two men would be happy with that arrangement.</a:t>
            </a:r>
          </a:p>
          <a:p>
            <a:r>
              <a:rPr lang="en-GB" sz="1200" b="0" i="0" kern="1200" dirty="0" smtClean="0">
                <a:solidFill>
                  <a:schemeClr val="tx1"/>
                </a:solidFill>
                <a:effectLst/>
                <a:latin typeface="+mn-lt"/>
                <a:ea typeface="+mn-ea"/>
                <a:cs typeface="+mn-cs"/>
              </a:rPr>
              <a:t>                       7                 6                 5                 4                 3                 2                 1</a:t>
            </a:r>
          </a:p>
          <a:p>
            <a:r>
              <a:rPr lang="en-GB" sz="1200" b="0" i="0" kern="1200" dirty="0" smtClean="0">
                <a:solidFill>
                  <a:schemeClr val="tx1"/>
                </a:solidFill>
                <a:effectLst/>
                <a:latin typeface="+mn-lt"/>
                <a:ea typeface="+mn-ea"/>
                <a:cs typeface="+mn-cs"/>
              </a:rPr>
              <a:t>(3) There is nothing morally wrong with premarital sexual intercourse.</a:t>
            </a:r>
          </a:p>
          <a:p>
            <a:r>
              <a:rPr lang="en-GB" sz="1200" b="0" i="0" kern="1200" dirty="0" smtClean="0">
                <a:solidFill>
                  <a:schemeClr val="tx1"/>
                </a:solidFill>
                <a:effectLst/>
                <a:latin typeface="+mn-lt"/>
                <a:ea typeface="+mn-ea"/>
                <a:cs typeface="+mn-cs"/>
              </a:rPr>
              <a:t>                      7                 6                 5                 4                 3                 2                 1</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5</a:t>
            </a:fld>
            <a:endParaRPr lang="en-GB"/>
          </a:p>
        </p:txBody>
      </p:sp>
    </p:spTree>
    <p:extLst>
      <p:ext uri="{BB962C8B-B14F-4D97-AF65-F5344CB8AC3E}">
        <p14:creationId xmlns:p14="http://schemas.microsoft.com/office/powerpoint/2010/main" val="2116070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Open-ended questions ask respondents to provide answers in their own words and are designed to elicit more information than is possible in a multiple choice or other closed-ended format.</a:t>
            </a:r>
          </a:p>
          <a:p>
            <a:endParaRPr lang="en-GB" dirty="0" smtClean="0"/>
          </a:p>
          <a:p>
            <a:r>
              <a:rPr lang="en-GB" dirty="0" smtClean="0"/>
              <a:t>Writing a good open-ended question is a tricky balancing act: It should prompt the respondents to provide useful information, but also give them the freedom to respond as they choose.</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7</a:t>
            </a:fld>
            <a:endParaRPr lang="en-GB"/>
          </a:p>
        </p:txBody>
      </p:sp>
    </p:spTree>
    <p:extLst>
      <p:ext uri="{BB962C8B-B14F-4D97-AF65-F5344CB8AC3E}">
        <p14:creationId xmlns:p14="http://schemas.microsoft.com/office/powerpoint/2010/main" val="2806514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Just questions that allow you</a:t>
            </a:r>
            <a:r>
              <a:rPr lang="en-GB" baseline="0" dirty="0" smtClean="0"/>
              <a:t> to select an answer or answer from</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8</a:t>
            </a:fld>
            <a:endParaRPr lang="en-GB"/>
          </a:p>
        </p:txBody>
      </p:sp>
    </p:spTree>
    <p:extLst>
      <p:ext uri="{BB962C8B-B14F-4D97-AF65-F5344CB8AC3E}">
        <p14:creationId xmlns:p14="http://schemas.microsoft.com/office/powerpoint/2010/main" val="3079092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Allow you to rang some answer to a question based on their importance.</a:t>
            </a:r>
          </a:p>
          <a:p>
            <a:r>
              <a:rPr lang="en-GB" dirty="0" smtClean="0"/>
              <a:t>As well as creating rating scales, you can also use this question type to ask respondents to rank items or statements in order of preference or importance.</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10</a:t>
            </a:fld>
            <a:endParaRPr lang="en-GB"/>
          </a:p>
        </p:txBody>
      </p:sp>
    </p:spTree>
    <p:extLst>
      <p:ext uri="{BB962C8B-B14F-4D97-AF65-F5344CB8AC3E}">
        <p14:creationId xmlns:p14="http://schemas.microsoft.com/office/powerpoint/2010/main" val="2740738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Unipolar scales require the respondent to rate the degree of presence (or absence) of a particular quality or attribute, such as usefulness or satisfaction. This is often done using a five-point scale,</a:t>
            </a:r>
          </a:p>
        </p:txBody>
      </p:sp>
      <p:sp>
        <p:nvSpPr>
          <p:cNvPr id="4" name="Slide Number Placeholder 3"/>
          <p:cNvSpPr>
            <a:spLocks noGrp="1"/>
          </p:cNvSpPr>
          <p:nvPr>
            <p:ph type="sldNum" sz="quarter" idx="10"/>
          </p:nvPr>
        </p:nvSpPr>
        <p:spPr/>
        <p:txBody>
          <a:bodyPr/>
          <a:lstStyle/>
          <a:p>
            <a:fld id="{7A50D55A-1DE8-468F-A865-2076E9985C09}" type="slidenum">
              <a:rPr lang="en-GB" smtClean="0"/>
              <a:t>11</a:t>
            </a:fld>
            <a:endParaRPr lang="en-GB"/>
          </a:p>
        </p:txBody>
      </p:sp>
    </p:spTree>
    <p:extLst>
      <p:ext uri="{BB962C8B-B14F-4D97-AF65-F5344CB8AC3E}">
        <p14:creationId xmlns:p14="http://schemas.microsoft.com/office/powerpoint/2010/main" val="1298206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for a numerical number about something</a:t>
            </a:r>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12</a:t>
            </a:fld>
            <a:endParaRPr lang="en-GB"/>
          </a:p>
        </p:txBody>
      </p:sp>
    </p:spTree>
    <p:extLst>
      <p:ext uri="{BB962C8B-B14F-4D97-AF65-F5344CB8AC3E}">
        <p14:creationId xmlns:p14="http://schemas.microsoft.com/office/powerpoint/2010/main" val="12618632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Likert scales</a:t>
            </a:r>
          </a:p>
          <a:p>
            <a:r>
              <a:rPr lang="en-GB" sz="1200" b="0" i="0" kern="1200" dirty="0" smtClean="0">
                <a:solidFill>
                  <a:schemeClr val="tx1"/>
                </a:solidFill>
                <a:effectLst/>
                <a:latin typeface="+mn-lt"/>
                <a:ea typeface="+mn-ea"/>
                <a:cs typeface="+mn-cs"/>
              </a:rPr>
              <a:t>Likert scale questions are used to measure attitudes by asking respondents to give either a positive, neutral or negative response to a statement, typically on a five- or seven-point scale. They are usually used to gauge agreement, importance or likelihood, for example:</a:t>
            </a:r>
          </a:p>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13</a:t>
            </a:fld>
            <a:endParaRPr lang="en-GB"/>
          </a:p>
        </p:txBody>
      </p:sp>
    </p:spTree>
    <p:extLst>
      <p:ext uri="{BB962C8B-B14F-4D97-AF65-F5344CB8AC3E}">
        <p14:creationId xmlns:p14="http://schemas.microsoft.com/office/powerpoint/2010/main" val="28222812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50D55A-1DE8-468F-A865-2076E9985C09}" type="slidenum">
              <a:rPr lang="en-GB" smtClean="0"/>
              <a:t>15</a:t>
            </a:fld>
            <a:endParaRPr lang="en-GB"/>
          </a:p>
        </p:txBody>
      </p:sp>
    </p:spTree>
    <p:extLst>
      <p:ext uri="{BB962C8B-B14F-4D97-AF65-F5344CB8AC3E}">
        <p14:creationId xmlns:p14="http://schemas.microsoft.com/office/powerpoint/2010/main" val="3808413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2/18/2019</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799186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2/18/2019</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591575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t>2/18/2019</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432264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1D8BD707-D9CF-40AE-B4C6-C98DA3205C09}" type="datetimeFigureOut">
              <a:rPr lang="en-US" smtClean="0"/>
              <a:t>2/18/2019</a:t>
            </a:fld>
            <a:endParaRPr lang="en-US"/>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616662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t>2/18/2019</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F15528-21DE-4FAA-801E-634DDDAF4B2B}"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906136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2/18/2019</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411111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2/18/2019</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272804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1D8BD707-D9CF-40AE-B4C6-C98DA3205C09}" type="datetimeFigureOut">
              <a:rPr lang="en-US" smtClean="0"/>
              <a:t>2/18/2019</a:t>
            </a:fld>
            <a:endParaRPr 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882024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1D8BD707-D9CF-40AE-B4C6-C98DA3205C09}" type="datetimeFigureOut">
              <a:rPr lang="en-US" smtClean="0"/>
              <a:t>2/18/2019</a:t>
            </a:fld>
            <a:endParaRPr 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808077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2/18/2019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626948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2/18/2019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64572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1D8BD707-D9CF-40AE-B4C6-C98DA3205C09}" type="datetimeFigureOut">
              <a:rPr lang="en-US" smtClean="0"/>
              <a:t>2/18/2019</a:t>
            </a:fld>
            <a:endParaRPr 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919762738"/>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144000" cy="6857999"/>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2857500" y="1913467"/>
            <a:ext cx="3716867" cy="1244600"/>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819942" y="2851688"/>
            <a:ext cx="7925434" cy="2038350"/>
          </a:xfrm>
          <a:prstGeom prst="rect">
            <a:avLst/>
          </a:prstGeom>
        </p:spPr>
        <p:txBody>
          <a:bodyPr vert="horz" wrap="square" lIns="0" tIns="134620" rIns="0" bIns="0" rtlCol="0">
            <a:spAutoFit/>
          </a:bodyPr>
          <a:lstStyle/>
          <a:p>
            <a:pPr marR="132080" algn="ctr">
              <a:lnSpc>
                <a:spcPct val="100000"/>
              </a:lnSpc>
              <a:spcBef>
                <a:spcPts val="1060"/>
              </a:spcBef>
            </a:pPr>
            <a:r>
              <a:rPr sz="4400" spc="-5" dirty="0">
                <a:latin typeface="Arial Rounded MT Bold"/>
                <a:cs typeface="Arial Rounded MT Bold"/>
              </a:rPr>
              <a:t>BMSK4003</a:t>
            </a:r>
            <a:endParaRPr sz="4400" dirty="0">
              <a:latin typeface="Arial Rounded MT Bold"/>
              <a:cs typeface="Arial Rounded MT Bold"/>
            </a:endParaRPr>
          </a:p>
          <a:p>
            <a:pPr marL="12700">
              <a:lnSpc>
                <a:spcPct val="100000"/>
              </a:lnSpc>
              <a:spcBef>
                <a:spcPts val="785"/>
              </a:spcBef>
            </a:pPr>
            <a:r>
              <a:rPr sz="3600" spc="-5" dirty="0">
                <a:solidFill>
                  <a:srgbClr val="BFBFBF"/>
                </a:solidFill>
                <a:latin typeface="Arial Rounded MT Bold"/>
                <a:cs typeface="Arial Rounded MT Bold"/>
              </a:rPr>
              <a:t>Digital </a:t>
            </a:r>
            <a:r>
              <a:rPr sz="3600" spc="-20" dirty="0">
                <a:solidFill>
                  <a:srgbClr val="BFBFBF"/>
                </a:solidFill>
                <a:latin typeface="Arial Rounded MT Bold"/>
                <a:cs typeface="Arial Rounded MT Bold"/>
              </a:rPr>
              <a:t>Skills </a:t>
            </a:r>
            <a:r>
              <a:rPr sz="3600" spc="-5" dirty="0">
                <a:solidFill>
                  <a:srgbClr val="BFBFBF"/>
                </a:solidFill>
                <a:latin typeface="Arial Rounded MT Bold"/>
                <a:cs typeface="Arial Rounded MT Bold"/>
              </a:rPr>
              <a:t>and </a:t>
            </a:r>
            <a:r>
              <a:rPr sz="3600" spc="-40" dirty="0">
                <a:solidFill>
                  <a:srgbClr val="BFBFBF"/>
                </a:solidFill>
                <a:latin typeface="Arial Rounded MT Bold"/>
                <a:cs typeface="Arial Rounded MT Bold"/>
              </a:rPr>
              <a:t>Research</a:t>
            </a:r>
            <a:r>
              <a:rPr sz="3600" spc="10" dirty="0">
                <a:solidFill>
                  <a:srgbClr val="BFBFBF"/>
                </a:solidFill>
                <a:latin typeface="Arial Rounded MT Bold"/>
                <a:cs typeface="Arial Rounded MT Bold"/>
              </a:rPr>
              <a:t> </a:t>
            </a:r>
            <a:r>
              <a:rPr sz="3600" spc="-5" dirty="0">
                <a:solidFill>
                  <a:srgbClr val="BFBFBF"/>
                </a:solidFill>
                <a:latin typeface="Arial Rounded MT Bold"/>
                <a:cs typeface="Arial Rounded MT Bold"/>
              </a:rPr>
              <a:t>Methods</a:t>
            </a:r>
            <a:endParaRPr sz="3600" dirty="0">
              <a:latin typeface="Arial Rounded MT Bold"/>
              <a:cs typeface="Arial Rounded MT Bold"/>
            </a:endParaRPr>
          </a:p>
          <a:p>
            <a:pPr marR="131445" algn="ctr">
              <a:lnSpc>
                <a:spcPct val="100000"/>
              </a:lnSpc>
              <a:spcBef>
                <a:spcPts val="180"/>
              </a:spcBef>
            </a:pPr>
            <a:r>
              <a:rPr sz="3600" spc="-5" dirty="0">
                <a:solidFill>
                  <a:srgbClr val="BFBFBF"/>
                </a:solidFill>
                <a:latin typeface="Arial Rounded MT Bold"/>
                <a:cs typeface="Arial Rounded MT Bold"/>
              </a:rPr>
              <a:t>Session</a:t>
            </a:r>
            <a:r>
              <a:rPr sz="3600" spc="-10" dirty="0">
                <a:solidFill>
                  <a:srgbClr val="BFBFBF"/>
                </a:solidFill>
                <a:latin typeface="Arial Rounded MT Bold"/>
                <a:cs typeface="Arial Rounded MT Bold"/>
              </a:rPr>
              <a:t> </a:t>
            </a:r>
            <a:r>
              <a:rPr sz="3600" dirty="0">
                <a:solidFill>
                  <a:srgbClr val="BFBFBF"/>
                </a:solidFill>
                <a:latin typeface="Arial Rounded MT Bold"/>
                <a:cs typeface="Arial Rounded MT Bold"/>
              </a:rPr>
              <a:t>6</a:t>
            </a:r>
            <a:endParaRPr sz="3600" dirty="0">
              <a:latin typeface="Arial Rounded MT Bold"/>
              <a:cs typeface="Arial Rounded MT Bold"/>
            </a:endParaRPr>
          </a:p>
        </p:txBody>
      </p:sp>
      <p:sp>
        <p:nvSpPr>
          <p:cNvPr id="5" name="object 5"/>
          <p:cNvSpPr/>
          <p:nvPr/>
        </p:nvSpPr>
        <p:spPr>
          <a:xfrm>
            <a:off x="436033" y="1100666"/>
            <a:ext cx="8398932" cy="1134533"/>
          </a:xfrm>
          <a:prstGeom prst="rect">
            <a:avLst/>
          </a:prstGeom>
          <a:blipFill>
            <a:blip r:embed="rId4"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804108" y="1296978"/>
            <a:ext cx="7688188" cy="1243930"/>
          </a:xfrm>
          <a:prstGeom prst="rect">
            <a:avLst/>
          </a:prstGeom>
        </p:spPr>
        <p:txBody>
          <a:bodyPr vert="horz" wrap="square" lIns="0" tIns="12700" rIns="0" bIns="0" rtlCol="0">
            <a:spAutoFit/>
          </a:bodyPr>
          <a:lstStyle/>
          <a:p>
            <a:pPr marL="12700">
              <a:lnSpc>
                <a:spcPct val="100000"/>
              </a:lnSpc>
              <a:spcBef>
                <a:spcPts val="100"/>
              </a:spcBef>
            </a:pPr>
            <a:r>
              <a:rPr sz="4000" spc="5" dirty="0"/>
              <a:t>CertHE </a:t>
            </a:r>
            <a:r>
              <a:rPr sz="4000" spc="-20" dirty="0"/>
              <a:t>Skills for </a:t>
            </a:r>
            <a:r>
              <a:rPr sz="4000" spc="-5" dirty="0"/>
              <a:t>the</a:t>
            </a:r>
            <a:r>
              <a:rPr sz="4000" spc="-40" dirty="0"/>
              <a:t> Workplace</a:t>
            </a:r>
            <a:endParaRPr sz="4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61687" y="489712"/>
            <a:ext cx="6021070" cy="695960"/>
          </a:xfrm>
          <a:prstGeom prst="rect">
            <a:avLst/>
          </a:prstGeom>
        </p:spPr>
        <p:txBody>
          <a:bodyPr vert="horz" wrap="square" lIns="0" tIns="12700" rIns="0" bIns="0" rtlCol="0">
            <a:spAutoFit/>
          </a:bodyPr>
          <a:lstStyle/>
          <a:p>
            <a:pPr marL="12700">
              <a:lnSpc>
                <a:spcPct val="100000"/>
              </a:lnSpc>
              <a:spcBef>
                <a:spcPts val="100"/>
              </a:spcBef>
            </a:pPr>
            <a:r>
              <a:rPr spc="-10" dirty="0"/>
              <a:t>Objectives </a:t>
            </a:r>
            <a:r>
              <a:rPr dirty="0"/>
              <a:t>of</a:t>
            </a:r>
            <a:r>
              <a:rPr spc="445" dirty="0"/>
              <a:t> </a:t>
            </a:r>
            <a:r>
              <a:rPr spc="-5" dirty="0"/>
              <a:t>session:</a:t>
            </a:r>
          </a:p>
        </p:txBody>
      </p:sp>
      <p:sp>
        <p:nvSpPr>
          <p:cNvPr id="3" name="object 3"/>
          <p:cNvSpPr txBox="1"/>
          <p:nvPr/>
        </p:nvSpPr>
        <p:spPr>
          <a:xfrm>
            <a:off x="535940" y="1607821"/>
            <a:ext cx="7653020" cy="3243580"/>
          </a:xfrm>
          <a:prstGeom prst="rect">
            <a:avLst/>
          </a:prstGeom>
        </p:spPr>
        <p:txBody>
          <a:bodyPr vert="horz" wrap="square" lIns="0" tIns="12700" rIns="0" bIns="0" rtlCol="0">
            <a:spAutoFit/>
          </a:bodyPr>
          <a:lstStyle/>
          <a:p>
            <a:pPr marL="355600" marR="5080" indent="-342900">
              <a:lnSpc>
                <a:spcPct val="100000"/>
              </a:lnSpc>
              <a:spcBef>
                <a:spcPts val="100"/>
              </a:spcBef>
              <a:buFont typeface="Arial"/>
              <a:buChar char="•"/>
              <a:tabLst>
                <a:tab pos="354965" algn="l"/>
                <a:tab pos="355600" algn="l"/>
              </a:tabLst>
            </a:pPr>
            <a:r>
              <a:rPr sz="3200" spc="-15" dirty="0">
                <a:latin typeface="Calibri"/>
                <a:cs typeface="Calibri"/>
              </a:rPr>
              <a:t>recall </a:t>
            </a:r>
            <a:r>
              <a:rPr sz="3200" dirty="0">
                <a:latin typeface="Calibri"/>
                <a:cs typeface="Calibri"/>
              </a:rPr>
              <a:t>the </a:t>
            </a:r>
            <a:r>
              <a:rPr sz="3200" spc="-10" dirty="0">
                <a:latin typeface="Calibri"/>
                <a:cs typeface="Calibri"/>
              </a:rPr>
              <a:t>concept </a:t>
            </a:r>
            <a:r>
              <a:rPr sz="3200" dirty="0">
                <a:latin typeface="Calibri"/>
                <a:cs typeface="Calibri"/>
              </a:rPr>
              <a:t>of primary </a:t>
            </a:r>
            <a:r>
              <a:rPr sz="3200" spc="-15" dirty="0">
                <a:latin typeface="Calibri"/>
                <a:cs typeface="Calibri"/>
              </a:rPr>
              <a:t>research (from  </a:t>
            </a:r>
            <a:r>
              <a:rPr sz="3200" spc="-5" dirty="0">
                <a:latin typeface="Calibri"/>
                <a:cs typeface="Calibri"/>
              </a:rPr>
              <a:t>session</a:t>
            </a:r>
            <a:r>
              <a:rPr sz="3200" dirty="0">
                <a:latin typeface="Calibri"/>
                <a:cs typeface="Calibri"/>
              </a:rPr>
              <a:t> 1);</a:t>
            </a:r>
            <a:endParaRPr sz="3200">
              <a:latin typeface="Calibri"/>
              <a:cs typeface="Calibri"/>
            </a:endParaRPr>
          </a:p>
          <a:p>
            <a:pPr marL="355600" marR="521334" indent="-342900">
              <a:lnSpc>
                <a:spcPct val="100000"/>
              </a:lnSpc>
              <a:spcBef>
                <a:spcPts val="750"/>
              </a:spcBef>
              <a:buFont typeface="Arial"/>
              <a:buChar char="•"/>
              <a:tabLst>
                <a:tab pos="354965" algn="l"/>
                <a:tab pos="355600" algn="l"/>
              </a:tabLst>
            </a:pPr>
            <a:r>
              <a:rPr sz="3200" spc="-15" dirty="0">
                <a:latin typeface="Calibri"/>
                <a:cs typeface="Calibri"/>
              </a:rPr>
              <a:t>recall </a:t>
            </a:r>
            <a:r>
              <a:rPr sz="3200" dirty="0">
                <a:latin typeface="Calibri"/>
                <a:cs typeface="Calibri"/>
              </a:rPr>
              <a:t>the </a:t>
            </a:r>
            <a:r>
              <a:rPr sz="3200" spc="-45" dirty="0">
                <a:latin typeface="Calibri"/>
                <a:cs typeface="Calibri"/>
              </a:rPr>
              <a:t>key </a:t>
            </a:r>
            <a:r>
              <a:rPr sz="3200" spc="-10" dirty="0">
                <a:latin typeface="Calibri"/>
                <a:cs typeface="Calibri"/>
              </a:rPr>
              <a:t>elements </a:t>
            </a:r>
            <a:r>
              <a:rPr sz="3200" dirty="0">
                <a:latin typeface="Calibri"/>
                <a:cs typeface="Calibri"/>
              </a:rPr>
              <a:t>of </a:t>
            </a:r>
            <a:r>
              <a:rPr sz="3200" spc="-10" dirty="0">
                <a:latin typeface="Calibri"/>
                <a:cs typeface="Calibri"/>
              </a:rPr>
              <a:t>questionnaires  </a:t>
            </a:r>
            <a:r>
              <a:rPr sz="3200" spc="-15" dirty="0">
                <a:latin typeface="Calibri"/>
                <a:cs typeface="Calibri"/>
              </a:rPr>
              <a:t>(from </a:t>
            </a:r>
            <a:r>
              <a:rPr sz="3200" spc="-5" dirty="0">
                <a:latin typeface="Calibri"/>
                <a:cs typeface="Calibri"/>
              </a:rPr>
              <a:t>session</a:t>
            </a:r>
            <a:r>
              <a:rPr sz="3200" spc="20" dirty="0">
                <a:latin typeface="Calibri"/>
                <a:cs typeface="Calibri"/>
              </a:rPr>
              <a:t> </a:t>
            </a:r>
            <a:r>
              <a:rPr sz="3200" dirty="0">
                <a:latin typeface="Calibri"/>
                <a:cs typeface="Calibri"/>
              </a:rPr>
              <a:t>1);</a:t>
            </a:r>
            <a:endParaRPr sz="3200">
              <a:latin typeface="Calibri"/>
              <a:cs typeface="Calibri"/>
            </a:endParaRPr>
          </a:p>
          <a:p>
            <a:pPr marL="355600" indent="-342900">
              <a:lnSpc>
                <a:spcPct val="100000"/>
              </a:lnSpc>
              <a:spcBef>
                <a:spcPts val="790"/>
              </a:spcBef>
              <a:buFont typeface="Arial"/>
              <a:buChar char="•"/>
              <a:tabLst>
                <a:tab pos="354965" algn="l"/>
                <a:tab pos="355600" algn="l"/>
              </a:tabLst>
            </a:pPr>
            <a:r>
              <a:rPr sz="3200" spc="-5" dirty="0">
                <a:latin typeface="Calibri"/>
                <a:cs typeface="Calibri"/>
              </a:rPr>
              <a:t>identify </a:t>
            </a:r>
            <a:r>
              <a:rPr sz="3200" spc="-25" dirty="0">
                <a:latin typeface="Calibri"/>
                <a:cs typeface="Calibri"/>
              </a:rPr>
              <a:t>different </a:t>
            </a:r>
            <a:r>
              <a:rPr sz="3200" spc="-5" dirty="0">
                <a:latin typeface="Calibri"/>
                <a:cs typeface="Calibri"/>
              </a:rPr>
              <a:t>question</a:t>
            </a:r>
            <a:r>
              <a:rPr sz="3200" spc="30" dirty="0">
                <a:latin typeface="Calibri"/>
                <a:cs typeface="Calibri"/>
              </a:rPr>
              <a:t> </a:t>
            </a:r>
            <a:r>
              <a:rPr sz="3200" spc="-5" dirty="0">
                <a:latin typeface="Calibri"/>
                <a:cs typeface="Calibri"/>
              </a:rPr>
              <a:t>types;</a:t>
            </a:r>
            <a:endParaRPr sz="3200">
              <a:latin typeface="Calibri"/>
              <a:cs typeface="Calibri"/>
            </a:endParaRPr>
          </a:p>
          <a:p>
            <a:pPr marL="355600" indent="-342900">
              <a:lnSpc>
                <a:spcPct val="100000"/>
              </a:lnSpc>
              <a:spcBef>
                <a:spcPts val="760"/>
              </a:spcBef>
              <a:buFont typeface="Arial"/>
              <a:buChar char="•"/>
              <a:tabLst>
                <a:tab pos="354965" algn="l"/>
                <a:tab pos="355600" algn="l"/>
              </a:tabLst>
            </a:pPr>
            <a:r>
              <a:rPr sz="3200" spc="-5" dirty="0">
                <a:latin typeface="Calibri"/>
                <a:cs typeface="Calibri"/>
              </a:rPr>
              <a:t>discuss </a:t>
            </a:r>
            <a:r>
              <a:rPr sz="3200" spc="-25" dirty="0">
                <a:latin typeface="Calibri"/>
                <a:cs typeface="Calibri"/>
              </a:rPr>
              <a:t>different </a:t>
            </a:r>
            <a:r>
              <a:rPr sz="3200" spc="-10" dirty="0">
                <a:latin typeface="Calibri"/>
                <a:cs typeface="Calibri"/>
              </a:rPr>
              <a:t>question</a:t>
            </a:r>
            <a:r>
              <a:rPr sz="3200" spc="40" dirty="0">
                <a:latin typeface="Calibri"/>
                <a:cs typeface="Calibri"/>
              </a:rPr>
              <a:t> </a:t>
            </a:r>
            <a:r>
              <a:rPr sz="3200" spc="-5" dirty="0">
                <a:latin typeface="Calibri"/>
                <a:cs typeface="Calibri"/>
              </a:rPr>
              <a:t>types.</a:t>
            </a:r>
            <a:endParaRPr sz="3200">
              <a:latin typeface="Calibri"/>
              <a:cs typeface="Calibri"/>
            </a:endParaRPr>
          </a:p>
        </p:txBody>
      </p:sp>
      <p:sp>
        <p:nvSpPr>
          <p:cNvPr id="4" name="object 4"/>
          <p:cNvSpPr txBox="1"/>
          <p:nvPr/>
        </p:nvSpPr>
        <p:spPr>
          <a:xfrm>
            <a:off x="8503602" y="6430517"/>
            <a:ext cx="10350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898989"/>
                </a:solidFill>
                <a:latin typeface="Corbel"/>
                <a:cs typeface="Corbel"/>
              </a:rPr>
              <a:t>2</a:t>
            </a:r>
            <a:endParaRPr sz="1200">
              <a:latin typeface="Corbel"/>
              <a:cs typeface="Corbe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31758" y="489712"/>
            <a:ext cx="4879975" cy="695960"/>
          </a:xfrm>
          <a:prstGeom prst="rect">
            <a:avLst/>
          </a:prstGeom>
        </p:spPr>
        <p:txBody>
          <a:bodyPr vert="horz" wrap="square" lIns="0" tIns="12700" rIns="0" bIns="0" rtlCol="0">
            <a:spAutoFit/>
          </a:bodyPr>
          <a:lstStyle/>
          <a:p>
            <a:pPr marL="12700">
              <a:lnSpc>
                <a:spcPct val="100000"/>
              </a:lnSpc>
              <a:spcBef>
                <a:spcPts val="100"/>
              </a:spcBef>
            </a:pPr>
            <a:r>
              <a:rPr spc="-5" dirty="0"/>
              <a:t>Primary</a:t>
            </a:r>
            <a:r>
              <a:rPr spc="-80" dirty="0"/>
              <a:t> </a:t>
            </a:r>
            <a:r>
              <a:rPr spc="-45" dirty="0"/>
              <a:t>Research</a:t>
            </a:r>
          </a:p>
        </p:txBody>
      </p:sp>
      <p:sp>
        <p:nvSpPr>
          <p:cNvPr id="3" name="object 3"/>
          <p:cNvSpPr txBox="1"/>
          <p:nvPr/>
        </p:nvSpPr>
        <p:spPr>
          <a:xfrm>
            <a:off x="535940" y="1511322"/>
            <a:ext cx="7505700" cy="3167534"/>
          </a:xfrm>
          <a:prstGeom prst="rect">
            <a:avLst/>
          </a:prstGeom>
        </p:spPr>
        <p:txBody>
          <a:bodyPr vert="horz" wrap="square" lIns="0" tIns="109220" rIns="0" bIns="0" rtlCol="0">
            <a:spAutoFit/>
          </a:bodyPr>
          <a:lstStyle/>
          <a:p>
            <a:pPr marL="355600" indent="-342900">
              <a:lnSpc>
                <a:spcPct val="100000"/>
              </a:lnSpc>
              <a:spcBef>
                <a:spcPts val="860"/>
              </a:spcBef>
              <a:buFont typeface="Arial"/>
              <a:buChar char="•"/>
              <a:tabLst>
                <a:tab pos="354965" algn="l"/>
                <a:tab pos="355600" algn="l"/>
              </a:tabLst>
            </a:pPr>
            <a:r>
              <a:rPr sz="3200" dirty="0">
                <a:latin typeface="Calibri"/>
                <a:cs typeface="Calibri"/>
              </a:rPr>
              <a:t>This is </a:t>
            </a:r>
            <a:r>
              <a:rPr sz="3200" spc="-5" dirty="0">
                <a:latin typeface="Calibri"/>
                <a:cs typeface="Calibri"/>
              </a:rPr>
              <a:t>original</a:t>
            </a:r>
            <a:r>
              <a:rPr sz="3200" spc="-15" dirty="0">
                <a:latin typeface="Calibri"/>
                <a:cs typeface="Calibri"/>
              </a:rPr>
              <a:t> research.</a:t>
            </a:r>
            <a:endParaRPr sz="3200" dirty="0">
              <a:latin typeface="Calibri"/>
              <a:cs typeface="Calibri"/>
            </a:endParaRPr>
          </a:p>
          <a:p>
            <a:pPr marL="355600" marR="6350" indent="-342900">
              <a:lnSpc>
                <a:spcPct val="100000"/>
              </a:lnSpc>
              <a:spcBef>
                <a:spcPts val="760"/>
              </a:spcBef>
              <a:buFont typeface="Arial"/>
              <a:buChar char="•"/>
              <a:tabLst>
                <a:tab pos="354965" algn="l"/>
                <a:tab pos="355600" algn="l"/>
              </a:tabLst>
            </a:pPr>
            <a:r>
              <a:rPr sz="3200" dirty="0">
                <a:latin typeface="Calibri"/>
                <a:cs typeface="Calibri"/>
              </a:rPr>
              <a:t>Primary </a:t>
            </a:r>
            <a:r>
              <a:rPr sz="3200" spc="-15" dirty="0">
                <a:latin typeface="Calibri"/>
                <a:cs typeface="Calibri"/>
              </a:rPr>
              <a:t>research involves </a:t>
            </a:r>
            <a:r>
              <a:rPr sz="3200" dirty="0">
                <a:latin typeface="Calibri"/>
                <a:cs typeface="Calibri"/>
              </a:rPr>
              <a:t>designing and  </a:t>
            </a:r>
            <a:r>
              <a:rPr sz="3200" spc="-5" dirty="0">
                <a:latin typeface="Calibri"/>
                <a:cs typeface="Calibri"/>
              </a:rPr>
              <a:t>carrying </a:t>
            </a:r>
            <a:r>
              <a:rPr sz="3200" dirty="0">
                <a:latin typeface="Calibri"/>
                <a:cs typeface="Calibri"/>
              </a:rPr>
              <a:t>out </a:t>
            </a:r>
            <a:r>
              <a:rPr sz="3200" spc="-20" dirty="0">
                <a:latin typeface="Calibri"/>
                <a:cs typeface="Calibri"/>
              </a:rPr>
              <a:t>bespoke </a:t>
            </a:r>
            <a:r>
              <a:rPr sz="3200" spc="-10" dirty="0">
                <a:latin typeface="Calibri"/>
                <a:cs typeface="Calibri"/>
              </a:rPr>
              <a:t>surveys, interviews </a:t>
            </a:r>
            <a:r>
              <a:rPr sz="3200" spc="-5" dirty="0">
                <a:latin typeface="Calibri"/>
                <a:cs typeface="Calibri"/>
              </a:rPr>
              <a:t>or  </a:t>
            </a:r>
            <a:r>
              <a:rPr sz="3200" spc="-15" dirty="0">
                <a:latin typeface="Calibri"/>
                <a:cs typeface="Calibri"/>
              </a:rPr>
              <a:t>focus</a:t>
            </a:r>
            <a:r>
              <a:rPr sz="3200" spc="-5" dirty="0">
                <a:latin typeface="Calibri"/>
                <a:cs typeface="Calibri"/>
              </a:rPr>
              <a:t> </a:t>
            </a:r>
            <a:r>
              <a:rPr sz="3200" spc="-10" dirty="0">
                <a:latin typeface="Calibri"/>
                <a:cs typeface="Calibri"/>
              </a:rPr>
              <a:t>groups</a:t>
            </a:r>
            <a:r>
              <a:rPr sz="3200" spc="-10" dirty="0" smtClean="0">
                <a:latin typeface="Calibri"/>
                <a:cs typeface="Calibri"/>
              </a:rPr>
              <a:t>.</a:t>
            </a:r>
            <a:endParaRPr sz="4650" dirty="0">
              <a:latin typeface="Times New Roman"/>
              <a:cs typeface="Times New Roman"/>
            </a:endParaRPr>
          </a:p>
          <a:p>
            <a:pPr marL="355600" marR="5080" indent="-342900">
              <a:lnSpc>
                <a:spcPct val="100000"/>
              </a:lnSpc>
              <a:buFont typeface="Arial"/>
              <a:buChar char="•"/>
              <a:tabLst>
                <a:tab pos="354965" algn="l"/>
                <a:tab pos="355600" algn="l"/>
              </a:tabLst>
            </a:pPr>
            <a:r>
              <a:rPr sz="3200" spc="-5" dirty="0">
                <a:latin typeface="Calibri"/>
                <a:cs typeface="Calibri"/>
              </a:rPr>
              <a:t>What </a:t>
            </a:r>
            <a:r>
              <a:rPr sz="3200" spc="-15" dirty="0">
                <a:latin typeface="Calibri"/>
                <a:cs typeface="Calibri"/>
              </a:rPr>
              <a:t>are </a:t>
            </a:r>
            <a:r>
              <a:rPr sz="3200" dirty="0">
                <a:latin typeface="Calibri"/>
                <a:cs typeface="Calibri"/>
              </a:rPr>
              <a:t>the </a:t>
            </a:r>
            <a:r>
              <a:rPr sz="3200" spc="-15" dirty="0">
                <a:latin typeface="Calibri"/>
                <a:cs typeface="Calibri"/>
              </a:rPr>
              <a:t>dis/advantages </a:t>
            </a:r>
            <a:r>
              <a:rPr sz="3200" dirty="0">
                <a:latin typeface="Calibri"/>
                <a:cs typeface="Calibri"/>
              </a:rPr>
              <a:t>of this type of  </a:t>
            </a:r>
            <a:r>
              <a:rPr sz="3200" spc="-15" dirty="0">
                <a:latin typeface="Calibri"/>
                <a:cs typeface="Calibri"/>
              </a:rPr>
              <a:t>research?</a:t>
            </a:r>
            <a:endParaRPr sz="3200" dirty="0">
              <a:latin typeface="Calibri"/>
              <a:cs typeface="Calibri"/>
            </a:endParaRPr>
          </a:p>
        </p:txBody>
      </p:sp>
      <p:sp>
        <p:nvSpPr>
          <p:cNvPr id="4" name="object 4"/>
          <p:cNvSpPr txBox="1"/>
          <p:nvPr/>
        </p:nvSpPr>
        <p:spPr>
          <a:xfrm>
            <a:off x="8511540" y="6430517"/>
            <a:ext cx="9461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898989"/>
                </a:solidFill>
                <a:latin typeface="Corbel"/>
                <a:cs typeface="Corbel"/>
              </a:rPr>
              <a:t>3</a:t>
            </a:r>
            <a:endParaRPr sz="1200">
              <a:latin typeface="Corbel"/>
              <a:cs typeface="Corbel"/>
            </a:endParaRPr>
          </a:p>
        </p:txBody>
      </p:sp>
      <p:pic>
        <p:nvPicPr>
          <p:cNvPr id="6" name="Picture 5"/>
          <p:cNvPicPr>
            <a:picLocks noChangeAspect="1"/>
          </p:cNvPicPr>
          <p:nvPr/>
        </p:nvPicPr>
        <p:blipFill>
          <a:blip r:embed="rId3"/>
          <a:stretch>
            <a:fillRect/>
          </a:stretch>
        </p:blipFill>
        <p:spPr>
          <a:xfrm>
            <a:off x="3619245" y="4525517"/>
            <a:ext cx="1905000" cy="1905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25032" y="152399"/>
            <a:ext cx="4097867" cy="1020233"/>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4813300" y="152399"/>
            <a:ext cx="838200" cy="1020233"/>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5156200" y="152399"/>
            <a:ext cx="2429932" cy="1020233"/>
          </a:xfrm>
          <a:prstGeom prst="rect">
            <a:avLst/>
          </a:prstGeom>
          <a:blipFill>
            <a:blip r:embed="rId5" cstate="print"/>
            <a:stretch>
              <a:fillRect/>
            </a:stretch>
          </a:blipFill>
        </p:spPr>
        <p:txBody>
          <a:bodyPr wrap="square" lIns="0" tIns="0" rIns="0" bIns="0" rtlCol="0"/>
          <a:lstStyle/>
          <a:p>
            <a:endParaRPr/>
          </a:p>
        </p:txBody>
      </p:sp>
      <p:sp>
        <p:nvSpPr>
          <p:cNvPr id="5" name="object 5"/>
          <p:cNvSpPr txBox="1">
            <a:spLocks noGrp="1"/>
          </p:cNvSpPr>
          <p:nvPr>
            <p:ph type="title"/>
          </p:nvPr>
        </p:nvSpPr>
        <p:spPr>
          <a:xfrm>
            <a:off x="1325032" y="58585"/>
            <a:ext cx="6066367" cy="1120820"/>
          </a:xfrm>
          <a:prstGeom prst="rect">
            <a:avLst/>
          </a:prstGeom>
        </p:spPr>
        <p:txBody>
          <a:bodyPr vert="horz" wrap="square" lIns="0" tIns="12700" rIns="0" bIns="0" rtlCol="0">
            <a:spAutoFit/>
          </a:bodyPr>
          <a:lstStyle/>
          <a:p>
            <a:pPr marL="12700">
              <a:lnSpc>
                <a:spcPct val="100000"/>
              </a:lnSpc>
              <a:spcBef>
                <a:spcPts val="100"/>
              </a:spcBef>
            </a:pPr>
            <a:r>
              <a:rPr sz="3600" spc="-10" dirty="0"/>
              <a:t>Questionnaires </a:t>
            </a:r>
            <a:r>
              <a:rPr sz="3600" dirty="0"/>
              <a:t>–</a:t>
            </a:r>
            <a:r>
              <a:rPr sz="3600" spc="-50" dirty="0"/>
              <a:t> </a:t>
            </a:r>
            <a:r>
              <a:rPr sz="3600" spc="-15" dirty="0"/>
              <a:t>Delivery</a:t>
            </a:r>
            <a:endParaRPr sz="3600" dirty="0"/>
          </a:p>
        </p:txBody>
      </p:sp>
      <p:sp>
        <p:nvSpPr>
          <p:cNvPr id="6" name="object 6"/>
          <p:cNvSpPr txBox="1"/>
          <p:nvPr/>
        </p:nvSpPr>
        <p:spPr>
          <a:xfrm>
            <a:off x="1066800" y="1752600"/>
            <a:ext cx="6947534" cy="3036280"/>
          </a:xfrm>
          <a:prstGeom prst="rect">
            <a:avLst/>
          </a:prstGeom>
        </p:spPr>
        <p:txBody>
          <a:bodyPr vert="horz" wrap="square" lIns="0" tIns="8255" rIns="0" bIns="0" rtlCol="0">
            <a:spAutoFit/>
          </a:bodyPr>
          <a:lstStyle/>
          <a:p>
            <a:pPr marL="12700" marR="958850" algn="just">
              <a:lnSpc>
                <a:spcPct val="100899"/>
              </a:lnSpc>
              <a:spcBef>
                <a:spcPts val="65"/>
              </a:spcBef>
            </a:pPr>
            <a:r>
              <a:rPr sz="3300" spc="-10" dirty="0" smtClean="0">
                <a:solidFill>
                  <a:srgbClr val="1F497D"/>
                </a:solidFill>
                <a:latin typeface="Calibri"/>
                <a:cs typeface="Calibri"/>
              </a:rPr>
              <a:t>delivered </a:t>
            </a:r>
            <a:r>
              <a:rPr sz="3300" dirty="0">
                <a:solidFill>
                  <a:srgbClr val="1F497D"/>
                </a:solidFill>
                <a:latin typeface="Calibri"/>
                <a:cs typeface="Calibri"/>
              </a:rPr>
              <a:t>in </a:t>
            </a:r>
            <a:r>
              <a:rPr sz="3300" spc="-20" dirty="0">
                <a:solidFill>
                  <a:srgbClr val="1F497D"/>
                </a:solidFill>
                <a:latin typeface="Calibri"/>
                <a:cs typeface="Calibri"/>
              </a:rPr>
              <a:t>different </a:t>
            </a:r>
            <a:r>
              <a:rPr sz="3300" spc="-30" dirty="0">
                <a:solidFill>
                  <a:srgbClr val="1F497D"/>
                </a:solidFill>
                <a:latin typeface="Calibri"/>
                <a:cs typeface="Calibri"/>
              </a:rPr>
              <a:t>ways:  </a:t>
            </a:r>
            <a:endParaRPr lang="en-GB" sz="3300" spc="-30" dirty="0" smtClean="0">
              <a:solidFill>
                <a:srgbClr val="1F497D"/>
              </a:solidFill>
              <a:latin typeface="Calibri"/>
              <a:cs typeface="Calibri"/>
            </a:endParaRPr>
          </a:p>
          <a:p>
            <a:pPr marL="12700" marR="958850" algn="just">
              <a:lnSpc>
                <a:spcPct val="100899"/>
              </a:lnSpc>
              <a:spcBef>
                <a:spcPts val="65"/>
              </a:spcBef>
            </a:pPr>
            <a:r>
              <a:rPr sz="3000" spc="-5" dirty="0" smtClean="0">
                <a:latin typeface="Calibri"/>
                <a:cs typeface="Calibri"/>
              </a:rPr>
              <a:t>self </a:t>
            </a:r>
            <a:r>
              <a:rPr sz="3000" spc="-10" dirty="0">
                <a:latin typeface="Calibri"/>
                <a:cs typeface="Calibri"/>
              </a:rPr>
              <a:t>completion </a:t>
            </a:r>
            <a:r>
              <a:rPr sz="3000" spc="5" dirty="0">
                <a:latin typeface="Calibri"/>
                <a:cs typeface="Calibri"/>
              </a:rPr>
              <a:t>(e.g. </a:t>
            </a:r>
            <a:r>
              <a:rPr sz="3000" spc="-5" dirty="0">
                <a:latin typeface="Calibri"/>
                <a:cs typeface="Calibri"/>
              </a:rPr>
              <a:t>online </a:t>
            </a:r>
            <a:r>
              <a:rPr sz="3000" dirty="0">
                <a:latin typeface="Calibri"/>
                <a:cs typeface="Calibri"/>
              </a:rPr>
              <a:t>or </a:t>
            </a:r>
            <a:r>
              <a:rPr sz="3000" spc="-10" dirty="0">
                <a:latin typeface="Calibri"/>
                <a:cs typeface="Calibri"/>
              </a:rPr>
              <a:t>postal);  telephone;</a:t>
            </a:r>
            <a:endParaRPr sz="3000" dirty="0">
              <a:latin typeface="Calibri"/>
              <a:cs typeface="Calibri"/>
            </a:endParaRPr>
          </a:p>
          <a:p>
            <a:pPr marL="12700">
              <a:lnSpc>
                <a:spcPct val="100000"/>
              </a:lnSpc>
            </a:pPr>
            <a:r>
              <a:rPr sz="3000" spc="-20" dirty="0">
                <a:latin typeface="Calibri"/>
                <a:cs typeface="Calibri"/>
              </a:rPr>
              <a:t>face to</a:t>
            </a:r>
            <a:r>
              <a:rPr sz="3000" spc="5" dirty="0">
                <a:latin typeface="Calibri"/>
                <a:cs typeface="Calibri"/>
              </a:rPr>
              <a:t> </a:t>
            </a:r>
            <a:r>
              <a:rPr sz="3000" spc="-15" dirty="0">
                <a:latin typeface="Calibri"/>
                <a:cs typeface="Calibri"/>
              </a:rPr>
              <a:t>face.</a:t>
            </a:r>
            <a:endParaRPr sz="3000" dirty="0">
              <a:latin typeface="Calibri"/>
              <a:cs typeface="Calibri"/>
            </a:endParaRPr>
          </a:p>
          <a:p>
            <a:pPr marL="12700" marR="5080">
              <a:lnSpc>
                <a:spcPct val="80100"/>
              </a:lnSpc>
              <a:tabLst>
                <a:tab pos="2372360" algn="l"/>
              </a:tabLst>
            </a:pPr>
            <a:r>
              <a:rPr sz="3000" b="1" dirty="0" smtClean="0">
                <a:latin typeface="Calibri"/>
                <a:cs typeface="Calibri"/>
              </a:rPr>
              <a:t>It </a:t>
            </a:r>
            <a:r>
              <a:rPr sz="3000" b="1" dirty="0">
                <a:latin typeface="Calibri"/>
                <a:cs typeface="Calibri"/>
              </a:rPr>
              <a:t>is </a:t>
            </a:r>
            <a:r>
              <a:rPr sz="3000" b="1" spc="-10" dirty="0">
                <a:latin typeface="Calibri"/>
                <a:cs typeface="Calibri"/>
              </a:rPr>
              <a:t>important </a:t>
            </a:r>
            <a:r>
              <a:rPr sz="3000" b="1" spc="-15" dirty="0">
                <a:latin typeface="Calibri"/>
                <a:cs typeface="Calibri"/>
              </a:rPr>
              <a:t>to </a:t>
            </a:r>
            <a:r>
              <a:rPr sz="3000" b="1" spc="-10" dirty="0">
                <a:latin typeface="Calibri"/>
                <a:cs typeface="Calibri"/>
              </a:rPr>
              <a:t>explain </a:t>
            </a:r>
            <a:r>
              <a:rPr sz="3000" b="1" spc="-5" dirty="0">
                <a:latin typeface="Calibri"/>
                <a:cs typeface="Calibri"/>
              </a:rPr>
              <a:t>the purpose </a:t>
            </a:r>
            <a:r>
              <a:rPr sz="3000" b="1" dirty="0">
                <a:latin typeface="Calibri"/>
                <a:cs typeface="Calibri"/>
              </a:rPr>
              <a:t>of </a:t>
            </a:r>
            <a:r>
              <a:rPr sz="3000" b="1" spc="-5" dirty="0">
                <a:latin typeface="Calibri"/>
                <a:cs typeface="Calibri"/>
              </a:rPr>
              <a:t>the  </a:t>
            </a:r>
            <a:r>
              <a:rPr sz="3000" b="1" spc="-10" dirty="0">
                <a:latin typeface="Calibri"/>
                <a:cs typeface="Calibri"/>
              </a:rPr>
              <a:t>survey </a:t>
            </a:r>
            <a:r>
              <a:rPr sz="3000" b="1" spc="-15" dirty="0">
                <a:latin typeface="Calibri"/>
                <a:cs typeface="Calibri"/>
              </a:rPr>
              <a:t>to </a:t>
            </a:r>
            <a:r>
              <a:rPr sz="3000" b="1" spc="-5" dirty="0">
                <a:latin typeface="Calibri"/>
                <a:cs typeface="Calibri"/>
              </a:rPr>
              <a:t>the participants and </a:t>
            </a:r>
            <a:r>
              <a:rPr sz="3000" b="1" spc="-15" dirty="0">
                <a:latin typeface="Calibri"/>
                <a:cs typeface="Calibri"/>
              </a:rPr>
              <a:t>to </a:t>
            </a:r>
            <a:r>
              <a:rPr sz="3000" b="1" spc="-10" dirty="0">
                <a:latin typeface="Calibri"/>
                <a:cs typeface="Calibri"/>
              </a:rPr>
              <a:t>confirm  </a:t>
            </a:r>
            <a:r>
              <a:rPr sz="3000" b="1" spc="-5" dirty="0">
                <a:latin typeface="Calibri"/>
                <a:cs typeface="Calibri"/>
              </a:rPr>
              <a:t>their</a:t>
            </a:r>
            <a:r>
              <a:rPr sz="3000" b="1" dirty="0">
                <a:latin typeface="Calibri"/>
                <a:cs typeface="Calibri"/>
              </a:rPr>
              <a:t> </a:t>
            </a:r>
            <a:r>
              <a:rPr sz="3000" b="1" spc="-10" dirty="0">
                <a:latin typeface="Calibri"/>
                <a:cs typeface="Calibri"/>
              </a:rPr>
              <a:t>consent.	</a:t>
            </a:r>
            <a:r>
              <a:rPr sz="3000" b="1" spc="-20" dirty="0">
                <a:latin typeface="Calibri"/>
                <a:cs typeface="Calibri"/>
              </a:rPr>
              <a:t>Why </a:t>
            </a:r>
            <a:r>
              <a:rPr sz="3000" b="1" dirty="0">
                <a:latin typeface="Calibri"/>
                <a:cs typeface="Calibri"/>
              </a:rPr>
              <a:t>/ </a:t>
            </a:r>
            <a:r>
              <a:rPr sz="3000" b="1" spc="-5" dirty="0">
                <a:latin typeface="Calibri"/>
                <a:cs typeface="Calibri"/>
              </a:rPr>
              <a:t>How?</a:t>
            </a:r>
            <a:endParaRPr sz="3000" dirty="0">
              <a:latin typeface="Calibri"/>
              <a:cs typeface="Calibri"/>
            </a:endParaRPr>
          </a:p>
        </p:txBody>
      </p:sp>
      <p:pic>
        <p:nvPicPr>
          <p:cNvPr id="7" name="Picture 6"/>
          <p:cNvPicPr>
            <a:picLocks noChangeAspect="1"/>
          </p:cNvPicPr>
          <p:nvPr/>
        </p:nvPicPr>
        <p:blipFill>
          <a:blip r:embed="rId6"/>
          <a:stretch>
            <a:fillRect/>
          </a:stretch>
        </p:blipFill>
        <p:spPr>
          <a:xfrm>
            <a:off x="3158857" y="4953000"/>
            <a:ext cx="2398715" cy="15991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511300" y="465666"/>
            <a:ext cx="3649132" cy="910166"/>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4614333" y="465666"/>
            <a:ext cx="681566" cy="910166"/>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4851400" y="465666"/>
            <a:ext cx="2810932" cy="910166"/>
          </a:xfrm>
          <a:prstGeom prst="rect">
            <a:avLst/>
          </a:prstGeom>
          <a:blipFill>
            <a:blip r:embed="rId5" cstate="print"/>
            <a:stretch>
              <a:fillRect/>
            </a:stretch>
          </a:blipFill>
        </p:spPr>
        <p:txBody>
          <a:bodyPr wrap="square" lIns="0" tIns="0" rIns="0" bIns="0" rtlCol="0"/>
          <a:lstStyle/>
          <a:p>
            <a:endParaRPr/>
          </a:p>
        </p:txBody>
      </p:sp>
      <p:sp>
        <p:nvSpPr>
          <p:cNvPr id="5" name="object 5"/>
          <p:cNvSpPr txBox="1">
            <a:spLocks noGrp="1"/>
          </p:cNvSpPr>
          <p:nvPr>
            <p:ph type="title"/>
          </p:nvPr>
        </p:nvSpPr>
        <p:spPr>
          <a:xfrm>
            <a:off x="1756282" y="515622"/>
            <a:ext cx="5787518" cy="997709"/>
          </a:xfrm>
          <a:prstGeom prst="rect">
            <a:avLst/>
          </a:prstGeom>
        </p:spPr>
        <p:txBody>
          <a:bodyPr vert="horz" wrap="square" lIns="0" tIns="12700" rIns="0" bIns="0" rtlCol="0">
            <a:spAutoFit/>
          </a:bodyPr>
          <a:lstStyle/>
          <a:p>
            <a:pPr marL="12700">
              <a:lnSpc>
                <a:spcPct val="100000"/>
              </a:lnSpc>
              <a:spcBef>
                <a:spcPts val="100"/>
              </a:spcBef>
            </a:pPr>
            <a:r>
              <a:rPr sz="3200" spc="-10" dirty="0"/>
              <a:t>Questionnaires </a:t>
            </a:r>
            <a:r>
              <a:rPr sz="3200" dirty="0"/>
              <a:t>-</a:t>
            </a:r>
            <a:r>
              <a:rPr sz="3200" spc="-25" dirty="0"/>
              <a:t> </a:t>
            </a:r>
            <a:r>
              <a:rPr sz="3200" spc="-15" dirty="0"/>
              <a:t>Information</a:t>
            </a:r>
            <a:endParaRPr sz="3200" dirty="0"/>
          </a:p>
        </p:txBody>
      </p:sp>
      <p:sp>
        <p:nvSpPr>
          <p:cNvPr id="6" name="object 6"/>
          <p:cNvSpPr txBox="1"/>
          <p:nvPr/>
        </p:nvSpPr>
        <p:spPr>
          <a:xfrm>
            <a:off x="535940" y="1557021"/>
            <a:ext cx="7840980" cy="3442970"/>
          </a:xfrm>
          <a:prstGeom prst="rect">
            <a:avLst/>
          </a:prstGeom>
        </p:spPr>
        <p:txBody>
          <a:bodyPr vert="horz" wrap="square" lIns="0" tIns="66040" rIns="0" bIns="0" rtlCol="0">
            <a:spAutoFit/>
          </a:bodyPr>
          <a:lstStyle/>
          <a:p>
            <a:pPr marL="12700" marR="5080">
              <a:lnSpc>
                <a:spcPts val="3470"/>
              </a:lnSpc>
              <a:spcBef>
                <a:spcPts val="520"/>
              </a:spcBef>
            </a:pPr>
            <a:r>
              <a:rPr sz="3200" spc="-20" dirty="0">
                <a:solidFill>
                  <a:srgbClr val="1F497D"/>
                </a:solidFill>
                <a:latin typeface="Calibri"/>
                <a:cs typeface="Calibri"/>
              </a:rPr>
              <a:t>May </a:t>
            </a:r>
            <a:r>
              <a:rPr sz="3200" spc="-5" dirty="0">
                <a:solidFill>
                  <a:srgbClr val="1F497D"/>
                </a:solidFill>
                <a:latin typeface="Calibri"/>
                <a:cs typeface="Calibri"/>
              </a:rPr>
              <a:t>seek </a:t>
            </a:r>
            <a:r>
              <a:rPr sz="3200" spc="-15" dirty="0">
                <a:solidFill>
                  <a:srgbClr val="1F497D"/>
                </a:solidFill>
                <a:latin typeface="Calibri"/>
                <a:cs typeface="Calibri"/>
              </a:rPr>
              <a:t>to </a:t>
            </a:r>
            <a:r>
              <a:rPr sz="3200" spc="-10" dirty="0">
                <a:solidFill>
                  <a:srgbClr val="1F497D"/>
                </a:solidFill>
                <a:latin typeface="Calibri"/>
                <a:cs typeface="Calibri"/>
              </a:rPr>
              <a:t>discover </a:t>
            </a:r>
            <a:r>
              <a:rPr sz="3200" spc="-20" dirty="0">
                <a:solidFill>
                  <a:srgbClr val="1F497D"/>
                </a:solidFill>
                <a:latin typeface="Calibri"/>
                <a:cs typeface="Calibri"/>
              </a:rPr>
              <a:t>any </a:t>
            </a:r>
            <a:r>
              <a:rPr sz="3200" dirty="0">
                <a:solidFill>
                  <a:srgbClr val="1F497D"/>
                </a:solidFill>
                <a:latin typeface="Calibri"/>
                <a:cs typeface="Calibri"/>
              </a:rPr>
              <a:t>of the </a:t>
            </a:r>
            <a:r>
              <a:rPr sz="3200" spc="-10" dirty="0">
                <a:solidFill>
                  <a:srgbClr val="1F497D"/>
                </a:solidFill>
                <a:latin typeface="Calibri"/>
                <a:cs typeface="Calibri"/>
              </a:rPr>
              <a:t>following </a:t>
            </a:r>
            <a:r>
              <a:rPr sz="3200" dirty="0">
                <a:solidFill>
                  <a:srgbClr val="1F497D"/>
                </a:solidFill>
                <a:latin typeface="Calibri"/>
                <a:cs typeface="Calibri"/>
              </a:rPr>
              <a:t>types  </a:t>
            </a:r>
            <a:r>
              <a:rPr sz="3200" spc="-5" dirty="0">
                <a:solidFill>
                  <a:srgbClr val="1F497D"/>
                </a:solidFill>
                <a:latin typeface="Calibri"/>
                <a:cs typeface="Calibri"/>
              </a:rPr>
              <a:t>of</a:t>
            </a:r>
            <a:r>
              <a:rPr sz="3200" spc="-10" dirty="0">
                <a:solidFill>
                  <a:srgbClr val="1F497D"/>
                </a:solidFill>
                <a:latin typeface="Calibri"/>
                <a:cs typeface="Calibri"/>
              </a:rPr>
              <a:t> information:</a:t>
            </a:r>
            <a:endParaRPr sz="3200" dirty="0">
              <a:latin typeface="Calibri"/>
              <a:cs typeface="Calibri"/>
            </a:endParaRPr>
          </a:p>
          <a:p>
            <a:pPr marL="12700" marR="5376545">
              <a:lnSpc>
                <a:spcPct val="100000"/>
              </a:lnSpc>
              <a:spcBef>
                <a:spcPts val="340"/>
              </a:spcBef>
            </a:pPr>
            <a:r>
              <a:rPr sz="3200" spc="-10" dirty="0">
                <a:latin typeface="Calibri"/>
                <a:cs typeface="Calibri"/>
              </a:rPr>
              <a:t>factual;  behavioural;  </a:t>
            </a:r>
            <a:r>
              <a:rPr sz="3200" dirty="0">
                <a:latin typeface="Calibri"/>
                <a:cs typeface="Calibri"/>
              </a:rPr>
              <a:t>opinion</a:t>
            </a:r>
            <a:r>
              <a:rPr sz="3200" spc="-90" dirty="0">
                <a:latin typeface="Calibri"/>
                <a:cs typeface="Calibri"/>
              </a:rPr>
              <a:t> </a:t>
            </a:r>
            <a:r>
              <a:rPr sz="3200" dirty="0">
                <a:latin typeface="Calibri"/>
                <a:cs typeface="Calibri"/>
              </a:rPr>
              <a:t>based;  </a:t>
            </a:r>
            <a:r>
              <a:rPr sz="3200" spc="-10" dirty="0">
                <a:latin typeface="Calibri"/>
                <a:cs typeface="Calibri"/>
              </a:rPr>
              <a:t>attitudes;  </a:t>
            </a:r>
            <a:r>
              <a:rPr sz="3200" spc="-15" dirty="0">
                <a:latin typeface="Calibri"/>
                <a:cs typeface="Calibri"/>
              </a:rPr>
              <a:t>beliefs.</a:t>
            </a:r>
            <a:endParaRPr sz="3200" dirty="0">
              <a:latin typeface="Calibri"/>
              <a:cs typeface="Calibri"/>
            </a:endParaRPr>
          </a:p>
        </p:txBody>
      </p:sp>
      <p:sp>
        <p:nvSpPr>
          <p:cNvPr id="7" name="object 7"/>
          <p:cNvSpPr txBox="1"/>
          <p:nvPr/>
        </p:nvSpPr>
        <p:spPr>
          <a:xfrm>
            <a:off x="8508365" y="6430517"/>
            <a:ext cx="99060"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898989"/>
                </a:solidFill>
                <a:latin typeface="Corbel"/>
                <a:cs typeface="Corbel"/>
              </a:rPr>
              <a:t>5</a:t>
            </a:r>
            <a:endParaRPr sz="1200">
              <a:latin typeface="Corbel"/>
              <a:cs typeface="Corbel"/>
            </a:endParaRPr>
          </a:p>
        </p:txBody>
      </p:sp>
      <p:pic>
        <p:nvPicPr>
          <p:cNvPr id="8" name="Picture 7"/>
          <p:cNvPicPr>
            <a:picLocks noChangeAspect="1"/>
          </p:cNvPicPr>
          <p:nvPr/>
        </p:nvPicPr>
        <p:blipFill>
          <a:blip r:embed="rId6"/>
          <a:stretch>
            <a:fillRect/>
          </a:stretch>
        </p:blipFill>
        <p:spPr>
          <a:xfrm>
            <a:off x="3733800" y="2514600"/>
            <a:ext cx="4429125" cy="195262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782232" y="292100"/>
            <a:ext cx="5397500" cy="1024466"/>
          </a:xfrm>
          <a:prstGeom prst="rect">
            <a:avLst/>
          </a:prstGeom>
          <a:blipFill>
            <a:blip r:embed="rId2" cstate="print"/>
            <a:stretch>
              <a:fillRect/>
            </a:stretch>
          </a:blipFill>
        </p:spPr>
        <p:txBody>
          <a:bodyPr wrap="square" lIns="0" tIns="0" rIns="0" bIns="0" rtlCol="0"/>
          <a:lstStyle/>
          <a:p>
            <a:endParaRPr/>
          </a:p>
        </p:txBody>
      </p:sp>
      <p:sp>
        <p:nvSpPr>
          <p:cNvPr id="3" name="object 3"/>
          <p:cNvSpPr txBox="1">
            <a:spLocks noGrp="1"/>
          </p:cNvSpPr>
          <p:nvPr>
            <p:ph type="title"/>
          </p:nvPr>
        </p:nvSpPr>
        <p:spPr>
          <a:xfrm>
            <a:off x="2059260" y="309116"/>
            <a:ext cx="5120472" cy="1120820"/>
          </a:xfrm>
          <a:prstGeom prst="rect">
            <a:avLst/>
          </a:prstGeom>
        </p:spPr>
        <p:txBody>
          <a:bodyPr vert="horz" wrap="square" lIns="0" tIns="12700" rIns="0" bIns="0" rtlCol="0">
            <a:spAutoFit/>
          </a:bodyPr>
          <a:lstStyle/>
          <a:p>
            <a:pPr marL="12700">
              <a:lnSpc>
                <a:spcPct val="100000"/>
              </a:lnSpc>
              <a:spcBef>
                <a:spcPts val="100"/>
              </a:spcBef>
            </a:pPr>
            <a:r>
              <a:rPr sz="3600" spc="-10" dirty="0"/>
              <a:t>Questionnaire</a:t>
            </a:r>
            <a:r>
              <a:rPr sz="3600" spc="-75" dirty="0"/>
              <a:t> </a:t>
            </a:r>
            <a:r>
              <a:rPr sz="3600" spc="-5" dirty="0"/>
              <a:t>Design</a:t>
            </a:r>
            <a:endParaRPr sz="3600" dirty="0"/>
          </a:p>
        </p:txBody>
      </p:sp>
      <p:sp>
        <p:nvSpPr>
          <p:cNvPr id="4" name="object 4"/>
          <p:cNvSpPr txBox="1"/>
          <p:nvPr/>
        </p:nvSpPr>
        <p:spPr>
          <a:xfrm>
            <a:off x="609600" y="1752600"/>
            <a:ext cx="6805295" cy="4062095"/>
          </a:xfrm>
          <a:prstGeom prst="rect">
            <a:avLst/>
          </a:prstGeom>
        </p:spPr>
        <p:txBody>
          <a:bodyPr vert="horz" wrap="square" lIns="0" tIns="50800" rIns="0" bIns="0" rtlCol="0">
            <a:spAutoFit/>
          </a:bodyPr>
          <a:lstStyle/>
          <a:p>
            <a:pPr marL="12700">
              <a:lnSpc>
                <a:spcPct val="100000"/>
              </a:lnSpc>
              <a:spcBef>
                <a:spcPts val="400"/>
              </a:spcBef>
            </a:pPr>
            <a:r>
              <a:rPr sz="2600" dirty="0">
                <a:solidFill>
                  <a:srgbClr val="1F497D"/>
                </a:solidFill>
                <a:latin typeface="Calibri"/>
                <a:cs typeface="Calibri"/>
              </a:rPr>
              <a:t>Good</a:t>
            </a:r>
            <a:r>
              <a:rPr sz="2600" spc="-10" dirty="0">
                <a:solidFill>
                  <a:srgbClr val="1F497D"/>
                </a:solidFill>
                <a:latin typeface="Calibri"/>
                <a:cs typeface="Calibri"/>
              </a:rPr>
              <a:t> </a:t>
            </a:r>
            <a:r>
              <a:rPr sz="2600" spc="-5" dirty="0">
                <a:solidFill>
                  <a:srgbClr val="1F497D"/>
                </a:solidFill>
                <a:latin typeface="Calibri"/>
                <a:cs typeface="Calibri"/>
              </a:rPr>
              <a:t>design:</a:t>
            </a:r>
            <a:endParaRPr sz="2600" dirty="0">
              <a:latin typeface="Calibri"/>
              <a:cs typeface="Calibri"/>
            </a:endParaRPr>
          </a:p>
          <a:p>
            <a:pPr marL="755650" indent="-285750">
              <a:lnSpc>
                <a:spcPct val="100000"/>
              </a:lnSpc>
              <a:spcBef>
                <a:spcPts val="280"/>
              </a:spcBef>
              <a:buFont typeface="Arial"/>
              <a:buChar char="–"/>
              <a:tabLst>
                <a:tab pos="755650" algn="l"/>
              </a:tabLst>
            </a:pPr>
            <a:r>
              <a:rPr sz="2400" spc="-5" dirty="0">
                <a:latin typeface="Calibri"/>
                <a:cs typeface="Calibri"/>
              </a:rPr>
              <a:t>respondent </a:t>
            </a:r>
            <a:r>
              <a:rPr sz="2400" spc="-10" dirty="0">
                <a:latin typeface="Calibri"/>
                <a:cs typeface="Calibri"/>
              </a:rPr>
              <a:t>knows </a:t>
            </a:r>
            <a:r>
              <a:rPr sz="2400" spc="-15" dirty="0">
                <a:latin typeface="Calibri"/>
                <a:cs typeface="Calibri"/>
              </a:rPr>
              <a:t>exactly </a:t>
            </a:r>
            <a:r>
              <a:rPr sz="2400" spc="-10" dirty="0">
                <a:latin typeface="Calibri"/>
                <a:cs typeface="Calibri"/>
              </a:rPr>
              <a:t>what </a:t>
            </a:r>
            <a:r>
              <a:rPr sz="2400" spc="-15" dirty="0">
                <a:latin typeface="Calibri"/>
                <a:cs typeface="Calibri"/>
              </a:rPr>
              <a:t>to</a:t>
            </a:r>
            <a:r>
              <a:rPr sz="2400" spc="-25" dirty="0">
                <a:latin typeface="Calibri"/>
                <a:cs typeface="Calibri"/>
              </a:rPr>
              <a:t> </a:t>
            </a:r>
            <a:r>
              <a:rPr sz="2400" spc="-5" dirty="0">
                <a:latin typeface="Calibri"/>
                <a:cs typeface="Calibri"/>
              </a:rPr>
              <a:t>do;</a:t>
            </a:r>
            <a:endParaRPr sz="2400" dirty="0">
              <a:latin typeface="Calibri"/>
              <a:cs typeface="Calibri"/>
            </a:endParaRPr>
          </a:p>
          <a:p>
            <a:pPr marL="755650" indent="-285750">
              <a:lnSpc>
                <a:spcPct val="100000"/>
              </a:lnSpc>
              <a:spcBef>
                <a:spcPts val="290"/>
              </a:spcBef>
              <a:buFont typeface="Arial"/>
              <a:buChar char="–"/>
              <a:tabLst>
                <a:tab pos="755650" algn="l"/>
              </a:tabLst>
            </a:pPr>
            <a:r>
              <a:rPr sz="2400" spc="-40" dirty="0">
                <a:latin typeface="Calibri"/>
                <a:cs typeface="Calibri"/>
              </a:rPr>
              <a:t>clear, </a:t>
            </a:r>
            <a:r>
              <a:rPr sz="2400" spc="-5" dirty="0">
                <a:latin typeface="Calibri"/>
                <a:cs typeface="Calibri"/>
              </a:rPr>
              <a:t>neat, </a:t>
            </a:r>
            <a:r>
              <a:rPr sz="2400" spc="-20" dirty="0">
                <a:latin typeface="Calibri"/>
                <a:cs typeface="Calibri"/>
              </a:rPr>
              <a:t>attractive</a:t>
            </a:r>
            <a:r>
              <a:rPr sz="2400" spc="25" dirty="0">
                <a:latin typeface="Calibri"/>
                <a:cs typeface="Calibri"/>
              </a:rPr>
              <a:t> </a:t>
            </a:r>
            <a:r>
              <a:rPr sz="2400" spc="-15" dirty="0">
                <a:latin typeface="Calibri"/>
                <a:cs typeface="Calibri"/>
              </a:rPr>
              <a:t>layout;</a:t>
            </a:r>
            <a:endParaRPr sz="2400" dirty="0">
              <a:latin typeface="Calibri"/>
              <a:cs typeface="Calibri"/>
            </a:endParaRPr>
          </a:p>
          <a:p>
            <a:pPr marL="755650" indent="-285750">
              <a:lnSpc>
                <a:spcPct val="100000"/>
              </a:lnSpc>
              <a:spcBef>
                <a:spcPts val="285"/>
              </a:spcBef>
              <a:buFont typeface="Arial"/>
              <a:buChar char="–"/>
              <a:tabLst>
                <a:tab pos="755650" algn="l"/>
              </a:tabLst>
            </a:pPr>
            <a:r>
              <a:rPr sz="2400" spc="-5" dirty="0">
                <a:latin typeface="Calibri"/>
                <a:cs typeface="Calibri"/>
              </a:rPr>
              <a:t>questions ask </a:t>
            </a:r>
            <a:r>
              <a:rPr sz="2400" spc="-10" dirty="0">
                <a:latin typeface="Calibri"/>
                <a:cs typeface="Calibri"/>
              </a:rPr>
              <a:t>what </a:t>
            </a:r>
            <a:r>
              <a:rPr sz="2400" spc="-5" dirty="0">
                <a:latin typeface="Calibri"/>
                <a:cs typeface="Calibri"/>
              </a:rPr>
              <a:t>is </a:t>
            </a:r>
            <a:r>
              <a:rPr sz="2400" dirty="0">
                <a:latin typeface="Calibri"/>
                <a:cs typeface="Calibri"/>
              </a:rPr>
              <a:t>needed – no </a:t>
            </a:r>
            <a:r>
              <a:rPr sz="2400" spc="-10" dirty="0">
                <a:latin typeface="Calibri"/>
                <a:cs typeface="Calibri"/>
              </a:rPr>
              <a:t>more, </a:t>
            </a:r>
            <a:r>
              <a:rPr sz="2400" dirty="0">
                <a:latin typeface="Calibri"/>
                <a:cs typeface="Calibri"/>
              </a:rPr>
              <a:t>no</a:t>
            </a:r>
            <a:r>
              <a:rPr sz="2400" spc="-75" dirty="0">
                <a:latin typeface="Calibri"/>
                <a:cs typeface="Calibri"/>
              </a:rPr>
              <a:t> </a:t>
            </a:r>
            <a:r>
              <a:rPr sz="2400" spc="-5" dirty="0">
                <a:latin typeface="Calibri"/>
                <a:cs typeface="Calibri"/>
              </a:rPr>
              <a:t>less;</a:t>
            </a:r>
            <a:endParaRPr sz="2400" dirty="0">
              <a:latin typeface="Calibri"/>
              <a:cs typeface="Calibri"/>
            </a:endParaRPr>
          </a:p>
          <a:p>
            <a:pPr marL="755650" indent="-285750">
              <a:lnSpc>
                <a:spcPct val="100000"/>
              </a:lnSpc>
              <a:spcBef>
                <a:spcPts val="285"/>
              </a:spcBef>
              <a:buFont typeface="Arial"/>
              <a:buChar char="–"/>
              <a:tabLst>
                <a:tab pos="755650" algn="l"/>
              </a:tabLst>
            </a:pPr>
            <a:r>
              <a:rPr sz="2400" spc="-10" dirty="0">
                <a:latin typeface="Calibri"/>
                <a:cs typeface="Calibri"/>
              </a:rPr>
              <a:t>polite </a:t>
            </a:r>
            <a:r>
              <a:rPr sz="2400" dirty="0">
                <a:latin typeface="Calibri"/>
                <a:cs typeface="Calibri"/>
              </a:rPr>
              <a:t>and </a:t>
            </a:r>
            <a:r>
              <a:rPr sz="2400" spc="-10" dirty="0">
                <a:latin typeface="Calibri"/>
                <a:cs typeface="Calibri"/>
              </a:rPr>
              <a:t>professional</a:t>
            </a:r>
            <a:r>
              <a:rPr sz="2400" spc="-15" dirty="0">
                <a:latin typeface="Calibri"/>
                <a:cs typeface="Calibri"/>
              </a:rPr>
              <a:t> </a:t>
            </a:r>
            <a:r>
              <a:rPr sz="2400" spc="-10" dirty="0">
                <a:latin typeface="Calibri"/>
                <a:cs typeface="Calibri"/>
              </a:rPr>
              <a:t>tone.</a:t>
            </a:r>
            <a:endParaRPr sz="2400" dirty="0">
              <a:latin typeface="Calibri"/>
              <a:cs typeface="Calibri"/>
            </a:endParaRPr>
          </a:p>
          <a:p>
            <a:pPr>
              <a:lnSpc>
                <a:spcPct val="100000"/>
              </a:lnSpc>
              <a:spcBef>
                <a:spcPts val="45"/>
              </a:spcBef>
              <a:buFont typeface="Arial"/>
              <a:buChar char="–"/>
            </a:pPr>
            <a:endParaRPr sz="2850" dirty="0">
              <a:latin typeface="Times New Roman"/>
              <a:cs typeface="Times New Roman"/>
            </a:endParaRPr>
          </a:p>
          <a:p>
            <a:pPr marL="12700">
              <a:lnSpc>
                <a:spcPct val="100000"/>
              </a:lnSpc>
              <a:tabLst>
                <a:tab pos="727075" algn="l"/>
              </a:tabLst>
            </a:pPr>
            <a:r>
              <a:rPr sz="2400" spc="-20" dirty="0">
                <a:solidFill>
                  <a:srgbClr val="1F497D"/>
                </a:solidFill>
                <a:latin typeface="Calibri"/>
                <a:cs typeface="Calibri"/>
              </a:rPr>
              <a:t>Poor	</a:t>
            </a:r>
            <a:r>
              <a:rPr sz="2400" spc="-5" dirty="0">
                <a:solidFill>
                  <a:srgbClr val="1F497D"/>
                </a:solidFill>
                <a:latin typeface="Calibri"/>
                <a:cs typeface="Calibri"/>
              </a:rPr>
              <a:t>design:</a:t>
            </a:r>
            <a:endParaRPr sz="2400" dirty="0">
              <a:latin typeface="Calibri"/>
              <a:cs typeface="Calibri"/>
            </a:endParaRPr>
          </a:p>
          <a:p>
            <a:pPr marL="755650" indent="-285750">
              <a:lnSpc>
                <a:spcPct val="100000"/>
              </a:lnSpc>
              <a:spcBef>
                <a:spcPts val="285"/>
              </a:spcBef>
              <a:buFont typeface="Arial"/>
              <a:buChar char="–"/>
              <a:tabLst>
                <a:tab pos="755650" algn="l"/>
              </a:tabLst>
            </a:pPr>
            <a:r>
              <a:rPr sz="2400" spc="-15" dirty="0">
                <a:latin typeface="Calibri"/>
                <a:cs typeface="Calibri"/>
              </a:rPr>
              <a:t>too </a:t>
            </a:r>
            <a:r>
              <a:rPr sz="2400" spc="-5" dirty="0">
                <a:latin typeface="Calibri"/>
                <a:cs typeface="Calibri"/>
              </a:rPr>
              <a:t>long;</a:t>
            </a:r>
            <a:endParaRPr sz="2400" dirty="0">
              <a:latin typeface="Calibri"/>
              <a:cs typeface="Calibri"/>
            </a:endParaRPr>
          </a:p>
          <a:p>
            <a:pPr marL="755650" indent="-285750">
              <a:lnSpc>
                <a:spcPct val="100000"/>
              </a:lnSpc>
              <a:spcBef>
                <a:spcPts val="285"/>
              </a:spcBef>
              <a:buFont typeface="Arial"/>
              <a:buChar char="–"/>
              <a:tabLst>
                <a:tab pos="755650" algn="l"/>
              </a:tabLst>
            </a:pPr>
            <a:r>
              <a:rPr sz="2400" spc="-10" dirty="0">
                <a:latin typeface="Calibri"/>
                <a:cs typeface="Calibri"/>
              </a:rPr>
              <a:t>inappropriate </a:t>
            </a:r>
            <a:r>
              <a:rPr sz="2400" spc="-15" dirty="0">
                <a:latin typeface="Calibri"/>
                <a:cs typeface="Calibri"/>
              </a:rPr>
              <a:t>layout </a:t>
            </a:r>
            <a:r>
              <a:rPr sz="2400" spc="-5" dirty="0">
                <a:latin typeface="Calibri"/>
                <a:cs typeface="Calibri"/>
              </a:rPr>
              <a:t>or</a:t>
            </a:r>
            <a:r>
              <a:rPr sz="2400" spc="5" dirty="0">
                <a:latin typeface="Calibri"/>
                <a:cs typeface="Calibri"/>
              </a:rPr>
              <a:t> </a:t>
            </a:r>
            <a:r>
              <a:rPr sz="2400" spc="-5" dirty="0">
                <a:latin typeface="Calibri"/>
                <a:cs typeface="Calibri"/>
              </a:rPr>
              <a:t>language.</a:t>
            </a:r>
            <a:endParaRPr sz="2400" dirty="0">
              <a:latin typeface="Calibri"/>
              <a:cs typeface="Calibri"/>
            </a:endParaRPr>
          </a:p>
          <a:p>
            <a:pPr marL="755650" indent="-285750">
              <a:lnSpc>
                <a:spcPct val="100000"/>
              </a:lnSpc>
              <a:spcBef>
                <a:spcPts val="290"/>
              </a:spcBef>
              <a:buFont typeface="Arial"/>
              <a:buChar char="–"/>
              <a:tabLst>
                <a:tab pos="755650" algn="l"/>
              </a:tabLst>
            </a:pPr>
            <a:r>
              <a:rPr sz="2400" spc="-5" dirty="0">
                <a:latin typeface="Calibri"/>
                <a:cs typeface="Calibri"/>
              </a:rPr>
              <a:t>ambiguous.</a:t>
            </a:r>
            <a:endParaRPr sz="2400" dirty="0">
              <a:latin typeface="Calibri"/>
              <a:cs typeface="Calibri"/>
            </a:endParaRPr>
          </a:p>
        </p:txBody>
      </p:sp>
      <p:pic>
        <p:nvPicPr>
          <p:cNvPr id="5" name="Picture 4"/>
          <p:cNvPicPr>
            <a:picLocks noChangeAspect="1"/>
          </p:cNvPicPr>
          <p:nvPr/>
        </p:nvPicPr>
        <p:blipFill>
          <a:blip r:embed="rId3"/>
          <a:stretch>
            <a:fillRect/>
          </a:stretch>
        </p:blipFill>
        <p:spPr>
          <a:xfrm>
            <a:off x="5771446" y="3581400"/>
            <a:ext cx="1429068" cy="21431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38400" y="477679"/>
            <a:ext cx="3672776" cy="505267"/>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dirty="0"/>
          </a:p>
        </p:txBody>
      </p:sp>
      <p:sp>
        <p:nvSpPr>
          <p:cNvPr id="3" name="object 3"/>
          <p:cNvSpPr txBox="1">
            <a:spLocks noGrp="1"/>
          </p:cNvSpPr>
          <p:nvPr>
            <p:ph idx="1"/>
          </p:nvPr>
        </p:nvSpPr>
        <p:spPr>
          <a:xfrm>
            <a:off x="457200" y="1219200"/>
            <a:ext cx="8534400" cy="4724370"/>
          </a:xfrm>
          <a:prstGeom prst="rect">
            <a:avLst/>
          </a:prstGeom>
        </p:spPr>
        <p:txBody>
          <a:bodyPr vert="horz" wrap="square" lIns="0" tIns="12700" rIns="0" bIns="0" rtlCol="0">
            <a:spAutoFit/>
          </a:bodyPr>
          <a:lstStyle/>
          <a:p>
            <a:pPr marL="2462530" indent="0">
              <a:lnSpc>
                <a:spcPct val="100000"/>
              </a:lnSpc>
              <a:spcBef>
                <a:spcPts val="100"/>
              </a:spcBef>
              <a:buNone/>
            </a:pPr>
            <a:r>
              <a:rPr sz="2800" b="1" dirty="0">
                <a:latin typeface="Arial"/>
                <a:cs typeface="Arial"/>
              </a:rPr>
              <a:t>(1) </a:t>
            </a:r>
            <a:r>
              <a:rPr sz="2800" b="1" spc="-5" dirty="0">
                <a:latin typeface="Arial"/>
                <a:cs typeface="Arial"/>
              </a:rPr>
              <a:t>Open</a:t>
            </a:r>
            <a:r>
              <a:rPr sz="2800" b="1" spc="-10" dirty="0">
                <a:latin typeface="Arial"/>
                <a:cs typeface="Arial"/>
              </a:rPr>
              <a:t> </a:t>
            </a:r>
            <a:r>
              <a:rPr sz="2800" b="1" spc="-5" dirty="0">
                <a:latin typeface="Arial"/>
                <a:cs typeface="Arial"/>
              </a:rPr>
              <a:t>questions</a:t>
            </a:r>
            <a:endParaRPr sz="2800" dirty="0">
              <a:latin typeface="Arial"/>
              <a:cs typeface="Arial"/>
            </a:endParaRPr>
          </a:p>
          <a:p>
            <a:pPr marL="270510" marR="854710">
              <a:lnSpc>
                <a:spcPts val="7130"/>
              </a:lnSpc>
              <a:spcBef>
                <a:spcPts val="900"/>
              </a:spcBef>
            </a:pPr>
            <a:r>
              <a:rPr sz="2600" spc="-5" dirty="0"/>
              <a:t>List </a:t>
            </a:r>
            <a:r>
              <a:rPr sz="2600" dirty="0"/>
              <a:t>up to </a:t>
            </a:r>
            <a:r>
              <a:rPr sz="2600" spc="-5" dirty="0"/>
              <a:t>three things </a:t>
            </a:r>
            <a:r>
              <a:rPr sz="2600" dirty="0"/>
              <a:t>that you </a:t>
            </a:r>
            <a:r>
              <a:rPr sz="2600" spc="-5" dirty="0"/>
              <a:t>like </a:t>
            </a:r>
            <a:r>
              <a:rPr sz="2600" dirty="0"/>
              <a:t>about your </a:t>
            </a:r>
            <a:r>
              <a:rPr sz="2600" spc="-5" dirty="0"/>
              <a:t>job:  </a:t>
            </a:r>
            <a:r>
              <a:rPr sz="2600" dirty="0"/>
              <a:t>1…………………………………………</a:t>
            </a:r>
          </a:p>
          <a:p>
            <a:pPr marL="257810">
              <a:lnSpc>
                <a:spcPct val="100000"/>
              </a:lnSpc>
              <a:spcBef>
                <a:spcPts val="25"/>
              </a:spcBef>
            </a:pPr>
            <a:endParaRPr sz="2450" dirty="0">
              <a:latin typeface="Times New Roman"/>
              <a:cs typeface="Times New Roman"/>
            </a:endParaRPr>
          </a:p>
          <a:p>
            <a:pPr marL="270510">
              <a:lnSpc>
                <a:spcPct val="100000"/>
              </a:lnSpc>
              <a:spcBef>
                <a:spcPts val="5"/>
              </a:spcBef>
            </a:pPr>
            <a:r>
              <a:rPr sz="2600" dirty="0"/>
              <a:t>2…………………………………………</a:t>
            </a:r>
          </a:p>
          <a:p>
            <a:pPr marL="257810">
              <a:lnSpc>
                <a:spcPct val="100000"/>
              </a:lnSpc>
              <a:spcBef>
                <a:spcPts val="30"/>
              </a:spcBef>
            </a:pPr>
            <a:endParaRPr sz="3200" dirty="0">
              <a:latin typeface="Times New Roman"/>
              <a:cs typeface="Times New Roman"/>
            </a:endParaRPr>
          </a:p>
          <a:p>
            <a:pPr marL="270510">
              <a:lnSpc>
                <a:spcPct val="100000"/>
              </a:lnSpc>
            </a:pPr>
            <a:r>
              <a:rPr sz="2600" dirty="0"/>
              <a:t>3…………………………………………</a:t>
            </a:r>
          </a:p>
          <a:p>
            <a:pPr marL="4726305">
              <a:lnSpc>
                <a:spcPct val="100000"/>
              </a:lnSpc>
              <a:spcBef>
                <a:spcPts val="2070"/>
              </a:spcBef>
            </a:pPr>
            <a:r>
              <a:rPr sz="1800" spc="-5" dirty="0"/>
              <a:t>Adapted from Saunders </a:t>
            </a:r>
            <a:r>
              <a:rPr sz="1800" i="1" spc="-5" dirty="0">
                <a:latin typeface="Arial"/>
                <a:cs typeface="Arial"/>
              </a:rPr>
              <a:t>et al</a:t>
            </a:r>
            <a:r>
              <a:rPr sz="1800" spc="-5" dirty="0"/>
              <a:t>.</a:t>
            </a:r>
            <a:r>
              <a:rPr sz="1800" spc="-50" dirty="0"/>
              <a:t> </a:t>
            </a:r>
            <a:r>
              <a:rPr sz="1800" spc="-5" dirty="0"/>
              <a:t>(2009)</a:t>
            </a:r>
            <a:endParaRPr sz="1800" dirty="0">
              <a:latin typeface="Arial"/>
              <a:cs typeface="Arial"/>
            </a:endParaRPr>
          </a:p>
        </p:txBody>
      </p:sp>
      <p:pic>
        <p:nvPicPr>
          <p:cNvPr id="4" name="Picture 3"/>
          <p:cNvPicPr>
            <a:picLocks noChangeAspect="1"/>
          </p:cNvPicPr>
          <p:nvPr/>
        </p:nvPicPr>
        <p:blipFill>
          <a:blip r:embed="rId3"/>
          <a:stretch>
            <a:fillRect/>
          </a:stretch>
        </p:blipFill>
        <p:spPr>
          <a:xfrm>
            <a:off x="6781800" y="2895600"/>
            <a:ext cx="1676400" cy="2362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38400" y="439579"/>
            <a:ext cx="3672776" cy="505267"/>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dirty="0"/>
          </a:p>
        </p:txBody>
      </p:sp>
      <p:sp>
        <p:nvSpPr>
          <p:cNvPr id="3" name="object 3"/>
          <p:cNvSpPr txBox="1"/>
          <p:nvPr/>
        </p:nvSpPr>
        <p:spPr>
          <a:xfrm>
            <a:off x="764540" y="972820"/>
            <a:ext cx="6681470" cy="1357630"/>
          </a:xfrm>
          <a:prstGeom prst="rect">
            <a:avLst/>
          </a:prstGeom>
        </p:spPr>
        <p:txBody>
          <a:bodyPr vert="horz" wrap="square" lIns="0" tIns="12700" rIns="0" bIns="0" rtlCol="0">
            <a:spAutoFit/>
          </a:bodyPr>
          <a:lstStyle/>
          <a:p>
            <a:pPr marL="2338705">
              <a:lnSpc>
                <a:spcPct val="100000"/>
              </a:lnSpc>
              <a:spcBef>
                <a:spcPts val="100"/>
              </a:spcBef>
            </a:pPr>
            <a:r>
              <a:rPr sz="2800" b="1" dirty="0">
                <a:latin typeface="Arial"/>
                <a:cs typeface="Arial"/>
              </a:rPr>
              <a:t>(2) </a:t>
            </a:r>
            <a:r>
              <a:rPr sz="2800" b="1" spc="-5" dirty="0">
                <a:latin typeface="Arial"/>
                <a:cs typeface="Arial"/>
              </a:rPr>
              <a:t>List</a:t>
            </a:r>
            <a:r>
              <a:rPr sz="2800" b="1" spc="-114" dirty="0">
                <a:latin typeface="Arial"/>
                <a:cs typeface="Arial"/>
              </a:rPr>
              <a:t> </a:t>
            </a:r>
            <a:r>
              <a:rPr sz="2800" b="1" spc="-5" dirty="0">
                <a:latin typeface="Arial"/>
                <a:cs typeface="Arial"/>
              </a:rPr>
              <a:t>questions</a:t>
            </a:r>
            <a:endParaRPr sz="2800">
              <a:latin typeface="Arial"/>
              <a:cs typeface="Arial"/>
            </a:endParaRPr>
          </a:p>
          <a:p>
            <a:pPr>
              <a:lnSpc>
                <a:spcPct val="100000"/>
              </a:lnSpc>
              <a:spcBef>
                <a:spcPts val="35"/>
              </a:spcBef>
            </a:pPr>
            <a:endParaRPr sz="3450">
              <a:latin typeface="Times New Roman"/>
              <a:cs typeface="Times New Roman"/>
            </a:endParaRPr>
          </a:p>
          <a:p>
            <a:pPr marL="12700">
              <a:lnSpc>
                <a:spcPct val="100000"/>
              </a:lnSpc>
              <a:spcBef>
                <a:spcPts val="5"/>
              </a:spcBef>
              <a:tabLst>
                <a:tab pos="3374390" algn="l"/>
              </a:tabLst>
            </a:pPr>
            <a:r>
              <a:rPr sz="2600" spc="-5" dirty="0">
                <a:latin typeface="Arial"/>
                <a:cs typeface="Arial"/>
              </a:rPr>
              <a:t>What is</a:t>
            </a:r>
            <a:r>
              <a:rPr sz="2600" spc="25" dirty="0">
                <a:latin typeface="Arial"/>
                <a:cs typeface="Arial"/>
              </a:rPr>
              <a:t> </a:t>
            </a:r>
            <a:r>
              <a:rPr sz="2600" dirty="0">
                <a:latin typeface="Arial"/>
                <a:cs typeface="Arial"/>
              </a:rPr>
              <a:t>your</a:t>
            </a:r>
            <a:r>
              <a:rPr sz="2600" spc="5" dirty="0">
                <a:latin typeface="Arial"/>
                <a:cs typeface="Arial"/>
              </a:rPr>
              <a:t> </a:t>
            </a:r>
            <a:r>
              <a:rPr sz="2600" spc="-5" dirty="0">
                <a:latin typeface="Arial"/>
                <a:cs typeface="Arial"/>
              </a:rPr>
              <a:t>religion?	</a:t>
            </a:r>
            <a:r>
              <a:rPr sz="2600" dirty="0">
                <a:latin typeface="Wingdings"/>
                <a:cs typeface="Wingdings"/>
              </a:rPr>
              <a:t></a:t>
            </a:r>
            <a:r>
              <a:rPr sz="2600" dirty="0">
                <a:latin typeface="Times New Roman"/>
                <a:cs typeface="Times New Roman"/>
              </a:rPr>
              <a:t> </a:t>
            </a:r>
            <a:r>
              <a:rPr sz="2600" dirty="0">
                <a:latin typeface="Arial"/>
                <a:cs typeface="Arial"/>
              </a:rPr>
              <a:t>the </a:t>
            </a:r>
            <a:r>
              <a:rPr sz="2600" spc="-5" dirty="0">
                <a:latin typeface="Arial"/>
                <a:cs typeface="Arial"/>
              </a:rPr>
              <a:t>appropriate</a:t>
            </a:r>
            <a:r>
              <a:rPr sz="2600" spc="20" dirty="0">
                <a:latin typeface="Arial"/>
                <a:cs typeface="Arial"/>
              </a:rPr>
              <a:t> </a:t>
            </a:r>
            <a:r>
              <a:rPr sz="2600" dirty="0">
                <a:latin typeface="Arial"/>
                <a:cs typeface="Arial"/>
              </a:rPr>
              <a:t>box.</a:t>
            </a:r>
            <a:endParaRPr sz="2600">
              <a:latin typeface="Arial"/>
              <a:cs typeface="Arial"/>
            </a:endParaRPr>
          </a:p>
        </p:txBody>
      </p:sp>
      <p:graphicFrame>
        <p:nvGraphicFramePr>
          <p:cNvPr id="4" name="object 4"/>
          <p:cNvGraphicFramePr>
            <a:graphicFrameLocks noGrp="1"/>
          </p:cNvGraphicFramePr>
          <p:nvPr/>
        </p:nvGraphicFramePr>
        <p:xfrm>
          <a:off x="745490" y="2580725"/>
          <a:ext cx="6852285" cy="2351350"/>
        </p:xfrm>
        <a:graphic>
          <a:graphicData uri="http://schemas.openxmlformats.org/drawingml/2006/table">
            <a:tbl>
              <a:tblPr firstRow="1" bandRow="1">
                <a:tableStyleId>{2D5ABB26-0587-4C30-8999-92F81FD0307C}</a:tableStyleId>
              </a:tblPr>
              <a:tblGrid>
                <a:gridCol w="1548130">
                  <a:extLst>
                    <a:ext uri="{9D8B030D-6E8A-4147-A177-3AD203B41FA5}">
                      <a16:colId xmlns:a16="http://schemas.microsoft.com/office/drawing/2014/main" val="20000"/>
                    </a:ext>
                  </a:extLst>
                </a:gridCol>
                <a:gridCol w="1835785">
                  <a:extLst>
                    <a:ext uri="{9D8B030D-6E8A-4147-A177-3AD203B41FA5}">
                      <a16:colId xmlns:a16="http://schemas.microsoft.com/office/drawing/2014/main" val="20001"/>
                    </a:ext>
                  </a:extLst>
                </a:gridCol>
                <a:gridCol w="2556510">
                  <a:extLst>
                    <a:ext uri="{9D8B030D-6E8A-4147-A177-3AD203B41FA5}">
                      <a16:colId xmlns:a16="http://schemas.microsoft.com/office/drawing/2014/main" val="20002"/>
                    </a:ext>
                  </a:extLst>
                </a:gridCol>
                <a:gridCol w="911860">
                  <a:extLst>
                    <a:ext uri="{9D8B030D-6E8A-4147-A177-3AD203B41FA5}">
                      <a16:colId xmlns:a16="http://schemas.microsoft.com/office/drawing/2014/main" val="20003"/>
                    </a:ext>
                  </a:extLst>
                </a:gridCol>
              </a:tblGrid>
              <a:tr h="371342">
                <a:tc>
                  <a:txBody>
                    <a:bodyPr/>
                    <a:lstStyle/>
                    <a:p>
                      <a:pPr marL="31750">
                        <a:lnSpc>
                          <a:spcPts val="2655"/>
                        </a:lnSpc>
                      </a:pPr>
                      <a:r>
                        <a:rPr sz="2400" spc="-5" dirty="0">
                          <a:latin typeface="Arial"/>
                          <a:cs typeface="Arial"/>
                        </a:rPr>
                        <a:t>Buddhist</a:t>
                      </a:r>
                      <a:endParaRPr sz="2400">
                        <a:latin typeface="Arial"/>
                        <a:cs typeface="Arial"/>
                      </a:endParaRPr>
                    </a:p>
                  </a:txBody>
                  <a:tcPr marL="0" marR="0" marT="0" marB="0"/>
                </a:tc>
                <a:tc>
                  <a:txBody>
                    <a:bodyPr/>
                    <a:lstStyle/>
                    <a:p>
                      <a:pPr marL="311785">
                        <a:lnSpc>
                          <a:spcPts val="2655"/>
                        </a:lnSpc>
                      </a:pPr>
                      <a:r>
                        <a:rPr sz="2400" dirty="0">
                          <a:latin typeface="Webdings"/>
                          <a:cs typeface="Webdings"/>
                        </a:rPr>
                        <a:t></a:t>
                      </a:r>
                      <a:endParaRPr sz="2400">
                        <a:latin typeface="Webdings"/>
                        <a:cs typeface="Webdings"/>
                      </a:endParaRPr>
                    </a:p>
                  </a:txBody>
                  <a:tcPr marL="0" marR="0" marT="0" marB="0"/>
                </a:tc>
                <a:tc>
                  <a:txBody>
                    <a:bodyPr/>
                    <a:lstStyle/>
                    <a:p>
                      <a:pPr marR="599440" algn="r">
                        <a:lnSpc>
                          <a:spcPts val="2655"/>
                        </a:lnSpc>
                      </a:pPr>
                      <a:r>
                        <a:rPr sz="2400" dirty="0">
                          <a:latin typeface="Arial"/>
                          <a:cs typeface="Arial"/>
                        </a:rPr>
                        <a:t>None</a:t>
                      </a:r>
                      <a:endParaRPr sz="2400">
                        <a:latin typeface="Arial"/>
                        <a:cs typeface="Arial"/>
                      </a:endParaRPr>
                    </a:p>
                  </a:txBody>
                  <a:tcPr marL="0" marR="0" marT="0" marB="0"/>
                </a:tc>
                <a:tc>
                  <a:txBody>
                    <a:bodyPr/>
                    <a:lstStyle/>
                    <a:p>
                      <a:pPr marR="24130" algn="r">
                        <a:lnSpc>
                          <a:spcPts val="2655"/>
                        </a:lnSpc>
                      </a:pPr>
                      <a:r>
                        <a:rPr sz="2400" dirty="0">
                          <a:latin typeface="Webdings"/>
                          <a:cs typeface="Webdings"/>
                        </a:rPr>
                        <a:t></a:t>
                      </a:r>
                      <a:endParaRPr sz="2400">
                        <a:latin typeface="Webdings"/>
                        <a:cs typeface="Webdings"/>
                      </a:endParaRPr>
                    </a:p>
                  </a:txBody>
                  <a:tcPr marL="0" marR="0" marT="0" marB="0"/>
                </a:tc>
                <a:extLst>
                  <a:ext uri="{0D108BD9-81ED-4DB2-BD59-A6C34878D82A}">
                    <a16:rowId xmlns:a16="http://schemas.microsoft.com/office/drawing/2014/main" val="10000"/>
                  </a:ext>
                </a:extLst>
              </a:tr>
              <a:tr h="402167">
                <a:tc>
                  <a:txBody>
                    <a:bodyPr/>
                    <a:lstStyle/>
                    <a:p>
                      <a:pPr marL="31750">
                        <a:lnSpc>
                          <a:spcPct val="100000"/>
                        </a:lnSpc>
                        <a:spcBef>
                          <a:spcPts val="15"/>
                        </a:spcBef>
                      </a:pPr>
                      <a:r>
                        <a:rPr sz="2400" spc="-5" dirty="0">
                          <a:latin typeface="Arial"/>
                          <a:cs typeface="Arial"/>
                        </a:rPr>
                        <a:t>Christian</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marR="567690" algn="r">
                        <a:lnSpc>
                          <a:spcPct val="100000"/>
                        </a:lnSpc>
                        <a:spcBef>
                          <a:spcPts val="15"/>
                        </a:spcBef>
                      </a:pPr>
                      <a:r>
                        <a:rPr sz="2400" spc="-5" dirty="0">
                          <a:latin typeface="Arial"/>
                          <a:cs typeface="Arial"/>
                        </a:rPr>
                        <a:t>Ot</a:t>
                      </a:r>
                      <a:r>
                        <a:rPr sz="2400" dirty="0">
                          <a:latin typeface="Arial"/>
                          <a:cs typeface="Arial"/>
                        </a:rPr>
                        <a:t>her</a:t>
                      </a:r>
                      <a:endParaRPr sz="2400">
                        <a:latin typeface="Arial"/>
                        <a:cs typeface="Arial"/>
                      </a:endParaRPr>
                    </a:p>
                  </a:txBody>
                  <a:tcPr marL="0" marR="0" marT="1905" marB="0"/>
                </a:tc>
                <a:tc>
                  <a:txBody>
                    <a:bodyPr/>
                    <a:lstStyle/>
                    <a:p>
                      <a:pPr marR="24130" algn="r">
                        <a:lnSpc>
                          <a:spcPct val="100000"/>
                        </a:lnSpc>
                        <a:spcBef>
                          <a:spcPts val="15"/>
                        </a:spcBef>
                      </a:pPr>
                      <a:r>
                        <a:rPr sz="2400" dirty="0">
                          <a:latin typeface="Webdings"/>
                          <a:cs typeface="Webdings"/>
                        </a:rPr>
                        <a:t></a:t>
                      </a:r>
                      <a:endParaRPr sz="2400">
                        <a:latin typeface="Webdings"/>
                        <a:cs typeface="Webdings"/>
                      </a:endParaRPr>
                    </a:p>
                  </a:txBody>
                  <a:tcPr marL="0" marR="0" marT="1905" marB="0"/>
                </a:tc>
                <a:extLst>
                  <a:ext uri="{0D108BD9-81ED-4DB2-BD59-A6C34878D82A}">
                    <a16:rowId xmlns:a16="http://schemas.microsoft.com/office/drawing/2014/main" val="10001"/>
                  </a:ext>
                </a:extLst>
              </a:tr>
              <a:tr h="402166">
                <a:tc>
                  <a:txBody>
                    <a:bodyPr/>
                    <a:lstStyle/>
                    <a:p>
                      <a:pPr marL="31750">
                        <a:lnSpc>
                          <a:spcPct val="100000"/>
                        </a:lnSpc>
                        <a:spcBef>
                          <a:spcPts val="15"/>
                        </a:spcBef>
                      </a:pPr>
                      <a:r>
                        <a:rPr sz="2400" dirty="0">
                          <a:latin typeface="Arial"/>
                          <a:cs typeface="Arial"/>
                        </a:rPr>
                        <a:t>Hindu</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400">
                        <a:latin typeface="Times New Roman"/>
                        <a:cs typeface="Times New Roman"/>
                      </a:endParaRPr>
                    </a:p>
                  </a:txBody>
                  <a:tcPr marL="0" marR="0" marT="0" marB="0"/>
                </a:tc>
                <a:tc>
                  <a:txBody>
                    <a:bodyPr/>
                    <a:lstStyle/>
                    <a:p>
                      <a:pPr>
                        <a:lnSpc>
                          <a:spcPct val="100000"/>
                        </a:lnSpc>
                      </a:pPr>
                      <a:endParaRPr sz="2400">
                        <a:latin typeface="Times New Roman"/>
                        <a:cs typeface="Times New Roman"/>
                      </a:endParaRPr>
                    </a:p>
                  </a:txBody>
                  <a:tcPr marL="0" marR="0" marT="0" marB="0"/>
                </a:tc>
                <a:extLst>
                  <a:ext uri="{0D108BD9-81ED-4DB2-BD59-A6C34878D82A}">
                    <a16:rowId xmlns:a16="http://schemas.microsoft.com/office/drawing/2014/main" val="10002"/>
                  </a:ext>
                </a:extLst>
              </a:tr>
              <a:tr h="402166">
                <a:tc>
                  <a:txBody>
                    <a:bodyPr/>
                    <a:lstStyle/>
                    <a:p>
                      <a:pPr marL="31750">
                        <a:lnSpc>
                          <a:spcPct val="100000"/>
                        </a:lnSpc>
                        <a:spcBef>
                          <a:spcPts val="15"/>
                        </a:spcBef>
                      </a:pPr>
                      <a:r>
                        <a:rPr sz="2400" dirty="0">
                          <a:latin typeface="Arial"/>
                          <a:cs typeface="Arial"/>
                        </a:rPr>
                        <a:t>Jewish</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400" dirty="0">
                        <a:latin typeface="Times New Roman"/>
                        <a:cs typeface="Times New Roman"/>
                      </a:endParaRPr>
                    </a:p>
                  </a:txBody>
                  <a:tcPr marL="0" marR="0" marT="0" marB="0"/>
                </a:tc>
                <a:tc>
                  <a:txBody>
                    <a:bodyPr/>
                    <a:lstStyle/>
                    <a:p>
                      <a:pPr>
                        <a:lnSpc>
                          <a:spcPct val="100000"/>
                        </a:lnSpc>
                      </a:pPr>
                      <a:endParaRPr sz="2400">
                        <a:latin typeface="Times New Roman"/>
                        <a:cs typeface="Times New Roman"/>
                      </a:endParaRPr>
                    </a:p>
                  </a:txBody>
                  <a:tcPr marL="0" marR="0" marT="0" marB="0"/>
                </a:tc>
                <a:extLst>
                  <a:ext uri="{0D108BD9-81ED-4DB2-BD59-A6C34878D82A}">
                    <a16:rowId xmlns:a16="http://schemas.microsoft.com/office/drawing/2014/main" val="10003"/>
                  </a:ext>
                </a:extLst>
              </a:tr>
              <a:tr h="402167">
                <a:tc>
                  <a:txBody>
                    <a:bodyPr/>
                    <a:lstStyle/>
                    <a:p>
                      <a:pPr marL="31750">
                        <a:lnSpc>
                          <a:spcPct val="100000"/>
                        </a:lnSpc>
                        <a:spcBef>
                          <a:spcPts val="15"/>
                        </a:spcBef>
                      </a:pPr>
                      <a:r>
                        <a:rPr sz="2400" dirty="0">
                          <a:latin typeface="Arial"/>
                          <a:cs typeface="Arial"/>
                        </a:rPr>
                        <a:t>Muslim</a:t>
                      </a:r>
                      <a:endParaRPr sz="2400">
                        <a:latin typeface="Arial"/>
                        <a:cs typeface="Arial"/>
                      </a:endParaRPr>
                    </a:p>
                  </a:txBody>
                  <a:tcPr marL="0" marR="0" marT="1905" marB="0"/>
                </a:tc>
                <a:tc>
                  <a:txBody>
                    <a:bodyPr/>
                    <a:lstStyle/>
                    <a:p>
                      <a:pPr marL="311785">
                        <a:lnSpc>
                          <a:spcPct val="10000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400">
                        <a:latin typeface="Times New Roman"/>
                        <a:cs typeface="Times New Roman"/>
                      </a:endParaRPr>
                    </a:p>
                  </a:txBody>
                  <a:tcPr marL="0" marR="0" marT="0" marB="0"/>
                </a:tc>
                <a:tc>
                  <a:txBody>
                    <a:bodyPr/>
                    <a:lstStyle/>
                    <a:p>
                      <a:pPr>
                        <a:lnSpc>
                          <a:spcPct val="100000"/>
                        </a:lnSpc>
                      </a:pPr>
                      <a:endParaRPr sz="2400">
                        <a:latin typeface="Times New Roman"/>
                        <a:cs typeface="Times New Roman"/>
                      </a:endParaRPr>
                    </a:p>
                  </a:txBody>
                  <a:tcPr marL="0" marR="0" marT="0" marB="0"/>
                </a:tc>
                <a:extLst>
                  <a:ext uri="{0D108BD9-81ED-4DB2-BD59-A6C34878D82A}">
                    <a16:rowId xmlns:a16="http://schemas.microsoft.com/office/drawing/2014/main" val="10004"/>
                  </a:ext>
                </a:extLst>
              </a:tr>
              <a:tr h="371342">
                <a:tc>
                  <a:txBody>
                    <a:bodyPr/>
                    <a:lstStyle/>
                    <a:p>
                      <a:pPr marL="31750">
                        <a:lnSpc>
                          <a:spcPts val="2810"/>
                        </a:lnSpc>
                        <a:spcBef>
                          <a:spcPts val="15"/>
                        </a:spcBef>
                      </a:pPr>
                      <a:r>
                        <a:rPr sz="2400" spc="-5" dirty="0">
                          <a:latin typeface="Arial"/>
                          <a:cs typeface="Arial"/>
                        </a:rPr>
                        <a:t>Sikh</a:t>
                      </a:r>
                      <a:endParaRPr sz="2400">
                        <a:latin typeface="Arial"/>
                        <a:cs typeface="Arial"/>
                      </a:endParaRPr>
                    </a:p>
                  </a:txBody>
                  <a:tcPr marL="0" marR="0" marT="1905" marB="0"/>
                </a:tc>
                <a:tc>
                  <a:txBody>
                    <a:bodyPr/>
                    <a:lstStyle/>
                    <a:p>
                      <a:pPr marL="311785">
                        <a:lnSpc>
                          <a:spcPts val="2810"/>
                        </a:lnSpc>
                        <a:spcBef>
                          <a:spcPts val="15"/>
                        </a:spcBef>
                      </a:pPr>
                      <a:r>
                        <a:rPr sz="2400" dirty="0">
                          <a:latin typeface="Webdings"/>
                          <a:cs typeface="Webdings"/>
                        </a:rPr>
                        <a:t></a:t>
                      </a:r>
                      <a:endParaRPr sz="2400">
                        <a:latin typeface="Webdings"/>
                        <a:cs typeface="Webdings"/>
                      </a:endParaRPr>
                    </a:p>
                  </a:txBody>
                  <a:tcPr marL="0" marR="0" marT="1905" marB="0"/>
                </a:tc>
                <a:tc>
                  <a:txBody>
                    <a:bodyPr/>
                    <a:lstStyle/>
                    <a:p>
                      <a:pPr>
                        <a:lnSpc>
                          <a:spcPct val="100000"/>
                        </a:lnSpc>
                      </a:pPr>
                      <a:endParaRPr sz="2300">
                        <a:latin typeface="Times New Roman"/>
                        <a:cs typeface="Times New Roman"/>
                      </a:endParaRPr>
                    </a:p>
                  </a:txBody>
                  <a:tcPr marL="0" marR="0" marT="0" marB="0"/>
                </a:tc>
                <a:tc>
                  <a:txBody>
                    <a:bodyPr/>
                    <a:lstStyle/>
                    <a:p>
                      <a:pPr>
                        <a:lnSpc>
                          <a:spcPct val="100000"/>
                        </a:lnSpc>
                      </a:pPr>
                      <a:endParaRPr sz="2300" dirty="0">
                        <a:latin typeface="Times New Roman"/>
                        <a:cs typeface="Times New Roman"/>
                      </a:endParaRPr>
                    </a:p>
                  </a:txBody>
                  <a:tcPr marL="0" marR="0" marT="0" marB="0"/>
                </a:tc>
                <a:extLst>
                  <a:ext uri="{0D108BD9-81ED-4DB2-BD59-A6C34878D82A}">
                    <a16:rowId xmlns:a16="http://schemas.microsoft.com/office/drawing/2014/main" val="10005"/>
                  </a:ext>
                </a:extLst>
              </a:tr>
            </a:tbl>
          </a:graphicData>
        </a:graphic>
      </p:graphicFrame>
      <p:sp>
        <p:nvSpPr>
          <p:cNvPr id="5" name="object 5"/>
          <p:cNvSpPr txBox="1"/>
          <p:nvPr/>
        </p:nvSpPr>
        <p:spPr>
          <a:xfrm>
            <a:off x="5067962" y="5365290"/>
            <a:ext cx="372173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Adapted from Saunders </a:t>
            </a:r>
            <a:r>
              <a:rPr sz="1800" i="1" spc="-5" dirty="0">
                <a:latin typeface="Arial"/>
                <a:cs typeface="Arial"/>
              </a:rPr>
              <a:t>et al</a:t>
            </a:r>
            <a:r>
              <a:rPr sz="1800" spc="-5" dirty="0">
                <a:latin typeface="Arial"/>
                <a:cs typeface="Arial"/>
              </a:rPr>
              <a:t>.</a:t>
            </a:r>
            <a:r>
              <a:rPr sz="1800" spc="-50" dirty="0">
                <a:latin typeface="Arial"/>
                <a:cs typeface="Arial"/>
              </a:rPr>
              <a:t> </a:t>
            </a:r>
            <a:r>
              <a:rPr sz="1800" spc="-5" dirty="0">
                <a:latin typeface="Arial"/>
                <a:cs typeface="Arial"/>
              </a:rPr>
              <a:t>(2009)</a:t>
            </a:r>
            <a:endParaRPr sz="180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81200" y="344805"/>
            <a:ext cx="4129976" cy="505267"/>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dirty="0"/>
          </a:p>
        </p:txBody>
      </p:sp>
      <p:sp>
        <p:nvSpPr>
          <p:cNvPr id="5" name="object 5"/>
          <p:cNvSpPr txBox="1">
            <a:spLocks noGrp="1"/>
          </p:cNvSpPr>
          <p:nvPr>
            <p:ph idx="1"/>
          </p:nvPr>
        </p:nvSpPr>
        <p:spPr>
          <a:xfrm>
            <a:off x="152400" y="1685208"/>
            <a:ext cx="8829939" cy="4079451"/>
          </a:xfrm>
          <a:prstGeom prst="rect">
            <a:avLst/>
          </a:prstGeom>
        </p:spPr>
        <p:txBody>
          <a:bodyPr vert="horz" wrap="square" lIns="0" tIns="1762126" rIns="0" bIns="0" rtlCol="0">
            <a:spAutoFit/>
          </a:bodyPr>
          <a:lstStyle/>
          <a:p>
            <a:pPr marL="1241425" marR="5462270" indent="-285750">
              <a:lnSpc>
                <a:spcPct val="110000"/>
              </a:lnSpc>
              <a:spcBef>
                <a:spcPts val="95"/>
              </a:spcBef>
              <a:buFont typeface="Wingdings" panose="05000000000000000000" pitchFamily="2" charset="2"/>
              <a:buChar char="q"/>
            </a:pPr>
            <a:r>
              <a:rPr spc="-5" dirty="0" smtClean="0"/>
              <a:t>Once </a:t>
            </a:r>
            <a:r>
              <a:rPr dirty="0"/>
              <a:t>a</a:t>
            </a:r>
            <a:r>
              <a:rPr spc="-90" dirty="0"/>
              <a:t> </a:t>
            </a:r>
            <a:r>
              <a:rPr dirty="0"/>
              <a:t>week</a:t>
            </a:r>
          </a:p>
          <a:p>
            <a:pPr marL="1241425" marR="2243455" indent="-285750">
              <a:lnSpc>
                <a:spcPts val="3170"/>
              </a:lnSpc>
              <a:spcBef>
                <a:spcPts val="155"/>
              </a:spcBef>
              <a:buFont typeface="Wingdings" panose="05000000000000000000" pitchFamily="2" charset="2"/>
              <a:buChar char="q"/>
            </a:pPr>
            <a:r>
              <a:rPr dirty="0"/>
              <a:t>Less </a:t>
            </a:r>
            <a:r>
              <a:rPr spc="-5" dirty="0"/>
              <a:t>than fortnightly to </a:t>
            </a:r>
            <a:r>
              <a:rPr dirty="0"/>
              <a:t>once a </a:t>
            </a:r>
            <a:r>
              <a:rPr spc="-5" dirty="0"/>
              <a:t>month  </a:t>
            </a:r>
            <a:r>
              <a:rPr dirty="0"/>
              <a:t>2 or more </a:t>
            </a:r>
            <a:r>
              <a:rPr spc="-5" dirty="0"/>
              <a:t>times </a:t>
            </a:r>
            <a:r>
              <a:rPr dirty="0"/>
              <a:t>a</a:t>
            </a:r>
            <a:r>
              <a:rPr spc="-35" dirty="0"/>
              <a:t> </a:t>
            </a:r>
            <a:r>
              <a:rPr dirty="0"/>
              <a:t>week</a:t>
            </a:r>
          </a:p>
          <a:p>
            <a:pPr marL="1241425" marR="2378075" indent="-285750">
              <a:lnSpc>
                <a:spcPts val="3170"/>
              </a:lnSpc>
              <a:spcBef>
                <a:spcPts val="25"/>
              </a:spcBef>
              <a:buFont typeface="Wingdings" panose="05000000000000000000" pitchFamily="2" charset="2"/>
              <a:buChar char="q"/>
            </a:pPr>
            <a:r>
              <a:rPr dirty="0"/>
              <a:t>Less </a:t>
            </a:r>
            <a:r>
              <a:rPr spc="-5" dirty="0"/>
              <a:t>than </a:t>
            </a:r>
            <a:r>
              <a:rPr dirty="0"/>
              <a:t>once a week </a:t>
            </a:r>
            <a:r>
              <a:rPr spc="-5" dirty="0"/>
              <a:t>to fortnightly  </a:t>
            </a:r>
            <a:endParaRPr lang="en-GB" spc="-5" dirty="0" smtClean="0"/>
          </a:p>
          <a:p>
            <a:pPr marL="1241425" marR="2378075" indent="-285750">
              <a:lnSpc>
                <a:spcPts val="3170"/>
              </a:lnSpc>
              <a:spcBef>
                <a:spcPts val="25"/>
              </a:spcBef>
              <a:buFont typeface="Wingdings" panose="05000000000000000000" pitchFamily="2" charset="2"/>
              <a:buChar char="q"/>
            </a:pPr>
            <a:r>
              <a:rPr dirty="0" smtClean="0"/>
              <a:t>Less</a:t>
            </a:r>
            <a:r>
              <a:rPr spc="-10" dirty="0" smtClean="0"/>
              <a:t> </a:t>
            </a:r>
            <a:r>
              <a:rPr spc="-5" dirty="0"/>
              <a:t>often</a:t>
            </a:r>
          </a:p>
          <a:p>
            <a:pPr marL="4497070" indent="0">
              <a:lnSpc>
                <a:spcPct val="100000"/>
              </a:lnSpc>
              <a:spcBef>
                <a:spcPts val="415"/>
              </a:spcBef>
              <a:buNone/>
            </a:pPr>
            <a:r>
              <a:rPr sz="1800" spc="-5" dirty="0"/>
              <a:t>Adapted from Saunders </a:t>
            </a:r>
            <a:r>
              <a:rPr sz="1800" i="1" spc="-5" dirty="0">
                <a:latin typeface="Arial"/>
                <a:cs typeface="Arial"/>
              </a:rPr>
              <a:t>et al</a:t>
            </a:r>
            <a:r>
              <a:rPr sz="1800" spc="-5" dirty="0"/>
              <a:t>.</a:t>
            </a:r>
            <a:r>
              <a:rPr sz="1800" spc="-50" dirty="0"/>
              <a:t> </a:t>
            </a:r>
            <a:r>
              <a:rPr sz="1800" spc="-5" dirty="0"/>
              <a:t>(2009)</a:t>
            </a:r>
            <a:endParaRPr sz="1800" dirty="0">
              <a:latin typeface="Arial"/>
              <a:cs typeface="Arial"/>
            </a:endParaRPr>
          </a:p>
        </p:txBody>
      </p:sp>
      <p:sp>
        <p:nvSpPr>
          <p:cNvPr id="3" name="object 3"/>
          <p:cNvSpPr txBox="1"/>
          <p:nvPr/>
        </p:nvSpPr>
        <p:spPr>
          <a:xfrm>
            <a:off x="228600" y="850072"/>
            <a:ext cx="8915400" cy="1672253"/>
          </a:xfrm>
          <a:prstGeom prst="rect">
            <a:avLst/>
          </a:prstGeom>
        </p:spPr>
        <p:txBody>
          <a:bodyPr vert="horz" wrap="square" lIns="0" tIns="12700" rIns="0" bIns="0" rtlCol="0">
            <a:spAutoFit/>
          </a:bodyPr>
          <a:lstStyle/>
          <a:p>
            <a:pPr marL="2192020">
              <a:lnSpc>
                <a:spcPct val="100000"/>
              </a:lnSpc>
              <a:spcBef>
                <a:spcPts val="100"/>
              </a:spcBef>
            </a:pPr>
            <a:r>
              <a:rPr sz="2800" b="1" dirty="0">
                <a:latin typeface="Arial"/>
                <a:cs typeface="Arial"/>
              </a:rPr>
              <a:t>(3) </a:t>
            </a:r>
            <a:r>
              <a:rPr sz="2800" b="1" spc="-5" dirty="0">
                <a:latin typeface="Arial"/>
                <a:cs typeface="Arial"/>
              </a:rPr>
              <a:t>Category questions</a:t>
            </a:r>
            <a:endParaRPr sz="2800" dirty="0">
              <a:latin typeface="Arial"/>
              <a:cs typeface="Arial"/>
            </a:endParaRPr>
          </a:p>
          <a:p>
            <a:pPr>
              <a:lnSpc>
                <a:spcPct val="100000"/>
              </a:lnSpc>
              <a:spcBef>
                <a:spcPts val="35"/>
              </a:spcBef>
            </a:pPr>
            <a:endParaRPr sz="3650" dirty="0">
              <a:latin typeface="Times New Roman"/>
              <a:cs typeface="Times New Roman"/>
            </a:endParaRPr>
          </a:p>
          <a:p>
            <a:pPr marL="12700" marR="5080">
              <a:lnSpc>
                <a:spcPts val="2630"/>
              </a:lnSpc>
              <a:spcBef>
                <a:spcPts val="5"/>
              </a:spcBef>
            </a:pPr>
            <a:r>
              <a:rPr sz="2600" spc="-5" dirty="0">
                <a:latin typeface="Arial"/>
                <a:cs typeface="Arial"/>
              </a:rPr>
              <a:t>How </a:t>
            </a:r>
            <a:r>
              <a:rPr sz="2600" dirty="0">
                <a:latin typeface="Arial"/>
                <a:cs typeface="Arial"/>
              </a:rPr>
              <a:t>often do you </a:t>
            </a:r>
            <a:r>
              <a:rPr sz="2600" spc="-5" dirty="0">
                <a:latin typeface="Arial"/>
                <a:cs typeface="Arial"/>
              </a:rPr>
              <a:t>visit </a:t>
            </a:r>
            <a:r>
              <a:rPr sz="2600" dirty="0">
                <a:latin typeface="Arial"/>
                <a:cs typeface="Arial"/>
              </a:rPr>
              <a:t>the </a:t>
            </a:r>
            <a:r>
              <a:rPr sz="2600" spc="-5" dirty="0">
                <a:latin typeface="Arial"/>
                <a:cs typeface="Arial"/>
              </a:rPr>
              <a:t>shopping centre? </a:t>
            </a:r>
            <a:r>
              <a:rPr sz="2400" dirty="0">
                <a:latin typeface="Wingdings"/>
                <a:cs typeface="Wingdings"/>
              </a:rPr>
              <a:t></a:t>
            </a:r>
            <a:r>
              <a:rPr sz="2400" dirty="0">
                <a:latin typeface="Times New Roman"/>
                <a:cs typeface="Times New Roman"/>
              </a:rPr>
              <a:t> </a:t>
            </a:r>
            <a:r>
              <a:rPr sz="2400" dirty="0">
                <a:latin typeface="Arial"/>
                <a:cs typeface="Arial"/>
              </a:rPr>
              <a:t>as  appropriate.</a:t>
            </a:r>
          </a:p>
        </p:txBody>
      </p:sp>
      <p:pic>
        <p:nvPicPr>
          <p:cNvPr id="6" name="Picture 5"/>
          <p:cNvPicPr>
            <a:picLocks noChangeAspect="1"/>
          </p:cNvPicPr>
          <p:nvPr/>
        </p:nvPicPr>
        <p:blipFill>
          <a:blip r:embed="rId2"/>
          <a:stretch>
            <a:fillRect/>
          </a:stretch>
        </p:blipFill>
        <p:spPr>
          <a:xfrm>
            <a:off x="7391400" y="3156754"/>
            <a:ext cx="1016818" cy="197347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743200" y="393383"/>
            <a:ext cx="3367976" cy="505267"/>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dirty="0"/>
          </a:p>
        </p:txBody>
      </p:sp>
      <p:sp>
        <p:nvSpPr>
          <p:cNvPr id="3" name="object 3"/>
          <p:cNvSpPr txBox="1"/>
          <p:nvPr/>
        </p:nvSpPr>
        <p:spPr>
          <a:xfrm>
            <a:off x="612140" y="972820"/>
            <a:ext cx="7919084" cy="1847850"/>
          </a:xfrm>
          <a:prstGeom prst="rect">
            <a:avLst/>
          </a:prstGeom>
        </p:spPr>
        <p:txBody>
          <a:bodyPr vert="horz" wrap="square" lIns="0" tIns="12700" rIns="0" bIns="0" rtlCol="0">
            <a:spAutoFit/>
          </a:bodyPr>
          <a:lstStyle/>
          <a:p>
            <a:pPr marL="2182495">
              <a:lnSpc>
                <a:spcPct val="100000"/>
              </a:lnSpc>
              <a:spcBef>
                <a:spcPts val="100"/>
              </a:spcBef>
            </a:pPr>
            <a:r>
              <a:rPr sz="2800" b="1" dirty="0">
                <a:latin typeface="Arial"/>
                <a:cs typeface="Arial"/>
              </a:rPr>
              <a:t>(4) </a:t>
            </a:r>
            <a:r>
              <a:rPr sz="2800" b="1" spc="-5" dirty="0">
                <a:latin typeface="Arial"/>
                <a:cs typeface="Arial"/>
              </a:rPr>
              <a:t>Ranking</a:t>
            </a:r>
            <a:r>
              <a:rPr sz="2800" b="1" spc="-10" dirty="0">
                <a:latin typeface="Arial"/>
                <a:cs typeface="Arial"/>
              </a:rPr>
              <a:t> </a:t>
            </a:r>
            <a:r>
              <a:rPr sz="2800" b="1" spc="-5" dirty="0">
                <a:latin typeface="Arial"/>
                <a:cs typeface="Arial"/>
              </a:rPr>
              <a:t>questions</a:t>
            </a:r>
            <a:endParaRPr sz="2800" dirty="0">
              <a:latin typeface="Arial"/>
              <a:cs typeface="Arial"/>
            </a:endParaRPr>
          </a:p>
          <a:p>
            <a:pPr>
              <a:lnSpc>
                <a:spcPct val="100000"/>
              </a:lnSpc>
              <a:spcBef>
                <a:spcPts val="15"/>
              </a:spcBef>
            </a:pPr>
            <a:endParaRPr sz="2800" dirty="0">
              <a:latin typeface="Times New Roman"/>
              <a:cs typeface="Times New Roman"/>
            </a:endParaRPr>
          </a:p>
          <a:p>
            <a:pPr marL="12700" marR="5080" algn="just">
              <a:lnSpc>
                <a:spcPct val="89700"/>
              </a:lnSpc>
            </a:pPr>
            <a:r>
              <a:rPr sz="2400" dirty="0">
                <a:latin typeface="Arial"/>
                <a:cs typeface="Arial"/>
              </a:rPr>
              <a:t>Number </a:t>
            </a:r>
            <a:r>
              <a:rPr sz="2400" spc="-5" dirty="0">
                <a:latin typeface="Arial"/>
                <a:cs typeface="Arial"/>
              </a:rPr>
              <a:t>the factors listed </a:t>
            </a:r>
            <a:r>
              <a:rPr sz="2400" dirty="0">
                <a:latin typeface="Arial"/>
                <a:cs typeface="Arial"/>
              </a:rPr>
              <a:t>below in order of </a:t>
            </a:r>
            <a:r>
              <a:rPr sz="2400" spc="-5" dirty="0">
                <a:latin typeface="Arial"/>
                <a:cs typeface="Arial"/>
              </a:rPr>
              <a:t>importance  </a:t>
            </a:r>
            <a:r>
              <a:rPr sz="2400" dirty="0">
                <a:latin typeface="Arial"/>
                <a:cs typeface="Arial"/>
              </a:rPr>
              <a:t>when choosing a new </a:t>
            </a:r>
            <a:r>
              <a:rPr sz="2400" spc="-35" dirty="0">
                <a:latin typeface="Arial"/>
                <a:cs typeface="Arial"/>
              </a:rPr>
              <a:t>car, </a:t>
            </a:r>
            <a:r>
              <a:rPr sz="2400" spc="-5" dirty="0">
                <a:latin typeface="Arial"/>
                <a:cs typeface="Arial"/>
              </a:rPr>
              <a:t>with </a:t>
            </a:r>
            <a:r>
              <a:rPr sz="2400" dirty="0">
                <a:latin typeface="Arial"/>
                <a:cs typeface="Arial"/>
              </a:rPr>
              <a:t>1 being </a:t>
            </a:r>
            <a:r>
              <a:rPr sz="2400" spc="-5" dirty="0">
                <a:latin typeface="Arial"/>
                <a:cs typeface="Arial"/>
              </a:rPr>
              <a:t>the </a:t>
            </a:r>
            <a:r>
              <a:rPr sz="2400" dirty="0">
                <a:latin typeface="Arial"/>
                <a:cs typeface="Arial"/>
              </a:rPr>
              <a:t>most  </a:t>
            </a:r>
            <a:r>
              <a:rPr sz="2400" spc="-5" dirty="0">
                <a:latin typeface="Arial"/>
                <a:cs typeface="Arial"/>
              </a:rPr>
              <a:t>important </a:t>
            </a:r>
            <a:r>
              <a:rPr sz="2400" dirty="0">
                <a:latin typeface="Arial"/>
                <a:cs typeface="Arial"/>
              </a:rPr>
              <a:t>and 4 being </a:t>
            </a:r>
            <a:r>
              <a:rPr sz="2400" spc="-5" dirty="0">
                <a:latin typeface="Arial"/>
                <a:cs typeface="Arial"/>
              </a:rPr>
              <a:t>the </a:t>
            </a:r>
            <a:r>
              <a:rPr sz="2400" dirty="0">
                <a:latin typeface="Arial"/>
                <a:cs typeface="Arial"/>
              </a:rPr>
              <a:t>least</a:t>
            </a:r>
            <a:r>
              <a:rPr sz="2400" spc="-30" dirty="0">
                <a:latin typeface="Arial"/>
                <a:cs typeface="Arial"/>
              </a:rPr>
              <a:t> </a:t>
            </a:r>
            <a:r>
              <a:rPr sz="2400" spc="-5" dirty="0">
                <a:latin typeface="Arial"/>
                <a:cs typeface="Arial"/>
              </a:rPr>
              <a:t>important</a:t>
            </a:r>
            <a:r>
              <a:rPr sz="2000" spc="-5" dirty="0">
                <a:latin typeface="Arial"/>
                <a:cs typeface="Arial"/>
              </a:rPr>
              <a:t>.</a:t>
            </a:r>
            <a:endParaRPr sz="2000" dirty="0">
              <a:latin typeface="Arial"/>
              <a:cs typeface="Arial"/>
            </a:endParaRPr>
          </a:p>
        </p:txBody>
      </p:sp>
      <p:sp>
        <p:nvSpPr>
          <p:cNvPr id="4" name="object 4"/>
          <p:cNvSpPr txBox="1"/>
          <p:nvPr/>
        </p:nvSpPr>
        <p:spPr>
          <a:xfrm>
            <a:off x="6081839" y="3034474"/>
            <a:ext cx="1550670" cy="391160"/>
          </a:xfrm>
          <a:prstGeom prst="rect">
            <a:avLst/>
          </a:prstGeom>
        </p:spPr>
        <p:txBody>
          <a:bodyPr vert="horz" wrap="square" lIns="0" tIns="12700" rIns="0" bIns="0" rtlCol="0">
            <a:spAutoFit/>
          </a:bodyPr>
          <a:lstStyle/>
          <a:p>
            <a:pPr marL="12700">
              <a:lnSpc>
                <a:spcPct val="100000"/>
              </a:lnSpc>
              <a:spcBef>
                <a:spcPts val="100"/>
              </a:spcBef>
            </a:pPr>
            <a:r>
              <a:rPr sz="2400" i="1" spc="-5" dirty="0">
                <a:latin typeface="Arial"/>
                <a:cs typeface="Arial"/>
              </a:rPr>
              <a:t>Importance</a:t>
            </a:r>
            <a:endParaRPr sz="2400">
              <a:latin typeface="Arial"/>
              <a:cs typeface="Arial"/>
            </a:endParaRPr>
          </a:p>
        </p:txBody>
      </p:sp>
      <p:sp>
        <p:nvSpPr>
          <p:cNvPr id="5" name="object 5"/>
          <p:cNvSpPr txBox="1"/>
          <p:nvPr/>
        </p:nvSpPr>
        <p:spPr>
          <a:xfrm>
            <a:off x="612140" y="2998067"/>
            <a:ext cx="3521710" cy="2036445"/>
          </a:xfrm>
          <a:prstGeom prst="rect">
            <a:avLst/>
          </a:prstGeom>
        </p:spPr>
        <p:txBody>
          <a:bodyPr vert="horz" wrap="square" lIns="0" tIns="48895" rIns="0" bIns="0" rtlCol="0">
            <a:spAutoFit/>
          </a:bodyPr>
          <a:lstStyle/>
          <a:p>
            <a:pPr marL="909955">
              <a:lnSpc>
                <a:spcPct val="100000"/>
              </a:lnSpc>
              <a:spcBef>
                <a:spcPts val="385"/>
              </a:spcBef>
            </a:pPr>
            <a:r>
              <a:rPr sz="2400" i="1" spc="-5" dirty="0">
                <a:latin typeface="Arial"/>
                <a:cs typeface="Arial"/>
              </a:rPr>
              <a:t>Factor</a:t>
            </a:r>
            <a:endParaRPr sz="2400" dirty="0">
              <a:latin typeface="Arial"/>
              <a:cs typeface="Arial"/>
            </a:endParaRPr>
          </a:p>
          <a:p>
            <a:pPr marL="12700" marR="5080">
              <a:lnSpc>
                <a:spcPct val="109900"/>
              </a:lnSpc>
            </a:pPr>
            <a:r>
              <a:rPr sz="2400" i="1" dirty="0">
                <a:latin typeface="Arial"/>
                <a:cs typeface="Arial"/>
              </a:rPr>
              <a:t>Carbon dioxide</a:t>
            </a:r>
            <a:r>
              <a:rPr sz="2400" i="1" spc="-105" dirty="0">
                <a:latin typeface="Arial"/>
                <a:cs typeface="Arial"/>
              </a:rPr>
              <a:t> </a:t>
            </a:r>
            <a:r>
              <a:rPr sz="2400" i="1" dirty="0">
                <a:latin typeface="Arial"/>
                <a:cs typeface="Arial"/>
              </a:rPr>
              <a:t>emissions  </a:t>
            </a:r>
            <a:r>
              <a:rPr sz="2400" i="1" spc="-5" dirty="0">
                <a:latin typeface="Arial"/>
                <a:cs typeface="Arial"/>
              </a:rPr>
              <a:t>Boot</a:t>
            </a:r>
            <a:r>
              <a:rPr sz="2400" i="1" spc="-15" dirty="0">
                <a:latin typeface="Arial"/>
                <a:cs typeface="Arial"/>
              </a:rPr>
              <a:t> </a:t>
            </a:r>
            <a:r>
              <a:rPr sz="2400" i="1" dirty="0">
                <a:latin typeface="Arial"/>
                <a:cs typeface="Arial"/>
              </a:rPr>
              <a:t>size</a:t>
            </a:r>
            <a:endParaRPr sz="2400" dirty="0">
              <a:latin typeface="Arial"/>
              <a:cs typeface="Arial"/>
            </a:endParaRPr>
          </a:p>
          <a:p>
            <a:pPr marL="12700" marR="1786255">
              <a:lnSpc>
                <a:spcPct val="110000"/>
              </a:lnSpc>
            </a:pPr>
            <a:r>
              <a:rPr sz="2400" i="1" dirty="0">
                <a:latin typeface="Arial"/>
                <a:cs typeface="Arial"/>
              </a:rPr>
              <a:t>Deprecia</a:t>
            </a:r>
            <a:r>
              <a:rPr sz="2400" i="1" spc="-5" dirty="0">
                <a:latin typeface="Arial"/>
                <a:cs typeface="Arial"/>
              </a:rPr>
              <a:t>t</a:t>
            </a:r>
            <a:r>
              <a:rPr sz="2400" i="1" dirty="0">
                <a:latin typeface="Arial"/>
                <a:cs typeface="Arial"/>
              </a:rPr>
              <a:t>ion  </a:t>
            </a:r>
            <a:r>
              <a:rPr sz="2400" i="1" spc="-5" dirty="0">
                <a:latin typeface="Arial"/>
                <a:cs typeface="Arial"/>
              </a:rPr>
              <a:t>Price</a:t>
            </a:r>
            <a:endParaRPr sz="2400" dirty="0">
              <a:latin typeface="Arial"/>
              <a:cs typeface="Arial"/>
            </a:endParaRPr>
          </a:p>
        </p:txBody>
      </p:sp>
      <p:sp>
        <p:nvSpPr>
          <p:cNvPr id="6" name="object 6"/>
          <p:cNvSpPr txBox="1"/>
          <p:nvPr/>
        </p:nvSpPr>
        <p:spPr>
          <a:xfrm>
            <a:off x="6435090" y="3400299"/>
            <a:ext cx="615315" cy="1634489"/>
          </a:xfrm>
          <a:prstGeom prst="rect">
            <a:avLst/>
          </a:prstGeom>
        </p:spPr>
        <p:txBody>
          <a:bodyPr vert="horz" wrap="square" lIns="0" tIns="48895" rIns="0" bIns="0" rtlCol="0">
            <a:spAutoFit/>
          </a:bodyPr>
          <a:lstStyle/>
          <a:p>
            <a:pPr marL="12700">
              <a:lnSpc>
                <a:spcPct val="100000"/>
              </a:lnSpc>
              <a:spcBef>
                <a:spcPts val="385"/>
              </a:spcBef>
              <a:tabLst>
                <a:tab pos="516890" algn="l"/>
              </a:tabLst>
            </a:pPr>
            <a:r>
              <a:rPr sz="2400" dirty="0">
                <a:latin typeface="Arial"/>
                <a:cs typeface="Arial"/>
              </a:rPr>
              <a:t>[	]</a:t>
            </a:r>
            <a:endParaRPr sz="2400">
              <a:latin typeface="Arial"/>
              <a:cs typeface="Arial"/>
            </a:endParaRPr>
          </a:p>
          <a:p>
            <a:pPr marL="12700">
              <a:lnSpc>
                <a:spcPct val="100000"/>
              </a:lnSpc>
              <a:spcBef>
                <a:spcPts val="285"/>
              </a:spcBef>
              <a:tabLst>
                <a:tab pos="516890" algn="l"/>
              </a:tabLst>
            </a:pPr>
            <a:r>
              <a:rPr sz="2400" dirty="0">
                <a:latin typeface="Arial"/>
                <a:cs typeface="Arial"/>
              </a:rPr>
              <a:t>[	]</a:t>
            </a:r>
            <a:endParaRPr sz="2400">
              <a:latin typeface="Arial"/>
              <a:cs typeface="Arial"/>
            </a:endParaRPr>
          </a:p>
          <a:p>
            <a:pPr marL="12700">
              <a:lnSpc>
                <a:spcPct val="100000"/>
              </a:lnSpc>
              <a:spcBef>
                <a:spcPts val="290"/>
              </a:spcBef>
              <a:tabLst>
                <a:tab pos="516890" algn="l"/>
              </a:tabLst>
            </a:pPr>
            <a:r>
              <a:rPr sz="2400" dirty="0">
                <a:latin typeface="Arial"/>
                <a:cs typeface="Arial"/>
              </a:rPr>
              <a:t>[	]</a:t>
            </a:r>
            <a:endParaRPr sz="2400">
              <a:latin typeface="Arial"/>
              <a:cs typeface="Arial"/>
            </a:endParaRPr>
          </a:p>
          <a:p>
            <a:pPr marL="12700">
              <a:lnSpc>
                <a:spcPct val="100000"/>
              </a:lnSpc>
              <a:spcBef>
                <a:spcPts val="285"/>
              </a:spcBef>
              <a:tabLst>
                <a:tab pos="516890" algn="l"/>
              </a:tabLst>
            </a:pPr>
            <a:r>
              <a:rPr sz="2400" dirty="0">
                <a:latin typeface="Arial"/>
                <a:cs typeface="Arial"/>
              </a:rPr>
              <a:t>[	]</a:t>
            </a:r>
            <a:endParaRPr sz="2400">
              <a:latin typeface="Arial"/>
              <a:cs typeface="Arial"/>
            </a:endParaRPr>
          </a:p>
        </p:txBody>
      </p:sp>
      <p:sp>
        <p:nvSpPr>
          <p:cNvPr id="7" name="object 7"/>
          <p:cNvSpPr txBox="1"/>
          <p:nvPr/>
        </p:nvSpPr>
        <p:spPr>
          <a:xfrm>
            <a:off x="5067962" y="5365290"/>
            <a:ext cx="3721735" cy="299720"/>
          </a:xfrm>
          <a:prstGeom prst="rect">
            <a:avLst/>
          </a:prstGeom>
        </p:spPr>
        <p:txBody>
          <a:bodyPr vert="horz" wrap="square" lIns="0" tIns="12700" rIns="0" bIns="0" rtlCol="0">
            <a:spAutoFit/>
          </a:bodyPr>
          <a:lstStyle/>
          <a:p>
            <a:pPr marL="12700">
              <a:lnSpc>
                <a:spcPct val="100000"/>
              </a:lnSpc>
              <a:spcBef>
                <a:spcPts val="100"/>
              </a:spcBef>
            </a:pPr>
            <a:r>
              <a:rPr sz="1800" spc="-5" dirty="0">
                <a:latin typeface="Arial"/>
                <a:cs typeface="Arial"/>
              </a:rPr>
              <a:t>Adapted from Saunders </a:t>
            </a:r>
            <a:r>
              <a:rPr sz="1800" i="1" spc="-5" dirty="0">
                <a:latin typeface="Arial"/>
                <a:cs typeface="Arial"/>
              </a:rPr>
              <a:t>et al</a:t>
            </a:r>
            <a:r>
              <a:rPr sz="1800" spc="-5" dirty="0">
                <a:latin typeface="Arial"/>
                <a:cs typeface="Arial"/>
              </a:rPr>
              <a:t>.</a:t>
            </a:r>
            <a:r>
              <a:rPr sz="1800" spc="-50" dirty="0">
                <a:latin typeface="Arial"/>
                <a:cs typeface="Arial"/>
              </a:rPr>
              <a:t> </a:t>
            </a:r>
            <a:r>
              <a:rPr sz="1800" spc="-5" dirty="0">
                <a:latin typeface="Arial"/>
                <a:cs typeface="Arial"/>
              </a:rPr>
              <a:t>(2009)</a:t>
            </a:r>
            <a:endParaRPr sz="18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83992" y="178500"/>
            <a:ext cx="3127184" cy="997709"/>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dirty="0"/>
          </a:p>
        </p:txBody>
      </p:sp>
      <p:sp>
        <p:nvSpPr>
          <p:cNvPr id="3" name="object 3"/>
          <p:cNvSpPr txBox="1"/>
          <p:nvPr/>
        </p:nvSpPr>
        <p:spPr>
          <a:xfrm>
            <a:off x="459740" y="1035494"/>
            <a:ext cx="8223884" cy="2257425"/>
          </a:xfrm>
          <a:prstGeom prst="rect">
            <a:avLst/>
          </a:prstGeom>
        </p:spPr>
        <p:txBody>
          <a:bodyPr vert="horz" wrap="square" lIns="0" tIns="254635" rIns="0" bIns="0" rtlCol="0">
            <a:spAutoFit/>
          </a:bodyPr>
          <a:lstStyle/>
          <a:p>
            <a:pPr marL="2448560">
              <a:lnSpc>
                <a:spcPct val="100000"/>
              </a:lnSpc>
              <a:spcBef>
                <a:spcPts val="2005"/>
              </a:spcBef>
            </a:pPr>
            <a:r>
              <a:rPr sz="2800" b="1" dirty="0">
                <a:latin typeface="Arial"/>
                <a:cs typeface="Arial"/>
              </a:rPr>
              <a:t>(5) </a:t>
            </a:r>
            <a:r>
              <a:rPr sz="2800" b="1" spc="-5" dirty="0">
                <a:latin typeface="Arial"/>
                <a:cs typeface="Arial"/>
              </a:rPr>
              <a:t>Rating</a:t>
            </a:r>
            <a:r>
              <a:rPr sz="2800" b="1" spc="-10" dirty="0">
                <a:latin typeface="Arial"/>
                <a:cs typeface="Arial"/>
              </a:rPr>
              <a:t> </a:t>
            </a:r>
            <a:r>
              <a:rPr sz="2800" b="1" spc="-5" dirty="0">
                <a:latin typeface="Arial"/>
                <a:cs typeface="Arial"/>
              </a:rPr>
              <a:t>questions</a:t>
            </a:r>
            <a:endParaRPr sz="2800">
              <a:latin typeface="Arial"/>
              <a:cs typeface="Arial"/>
            </a:endParaRPr>
          </a:p>
          <a:p>
            <a:pPr marL="12700" marR="690880">
              <a:lnSpc>
                <a:spcPts val="2870"/>
              </a:lnSpc>
              <a:spcBef>
                <a:spcPts val="2410"/>
              </a:spcBef>
            </a:pPr>
            <a:r>
              <a:rPr sz="2600" spc="-5" dirty="0">
                <a:latin typeface="Arial"/>
                <a:cs typeface="Arial"/>
              </a:rPr>
              <a:t>For </a:t>
            </a:r>
            <a:r>
              <a:rPr sz="2600" dirty="0">
                <a:latin typeface="Arial"/>
                <a:cs typeface="Arial"/>
              </a:rPr>
              <a:t>the </a:t>
            </a:r>
            <a:r>
              <a:rPr sz="2600" spc="-5" dirty="0">
                <a:latin typeface="Arial"/>
                <a:cs typeface="Arial"/>
              </a:rPr>
              <a:t>following statement </a:t>
            </a:r>
            <a:r>
              <a:rPr sz="2800" dirty="0">
                <a:latin typeface="Wingdings"/>
                <a:cs typeface="Wingdings"/>
              </a:rPr>
              <a:t></a:t>
            </a:r>
            <a:r>
              <a:rPr sz="2800" dirty="0">
                <a:latin typeface="Times New Roman"/>
                <a:cs typeface="Times New Roman"/>
              </a:rPr>
              <a:t> </a:t>
            </a:r>
            <a:r>
              <a:rPr sz="2600" dirty="0">
                <a:latin typeface="Arial"/>
                <a:cs typeface="Arial"/>
              </a:rPr>
              <a:t>the box that </a:t>
            </a:r>
            <a:r>
              <a:rPr sz="2600" spc="-5" dirty="0">
                <a:latin typeface="Arial"/>
                <a:cs typeface="Arial"/>
              </a:rPr>
              <a:t>matches  </a:t>
            </a:r>
            <a:r>
              <a:rPr sz="2600" dirty="0">
                <a:latin typeface="Arial"/>
                <a:cs typeface="Arial"/>
              </a:rPr>
              <a:t>your </a:t>
            </a:r>
            <a:r>
              <a:rPr sz="2600" spc="-5" dirty="0">
                <a:latin typeface="Arial"/>
                <a:cs typeface="Arial"/>
              </a:rPr>
              <a:t>view most </a:t>
            </a:r>
            <a:r>
              <a:rPr sz="2600" spc="-30" dirty="0">
                <a:latin typeface="Arial"/>
                <a:cs typeface="Arial"/>
              </a:rPr>
              <a:t>closely.</a:t>
            </a:r>
            <a:endParaRPr sz="2600">
              <a:latin typeface="Arial"/>
              <a:cs typeface="Arial"/>
            </a:endParaRPr>
          </a:p>
          <a:p>
            <a:pPr marL="2574925">
              <a:lnSpc>
                <a:spcPct val="100000"/>
              </a:lnSpc>
              <a:spcBef>
                <a:spcPts val="1755"/>
              </a:spcBef>
              <a:tabLst>
                <a:tab pos="3489325" algn="l"/>
                <a:tab pos="5175885" algn="l"/>
                <a:tab pos="7192645" algn="l"/>
              </a:tabLst>
            </a:pPr>
            <a:r>
              <a:rPr sz="2000" dirty="0">
                <a:latin typeface="Arial"/>
                <a:cs typeface="Arial"/>
              </a:rPr>
              <a:t>A</a:t>
            </a:r>
            <a:r>
              <a:rPr sz="2000" spc="-5" dirty="0">
                <a:latin typeface="Arial"/>
                <a:cs typeface="Arial"/>
              </a:rPr>
              <a:t>gre</a:t>
            </a:r>
            <a:r>
              <a:rPr sz="2000" dirty="0">
                <a:latin typeface="Arial"/>
                <a:cs typeface="Arial"/>
              </a:rPr>
              <a:t>e	</a:t>
            </a:r>
            <a:r>
              <a:rPr sz="2000" spc="-220" dirty="0">
                <a:latin typeface="Arial"/>
                <a:cs typeface="Arial"/>
              </a:rPr>
              <a:t>T</a:t>
            </a:r>
            <a:r>
              <a:rPr sz="2000" dirty="0">
                <a:latin typeface="Arial"/>
                <a:cs typeface="Arial"/>
              </a:rPr>
              <a:t>end</a:t>
            </a:r>
            <a:r>
              <a:rPr sz="2000" spc="-10" dirty="0">
                <a:latin typeface="Arial"/>
                <a:cs typeface="Arial"/>
              </a:rPr>
              <a:t> t</a:t>
            </a:r>
            <a:r>
              <a:rPr sz="2000" dirty="0">
                <a:latin typeface="Arial"/>
                <a:cs typeface="Arial"/>
              </a:rPr>
              <a:t>o</a:t>
            </a:r>
            <a:r>
              <a:rPr sz="2000" spc="-10" dirty="0">
                <a:latin typeface="Arial"/>
                <a:cs typeface="Arial"/>
              </a:rPr>
              <a:t> </a:t>
            </a:r>
            <a:r>
              <a:rPr sz="2000" dirty="0">
                <a:latin typeface="Arial"/>
                <a:cs typeface="Arial"/>
              </a:rPr>
              <a:t>ag</a:t>
            </a:r>
            <a:r>
              <a:rPr sz="2000" spc="-5" dirty="0">
                <a:latin typeface="Arial"/>
                <a:cs typeface="Arial"/>
              </a:rPr>
              <a:t>r</a:t>
            </a:r>
            <a:r>
              <a:rPr sz="2000" dirty="0">
                <a:latin typeface="Arial"/>
                <a:cs typeface="Arial"/>
              </a:rPr>
              <a:t>ee	</a:t>
            </a:r>
            <a:r>
              <a:rPr sz="2000" spc="-220" dirty="0">
                <a:latin typeface="Arial"/>
                <a:cs typeface="Arial"/>
              </a:rPr>
              <a:t>T</a:t>
            </a:r>
            <a:r>
              <a:rPr sz="2000" dirty="0">
                <a:latin typeface="Arial"/>
                <a:cs typeface="Arial"/>
              </a:rPr>
              <a:t>end</a:t>
            </a:r>
            <a:r>
              <a:rPr sz="2000" spc="-10" dirty="0">
                <a:latin typeface="Arial"/>
                <a:cs typeface="Arial"/>
              </a:rPr>
              <a:t> t</a:t>
            </a:r>
            <a:r>
              <a:rPr sz="2000" dirty="0">
                <a:latin typeface="Arial"/>
                <a:cs typeface="Arial"/>
              </a:rPr>
              <a:t>o</a:t>
            </a:r>
            <a:r>
              <a:rPr sz="2000" spc="-10" dirty="0">
                <a:latin typeface="Arial"/>
                <a:cs typeface="Arial"/>
              </a:rPr>
              <a:t> </a:t>
            </a:r>
            <a:r>
              <a:rPr sz="2000" dirty="0">
                <a:latin typeface="Arial"/>
                <a:cs typeface="Arial"/>
              </a:rPr>
              <a:t>d</a:t>
            </a:r>
            <a:r>
              <a:rPr sz="2000" spc="5" dirty="0">
                <a:latin typeface="Arial"/>
                <a:cs typeface="Arial"/>
              </a:rPr>
              <a:t>i</a:t>
            </a:r>
            <a:r>
              <a:rPr sz="2000" dirty="0">
                <a:latin typeface="Arial"/>
                <a:cs typeface="Arial"/>
              </a:rPr>
              <a:t>sag</a:t>
            </a:r>
            <a:r>
              <a:rPr sz="2000" spc="-5" dirty="0">
                <a:latin typeface="Arial"/>
                <a:cs typeface="Arial"/>
              </a:rPr>
              <a:t>r</a:t>
            </a:r>
            <a:r>
              <a:rPr sz="2000" dirty="0">
                <a:latin typeface="Arial"/>
                <a:cs typeface="Arial"/>
              </a:rPr>
              <a:t>ee	</a:t>
            </a:r>
            <a:r>
              <a:rPr sz="2000" spc="5" dirty="0">
                <a:latin typeface="Arial"/>
                <a:cs typeface="Arial"/>
              </a:rPr>
              <a:t>Di</a:t>
            </a:r>
            <a:r>
              <a:rPr sz="2000" dirty="0">
                <a:latin typeface="Arial"/>
                <a:cs typeface="Arial"/>
              </a:rPr>
              <a:t>sag</a:t>
            </a:r>
            <a:r>
              <a:rPr sz="2000" spc="-5" dirty="0">
                <a:latin typeface="Arial"/>
                <a:cs typeface="Arial"/>
              </a:rPr>
              <a:t>r</a:t>
            </a:r>
            <a:r>
              <a:rPr sz="2000" dirty="0">
                <a:latin typeface="Arial"/>
                <a:cs typeface="Arial"/>
              </a:rPr>
              <a:t>ee</a:t>
            </a:r>
            <a:endParaRPr sz="2000">
              <a:latin typeface="Arial"/>
              <a:cs typeface="Arial"/>
            </a:endParaRPr>
          </a:p>
        </p:txBody>
      </p:sp>
      <p:sp>
        <p:nvSpPr>
          <p:cNvPr id="4" name="object 4"/>
          <p:cNvSpPr txBox="1"/>
          <p:nvPr/>
        </p:nvSpPr>
        <p:spPr>
          <a:xfrm>
            <a:off x="2983992" y="3699065"/>
            <a:ext cx="5162550" cy="330200"/>
          </a:xfrm>
          <a:prstGeom prst="rect">
            <a:avLst/>
          </a:prstGeom>
        </p:spPr>
        <p:txBody>
          <a:bodyPr vert="horz" wrap="square" lIns="0" tIns="12700" rIns="0" bIns="0" rtlCol="0">
            <a:spAutoFit/>
          </a:bodyPr>
          <a:lstStyle/>
          <a:p>
            <a:pPr marL="12700">
              <a:lnSpc>
                <a:spcPct val="100000"/>
              </a:lnSpc>
              <a:spcBef>
                <a:spcPts val="100"/>
              </a:spcBef>
              <a:tabLst>
                <a:tab pos="1383665" algn="l"/>
                <a:tab pos="3174365" algn="l"/>
                <a:tab pos="4895215" algn="l"/>
              </a:tabLst>
            </a:pPr>
            <a:r>
              <a:rPr sz="2000" dirty="0">
                <a:latin typeface="Webdings"/>
                <a:cs typeface="Webdings"/>
              </a:rPr>
              <a:t></a:t>
            </a:r>
            <a:r>
              <a:rPr sz="2000" dirty="0">
                <a:latin typeface="Times New Roman"/>
                <a:cs typeface="Times New Roman"/>
              </a:rPr>
              <a:t>	</a:t>
            </a:r>
            <a:r>
              <a:rPr sz="2000" dirty="0">
                <a:latin typeface="Webdings"/>
                <a:cs typeface="Webdings"/>
              </a:rPr>
              <a:t></a:t>
            </a:r>
            <a:r>
              <a:rPr sz="2000" dirty="0">
                <a:latin typeface="Times New Roman"/>
                <a:cs typeface="Times New Roman"/>
              </a:rPr>
              <a:t>	</a:t>
            </a:r>
            <a:r>
              <a:rPr sz="2000" dirty="0">
                <a:latin typeface="Webdings"/>
                <a:cs typeface="Webdings"/>
              </a:rPr>
              <a:t></a:t>
            </a:r>
            <a:r>
              <a:rPr sz="2000" dirty="0">
                <a:latin typeface="Times New Roman"/>
                <a:cs typeface="Times New Roman"/>
              </a:rPr>
              <a:t>	</a:t>
            </a:r>
            <a:r>
              <a:rPr sz="2000" dirty="0">
                <a:latin typeface="Webdings"/>
                <a:cs typeface="Webdings"/>
              </a:rPr>
              <a:t></a:t>
            </a:r>
            <a:endParaRPr sz="2000">
              <a:latin typeface="Webdings"/>
              <a:cs typeface="Webdings"/>
            </a:endParaRPr>
          </a:p>
        </p:txBody>
      </p:sp>
      <p:sp>
        <p:nvSpPr>
          <p:cNvPr id="5" name="object 5"/>
          <p:cNvSpPr txBox="1"/>
          <p:nvPr/>
        </p:nvSpPr>
        <p:spPr>
          <a:xfrm>
            <a:off x="459740" y="3665177"/>
            <a:ext cx="1930400" cy="1706245"/>
          </a:xfrm>
          <a:prstGeom prst="rect">
            <a:avLst/>
          </a:prstGeom>
        </p:spPr>
        <p:txBody>
          <a:bodyPr vert="horz" wrap="square" lIns="0" tIns="15875" rIns="0" bIns="0" rtlCol="0">
            <a:spAutoFit/>
          </a:bodyPr>
          <a:lstStyle/>
          <a:p>
            <a:pPr marL="12700" marR="5080">
              <a:lnSpc>
                <a:spcPct val="110100"/>
              </a:lnSpc>
              <a:spcBef>
                <a:spcPts val="125"/>
              </a:spcBef>
            </a:pPr>
            <a:r>
              <a:rPr sz="2000" dirty="0">
                <a:latin typeface="Arial"/>
                <a:cs typeface="Arial"/>
              </a:rPr>
              <a:t>I </a:t>
            </a:r>
            <a:r>
              <a:rPr sz="2000" spc="-5" dirty="0">
                <a:latin typeface="Arial"/>
                <a:cs typeface="Arial"/>
              </a:rPr>
              <a:t>feel</a:t>
            </a:r>
            <a:r>
              <a:rPr sz="2000" spc="-105" dirty="0">
                <a:latin typeface="Arial"/>
                <a:cs typeface="Arial"/>
              </a:rPr>
              <a:t> </a:t>
            </a:r>
            <a:r>
              <a:rPr sz="2000" dirty="0">
                <a:latin typeface="Arial"/>
                <a:cs typeface="Arial"/>
              </a:rPr>
              <a:t>employees’  views have  influenced </a:t>
            </a:r>
            <a:r>
              <a:rPr sz="2000" spc="-5" dirty="0">
                <a:latin typeface="Arial"/>
                <a:cs typeface="Arial"/>
              </a:rPr>
              <a:t>the  </a:t>
            </a:r>
            <a:r>
              <a:rPr sz="2000" dirty="0">
                <a:latin typeface="Arial"/>
                <a:cs typeface="Arial"/>
              </a:rPr>
              <a:t>decisions </a:t>
            </a:r>
            <a:r>
              <a:rPr sz="2000" spc="-5" dirty="0">
                <a:latin typeface="Arial"/>
                <a:cs typeface="Arial"/>
              </a:rPr>
              <a:t>taken  </a:t>
            </a:r>
            <a:r>
              <a:rPr sz="2000" dirty="0">
                <a:latin typeface="Arial"/>
                <a:cs typeface="Arial"/>
              </a:rPr>
              <a:t>by</a:t>
            </a:r>
            <a:r>
              <a:rPr sz="2000" spc="-40" dirty="0">
                <a:latin typeface="Arial"/>
                <a:cs typeface="Arial"/>
              </a:rPr>
              <a:t> </a:t>
            </a:r>
            <a:r>
              <a:rPr sz="2000" spc="-5" dirty="0">
                <a:latin typeface="Arial"/>
                <a:cs typeface="Arial"/>
              </a:rPr>
              <a:t>management</a:t>
            </a:r>
            <a:endParaRPr sz="2000">
              <a:latin typeface="Arial"/>
              <a:cs typeface="Arial"/>
            </a:endParaRPr>
          </a:p>
        </p:txBody>
      </p:sp>
      <p:sp>
        <p:nvSpPr>
          <p:cNvPr id="6" name="object 6"/>
          <p:cNvSpPr txBox="1"/>
          <p:nvPr/>
        </p:nvSpPr>
        <p:spPr>
          <a:xfrm>
            <a:off x="6147752" y="5379720"/>
            <a:ext cx="2535555" cy="330200"/>
          </a:xfrm>
          <a:prstGeom prst="rect">
            <a:avLst/>
          </a:prstGeom>
        </p:spPr>
        <p:txBody>
          <a:bodyPr vert="horz" wrap="square" lIns="0" tIns="12700" rIns="0" bIns="0" rtlCol="0">
            <a:spAutoFit/>
          </a:bodyPr>
          <a:lstStyle/>
          <a:p>
            <a:pPr marL="12700">
              <a:lnSpc>
                <a:spcPct val="100000"/>
              </a:lnSpc>
              <a:spcBef>
                <a:spcPts val="100"/>
              </a:spcBef>
            </a:pPr>
            <a:r>
              <a:rPr sz="2000" spc="-5" dirty="0">
                <a:latin typeface="Arial"/>
                <a:cs typeface="Arial"/>
              </a:rPr>
              <a:t>Saunders </a:t>
            </a:r>
            <a:r>
              <a:rPr sz="2000" i="1" dirty="0">
                <a:latin typeface="Arial"/>
                <a:cs typeface="Arial"/>
              </a:rPr>
              <a:t>et al</a:t>
            </a:r>
            <a:r>
              <a:rPr sz="2000" dirty="0">
                <a:latin typeface="Arial"/>
                <a:cs typeface="Arial"/>
              </a:rPr>
              <a:t>.</a:t>
            </a:r>
            <a:r>
              <a:rPr sz="2000" spc="-95" dirty="0">
                <a:latin typeface="Arial"/>
                <a:cs typeface="Arial"/>
              </a:rPr>
              <a:t> </a:t>
            </a:r>
            <a:r>
              <a:rPr sz="2000" spc="-5" dirty="0">
                <a:latin typeface="Arial"/>
                <a:cs typeface="Arial"/>
              </a:rPr>
              <a:t>(2009)</a:t>
            </a:r>
            <a:endParaRPr sz="2000">
              <a:latin typeface="Arial"/>
              <a:cs typeface="Arial"/>
            </a:endParaRPr>
          </a:p>
        </p:txBody>
      </p:sp>
      <p:pic>
        <p:nvPicPr>
          <p:cNvPr id="7" name="Picture 6"/>
          <p:cNvPicPr>
            <a:picLocks noChangeAspect="1"/>
          </p:cNvPicPr>
          <p:nvPr/>
        </p:nvPicPr>
        <p:blipFill>
          <a:blip r:embed="rId3"/>
          <a:stretch>
            <a:fillRect/>
          </a:stretch>
        </p:blipFill>
        <p:spPr>
          <a:xfrm>
            <a:off x="3581400" y="4636431"/>
            <a:ext cx="1941426" cy="148657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819400" y="419894"/>
            <a:ext cx="3291776" cy="505267"/>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764540" y="1277620"/>
            <a:ext cx="5851525" cy="2733040"/>
          </a:xfrm>
          <a:prstGeom prst="rect">
            <a:avLst/>
          </a:prstGeom>
        </p:spPr>
        <p:txBody>
          <a:bodyPr vert="horz" wrap="square" lIns="0" tIns="12700" rIns="0" bIns="0" rtlCol="0">
            <a:spAutoFit/>
          </a:bodyPr>
          <a:lstStyle/>
          <a:p>
            <a:pPr marL="2078355">
              <a:lnSpc>
                <a:spcPct val="100000"/>
              </a:lnSpc>
              <a:spcBef>
                <a:spcPts val="100"/>
              </a:spcBef>
            </a:pPr>
            <a:r>
              <a:rPr sz="2800" b="1" dirty="0">
                <a:latin typeface="Arial"/>
                <a:cs typeface="Arial"/>
              </a:rPr>
              <a:t>(6) Quantity</a:t>
            </a:r>
            <a:r>
              <a:rPr sz="2800" b="1" spc="-50" dirty="0">
                <a:latin typeface="Arial"/>
                <a:cs typeface="Arial"/>
              </a:rPr>
              <a:t> </a:t>
            </a:r>
            <a:r>
              <a:rPr sz="2800" b="1" spc="-5" dirty="0">
                <a:latin typeface="Arial"/>
                <a:cs typeface="Arial"/>
              </a:rPr>
              <a:t>questions</a:t>
            </a:r>
            <a:endParaRPr sz="2800">
              <a:latin typeface="Arial"/>
              <a:cs typeface="Arial"/>
            </a:endParaRPr>
          </a:p>
          <a:p>
            <a:pPr>
              <a:lnSpc>
                <a:spcPct val="100000"/>
              </a:lnSpc>
              <a:spcBef>
                <a:spcPts val="35"/>
              </a:spcBef>
            </a:pPr>
            <a:endParaRPr sz="3450">
              <a:latin typeface="Times New Roman"/>
              <a:cs typeface="Times New Roman"/>
            </a:endParaRPr>
          </a:p>
          <a:p>
            <a:pPr marL="12700">
              <a:lnSpc>
                <a:spcPct val="100000"/>
              </a:lnSpc>
              <a:spcBef>
                <a:spcPts val="5"/>
              </a:spcBef>
            </a:pPr>
            <a:r>
              <a:rPr sz="2600" spc="-5" dirty="0">
                <a:latin typeface="Arial"/>
                <a:cs typeface="Arial"/>
              </a:rPr>
              <a:t>What is </a:t>
            </a:r>
            <a:r>
              <a:rPr sz="2600" dirty="0">
                <a:latin typeface="Arial"/>
                <a:cs typeface="Arial"/>
              </a:rPr>
              <a:t>your year of</a:t>
            </a:r>
            <a:r>
              <a:rPr sz="2600" spc="-5" dirty="0">
                <a:latin typeface="Arial"/>
                <a:cs typeface="Arial"/>
              </a:rPr>
              <a:t> birth?</a:t>
            </a:r>
            <a:endParaRPr sz="2600">
              <a:latin typeface="Arial"/>
              <a:cs typeface="Arial"/>
            </a:endParaRPr>
          </a:p>
          <a:p>
            <a:pPr>
              <a:lnSpc>
                <a:spcPct val="100000"/>
              </a:lnSpc>
            </a:pPr>
            <a:endParaRPr sz="2900">
              <a:latin typeface="Times New Roman"/>
              <a:cs typeface="Times New Roman"/>
            </a:endParaRPr>
          </a:p>
          <a:p>
            <a:pPr>
              <a:lnSpc>
                <a:spcPct val="100000"/>
              </a:lnSpc>
              <a:spcBef>
                <a:spcPts val="5"/>
              </a:spcBef>
            </a:pPr>
            <a:endParaRPr sz="3800">
              <a:latin typeface="Times New Roman"/>
              <a:cs typeface="Times New Roman"/>
            </a:endParaRPr>
          </a:p>
          <a:p>
            <a:pPr marL="12700">
              <a:lnSpc>
                <a:spcPct val="100000"/>
              </a:lnSpc>
            </a:pPr>
            <a:r>
              <a:rPr sz="2600" spc="-5" dirty="0">
                <a:latin typeface="Arial"/>
                <a:cs typeface="Arial"/>
              </a:rPr>
              <a:t>For example, </a:t>
            </a:r>
            <a:r>
              <a:rPr sz="2600" dirty="0">
                <a:latin typeface="Arial"/>
                <a:cs typeface="Arial"/>
              </a:rPr>
              <a:t>for 1988 </a:t>
            </a:r>
            <a:r>
              <a:rPr sz="2600" spc="-5" dirty="0">
                <a:latin typeface="Arial"/>
                <a:cs typeface="Arial"/>
              </a:rPr>
              <a:t>write:</a:t>
            </a:r>
            <a:endParaRPr sz="2600">
              <a:latin typeface="Arial"/>
              <a:cs typeface="Arial"/>
            </a:endParaRPr>
          </a:p>
        </p:txBody>
      </p:sp>
      <p:sp>
        <p:nvSpPr>
          <p:cNvPr id="4" name="object 4"/>
          <p:cNvSpPr txBox="1"/>
          <p:nvPr/>
        </p:nvSpPr>
        <p:spPr>
          <a:xfrm>
            <a:off x="6147752" y="5422096"/>
            <a:ext cx="2535555" cy="330200"/>
          </a:xfrm>
          <a:prstGeom prst="rect">
            <a:avLst/>
          </a:prstGeom>
        </p:spPr>
        <p:txBody>
          <a:bodyPr vert="horz" wrap="square" lIns="0" tIns="12700" rIns="0" bIns="0" rtlCol="0">
            <a:spAutoFit/>
          </a:bodyPr>
          <a:lstStyle/>
          <a:p>
            <a:pPr marL="12700">
              <a:lnSpc>
                <a:spcPct val="100000"/>
              </a:lnSpc>
              <a:spcBef>
                <a:spcPts val="100"/>
              </a:spcBef>
            </a:pPr>
            <a:r>
              <a:rPr sz="2000" spc="-5" dirty="0">
                <a:latin typeface="Arial"/>
                <a:cs typeface="Arial"/>
              </a:rPr>
              <a:t>Saunders </a:t>
            </a:r>
            <a:r>
              <a:rPr sz="2000" i="1" dirty="0">
                <a:latin typeface="Arial"/>
                <a:cs typeface="Arial"/>
              </a:rPr>
              <a:t>et al</a:t>
            </a:r>
            <a:r>
              <a:rPr sz="2000" dirty="0">
                <a:latin typeface="Arial"/>
                <a:cs typeface="Arial"/>
              </a:rPr>
              <a:t>.</a:t>
            </a:r>
            <a:r>
              <a:rPr sz="2000" spc="-95" dirty="0">
                <a:latin typeface="Arial"/>
                <a:cs typeface="Arial"/>
              </a:rPr>
              <a:t> </a:t>
            </a:r>
            <a:r>
              <a:rPr sz="2000" spc="-5" dirty="0">
                <a:latin typeface="Arial"/>
                <a:cs typeface="Arial"/>
              </a:rPr>
              <a:t>(2009)</a:t>
            </a:r>
            <a:endParaRPr sz="2000">
              <a:latin typeface="Arial"/>
              <a:cs typeface="Arial"/>
            </a:endParaRPr>
          </a:p>
        </p:txBody>
      </p:sp>
      <p:graphicFrame>
        <p:nvGraphicFramePr>
          <p:cNvPr id="5" name="object 5"/>
          <p:cNvGraphicFramePr>
            <a:graphicFrameLocks noGrp="1"/>
          </p:cNvGraphicFramePr>
          <p:nvPr/>
        </p:nvGraphicFramePr>
        <p:xfrm>
          <a:off x="5786437" y="2738437"/>
          <a:ext cx="2743200" cy="685800"/>
        </p:xfrm>
        <a:graphic>
          <a:graphicData uri="http://schemas.openxmlformats.org/drawingml/2006/table">
            <a:tbl>
              <a:tblPr firstRow="1" bandRow="1">
                <a:tableStyleId>{2D5ABB26-0587-4C30-8999-92F81FD0307C}</a:tableStyleId>
              </a:tblPr>
              <a:tblGrid>
                <a:gridCol w="685800">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685800">
                  <a:extLst>
                    <a:ext uri="{9D8B030D-6E8A-4147-A177-3AD203B41FA5}">
                      <a16:colId xmlns:a16="http://schemas.microsoft.com/office/drawing/2014/main" val="20003"/>
                    </a:ext>
                  </a:extLst>
                </a:gridCol>
              </a:tblGrid>
              <a:tr h="685800">
                <a:tc>
                  <a:txBody>
                    <a:bodyPr/>
                    <a:lstStyle/>
                    <a:p>
                      <a:pPr marL="81280" algn="ctr">
                        <a:lnSpc>
                          <a:spcPct val="100000"/>
                        </a:lnSpc>
                        <a:spcBef>
                          <a:spcPts val="925"/>
                        </a:spcBef>
                      </a:pPr>
                      <a:r>
                        <a:rPr sz="1800" b="1" dirty="0">
                          <a:latin typeface="Arial"/>
                          <a:cs typeface="Arial"/>
                        </a:rPr>
                        <a:t>1</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9</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5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500">
                        <a:latin typeface="Times New Roman"/>
                        <a:cs typeface="Times New Roman"/>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graphicFrame>
        <p:nvGraphicFramePr>
          <p:cNvPr id="6" name="object 6"/>
          <p:cNvGraphicFramePr>
            <a:graphicFrameLocks noGrp="1"/>
          </p:cNvGraphicFramePr>
          <p:nvPr/>
        </p:nvGraphicFramePr>
        <p:xfrm>
          <a:off x="5786437" y="4262437"/>
          <a:ext cx="2743200" cy="685800"/>
        </p:xfrm>
        <a:graphic>
          <a:graphicData uri="http://schemas.openxmlformats.org/drawingml/2006/table">
            <a:tbl>
              <a:tblPr firstRow="1" bandRow="1">
                <a:tableStyleId>{2D5ABB26-0587-4C30-8999-92F81FD0307C}</a:tableStyleId>
              </a:tblPr>
              <a:tblGrid>
                <a:gridCol w="685800">
                  <a:extLst>
                    <a:ext uri="{9D8B030D-6E8A-4147-A177-3AD203B41FA5}">
                      <a16:colId xmlns:a16="http://schemas.microsoft.com/office/drawing/2014/main" val="20000"/>
                    </a:ext>
                  </a:extLst>
                </a:gridCol>
                <a:gridCol w="685800">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685800">
                  <a:extLst>
                    <a:ext uri="{9D8B030D-6E8A-4147-A177-3AD203B41FA5}">
                      <a16:colId xmlns:a16="http://schemas.microsoft.com/office/drawing/2014/main" val="20003"/>
                    </a:ext>
                  </a:extLst>
                </a:gridCol>
              </a:tblGrid>
              <a:tr h="685800">
                <a:tc>
                  <a:txBody>
                    <a:bodyPr/>
                    <a:lstStyle/>
                    <a:p>
                      <a:pPr marR="62865" algn="ctr">
                        <a:lnSpc>
                          <a:spcPct val="100000"/>
                        </a:lnSpc>
                        <a:spcBef>
                          <a:spcPts val="925"/>
                        </a:spcBef>
                      </a:pPr>
                      <a:r>
                        <a:rPr sz="1800" b="1" dirty="0">
                          <a:latin typeface="Arial"/>
                          <a:cs typeface="Arial"/>
                        </a:rPr>
                        <a:t>1</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9</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8</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R="62865" algn="ctr">
                        <a:lnSpc>
                          <a:spcPct val="100000"/>
                        </a:lnSpc>
                        <a:spcBef>
                          <a:spcPts val="925"/>
                        </a:spcBef>
                      </a:pPr>
                      <a:r>
                        <a:rPr sz="1800" b="1" dirty="0">
                          <a:latin typeface="Arial"/>
                          <a:cs typeface="Arial"/>
                        </a:rPr>
                        <a:t>8</a:t>
                      </a:r>
                      <a:endParaRPr sz="1800">
                        <a:latin typeface="Arial"/>
                        <a:cs typeface="Arial"/>
                      </a:endParaRPr>
                    </a:p>
                  </a:txBody>
                  <a:tcPr marL="0" marR="0" marT="1174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0"/>
                  </a:ext>
                </a:extLst>
              </a:tr>
            </a:tbl>
          </a:graphicData>
        </a:graphic>
      </p:graphicFrame>
      <p:pic>
        <p:nvPicPr>
          <p:cNvPr id="7" name="Picture 6"/>
          <p:cNvPicPr>
            <a:picLocks noChangeAspect="1"/>
          </p:cNvPicPr>
          <p:nvPr/>
        </p:nvPicPr>
        <p:blipFill>
          <a:blip r:embed="rId3"/>
          <a:stretch>
            <a:fillRect/>
          </a:stretch>
        </p:blipFill>
        <p:spPr>
          <a:xfrm>
            <a:off x="3505200" y="4262437"/>
            <a:ext cx="1816889" cy="211849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819400" y="686922"/>
            <a:ext cx="3291776" cy="505267"/>
          </a:xfrm>
          <a:prstGeom prst="rect">
            <a:avLst/>
          </a:prstGeom>
        </p:spPr>
        <p:txBody>
          <a:bodyPr vert="horz" wrap="square" lIns="0" tIns="12700" rIns="0" bIns="0" rtlCol="0">
            <a:spAutoFit/>
          </a:bodyPr>
          <a:lstStyle/>
          <a:p>
            <a:pPr marL="12700">
              <a:lnSpc>
                <a:spcPct val="100000"/>
              </a:lnSpc>
              <a:spcBef>
                <a:spcPts val="100"/>
              </a:spcBef>
            </a:pPr>
            <a:r>
              <a:rPr sz="3200" spc="-5" dirty="0"/>
              <a:t>Question</a:t>
            </a:r>
            <a:r>
              <a:rPr sz="3200" spc="-45" dirty="0"/>
              <a:t> </a:t>
            </a:r>
            <a:r>
              <a:rPr sz="3200" spc="-30" dirty="0"/>
              <a:t>Types</a:t>
            </a:r>
            <a:endParaRPr sz="3200"/>
          </a:p>
        </p:txBody>
      </p:sp>
      <p:sp>
        <p:nvSpPr>
          <p:cNvPr id="3" name="object 3"/>
          <p:cNvSpPr txBox="1"/>
          <p:nvPr/>
        </p:nvSpPr>
        <p:spPr>
          <a:xfrm>
            <a:off x="535940" y="1612075"/>
            <a:ext cx="7955915" cy="2839720"/>
          </a:xfrm>
          <a:prstGeom prst="rect">
            <a:avLst/>
          </a:prstGeom>
        </p:spPr>
        <p:txBody>
          <a:bodyPr vert="horz" wrap="square" lIns="0" tIns="12700" rIns="0" bIns="0" rtlCol="0">
            <a:spAutoFit/>
          </a:bodyPr>
          <a:lstStyle/>
          <a:p>
            <a:pPr marL="2887345">
              <a:lnSpc>
                <a:spcPct val="100000"/>
              </a:lnSpc>
              <a:spcBef>
                <a:spcPts val="100"/>
              </a:spcBef>
            </a:pPr>
            <a:r>
              <a:rPr sz="2800" b="1" dirty="0">
                <a:latin typeface="Calibri"/>
                <a:cs typeface="Calibri"/>
              </a:rPr>
              <a:t>(7) </a:t>
            </a:r>
            <a:r>
              <a:rPr sz="2800" b="1" spc="-15" dirty="0">
                <a:latin typeface="Calibri"/>
                <a:cs typeface="Calibri"/>
              </a:rPr>
              <a:t>Likert</a:t>
            </a:r>
            <a:r>
              <a:rPr sz="2800" b="1" spc="10" dirty="0">
                <a:latin typeface="Calibri"/>
                <a:cs typeface="Calibri"/>
              </a:rPr>
              <a:t> </a:t>
            </a:r>
            <a:r>
              <a:rPr sz="2800" b="1" spc="-5" dirty="0">
                <a:latin typeface="Calibri"/>
                <a:cs typeface="Calibri"/>
              </a:rPr>
              <a:t>Scales</a:t>
            </a:r>
            <a:endParaRPr sz="2800" dirty="0">
              <a:latin typeface="Calibri"/>
              <a:cs typeface="Calibri"/>
            </a:endParaRPr>
          </a:p>
          <a:p>
            <a:pPr>
              <a:lnSpc>
                <a:spcPct val="100000"/>
              </a:lnSpc>
              <a:spcBef>
                <a:spcPts val="10"/>
              </a:spcBef>
            </a:pPr>
            <a:endParaRPr sz="4200" dirty="0">
              <a:latin typeface="Times New Roman"/>
              <a:cs typeface="Times New Roman"/>
            </a:endParaRPr>
          </a:p>
          <a:p>
            <a:pPr marL="355600" marR="9525" indent="-342900">
              <a:lnSpc>
                <a:spcPts val="3329"/>
              </a:lnSpc>
              <a:buFont typeface="Arial"/>
              <a:buChar char="•"/>
              <a:tabLst>
                <a:tab pos="354965" algn="l"/>
                <a:tab pos="355600" algn="l"/>
              </a:tabLst>
            </a:pPr>
            <a:r>
              <a:rPr sz="2800" spc="-15" dirty="0">
                <a:latin typeface="Calibri"/>
                <a:cs typeface="Calibri"/>
              </a:rPr>
              <a:t>Statements </a:t>
            </a:r>
            <a:r>
              <a:rPr sz="2800" spc="-20" dirty="0">
                <a:latin typeface="Calibri"/>
                <a:cs typeface="Calibri"/>
              </a:rPr>
              <a:t>are </a:t>
            </a:r>
            <a:r>
              <a:rPr sz="2800" spc="-15" dirty="0">
                <a:latin typeface="Calibri"/>
                <a:cs typeface="Calibri"/>
              </a:rPr>
              <a:t>written </a:t>
            </a:r>
            <a:r>
              <a:rPr sz="2800" spc="-10" dirty="0">
                <a:latin typeface="Calibri"/>
                <a:cs typeface="Calibri"/>
              </a:rPr>
              <a:t>indicating </a:t>
            </a:r>
            <a:r>
              <a:rPr sz="2800" spc="-5" dirty="0">
                <a:latin typeface="Calibri"/>
                <a:cs typeface="Calibri"/>
              </a:rPr>
              <a:t>an </a:t>
            </a:r>
            <a:r>
              <a:rPr sz="2800" spc="-15" dirty="0">
                <a:latin typeface="Calibri"/>
                <a:cs typeface="Calibri"/>
              </a:rPr>
              <a:t>attitude </a:t>
            </a:r>
            <a:r>
              <a:rPr sz="2800" spc="-25" dirty="0">
                <a:latin typeface="Calibri"/>
                <a:cs typeface="Calibri"/>
              </a:rPr>
              <a:t>toward  </a:t>
            </a:r>
            <a:r>
              <a:rPr sz="2800" dirty="0">
                <a:latin typeface="Calibri"/>
                <a:cs typeface="Calibri"/>
              </a:rPr>
              <a:t>a</a:t>
            </a:r>
            <a:r>
              <a:rPr sz="2800" spc="-5" dirty="0">
                <a:latin typeface="Calibri"/>
                <a:cs typeface="Calibri"/>
              </a:rPr>
              <a:t> </a:t>
            </a:r>
            <a:r>
              <a:rPr sz="2800" spc="-10" dirty="0">
                <a:latin typeface="Calibri"/>
                <a:cs typeface="Calibri"/>
              </a:rPr>
              <a:t>topic.</a:t>
            </a:r>
            <a:endParaRPr sz="2800" dirty="0">
              <a:latin typeface="Calibri"/>
              <a:cs typeface="Calibri"/>
            </a:endParaRPr>
          </a:p>
          <a:p>
            <a:pPr marL="355600" marR="5080" indent="-342900">
              <a:lnSpc>
                <a:spcPct val="100000"/>
              </a:lnSpc>
              <a:spcBef>
                <a:spcPts val="570"/>
              </a:spcBef>
              <a:buFont typeface="Arial"/>
              <a:buChar char="•"/>
              <a:tabLst>
                <a:tab pos="354965" algn="l"/>
                <a:tab pos="355600" algn="l"/>
              </a:tabLst>
            </a:pPr>
            <a:r>
              <a:rPr sz="2800" spc="-15" dirty="0">
                <a:latin typeface="Calibri"/>
                <a:cs typeface="Calibri"/>
              </a:rPr>
              <a:t>Statements </a:t>
            </a:r>
            <a:r>
              <a:rPr sz="2800" spc="-20" dirty="0">
                <a:latin typeface="Calibri"/>
                <a:cs typeface="Calibri"/>
              </a:rPr>
              <a:t>are </a:t>
            </a:r>
            <a:r>
              <a:rPr sz="2800" spc="-15" dirty="0">
                <a:latin typeface="Calibri"/>
                <a:cs typeface="Calibri"/>
              </a:rPr>
              <a:t>listed </a:t>
            </a:r>
            <a:r>
              <a:rPr sz="2800" spc="-5" dirty="0">
                <a:latin typeface="Calibri"/>
                <a:cs typeface="Calibri"/>
              </a:rPr>
              <a:t>with </a:t>
            </a:r>
            <a:r>
              <a:rPr sz="2800" dirty="0">
                <a:latin typeface="Calibri"/>
                <a:cs typeface="Calibri"/>
              </a:rPr>
              <a:t>a </a:t>
            </a:r>
            <a:r>
              <a:rPr sz="2800" spc="-5" dirty="0">
                <a:latin typeface="Calibri"/>
                <a:cs typeface="Calibri"/>
              </a:rPr>
              <a:t>space </a:t>
            </a:r>
            <a:r>
              <a:rPr sz="2800" spc="-25" dirty="0">
                <a:latin typeface="Calibri"/>
                <a:cs typeface="Calibri"/>
              </a:rPr>
              <a:t>for </a:t>
            </a:r>
            <a:r>
              <a:rPr sz="2800" dirty="0">
                <a:latin typeface="Calibri"/>
                <a:cs typeface="Calibri"/>
              </a:rPr>
              <a:t>the  </a:t>
            </a:r>
            <a:r>
              <a:rPr sz="2800" spc="-10" dirty="0">
                <a:latin typeface="Calibri"/>
                <a:cs typeface="Calibri"/>
              </a:rPr>
              <a:t>respondent </a:t>
            </a:r>
            <a:r>
              <a:rPr sz="2800" spc="-15" dirty="0">
                <a:latin typeface="Calibri"/>
                <a:cs typeface="Calibri"/>
              </a:rPr>
              <a:t>to indicate </a:t>
            </a:r>
            <a:r>
              <a:rPr sz="2800" spc="-5" dirty="0">
                <a:latin typeface="Calibri"/>
                <a:cs typeface="Calibri"/>
              </a:rPr>
              <a:t>her/his </a:t>
            </a:r>
            <a:r>
              <a:rPr sz="2800" spc="-15" dirty="0">
                <a:latin typeface="Calibri"/>
                <a:cs typeface="Calibri"/>
              </a:rPr>
              <a:t>degree </a:t>
            </a:r>
            <a:r>
              <a:rPr sz="2800" spc="-5" dirty="0">
                <a:latin typeface="Calibri"/>
                <a:cs typeface="Calibri"/>
              </a:rPr>
              <a:t>of</a:t>
            </a:r>
            <a:r>
              <a:rPr sz="2800" spc="85" dirty="0">
                <a:latin typeface="Calibri"/>
                <a:cs typeface="Calibri"/>
              </a:rPr>
              <a:t> </a:t>
            </a:r>
            <a:r>
              <a:rPr sz="2800" spc="-15" dirty="0">
                <a:latin typeface="Calibri"/>
                <a:cs typeface="Calibri"/>
              </a:rPr>
              <a:t>agreement.</a:t>
            </a:r>
            <a:endParaRPr sz="2800" dirty="0">
              <a:latin typeface="Calibri"/>
              <a:cs typeface="Calibri"/>
            </a:endParaRPr>
          </a:p>
        </p:txBody>
      </p:sp>
      <p:pic>
        <p:nvPicPr>
          <p:cNvPr id="4" name="Picture 3"/>
          <p:cNvPicPr>
            <a:picLocks noChangeAspect="1"/>
          </p:cNvPicPr>
          <p:nvPr/>
        </p:nvPicPr>
        <p:blipFill>
          <a:blip r:embed="rId3"/>
          <a:stretch>
            <a:fillRect/>
          </a:stretch>
        </p:blipFill>
        <p:spPr>
          <a:xfrm>
            <a:off x="3581400" y="4488411"/>
            <a:ext cx="2143125" cy="214312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593925" y="3848550"/>
          <a:ext cx="8025129" cy="1543368"/>
        </p:xfrm>
        <a:graphic>
          <a:graphicData uri="http://schemas.openxmlformats.org/drawingml/2006/table">
            <a:tbl>
              <a:tblPr firstRow="1" bandRow="1">
                <a:tableStyleId>{2D5ABB26-0587-4C30-8999-92F81FD0307C}</a:tableStyleId>
              </a:tblPr>
              <a:tblGrid>
                <a:gridCol w="4222750">
                  <a:extLst>
                    <a:ext uri="{9D8B030D-6E8A-4147-A177-3AD203B41FA5}">
                      <a16:colId xmlns:a16="http://schemas.microsoft.com/office/drawing/2014/main" val="20000"/>
                    </a:ext>
                  </a:extLst>
                </a:gridCol>
                <a:gridCol w="770254">
                  <a:extLst>
                    <a:ext uri="{9D8B030D-6E8A-4147-A177-3AD203B41FA5}">
                      <a16:colId xmlns:a16="http://schemas.microsoft.com/office/drawing/2014/main" val="20001"/>
                    </a:ext>
                  </a:extLst>
                </a:gridCol>
                <a:gridCol w="768350">
                  <a:extLst>
                    <a:ext uri="{9D8B030D-6E8A-4147-A177-3AD203B41FA5}">
                      <a16:colId xmlns:a16="http://schemas.microsoft.com/office/drawing/2014/main" val="20002"/>
                    </a:ext>
                  </a:extLst>
                </a:gridCol>
                <a:gridCol w="755650">
                  <a:extLst>
                    <a:ext uri="{9D8B030D-6E8A-4147-A177-3AD203B41FA5}">
                      <a16:colId xmlns:a16="http://schemas.microsoft.com/office/drawing/2014/main" val="20003"/>
                    </a:ext>
                  </a:extLst>
                </a:gridCol>
                <a:gridCol w="739775">
                  <a:extLst>
                    <a:ext uri="{9D8B030D-6E8A-4147-A177-3AD203B41FA5}">
                      <a16:colId xmlns:a16="http://schemas.microsoft.com/office/drawing/2014/main" val="20004"/>
                    </a:ext>
                  </a:extLst>
                </a:gridCol>
                <a:gridCol w="768350">
                  <a:extLst>
                    <a:ext uri="{9D8B030D-6E8A-4147-A177-3AD203B41FA5}">
                      <a16:colId xmlns:a16="http://schemas.microsoft.com/office/drawing/2014/main" val="20005"/>
                    </a:ext>
                  </a:extLst>
                </a:gridCol>
              </a:tblGrid>
              <a:tr h="365760">
                <a:tc gridSpan="6">
                  <a:txBody>
                    <a:bodyPr/>
                    <a:lstStyle/>
                    <a:p>
                      <a:pPr marL="1888489">
                        <a:lnSpc>
                          <a:spcPct val="100000"/>
                        </a:lnSpc>
                        <a:spcBef>
                          <a:spcPts val="25"/>
                        </a:spcBef>
                        <a:tabLst>
                          <a:tab pos="5852160" algn="l"/>
                        </a:tabLst>
                      </a:pPr>
                      <a:r>
                        <a:rPr sz="2700" spc="-7" baseline="-9259" dirty="0">
                          <a:solidFill>
                            <a:srgbClr val="161616"/>
                          </a:solidFill>
                          <a:latin typeface="Arial"/>
                          <a:cs typeface="Arial"/>
                        </a:rPr>
                        <a:t>Item	</a:t>
                      </a:r>
                      <a:r>
                        <a:rPr sz="1500" spc="-5" dirty="0">
                          <a:solidFill>
                            <a:srgbClr val="161616"/>
                          </a:solidFill>
                          <a:latin typeface="Arial"/>
                          <a:cs typeface="Arial"/>
                        </a:rPr>
                        <a:t>Rating</a:t>
                      </a:r>
                      <a:endParaRPr sz="1500">
                        <a:latin typeface="Arial"/>
                        <a:cs typeface="Arial"/>
                      </a:endParaRPr>
                    </a:p>
                  </a:txBody>
                  <a:tcPr marL="0" marR="0" marT="3175" marB="0">
                    <a:lnL w="19050">
                      <a:solidFill>
                        <a:srgbClr val="000000"/>
                      </a:solidFill>
                      <a:prstDash val="solid"/>
                    </a:lnL>
                    <a:lnR w="19050">
                      <a:solidFill>
                        <a:srgbClr val="000000"/>
                      </a:solidFill>
                      <a:prstDash val="solid"/>
                    </a:lnR>
                    <a:lnB w="19050">
                      <a:solidFill>
                        <a:srgbClr val="000000"/>
                      </a:solidFill>
                      <a:prstDash val="solid"/>
                    </a:lnB>
                    <a:solidFill>
                      <a:srgbClr val="C0C0C0"/>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598488">
                <a:tc>
                  <a:txBody>
                    <a:bodyPr/>
                    <a:lstStyle/>
                    <a:p>
                      <a:pPr marL="91440" marR="284480">
                        <a:lnSpc>
                          <a:spcPts val="1900"/>
                        </a:lnSpc>
                        <a:spcBef>
                          <a:spcPts val="405"/>
                        </a:spcBef>
                      </a:pPr>
                      <a:r>
                        <a:rPr sz="1600" spc="-5" dirty="0">
                          <a:latin typeface="Arial"/>
                          <a:cs typeface="Arial"/>
                        </a:rPr>
                        <a:t>Government has no business funding child  care programs.</a:t>
                      </a:r>
                      <a:endParaRPr sz="1600">
                        <a:latin typeface="Arial"/>
                        <a:cs typeface="Arial"/>
                      </a:endParaRPr>
                    </a:p>
                  </a:txBody>
                  <a:tcPr marL="0" marR="0" marT="5143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360"/>
                        </a:spcBef>
                      </a:pPr>
                      <a:r>
                        <a:rPr sz="1600" spc="-5" dirty="0">
                          <a:latin typeface="Arial"/>
                          <a:cs typeface="Arial"/>
                        </a:rPr>
                        <a:t>SD</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360"/>
                        </a:spcBef>
                      </a:pPr>
                      <a:r>
                        <a:rPr sz="1600" dirty="0">
                          <a:latin typeface="Arial"/>
                          <a:cs typeface="Arial"/>
                        </a:rPr>
                        <a:t>D</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360"/>
                        </a:spcBef>
                      </a:pPr>
                      <a:r>
                        <a:rPr sz="1600" dirty="0">
                          <a:latin typeface="Arial"/>
                          <a:cs typeface="Arial"/>
                        </a:rPr>
                        <a:t>U</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360"/>
                        </a:spcBef>
                      </a:pPr>
                      <a:r>
                        <a:rPr sz="1600" dirty="0">
                          <a:latin typeface="Arial"/>
                          <a:cs typeface="Arial"/>
                        </a:rPr>
                        <a:t>A</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360"/>
                        </a:spcBef>
                      </a:pPr>
                      <a:r>
                        <a:rPr sz="1600" spc="-5" dirty="0">
                          <a:latin typeface="Arial"/>
                          <a:cs typeface="Arial"/>
                        </a:rPr>
                        <a:t>SA</a:t>
                      </a:r>
                      <a:endParaRPr sz="1600">
                        <a:latin typeface="Arial"/>
                        <a:cs typeface="Arial"/>
                      </a:endParaRPr>
                    </a:p>
                  </a:txBody>
                  <a:tcPr marL="0" marR="0" marT="1727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579120">
                <a:tc>
                  <a:txBody>
                    <a:bodyPr/>
                    <a:lstStyle/>
                    <a:p>
                      <a:pPr marL="91440" marR="307340">
                        <a:lnSpc>
                          <a:spcPts val="1900"/>
                        </a:lnSpc>
                        <a:spcBef>
                          <a:spcPts val="405"/>
                        </a:spcBef>
                      </a:pPr>
                      <a:r>
                        <a:rPr sz="1600" spc="-10" dirty="0">
                          <a:latin typeface="Arial"/>
                          <a:cs typeface="Arial"/>
                        </a:rPr>
                        <a:t>Child </a:t>
                      </a:r>
                      <a:r>
                        <a:rPr sz="1600" spc="-5" dirty="0">
                          <a:latin typeface="Arial"/>
                          <a:cs typeface="Arial"/>
                        </a:rPr>
                        <a:t>care should be supported by federal,  </a:t>
                      </a:r>
                      <a:r>
                        <a:rPr sz="1600" dirty="0">
                          <a:latin typeface="Arial"/>
                          <a:cs typeface="Arial"/>
                        </a:rPr>
                        <a:t>state, </a:t>
                      </a:r>
                      <a:r>
                        <a:rPr sz="1600" spc="-5" dirty="0">
                          <a:latin typeface="Arial"/>
                          <a:cs typeface="Arial"/>
                        </a:rPr>
                        <a:t>and local </a:t>
                      </a:r>
                      <a:r>
                        <a:rPr sz="1600" dirty="0">
                          <a:latin typeface="Arial"/>
                          <a:cs typeface="Arial"/>
                        </a:rPr>
                        <a:t>tax</a:t>
                      </a:r>
                      <a:r>
                        <a:rPr sz="1600" spc="10" dirty="0">
                          <a:latin typeface="Arial"/>
                          <a:cs typeface="Arial"/>
                        </a:rPr>
                        <a:t> </a:t>
                      </a:r>
                      <a:r>
                        <a:rPr sz="1600" spc="-5" dirty="0">
                          <a:latin typeface="Arial"/>
                          <a:cs typeface="Arial"/>
                        </a:rPr>
                        <a:t>dollars.</a:t>
                      </a:r>
                      <a:endParaRPr sz="1600">
                        <a:latin typeface="Arial"/>
                        <a:cs typeface="Arial"/>
                      </a:endParaRPr>
                    </a:p>
                  </a:txBody>
                  <a:tcPr marL="0" marR="0" marT="5143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285"/>
                        </a:spcBef>
                      </a:pPr>
                      <a:r>
                        <a:rPr sz="1600" spc="-5" dirty="0">
                          <a:latin typeface="Arial"/>
                          <a:cs typeface="Arial"/>
                        </a:rPr>
                        <a:t>SD</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285"/>
                        </a:spcBef>
                      </a:pPr>
                      <a:r>
                        <a:rPr sz="1600" dirty="0">
                          <a:latin typeface="Arial"/>
                          <a:cs typeface="Arial"/>
                        </a:rPr>
                        <a:t>D</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635" algn="ctr">
                        <a:lnSpc>
                          <a:spcPct val="100000"/>
                        </a:lnSpc>
                        <a:spcBef>
                          <a:spcPts val="1285"/>
                        </a:spcBef>
                      </a:pPr>
                      <a:r>
                        <a:rPr sz="1600" dirty="0">
                          <a:latin typeface="Arial"/>
                          <a:cs typeface="Arial"/>
                        </a:rPr>
                        <a:t>U</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285"/>
                        </a:spcBef>
                      </a:pPr>
                      <a:r>
                        <a:rPr sz="1600" dirty="0">
                          <a:latin typeface="Arial"/>
                          <a:cs typeface="Arial"/>
                        </a:rPr>
                        <a:t>A</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algn="ctr">
                        <a:lnSpc>
                          <a:spcPct val="100000"/>
                        </a:lnSpc>
                        <a:spcBef>
                          <a:spcPts val="1285"/>
                        </a:spcBef>
                      </a:pPr>
                      <a:r>
                        <a:rPr sz="1600" spc="-5" dirty="0">
                          <a:latin typeface="Arial"/>
                          <a:cs typeface="Arial"/>
                        </a:rPr>
                        <a:t>SA</a:t>
                      </a:r>
                      <a:endParaRPr sz="1600">
                        <a:latin typeface="Arial"/>
                        <a:cs typeface="Arial"/>
                      </a:endParaRPr>
                    </a:p>
                  </a:txBody>
                  <a:tcPr marL="0" marR="0" marT="163195"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bl>
          </a:graphicData>
        </a:graphic>
      </p:graphicFrame>
      <p:sp>
        <p:nvSpPr>
          <p:cNvPr id="3" name="object 3"/>
          <p:cNvSpPr txBox="1">
            <a:spLocks noGrp="1"/>
          </p:cNvSpPr>
          <p:nvPr>
            <p:ph type="title"/>
          </p:nvPr>
        </p:nvSpPr>
        <p:spPr>
          <a:xfrm>
            <a:off x="2362201" y="594757"/>
            <a:ext cx="4292472" cy="505267"/>
          </a:xfrm>
          <a:prstGeom prst="rect">
            <a:avLst/>
          </a:prstGeom>
        </p:spPr>
        <p:txBody>
          <a:bodyPr vert="horz" wrap="square" lIns="0" tIns="12700" rIns="0" bIns="0" rtlCol="0">
            <a:spAutoFit/>
          </a:bodyPr>
          <a:lstStyle/>
          <a:p>
            <a:pPr marL="12700">
              <a:lnSpc>
                <a:spcPct val="100000"/>
              </a:lnSpc>
              <a:spcBef>
                <a:spcPts val="100"/>
              </a:spcBef>
            </a:pPr>
            <a:r>
              <a:rPr sz="3200" spc="-20" dirty="0"/>
              <a:t>Likert </a:t>
            </a:r>
            <a:r>
              <a:rPr sz="3200" spc="-5" dirty="0"/>
              <a:t>Scale</a:t>
            </a:r>
            <a:r>
              <a:rPr sz="3200" spc="-25" dirty="0"/>
              <a:t> </a:t>
            </a:r>
            <a:r>
              <a:rPr sz="3200" spc="-5" dirty="0"/>
              <a:t>Example</a:t>
            </a:r>
            <a:endParaRPr sz="3200"/>
          </a:p>
        </p:txBody>
      </p:sp>
      <p:sp>
        <p:nvSpPr>
          <p:cNvPr id="4" name="object 4"/>
          <p:cNvSpPr txBox="1"/>
          <p:nvPr/>
        </p:nvSpPr>
        <p:spPr>
          <a:xfrm>
            <a:off x="581025" y="1568450"/>
            <a:ext cx="8025130" cy="640080"/>
          </a:xfrm>
          <a:prstGeom prst="rect">
            <a:avLst/>
          </a:prstGeom>
          <a:solidFill>
            <a:srgbClr val="C0C0C0"/>
          </a:solidFill>
          <a:ln w="12700">
            <a:solidFill>
              <a:srgbClr val="000000"/>
            </a:solidFill>
          </a:ln>
        </p:spPr>
        <p:txBody>
          <a:bodyPr vert="horz" wrap="square" lIns="0" tIns="53340" rIns="0" bIns="0" rtlCol="0">
            <a:spAutoFit/>
          </a:bodyPr>
          <a:lstStyle/>
          <a:p>
            <a:pPr marL="91440" marR="179070">
              <a:lnSpc>
                <a:spcPts val="2130"/>
              </a:lnSpc>
              <a:spcBef>
                <a:spcPts val="420"/>
              </a:spcBef>
            </a:pPr>
            <a:r>
              <a:rPr sz="1800" spc="-5" dirty="0">
                <a:solidFill>
                  <a:srgbClr val="0D0A10"/>
                </a:solidFill>
                <a:latin typeface="Arial"/>
                <a:cs typeface="Arial"/>
              </a:rPr>
              <a:t>Directions: Indicate to what extent you agree or disagree with the statements  listed below by circling one of the</a:t>
            </a:r>
            <a:r>
              <a:rPr sz="1800" dirty="0">
                <a:solidFill>
                  <a:srgbClr val="0D0A10"/>
                </a:solidFill>
                <a:latin typeface="Arial"/>
                <a:cs typeface="Arial"/>
              </a:rPr>
              <a:t> </a:t>
            </a:r>
            <a:r>
              <a:rPr sz="1800" spc="-5" dirty="0">
                <a:solidFill>
                  <a:srgbClr val="0D0A10"/>
                </a:solidFill>
                <a:latin typeface="Arial"/>
                <a:cs typeface="Arial"/>
              </a:rPr>
              <a:t>following:</a:t>
            </a:r>
            <a:endParaRPr sz="1800">
              <a:latin typeface="Arial"/>
              <a:cs typeface="Arial"/>
            </a:endParaRPr>
          </a:p>
        </p:txBody>
      </p:sp>
      <p:sp>
        <p:nvSpPr>
          <p:cNvPr id="5" name="object 5"/>
          <p:cNvSpPr txBox="1"/>
          <p:nvPr/>
        </p:nvSpPr>
        <p:spPr>
          <a:xfrm>
            <a:off x="581025" y="2208529"/>
            <a:ext cx="8025130" cy="1570355"/>
          </a:xfrm>
          <a:prstGeom prst="rect">
            <a:avLst/>
          </a:prstGeom>
          <a:ln w="12700">
            <a:solidFill>
              <a:srgbClr val="000000"/>
            </a:solidFill>
          </a:ln>
        </p:spPr>
        <p:txBody>
          <a:bodyPr vert="horz" wrap="square" lIns="0" tIns="10795" rIns="0" bIns="0" rtlCol="0">
            <a:spAutoFit/>
          </a:bodyPr>
          <a:lstStyle/>
          <a:p>
            <a:pPr marL="91440" marR="2142490">
              <a:lnSpc>
                <a:spcPts val="2300"/>
              </a:lnSpc>
              <a:spcBef>
                <a:spcPts val="85"/>
              </a:spcBef>
              <a:tabLst>
                <a:tab pos="386080" algn="l"/>
              </a:tabLst>
            </a:pPr>
            <a:r>
              <a:rPr sz="1600" spc="-5" dirty="0">
                <a:latin typeface="Arial"/>
                <a:cs typeface="Arial"/>
              </a:rPr>
              <a:t>SA means that you strongly agree with </a:t>
            </a:r>
            <a:r>
              <a:rPr sz="1600" dirty="0">
                <a:latin typeface="Arial"/>
                <a:cs typeface="Arial"/>
              </a:rPr>
              <a:t>the </a:t>
            </a:r>
            <a:r>
              <a:rPr sz="1600" spc="-5" dirty="0">
                <a:latin typeface="Arial"/>
                <a:cs typeface="Arial"/>
              </a:rPr>
              <a:t>statement (value </a:t>
            </a:r>
            <a:r>
              <a:rPr sz="1600" dirty="0">
                <a:latin typeface="Arial"/>
                <a:cs typeface="Arial"/>
              </a:rPr>
              <a:t>= </a:t>
            </a:r>
            <a:r>
              <a:rPr sz="1600" spc="-5" dirty="0">
                <a:latin typeface="Arial"/>
                <a:cs typeface="Arial"/>
              </a:rPr>
              <a:t>5)  </a:t>
            </a:r>
            <a:r>
              <a:rPr sz="1600" dirty="0">
                <a:latin typeface="Arial"/>
                <a:cs typeface="Arial"/>
              </a:rPr>
              <a:t>A	</a:t>
            </a:r>
            <a:r>
              <a:rPr sz="1600" spc="-5" dirty="0">
                <a:latin typeface="Arial"/>
                <a:cs typeface="Arial"/>
              </a:rPr>
              <a:t>means that you agree with </a:t>
            </a:r>
            <a:r>
              <a:rPr sz="1600" dirty="0">
                <a:latin typeface="Arial"/>
                <a:cs typeface="Arial"/>
              </a:rPr>
              <a:t>the </a:t>
            </a:r>
            <a:r>
              <a:rPr sz="1600" spc="-5" dirty="0">
                <a:latin typeface="Arial"/>
                <a:cs typeface="Arial"/>
              </a:rPr>
              <a:t>statement (value </a:t>
            </a:r>
            <a:r>
              <a:rPr sz="1600" dirty="0">
                <a:latin typeface="Arial"/>
                <a:cs typeface="Arial"/>
              </a:rPr>
              <a:t>=</a:t>
            </a:r>
            <a:r>
              <a:rPr sz="1600" spc="65" dirty="0">
                <a:latin typeface="Arial"/>
                <a:cs typeface="Arial"/>
              </a:rPr>
              <a:t> </a:t>
            </a:r>
            <a:r>
              <a:rPr sz="1600" spc="-5" dirty="0">
                <a:latin typeface="Arial"/>
                <a:cs typeface="Arial"/>
              </a:rPr>
              <a:t>4)</a:t>
            </a:r>
            <a:endParaRPr sz="1600">
              <a:latin typeface="Arial"/>
              <a:cs typeface="Arial"/>
            </a:endParaRPr>
          </a:p>
          <a:p>
            <a:pPr marL="91440" marR="1995170">
              <a:lnSpc>
                <a:spcPts val="2300"/>
              </a:lnSpc>
              <a:tabLst>
                <a:tab pos="408305" algn="l"/>
              </a:tabLst>
            </a:pPr>
            <a:r>
              <a:rPr sz="1600" dirty="0">
                <a:latin typeface="Arial"/>
                <a:cs typeface="Arial"/>
              </a:rPr>
              <a:t>U	</a:t>
            </a:r>
            <a:r>
              <a:rPr sz="1600" spc="-5" dirty="0">
                <a:latin typeface="Arial"/>
                <a:cs typeface="Arial"/>
              </a:rPr>
              <a:t>means that you are undecided about </a:t>
            </a:r>
            <a:r>
              <a:rPr sz="1600" dirty="0">
                <a:latin typeface="Arial"/>
                <a:cs typeface="Arial"/>
              </a:rPr>
              <a:t>the </a:t>
            </a:r>
            <a:r>
              <a:rPr sz="1600" spc="-5" dirty="0">
                <a:latin typeface="Arial"/>
                <a:cs typeface="Arial"/>
              </a:rPr>
              <a:t>statement (value </a:t>
            </a:r>
            <a:r>
              <a:rPr sz="1600" dirty="0">
                <a:latin typeface="Arial"/>
                <a:cs typeface="Arial"/>
              </a:rPr>
              <a:t>= </a:t>
            </a:r>
            <a:r>
              <a:rPr sz="1600" spc="-5" dirty="0">
                <a:latin typeface="Arial"/>
                <a:cs typeface="Arial"/>
              </a:rPr>
              <a:t>3)  </a:t>
            </a:r>
            <a:r>
              <a:rPr sz="1600" dirty="0">
                <a:latin typeface="Arial"/>
                <a:cs typeface="Arial"/>
              </a:rPr>
              <a:t>D	</a:t>
            </a:r>
            <a:r>
              <a:rPr sz="1600" spc="-5" dirty="0">
                <a:latin typeface="Arial"/>
                <a:cs typeface="Arial"/>
              </a:rPr>
              <a:t>means that you disagree with </a:t>
            </a:r>
            <a:r>
              <a:rPr sz="1600" dirty="0">
                <a:latin typeface="Arial"/>
                <a:cs typeface="Arial"/>
              </a:rPr>
              <a:t>the </a:t>
            </a:r>
            <a:r>
              <a:rPr sz="1600" spc="-5" dirty="0">
                <a:latin typeface="Arial"/>
                <a:cs typeface="Arial"/>
              </a:rPr>
              <a:t>statement (value </a:t>
            </a:r>
            <a:r>
              <a:rPr sz="1600" dirty="0">
                <a:latin typeface="Arial"/>
                <a:cs typeface="Arial"/>
              </a:rPr>
              <a:t>=</a:t>
            </a:r>
            <a:r>
              <a:rPr sz="1600" spc="65" dirty="0">
                <a:latin typeface="Arial"/>
                <a:cs typeface="Arial"/>
              </a:rPr>
              <a:t> </a:t>
            </a:r>
            <a:r>
              <a:rPr sz="1600" spc="-5" dirty="0">
                <a:latin typeface="Arial"/>
                <a:cs typeface="Arial"/>
              </a:rPr>
              <a:t>2)</a:t>
            </a:r>
            <a:endParaRPr sz="1600">
              <a:latin typeface="Arial"/>
              <a:cs typeface="Arial"/>
            </a:endParaRPr>
          </a:p>
          <a:p>
            <a:pPr marL="91440">
              <a:lnSpc>
                <a:spcPct val="100000"/>
              </a:lnSpc>
              <a:spcBef>
                <a:spcPts val="240"/>
              </a:spcBef>
            </a:pPr>
            <a:r>
              <a:rPr sz="1600" spc="-5" dirty="0">
                <a:latin typeface="Arial"/>
                <a:cs typeface="Arial"/>
              </a:rPr>
              <a:t>SD means that you strongly disagree with </a:t>
            </a:r>
            <a:r>
              <a:rPr sz="1600" dirty="0">
                <a:latin typeface="Arial"/>
                <a:cs typeface="Arial"/>
              </a:rPr>
              <a:t>the </a:t>
            </a:r>
            <a:r>
              <a:rPr sz="1600" spc="-5" dirty="0">
                <a:latin typeface="Arial"/>
                <a:cs typeface="Arial"/>
              </a:rPr>
              <a:t>statement (value </a:t>
            </a:r>
            <a:r>
              <a:rPr sz="1600" dirty="0">
                <a:latin typeface="Arial"/>
                <a:cs typeface="Arial"/>
              </a:rPr>
              <a:t>=</a:t>
            </a:r>
            <a:r>
              <a:rPr sz="1600" spc="85" dirty="0">
                <a:latin typeface="Arial"/>
                <a:cs typeface="Arial"/>
              </a:rPr>
              <a:t> </a:t>
            </a:r>
            <a:r>
              <a:rPr sz="1600" spc="-5" dirty="0">
                <a:latin typeface="Arial"/>
                <a:cs typeface="Arial"/>
              </a:rPr>
              <a:t>1)</a:t>
            </a:r>
            <a:endParaRPr sz="1600">
              <a:latin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06043" y="228600"/>
            <a:ext cx="5937755" cy="1188720"/>
          </a:xfrm>
          <a:prstGeom prst="rect">
            <a:avLst/>
          </a:prstGeom>
        </p:spPr>
        <p:txBody>
          <a:bodyPr vert="horz" wrap="square" lIns="0" tIns="12700" rIns="0" bIns="0" rtlCol="0">
            <a:spAutoFit/>
          </a:bodyPr>
          <a:lstStyle/>
          <a:p>
            <a:pPr marL="12700">
              <a:lnSpc>
                <a:spcPct val="100000"/>
              </a:lnSpc>
              <a:spcBef>
                <a:spcPts val="100"/>
              </a:spcBef>
            </a:pPr>
            <a:r>
              <a:rPr dirty="0"/>
              <a:t>E</a:t>
            </a:r>
            <a:r>
              <a:rPr spc="-65" dirty="0"/>
              <a:t>x</a:t>
            </a:r>
            <a:r>
              <a:rPr spc="-5" dirty="0"/>
              <a:t>e</a:t>
            </a:r>
            <a:r>
              <a:rPr spc="-114" dirty="0"/>
              <a:t>r</a:t>
            </a:r>
            <a:r>
              <a:rPr spc="-5" dirty="0"/>
              <a:t>c</a:t>
            </a:r>
            <a:r>
              <a:rPr spc="-10" dirty="0"/>
              <a:t>i</a:t>
            </a:r>
            <a:r>
              <a:rPr dirty="0"/>
              <a:t>se</a:t>
            </a:r>
          </a:p>
        </p:txBody>
      </p:sp>
      <p:sp>
        <p:nvSpPr>
          <p:cNvPr id="3" name="object 3"/>
          <p:cNvSpPr txBox="1"/>
          <p:nvPr/>
        </p:nvSpPr>
        <p:spPr>
          <a:xfrm>
            <a:off x="193420" y="1528339"/>
            <a:ext cx="8763000" cy="5001369"/>
          </a:xfrm>
          <a:prstGeom prst="rect">
            <a:avLst/>
          </a:prstGeom>
        </p:spPr>
        <p:txBody>
          <a:bodyPr vert="horz" wrap="square" lIns="0" tIns="12700" rIns="0" bIns="0" rtlCol="0">
            <a:spAutoFit/>
          </a:bodyPr>
          <a:lstStyle/>
          <a:p>
            <a:pPr marL="355600" marR="5080" indent="-342900">
              <a:lnSpc>
                <a:spcPct val="100000"/>
              </a:lnSpc>
              <a:spcBef>
                <a:spcPts val="100"/>
              </a:spcBef>
              <a:buFont typeface="Arial"/>
              <a:buChar char="•"/>
              <a:tabLst>
                <a:tab pos="354965" algn="l"/>
                <a:tab pos="355600" algn="l"/>
              </a:tabLst>
            </a:pPr>
            <a:r>
              <a:rPr lang="en-GB" sz="3200" spc="-5" dirty="0" smtClean="0">
                <a:latin typeface="Calibri"/>
                <a:cs typeface="Calibri"/>
              </a:rPr>
              <a:t>Design questionnaire to do market research for your enterprise module project with at least 10 questions </a:t>
            </a:r>
          </a:p>
          <a:p>
            <a:pPr marL="355600" marR="5080" indent="-342900">
              <a:lnSpc>
                <a:spcPct val="100000"/>
              </a:lnSpc>
              <a:spcBef>
                <a:spcPts val="100"/>
              </a:spcBef>
              <a:buFont typeface="Arial"/>
              <a:buChar char="•"/>
              <a:tabLst>
                <a:tab pos="354965" algn="l"/>
                <a:tab pos="355600" algn="l"/>
              </a:tabLst>
            </a:pPr>
            <a:r>
              <a:rPr lang="en-GB" sz="3200" spc="-5" dirty="0" smtClean="0">
                <a:latin typeface="Calibri"/>
                <a:cs typeface="Calibri"/>
              </a:rPr>
              <a:t>Ensure it has title and a brief description of purpose of the research</a:t>
            </a:r>
          </a:p>
          <a:p>
            <a:pPr marL="355600" marR="5080" indent="-342900">
              <a:lnSpc>
                <a:spcPct val="100000"/>
              </a:lnSpc>
              <a:spcBef>
                <a:spcPts val="100"/>
              </a:spcBef>
              <a:buFont typeface="Arial"/>
              <a:buChar char="•"/>
              <a:tabLst>
                <a:tab pos="354965" algn="l"/>
                <a:tab pos="355600" algn="l"/>
              </a:tabLst>
            </a:pPr>
            <a:r>
              <a:rPr lang="en-GB" sz="3200" spc="-5" dirty="0" smtClean="0">
                <a:latin typeface="Calibri"/>
                <a:cs typeface="Calibri"/>
              </a:rPr>
              <a:t>Ensure you use various types of questions</a:t>
            </a:r>
          </a:p>
          <a:p>
            <a:pPr marL="355600" marR="5080" indent="-342900">
              <a:lnSpc>
                <a:spcPct val="100000"/>
              </a:lnSpc>
              <a:spcBef>
                <a:spcPts val="100"/>
              </a:spcBef>
              <a:buFont typeface="Arial"/>
              <a:buChar char="•"/>
              <a:tabLst>
                <a:tab pos="354965" algn="l"/>
                <a:tab pos="355600" algn="l"/>
              </a:tabLst>
            </a:pPr>
            <a:r>
              <a:rPr lang="en-GB" sz="3200" spc="-5" dirty="0" smtClean="0">
                <a:latin typeface="Calibri"/>
                <a:cs typeface="Calibri"/>
              </a:rPr>
              <a:t>Add appropriate images</a:t>
            </a:r>
          </a:p>
          <a:p>
            <a:pPr marL="355600" marR="5080" indent="-342900">
              <a:lnSpc>
                <a:spcPct val="100000"/>
              </a:lnSpc>
              <a:spcBef>
                <a:spcPts val="100"/>
              </a:spcBef>
              <a:buFont typeface="Arial"/>
              <a:buChar char="•"/>
              <a:tabLst>
                <a:tab pos="354965" algn="l"/>
                <a:tab pos="355600" algn="l"/>
              </a:tabLst>
            </a:pPr>
            <a:r>
              <a:rPr lang="en-GB" sz="3200" spc="-5" dirty="0" smtClean="0">
                <a:latin typeface="Calibri"/>
                <a:cs typeface="Calibri"/>
              </a:rPr>
              <a:t>Ensure questions are relevant to your project</a:t>
            </a:r>
          </a:p>
          <a:p>
            <a:pPr marL="355600" marR="5080" indent="-342900">
              <a:lnSpc>
                <a:spcPct val="100000"/>
              </a:lnSpc>
              <a:spcBef>
                <a:spcPts val="100"/>
              </a:spcBef>
              <a:buFont typeface="Arial"/>
              <a:buChar char="•"/>
              <a:tabLst>
                <a:tab pos="354965" algn="l"/>
                <a:tab pos="355600" algn="l"/>
              </a:tabLst>
            </a:pPr>
            <a:r>
              <a:rPr lang="en-GB" sz="3200" spc="-5" dirty="0" smtClean="0">
                <a:latin typeface="Calibri"/>
                <a:cs typeface="Calibri"/>
              </a:rPr>
              <a:t>Pay extra attention to images/ section tiles/ back ground colours</a:t>
            </a:r>
            <a:endParaRPr sz="3200" dirty="0">
              <a:latin typeface="Calibri"/>
              <a:cs typeface="Calibri"/>
            </a:endParaRPr>
          </a:p>
        </p:txBody>
      </p:sp>
      <p:sp>
        <p:nvSpPr>
          <p:cNvPr id="4" name="object 4"/>
          <p:cNvSpPr txBox="1"/>
          <p:nvPr/>
        </p:nvSpPr>
        <p:spPr>
          <a:xfrm>
            <a:off x="8440102" y="6430517"/>
            <a:ext cx="167005" cy="208279"/>
          </a:xfrm>
          <a:prstGeom prst="rect">
            <a:avLst/>
          </a:prstGeom>
        </p:spPr>
        <p:txBody>
          <a:bodyPr vert="horz" wrap="square" lIns="0" tIns="12700" rIns="0" bIns="0" rtlCol="0">
            <a:spAutoFit/>
          </a:bodyPr>
          <a:lstStyle/>
          <a:p>
            <a:pPr marL="12700">
              <a:lnSpc>
                <a:spcPct val="100000"/>
              </a:lnSpc>
              <a:spcBef>
                <a:spcPts val="100"/>
              </a:spcBef>
            </a:pPr>
            <a:r>
              <a:rPr sz="1200" spc="-5" dirty="0">
                <a:solidFill>
                  <a:srgbClr val="898989"/>
                </a:solidFill>
                <a:latin typeface="Corbel"/>
                <a:cs typeface="Corbel"/>
              </a:rPr>
              <a:t>15</a:t>
            </a:r>
            <a:endParaRPr sz="1200">
              <a:latin typeface="Corbel"/>
              <a:cs typeface="Corbel"/>
            </a:endParaRPr>
          </a:p>
        </p:txBody>
      </p:sp>
    </p:spTree>
  </p:cSld>
  <p:clrMapOvr>
    <a:masterClrMapping/>
  </p:clrMapOvr>
</p:sld>
</file>

<file path=ppt/theme/theme1.xml><?xml version="1.0" encoding="utf-8"?>
<a:theme xmlns:a="http://schemas.openxmlformats.org/drawingml/2006/main" name="Parcel">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Parcel</Template>
  <TotalTime>47</TotalTime>
  <Words>2190</Words>
  <Application>Microsoft Office PowerPoint</Application>
  <PresentationFormat>On-screen Show (4:3)</PresentationFormat>
  <Paragraphs>228</Paragraphs>
  <Slides>15</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Arial Rounded MT Bold</vt:lpstr>
      <vt:lpstr>Calibri</vt:lpstr>
      <vt:lpstr>Corbel</vt:lpstr>
      <vt:lpstr>Gill Sans MT</vt:lpstr>
      <vt:lpstr>Times New Roman</vt:lpstr>
      <vt:lpstr>Webdings</vt:lpstr>
      <vt:lpstr>Wingdings</vt:lpstr>
      <vt:lpstr>Parcel</vt:lpstr>
      <vt:lpstr>CertHE Skills for the Workplace</vt:lpstr>
      <vt:lpstr>Objectives of session:</vt:lpstr>
      <vt:lpstr>Primary Research</vt:lpstr>
      <vt:lpstr>Questionnaires – Delivery</vt:lpstr>
      <vt:lpstr>Questionnaires - Information</vt:lpstr>
      <vt:lpstr>Questionnaire Design</vt:lpstr>
      <vt:lpstr>Question Types</vt:lpstr>
      <vt:lpstr>Question Types</vt:lpstr>
      <vt:lpstr>Question Types</vt:lpstr>
      <vt:lpstr>Question Types</vt:lpstr>
      <vt:lpstr>Question Types</vt:lpstr>
      <vt:lpstr>Question Types</vt:lpstr>
      <vt:lpstr>Question Types</vt:lpstr>
      <vt:lpstr>Likert Scale Example</vt:lpstr>
      <vt:lpstr>Exercise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dc:title>
  <dc:creator>Anthony Burns</dc:creator>
  <cp:lastModifiedBy>Shehla Khan</cp:lastModifiedBy>
  <cp:revision>8</cp:revision>
  <dcterms:created xsi:type="dcterms:W3CDTF">2018-09-11T10:41:13Z</dcterms:created>
  <dcterms:modified xsi:type="dcterms:W3CDTF">2019-02-18T09:44:16Z</dcterms:modified>
</cp:coreProperties>
</file>