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3.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Default Extension="jpeg" ContentType="image/jpeg"/>
  <Override PartName="/ppt/slideLayouts/slideLayout3.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28"/>
  </p:notesMasterIdLst>
  <p:handoutMasterIdLst>
    <p:handoutMasterId r:id="rId29"/>
  </p:handoutMasterIdLst>
  <p:sldIdLst>
    <p:sldId id="324" r:id="rId2"/>
    <p:sldId id="325" r:id="rId3"/>
    <p:sldId id="312" r:id="rId4"/>
    <p:sldId id="364" r:id="rId5"/>
    <p:sldId id="308" r:id="rId6"/>
    <p:sldId id="327" r:id="rId7"/>
    <p:sldId id="329" r:id="rId8"/>
    <p:sldId id="360" r:id="rId9"/>
    <p:sldId id="285" r:id="rId10"/>
    <p:sldId id="366" r:id="rId11"/>
    <p:sldId id="367" r:id="rId12"/>
    <p:sldId id="350" r:id="rId13"/>
    <p:sldId id="358" r:id="rId14"/>
    <p:sldId id="359" r:id="rId15"/>
    <p:sldId id="351" r:id="rId16"/>
    <p:sldId id="352" r:id="rId17"/>
    <p:sldId id="357" r:id="rId18"/>
    <p:sldId id="354" r:id="rId19"/>
    <p:sldId id="355" r:id="rId20"/>
    <p:sldId id="356" r:id="rId21"/>
    <p:sldId id="361" r:id="rId22"/>
    <p:sldId id="341" r:id="rId23"/>
    <p:sldId id="343" r:id="rId24"/>
    <p:sldId id="362" r:id="rId25"/>
    <p:sldId id="368" r:id="rId26"/>
    <p:sldId id="363"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910D6"/>
  </p:clrMru>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vertBarState="minimized">
    <p:restoredLeft sz="17635" autoAdjust="0"/>
    <p:restoredTop sz="96649" autoAdjust="0"/>
  </p:normalViewPr>
  <p:slideViewPr>
    <p:cSldViewPr>
      <p:cViewPr>
        <p:scale>
          <a:sx n="75" d="100"/>
          <a:sy n="75" d="100"/>
        </p:scale>
        <p:origin x="-186" y="-7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11D32C05-F4BE-4B5E-8143-2529D5E03F75}" type="datetimeFigureOut">
              <a:rPr lang="en-GB" smtClean="0"/>
              <a:pPr/>
              <a:t>06/02/2013</a:t>
            </a:fld>
            <a:endParaRPr lang="en-GB"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937F3ABD-B1F0-45AA-B35B-7ED44944645C}" type="slidenum">
              <a:rPr lang="en-GB" smtClean="0"/>
              <a:pPr/>
              <a:t>‹#›</a:t>
            </a:fld>
            <a:endParaRPr lang="en-GB" dirty="0"/>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CEF07E1-3C98-45E4-9770-B98F84B86E96}" type="datetimeFigureOut">
              <a:rPr lang="en-US" smtClean="0"/>
              <a:pPr/>
              <a:t>2/6/2013</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241147B-2EFC-4B95-9DE6-EE8659646115}" type="slidenum">
              <a:rPr lang="en-GB" smtClean="0"/>
              <a:pPr/>
              <a:t>‹#›</a:t>
            </a:fld>
            <a:endParaRPr lang="en-GB"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EF6CB8AB-5E1A-4E5F-BF2F-90F3D592016D}" type="slidenum">
              <a:rPr lang="en-GB"/>
              <a:pPr fontAlgn="base">
                <a:spcBef>
                  <a:spcPct val="0"/>
                </a:spcBef>
                <a:spcAft>
                  <a:spcPct val="0"/>
                </a:spcAft>
              </a:pPr>
              <a:t>1</a:t>
            </a:fld>
            <a:endParaRPr lang="en-GB" dirty="0"/>
          </a:p>
        </p:txBody>
      </p:sp>
      <p:sp>
        <p:nvSpPr>
          <p:cNvPr id="36867"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36868"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5241147B-2EFC-4B95-9DE6-EE8659646115}" type="slidenum">
              <a:rPr lang="en-GB" smtClean="0"/>
              <a:pPr/>
              <a:t>8</a:t>
            </a:fld>
            <a:endParaRPr lang="en-GB"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mn-lt"/>
                <a:ea typeface="+mn-ea"/>
                <a:cs typeface="+mn-cs"/>
              </a:rPr>
              <a:t>The recruitment process involves working through a series of stages:</a:t>
            </a:r>
          </a:p>
          <a:p>
            <a:pPr marL="228600" indent="-228600">
              <a:buFont typeface="+mj-lt"/>
              <a:buAutoNum type="arabicPeriod"/>
            </a:pPr>
            <a:r>
              <a:rPr lang="en-GB" sz="1200" kern="1200" dirty="0" smtClean="0">
                <a:solidFill>
                  <a:schemeClr val="tx1"/>
                </a:solidFill>
                <a:latin typeface="+mn-lt"/>
                <a:ea typeface="+mn-ea"/>
                <a:cs typeface="+mn-cs"/>
              </a:rPr>
              <a:t>defining the role</a:t>
            </a:r>
          </a:p>
          <a:p>
            <a:pPr marL="228600" indent="-228600">
              <a:buFont typeface="+mj-lt"/>
              <a:buAutoNum type="arabicPeriod"/>
            </a:pPr>
            <a:r>
              <a:rPr lang="en-GB" sz="1200" kern="1200" dirty="0" smtClean="0">
                <a:solidFill>
                  <a:schemeClr val="tx1"/>
                </a:solidFill>
                <a:latin typeface="+mn-lt"/>
                <a:ea typeface="+mn-ea"/>
                <a:cs typeface="+mn-cs"/>
              </a:rPr>
              <a:t>attracting applications</a:t>
            </a:r>
          </a:p>
          <a:p>
            <a:pPr marL="228600" indent="-228600">
              <a:buFont typeface="+mj-lt"/>
              <a:buAutoNum type="arabicPeriod"/>
            </a:pPr>
            <a:r>
              <a:rPr lang="en-GB" sz="1200" kern="1200" dirty="0" smtClean="0">
                <a:solidFill>
                  <a:schemeClr val="tx1"/>
                </a:solidFill>
                <a:latin typeface="+mn-lt"/>
                <a:ea typeface="+mn-ea"/>
                <a:cs typeface="+mn-cs"/>
              </a:rPr>
              <a:t>managing the application and selection process</a:t>
            </a:r>
          </a:p>
          <a:p>
            <a:pPr marL="228600" indent="-228600">
              <a:buFont typeface="+mj-lt"/>
              <a:buAutoNum type="arabicPeriod"/>
            </a:pPr>
            <a:r>
              <a:rPr lang="en-GB" sz="1200" kern="1200" dirty="0" smtClean="0">
                <a:solidFill>
                  <a:schemeClr val="tx1"/>
                </a:solidFill>
                <a:latin typeface="+mn-lt"/>
                <a:ea typeface="+mn-ea"/>
                <a:cs typeface="+mn-cs"/>
              </a:rPr>
              <a:t>making the appointment.</a:t>
            </a:r>
          </a:p>
          <a:p>
            <a:endParaRPr lang="en-GB" dirty="0"/>
          </a:p>
        </p:txBody>
      </p:sp>
      <p:sp>
        <p:nvSpPr>
          <p:cNvPr id="4" name="Slide Number Placeholder 3"/>
          <p:cNvSpPr>
            <a:spLocks noGrp="1"/>
          </p:cNvSpPr>
          <p:nvPr>
            <p:ph type="sldNum" sz="quarter" idx="10"/>
          </p:nvPr>
        </p:nvSpPr>
        <p:spPr/>
        <p:txBody>
          <a:bodyPr/>
          <a:lstStyle/>
          <a:p>
            <a:fld id="{5241147B-2EFC-4B95-9DE6-EE8659646115}" type="slidenum">
              <a:rPr lang="en-GB" smtClean="0"/>
              <a:pPr/>
              <a:t>9</a:t>
            </a:fld>
            <a:endParaRPr lang="en-GB"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r>
              <a:rPr lang="en-GB" sz="1200" kern="1200" dirty="0" smtClean="0">
                <a:solidFill>
                  <a:schemeClr val="tx1"/>
                </a:solidFill>
                <a:latin typeface="+mn-lt"/>
                <a:ea typeface="+mn-ea"/>
                <a:cs typeface="+mn-cs"/>
              </a:rPr>
              <a:t>The ‘protected characteristics’ are race, disability, gender reassignment, sex, marriage and civil partnership, pregnancy and maternity, religion and belief, sexual orientation and age. </a:t>
            </a:r>
            <a:br>
              <a:rPr lang="en-GB" sz="1200" kern="1200" dirty="0" smtClean="0">
                <a:solidFill>
                  <a:schemeClr val="tx1"/>
                </a:solidFill>
                <a:latin typeface="+mn-lt"/>
                <a:ea typeface="+mn-ea"/>
                <a:cs typeface="+mn-cs"/>
              </a:rPr>
            </a:br>
            <a:r>
              <a:rPr lang="en-GB" sz="1200" kern="1200" dirty="0" smtClean="0">
                <a:solidFill>
                  <a:schemeClr val="tx1"/>
                </a:solidFill>
                <a:latin typeface="+mn-lt"/>
                <a:ea typeface="+mn-ea"/>
                <a:cs typeface="+mn-cs"/>
              </a:rPr>
              <a:t/>
            </a:r>
            <a:br>
              <a:rPr lang="en-GB" sz="1200" kern="1200" dirty="0" smtClean="0">
                <a:solidFill>
                  <a:schemeClr val="tx1"/>
                </a:solidFill>
                <a:latin typeface="+mn-lt"/>
                <a:ea typeface="+mn-ea"/>
                <a:cs typeface="+mn-cs"/>
              </a:rPr>
            </a:br>
            <a:r>
              <a:rPr lang="en-GB" sz="1200" baseline="0" dirty="0" smtClean="0">
                <a:solidFill>
                  <a:srgbClr val="000000"/>
                </a:solidFill>
                <a:latin typeface="Arial"/>
              </a:rPr>
              <a:t>The ‘protected characteristics’ are race, disability, gender reassignment, sex, marriage and civil partnership, pregnancy and maternity, religion and belief, sexual orientation and age. </a:t>
            </a:r>
            <a:br>
              <a:rPr lang="en-GB" sz="1200" baseline="0" dirty="0" smtClean="0">
                <a:solidFill>
                  <a:srgbClr val="000000"/>
                </a:solidFill>
                <a:latin typeface="Arial"/>
              </a:rPr>
            </a:br>
            <a:r>
              <a:rPr lang="en-GB" sz="1200" baseline="0" dirty="0" smtClean="0">
                <a:solidFill>
                  <a:srgbClr val="000000"/>
                </a:solidFill>
                <a:latin typeface="Arial"/>
              </a:rPr>
              <a:t/>
            </a:r>
            <a:br>
              <a:rPr lang="en-GB" sz="1200" baseline="0" dirty="0" smtClean="0">
                <a:solidFill>
                  <a:srgbClr val="000000"/>
                </a:solidFill>
                <a:latin typeface="Arial"/>
              </a:rPr>
            </a:br>
            <a:r>
              <a:rPr lang="en-GB" sz="1200" dirty="0" smtClean="0">
                <a:solidFill>
                  <a:srgbClr val="000000"/>
                </a:solidFill>
                <a:latin typeface="Arial"/>
                <a:ea typeface="Times New Roman"/>
              </a:rPr>
              <a:t>The ‘protected characteristics’ are race, disability, gender reassignment, sex, marriage and civil partnership, pregnancy and maternity, religion and belief, sexual orientation and age. </a:t>
            </a:r>
            <a:br>
              <a:rPr lang="en-GB" sz="1200" dirty="0" smtClean="0">
                <a:solidFill>
                  <a:srgbClr val="000000"/>
                </a:solidFill>
                <a:latin typeface="Arial"/>
                <a:ea typeface="Times New Roman"/>
              </a:rPr>
            </a:br>
            <a:r>
              <a:rPr lang="en-GB" sz="1200" dirty="0" smtClean="0">
                <a:solidFill>
                  <a:srgbClr val="000000"/>
                </a:solidFill>
                <a:latin typeface="Arial"/>
                <a:ea typeface="Times New Roman"/>
              </a:rPr>
              <a:t/>
            </a:r>
            <a:br>
              <a:rPr lang="en-GB" sz="1200" dirty="0" smtClean="0">
                <a:solidFill>
                  <a:srgbClr val="000000"/>
                </a:solidFill>
                <a:latin typeface="Arial"/>
                <a:ea typeface="Times New Roman"/>
              </a:rPr>
            </a:br>
            <a:r>
              <a:rPr lang="en-GB" sz="1200" kern="1200" dirty="0" smtClean="0">
                <a:solidFill>
                  <a:schemeClr val="tx1"/>
                </a:solidFill>
                <a:latin typeface="+mn-lt"/>
                <a:ea typeface="+mn-ea"/>
                <a:cs typeface="+mn-cs"/>
              </a:rPr>
              <a:t>The ‘protected characteristics’ are race, disability, gender reassignment, sex, marriage and civil partnership, pregnancy and maternity, religion and belief, sexual orientation and age. </a:t>
            </a:r>
            <a:br>
              <a:rPr lang="en-GB" sz="1200" kern="1200" dirty="0" smtClean="0">
                <a:solidFill>
                  <a:schemeClr val="tx1"/>
                </a:solidFill>
                <a:latin typeface="+mn-lt"/>
                <a:ea typeface="+mn-ea"/>
                <a:cs typeface="+mn-cs"/>
              </a:rPr>
            </a:br>
            <a:r>
              <a:rPr lang="en-GB" sz="1200" kern="1200" dirty="0" smtClean="0">
                <a:solidFill>
                  <a:schemeClr val="tx1"/>
                </a:solidFill>
                <a:latin typeface="+mn-lt"/>
                <a:ea typeface="+mn-ea"/>
                <a:cs typeface="+mn-cs"/>
              </a:rPr>
              <a:t/>
            </a:r>
            <a:br>
              <a:rPr lang="en-GB" sz="1200" kern="1200" dirty="0" smtClean="0">
                <a:solidFill>
                  <a:schemeClr val="tx1"/>
                </a:solidFill>
                <a:latin typeface="+mn-lt"/>
                <a:ea typeface="+mn-ea"/>
                <a:cs typeface="+mn-cs"/>
              </a:rPr>
            </a:br>
            <a:r>
              <a:rPr lang="en-GB" sz="1200" kern="1200" dirty="0" smtClean="0">
                <a:solidFill>
                  <a:schemeClr val="tx1"/>
                </a:solidFill>
                <a:latin typeface="+mn-lt"/>
                <a:ea typeface="+mn-ea"/>
                <a:cs typeface="+mn-cs"/>
              </a:rPr>
              <a:t>The ‘protected characteristics’ are race, disability, gender reassignment, sex, marriage and civil partnership, pregnancy and maternity, religion and belief, sexual orientation and age. </a:t>
            </a:r>
            <a:br>
              <a:rPr lang="en-GB" sz="1200" kern="1200" dirty="0" smtClean="0">
                <a:solidFill>
                  <a:schemeClr val="tx1"/>
                </a:solidFill>
                <a:latin typeface="+mn-lt"/>
                <a:ea typeface="+mn-ea"/>
                <a:cs typeface="+mn-cs"/>
              </a:rPr>
            </a:br>
            <a:r>
              <a:rPr lang="en-GB" sz="1200" kern="1200" dirty="0" smtClean="0">
                <a:solidFill>
                  <a:schemeClr val="tx1"/>
                </a:solidFill>
                <a:latin typeface="+mn-lt"/>
                <a:ea typeface="+mn-ea"/>
                <a:cs typeface="+mn-cs"/>
              </a:rPr>
              <a:t/>
            </a:r>
            <a:br>
              <a:rPr lang="en-GB" sz="1200" kern="1200" dirty="0" smtClean="0">
                <a:solidFill>
                  <a:schemeClr val="tx1"/>
                </a:solidFill>
                <a:latin typeface="+mn-lt"/>
                <a:ea typeface="+mn-ea"/>
                <a:cs typeface="+mn-cs"/>
              </a:rPr>
            </a:br>
            <a:r>
              <a:rPr lang="en-GB" sz="1200" kern="1200" dirty="0" smtClean="0">
                <a:solidFill>
                  <a:schemeClr val="tx1"/>
                </a:solidFill>
                <a:latin typeface="+mn-lt"/>
                <a:ea typeface="+mn-ea"/>
                <a:cs typeface="+mn-cs"/>
              </a:rPr>
              <a:t>The ‘protected characteristics’ are race, disability, gender reassignment, sex, marriage and civil partnership, pregnancy and maternity, religion and belief, sexual orientation and age. </a:t>
            </a:r>
            <a:br>
              <a:rPr lang="en-GB" sz="1200" kern="1200" dirty="0" smtClean="0">
                <a:solidFill>
                  <a:schemeClr val="tx1"/>
                </a:solidFill>
                <a:latin typeface="+mn-lt"/>
                <a:ea typeface="+mn-ea"/>
                <a:cs typeface="+mn-cs"/>
              </a:rPr>
            </a:br>
            <a:r>
              <a:rPr lang="en-GB" sz="1200" kern="1200" dirty="0" smtClean="0">
                <a:solidFill>
                  <a:schemeClr val="tx1"/>
                </a:solidFill>
                <a:latin typeface="+mn-lt"/>
                <a:ea typeface="+mn-ea"/>
                <a:cs typeface="+mn-cs"/>
              </a:rPr>
              <a:t/>
            </a:r>
            <a:br>
              <a:rPr lang="en-GB" sz="1200" kern="1200" dirty="0" smtClean="0">
                <a:solidFill>
                  <a:schemeClr val="tx1"/>
                </a:solidFill>
                <a:latin typeface="+mn-lt"/>
                <a:ea typeface="+mn-ea"/>
                <a:cs typeface="+mn-cs"/>
              </a:rPr>
            </a:br>
            <a:r>
              <a:rPr lang="en-GB" sz="1200" kern="1200" dirty="0" smtClean="0">
                <a:solidFill>
                  <a:schemeClr val="tx1"/>
                </a:solidFill>
                <a:latin typeface="+mn-lt"/>
                <a:ea typeface="+mn-ea"/>
                <a:cs typeface="+mn-cs"/>
              </a:rPr>
              <a:t>The ‘protected characteristics’ are race, disability, gender reassignment, sex, marriage and civil partnership, pregnancy and maternity, religion and belief, sexual orientation and age. </a:t>
            </a:r>
            <a:br>
              <a:rPr lang="en-GB" sz="1200" kern="1200" dirty="0" smtClean="0">
                <a:solidFill>
                  <a:schemeClr val="tx1"/>
                </a:solidFill>
                <a:latin typeface="+mn-lt"/>
                <a:ea typeface="+mn-ea"/>
                <a:cs typeface="+mn-cs"/>
              </a:rPr>
            </a:br>
            <a:r>
              <a:rPr lang="en-GB" sz="1200" kern="1200" dirty="0" smtClean="0">
                <a:solidFill>
                  <a:schemeClr val="tx1"/>
                </a:solidFill>
                <a:latin typeface="+mn-lt"/>
                <a:ea typeface="+mn-ea"/>
                <a:cs typeface="+mn-cs"/>
              </a:rPr>
              <a:t/>
            </a:r>
            <a:br>
              <a:rPr lang="en-GB" sz="1200" kern="1200" dirty="0" smtClean="0">
                <a:solidFill>
                  <a:schemeClr val="tx1"/>
                </a:solidFill>
                <a:latin typeface="+mn-lt"/>
                <a:ea typeface="+mn-ea"/>
                <a:cs typeface="+mn-cs"/>
              </a:rPr>
            </a:br>
            <a:r>
              <a:rPr lang="en-GB" sz="1200" kern="1200" dirty="0" smtClean="0">
                <a:solidFill>
                  <a:schemeClr val="tx1"/>
                </a:solidFill>
                <a:latin typeface="+mn-lt"/>
                <a:ea typeface="+mn-ea"/>
                <a:cs typeface="+mn-cs"/>
              </a:rPr>
              <a:t>The ‘protected characteristics’ are race, disability, gender reassignment, sex, marriage and civil partnership, pregnancy and maternity, religion and belief, sexual orientation and age. </a:t>
            </a:r>
          </a:p>
          <a:p>
            <a:endParaRPr lang="en-GB" sz="1200" kern="1200" dirty="0" smtClean="0">
              <a:solidFill>
                <a:schemeClr val="tx1"/>
              </a:solidFill>
              <a:latin typeface="+mn-lt"/>
              <a:ea typeface="+mn-ea"/>
              <a:cs typeface="+mn-cs"/>
            </a:endParaRPr>
          </a:p>
          <a:p>
            <a:r>
              <a:rPr lang="en-GB" dirty="0" smtClean="0"/>
              <a:t>Protected</a:t>
            </a:r>
            <a:r>
              <a:rPr lang="en-GB" baseline="0" dirty="0" smtClean="0"/>
              <a:t> Characterisitcs</a:t>
            </a:r>
            <a:endParaRPr lang="en-GB" dirty="0"/>
          </a:p>
        </p:txBody>
      </p:sp>
      <p:sp>
        <p:nvSpPr>
          <p:cNvPr id="4" name="Slide Number Placeholder 3"/>
          <p:cNvSpPr>
            <a:spLocks noGrp="1"/>
          </p:cNvSpPr>
          <p:nvPr>
            <p:ph type="sldNum" sz="quarter" idx="10"/>
          </p:nvPr>
        </p:nvSpPr>
        <p:spPr/>
        <p:txBody>
          <a:bodyPr/>
          <a:lstStyle/>
          <a:p>
            <a:fld id="{6BECD038-388C-4FF3-BF55-55E904C3EF79}" type="slidenum">
              <a:rPr lang="en-GB" smtClean="0"/>
              <a:pPr/>
              <a:t>10</a:t>
            </a:fld>
            <a:endParaRPr lang="en-GB"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Job Analysis</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Before recruiting for a new or existing position, it is important to invest time in gathering information about the nature of the job. This means thinking not only about the content (such as the tasks) making up the job, but also the job’s purpose, the outputs required by the job holder and how it fits into the organisation’s structure. This analysis should form the basis of a job description and person specification/job profile.</a:t>
            </a:r>
          </a:p>
          <a:p>
            <a:endParaRPr lang="en-GB" dirty="0" smtClean="0"/>
          </a:p>
          <a:p>
            <a:r>
              <a:rPr lang="en-GB" dirty="0" smtClean="0"/>
              <a:t>Job Description</a:t>
            </a:r>
          </a:p>
          <a:p>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The job analysis leads to writing a job description. This explains the job to the candidates, and helps the recruitment process by providing a clear guide to all involved about the requirements of the job. </a:t>
            </a:r>
            <a:br>
              <a:rPr lang="en-GB" sz="1200" kern="1200" dirty="0" smtClean="0">
                <a:solidFill>
                  <a:schemeClr val="tx1"/>
                </a:solidFill>
                <a:latin typeface="+mn-lt"/>
                <a:ea typeface="+mn-ea"/>
                <a:cs typeface="+mn-cs"/>
              </a:rPr>
            </a:br>
            <a:r>
              <a:rPr lang="en-GB" sz="1200" kern="1200" dirty="0" smtClean="0">
                <a:solidFill>
                  <a:schemeClr val="tx1"/>
                </a:solidFill>
                <a:latin typeface="+mn-lt"/>
                <a:ea typeface="+mn-ea"/>
                <a:cs typeface="+mn-cs"/>
              </a:rPr>
              <a:t/>
            </a:r>
            <a:br>
              <a:rPr lang="en-GB" sz="1200" kern="1200" dirty="0" smtClean="0">
                <a:solidFill>
                  <a:schemeClr val="tx1"/>
                </a:solidFill>
                <a:latin typeface="+mn-lt"/>
                <a:ea typeface="+mn-ea"/>
                <a:cs typeface="+mn-cs"/>
              </a:rPr>
            </a:br>
            <a:r>
              <a:rPr lang="en-GB" sz="1200" kern="1200" dirty="0" smtClean="0">
                <a:solidFill>
                  <a:schemeClr val="tx1"/>
                </a:solidFill>
                <a:latin typeface="+mn-lt"/>
                <a:ea typeface="+mn-ea"/>
                <a:cs typeface="+mn-cs"/>
              </a:rPr>
              <a:t>It can also be used to communicate expectations about performance to employees and managers to help ensure effective performance in the job.</a:t>
            </a:r>
          </a:p>
          <a:p>
            <a:endParaRPr lang="en-GB" dirty="0"/>
          </a:p>
        </p:txBody>
      </p:sp>
      <p:sp>
        <p:nvSpPr>
          <p:cNvPr id="4" name="Slide Number Placeholder 3"/>
          <p:cNvSpPr>
            <a:spLocks noGrp="1"/>
          </p:cNvSpPr>
          <p:nvPr>
            <p:ph type="sldNum" sz="quarter" idx="10"/>
          </p:nvPr>
        </p:nvSpPr>
        <p:spPr/>
        <p:txBody>
          <a:bodyPr/>
          <a:lstStyle/>
          <a:p>
            <a:fld id="{5241147B-2EFC-4B95-9DE6-EE8659646115}" type="slidenum">
              <a:rPr lang="en-GB" smtClean="0"/>
              <a:pPr/>
              <a:t>12</a:t>
            </a:fld>
            <a:endParaRPr lang="en-GB"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A7F40016-DEAE-46AE-A25C-46E472AED1E5}" type="slidenum">
              <a:rPr lang="en-GB"/>
              <a:pPr fontAlgn="base">
                <a:spcBef>
                  <a:spcPct val="0"/>
                </a:spcBef>
                <a:spcAft>
                  <a:spcPct val="0"/>
                </a:spcAft>
              </a:pPr>
              <a:t>13</a:t>
            </a:fld>
            <a:endParaRPr lang="en-GB" dirty="0"/>
          </a:p>
        </p:txBody>
      </p:sp>
      <p:sp>
        <p:nvSpPr>
          <p:cNvPr id="39939"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39940"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mn-lt"/>
                <a:ea typeface="+mn-ea"/>
                <a:cs typeface="+mn-cs"/>
              </a:rPr>
              <a:t>A person specification or job profile states the necessary and desirable criteria for selection. Increasingly such specifications are based on a set of competencies identified as necessary for the performance of the job. </a:t>
            </a:r>
            <a:br>
              <a:rPr lang="en-GB" sz="1200" kern="1200" dirty="0" smtClean="0">
                <a:solidFill>
                  <a:schemeClr val="tx1"/>
                </a:solidFill>
                <a:latin typeface="+mn-lt"/>
                <a:ea typeface="+mn-ea"/>
                <a:cs typeface="+mn-cs"/>
              </a:rPr>
            </a:br>
            <a:r>
              <a:rPr lang="en-GB" sz="1200" kern="1200" dirty="0" smtClean="0">
                <a:solidFill>
                  <a:schemeClr val="tx1"/>
                </a:solidFill>
                <a:latin typeface="+mn-lt"/>
                <a:ea typeface="+mn-ea"/>
                <a:cs typeface="+mn-cs"/>
              </a:rPr>
              <a:t/>
            </a:r>
            <a:br>
              <a:rPr lang="en-GB" sz="1200" kern="1200" dirty="0" smtClean="0">
                <a:solidFill>
                  <a:schemeClr val="tx1"/>
                </a:solidFill>
                <a:latin typeface="+mn-lt"/>
                <a:ea typeface="+mn-ea"/>
                <a:cs typeface="+mn-cs"/>
              </a:rPr>
            </a:br>
            <a:endParaRPr lang="en-GB" dirty="0"/>
          </a:p>
        </p:txBody>
      </p:sp>
      <p:sp>
        <p:nvSpPr>
          <p:cNvPr id="4" name="Slide Number Placeholder 3"/>
          <p:cNvSpPr>
            <a:spLocks noGrp="1"/>
          </p:cNvSpPr>
          <p:nvPr>
            <p:ph type="sldNum" sz="quarter" idx="10"/>
          </p:nvPr>
        </p:nvSpPr>
        <p:spPr/>
        <p:txBody>
          <a:bodyPr/>
          <a:lstStyle/>
          <a:p>
            <a:fld id="{5241147B-2EFC-4B95-9DE6-EE8659646115}" type="slidenum">
              <a:rPr lang="en-GB" smtClean="0"/>
              <a:pPr/>
              <a:t>15</a:t>
            </a:fld>
            <a:endParaRPr lang="en-GB"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3B46705D-3AC8-4826-81D4-175B1189770D}" type="slidenum">
              <a:rPr lang="en-GB"/>
              <a:pPr fontAlgn="base">
                <a:spcBef>
                  <a:spcPct val="0"/>
                </a:spcBef>
                <a:spcAft>
                  <a:spcPct val="0"/>
                </a:spcAft>
              </a:pPr>
              <a:t>17</a:t>
            </a:fld>
            <a:endParaRPr lang="en-GB" dirty="0"/>
          </a:p>
        </p:txBody>
      </p:sp>
      <p:sp>
        <p:nvSpPr>
          <p:cNvPr id="37891"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37892"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5241147B-2EFC-4B95-9DE6-EE8659646115}" type="slidenum">
              <a:rPr lang="en-GB" smtClean="0"/>
              <a:pPr/>
              <a:t>19</a:t>
            </a:fld>
            <a:endParaRPr lang="en-GB"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5241147B-2EFC-4B95-9DE6-EE8659646115}" type="slidenum">
              <a:rPr lang="en-GB" smtClean="0"/>
              <a:pPr/>
              <a:t>21</a:t>
            </a:fld>
            <a:endParaRPr lang="en-GB"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bwMode="auto">
          <a:noFill/>
          <a:ln>
            <a:solidFill>
              <a:srgbClr val="000000"/>
            </a:solidFill>
            <a:miter lim="800000"/>
            <a:headEnd/>
            <a:tailEnd/>
          </a:ln>
        </p:spPr>
      </p:sp>
      <p:sp>
        <p:nvSpPr>
          <p:cNvPr id="41987"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smtClean="0"/>
          </a:p>
        </p:txBody>
      </p:sp>
      <p:sp>
        <p:nvSpPr>
          <p:cNvPr id="4198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ED4E75EB-877B-447F-A8EA-90B83246F51D}" type="slidenum">
              <a:rPr lang="en-GB"/>
              <a:pPr fontAlgn="base">
                <a:spcBef>
                  <a:spcPct val="0"/>
                </a:spcBef>
                <a:spcAft>
                  <a:spcPct val="0"/>
                </a:spcAft>
              </a:pPr>
              <a:t>22</a:t>
            </a:fld>
            <a:endParaRPr lang="en-GB"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7F671405-995C-4C96-AC10-8705CD7C1060}" type="slidenum">
              <a:rPr lang="en-GB"/>
              <a:pPr fontAlgn="base">
                <a:spcBef>
                  <a:spcPct val="0"/>
                </a:spcBef>
                <a:spcAft>
                  <a:spcPct val="0"/>
                </a:spcAft>
              </a:pPr>
              <a:t>23</a:t>
            </a:fld>
            <a:endParaRPr lang="en-GB" dirty="0"/>
          </a:p>
        </p:txBody>
      </p:sp>
      <p:sp>
        <p:nvSpPr>
          <p:cNvPr id="44035"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44036"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smtClean="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5241147B-2EFC-4B95-9DE6-EE8659646115}" type="slidenum">
              <a:rPr lang="en-GB" smtClean="0"/>
              <a:pPr/>
              <a:t>24</a:t>
            </a:fld>
            <a:endParaRPr lang="en-GB" dirty="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dirty="0"/>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BF41D8F0-1F23-4A68-A59B-C2866B9AB67D}" type="datetime5">
              <a:rPr lang="en-US" smtClean="0"/>
              <a:pPr/>
              <a:t>6-Feb-13</a:t>
            </a:fld>
            <a:endParaRPr lang="en-GB" dirty="0"/>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dirty="0"/>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97503B6A-4DA5-4756-B58A-8B28CBAE0F46}" type="slidenum">
              <a:rPr lang="en-GB" smtClean="0"/>
              <a:pPr/>
              <a:t>‹#›</a:t>
            </a:fld>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617AD16F-07F1-4573-8E5F-8E84DE65E09A}" type="datetime5">
              <a:rPr lang="en-US" smtClean="0"/>
              <a:pPr/>
              <a:t>6-Feb-13</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97503B6A-4DA5-4756-B58A-8B28CBAE0F46}" type="slidenum">
              <a:rPr lang="en-GB" smtClean="0"/>
              <a:pPr/>
              <a:t>‹#›</a:t>
            </a:fld>
            <a:endParaRPr lang="en-GB" dirty="0"/>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05DAD5EE-8B9F-420A-94E3-5C04C3AB993C}" type="datetime5">
              <a:rPr lang="en-US" smtClean="0"/>
              <a:pPr/>
              <a:t>6-Feb-13</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97503B6A-4DA5-4756-B58A-8B28CBAE0F46}" type="slidenum">
              <a:rPr lang="en-GB" smtClean="0"/>
              <a:pPr/>
              <a:t>‹#›</a:t>
            </a:fld>
            <a:endParaRPr lang="en-GB" dirty="0"/>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dirty="0"/>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2155CBC3-7254-4AF8-B1F9-0C9BE06F3421}" type="datetime5">
              <a:rPr lang="en-US" smtClean="0"/>
              <a:pPr/>
              <a:t>6-Feb-13</a:t>
            </a:fld>
            <a:endParaRPr lang="en-GB" dirty="0"/>
          </a:p>
        </p:txBody>
      </p:sp>
      <p:sp>
        <p:nvSpPr>
          <p:cNvPr id="6" name="Footer Placeholder 5"/>
          <p:cNvSpPr>
            <a:spLocks noGrp="1"/>
          </p:cNvSpPr>
          <p:nvPr>
            <p:ph type="ftr" sz="quarter" idx="11"/>
          </p:nvPr>
        </p:nvSpPr>
        <p:spPr/>
        <p:txBody>
          <a:bodyPr/>
          <a:lstStyle>
            <a:extLst/>
          </a:lstStyle>
          <a:p>
            <a:endParaRPr lang="en-GB" dirty="0"/>
          </a:p>
        </p:txBody>
      </p:sp>
      <p:sp>
        <p:nvSpPr>
          <p:cNvPr id="7" name="Slide Number Placeholder 6"/>
          <p:cNvSpPr>
            <a:spLocks noGrp="1"/>
          </p:cNvSpPr>
          <p:nvPr>
            <p:ph type="sldNum" sz="quarter" idx="12"/>
          </p:nvPr>
        </p:nvSpPr>
        <p:spPr/>
        <p:txBody>
          <a:bodyPr/>
          <a:lstStyle>
            <a:extLst/>
          </a:lstStyle>
          <a:p>
            <a:fld id="{97503B6A-4DA5-4756-B58A-8B28CBAE0F46}" type="slidenum">
              <a:rPr lang="en-GB" smtClean="0"/>
              <a:pPr/>
              <a:t>‹#›</a:t>
            </a:fld>
            <a:endParaRPr lang="en-GB" dirty="0"/>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A677E439-6B35-4A2A-91F3-C7B8C3CAED7A}" type="datetime5">
              <a:rPr lang="en-US" smtClean="0"/>
              <a:pPr/>
              <a:t>6-Feb-13</a:t>
            </a:fld>
            <a:endParaRPr lang="en-GB" dirty="0"/>
          </a:p>
        </p:txBody>
      </p:sp>
      <p:sp>
        <p:nvSpPr>
          <p:cNvPr id="8" name="Footer Placeholder 7"/>
          <p:cNvSpPr>
            <a:spLocks noGrp="1"/>
          </p:cNvSpPr>
          <p:nvPr>
            <p:ph type="ftr" sz="quarter" idx="11"/>
          </p:nvPr>
        </p:nvSpPr>
        <p:spPr/>
        <p:txBody>
          <a:bodyPr/>
          <a:lstStyle>
            <a:extLst/>
          </a:lstStyle>
          <a:p>
            <a:endParaRPr lang="en-GB" dirty="0"/>
          </a:p>
        </p:txBody>
      </p:sp>
      <p:sp>
        <p:nvSpPr>
          <p:cNvPr id="9" name="Slide Number Placeholder 8"/>
          <p:cNvSpPr>
            <a:spLocks noGrp="1"/>
          </p:cNvSpPr>
          <p:nvPr>
            <p:ph type="sldNum" sz="quarter" idx="12"/>
          </p:nvPr>
        </p:nvSpPr>
        <p:spPr/>
        <p:txBody>
          <a:bodyPr/>
          <a:lstStyle>
            <a:extLst/>
          </a:lstStyle>
          <a:p>
            <a:fld id="{97503B6A-4DA5-4756-B58A-8B28CBAE0F46}"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BF6F149E-ECB5-431F-B205-7FE995DF5FF8}" type="datetime5">
              <a:rPr lang="en-US" smtClean="0"/>
              <a:pPr/>
              <a:t>6-Feb-13</a:t>
            </a:fld>
            <a:endParaRPr lang="en-GB" dirty="0"/>
          </a:p>
        </p:txBody>
      </p:sp>
      <p:sp>
        <p:nvSpPr>
          <p:cNvPr id="4" name="Footer Placeholder 3"/>
          <p:cNvSpPr>
            <a:spLocks noGrp="1"/>
          </p:cNvSpPr>
          <p:nvPr>
            <p:ph type="ftr" sz="quarter" idx="11"/>
          </p:nvPr>
        </p:nvSpPr>
        <p:spPr/>
        <p:txBody>
          <a:bodyPr/>
          <a:lstStyle>
            <a:extLst/>
          </a:lstStyle>
          <a:p>
            <a:endParaRPr lang="en-GB" dirty="0"/>
          </a:p>
        </p:txBody>
      </p:sp>
      <p:sp>
        <p:nvSpPr>
          <p:cNvPr id="5" name="Slide Number Placeholder 4"/>
          <p:cNvSpPr>
            <a:spLocks noGrp="1"/>
          </p:cNvSpPr>
          <p:nvPr>
            <p:ph type="sldNum" sz="quarter" idx="12"/>
          </p:nvPr>
        </p:nvSpPr>
        <p:spPr/>
        <p:txBody>
          <a:bodyPr/>
          <a:lstStyle>
            <a:extLst/>
          </a:lstStyle>
          <a:p>
            <a:fld id="{97503B6A-4DA5-4756-B58A-8B28CBAE0F46}" type="slidenum">
              <a:rPr lang="en-GB" smtClean="0"/>
              <a:pPr/>
              <a:t>‹#›</a:t>
            </a:fld>
            <a:endParaRPr lang="en-GB" dirty="0"/>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DB8209B1-0FC5-4071-AB1A-70A0DFBCC88D}" type="datetime5">
              <a:rPr lang="en-US" smtClean="0"/>
              <a:pPr/>
              <a:t>6-Feb-13</a:t>
            </a:fld>
            <a:endParaRPr lang="en-GB" dirty="0"/>
          </a:p>
        </p:txBody>
      </p:sp>
      <p:sp>
        <p:nvSpPr>
          <p:cNvPr id="3" name="Footer Placeholder 2"/>
          <p:cNvSpPr>
            <a:spLocks noGrp="1"/>
          </p:cNvSpPr>
          <p:nvPr>
            <p:ph type="ftr" sz="quarter" idx="11"/>
          </p:nvPr>
        </p:nvSpPr>
        <p:spPr/>
        <p:txBody>
          <a:bodyPr/>
          <a:lstStyle>
            <a:extLst/>
          </a:lstStyle>
          <a:p>
            <a:endParaRPr lang="en-GB" dirty="0"/>
          </a:p>
        </p:txBody>
      </p:sp>
      <p:sp>
        <p:nvSpPr>
          <p:cNvPr id="4" name="Slide Number Placeholder 3"/>
          <p:cNvSpPr>
            <a:spLocks noGrp="1"/>
          </p:cNvSpPr>
          <p:nvPr>
            <p:ph type="sldNum" sz="quarter" idx="12"/>
          </p:nvPr>
        </p:nvSpPr>
        <p:spPr/>
        <p:txBody>
          <a:bodyPr/>
          <a:lstStyle>
            <a:extLst/>
          </a:lstStyle>
          <a:p>
            <a:fld id="{97503B6A-4DA5-4756-B58A-8B28CBAE0F46}"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1B365C90-E192-4F37-A4F8-076BFD82501F}" type="datetime5">
              <a:rPr lang="en-US" smtClean="0"/>
              <a:pPr/>
              <a:t>6-Feb-13</a:t>
            </a:fld>
            <a:endParaRPr lang="en-GB" dirty="0"/>
          </a:p>
        </p:txBody>
      </p:sp>
      <p:sp>
        <p:nvSpPr>
          <p:cNvPr id="6" name="Footer Placeholder 5"/>
          <p:cNvSpPr>
            <a:spLocks noGrp="1"/>
          </p:cNvSpPr>
          <p:nvPr>
            <p:ph type="ftr" sz="quarter" idx="11"/>
          </p:nvPr>
        </p:nvSpPr>
        <p:spPr/>
        <p:txBody>
          <a:bodyPr/>
          <a:lstStyle>
            <a:extLst/>
          </a:lstStyle>
          <a:p>
            <a:endParaRPr lang="en-GB" dirty="0"/>
          </a:p>
        </p:txBody>
      </p:sp>
      <p:sp>
        <p:nvSpPr>
          <p:cNvPr id="7" name="Slide Number Placeholder 6"/>
          <p:cNvSpPr>
            <a:spLocks noGrp="1"/>
          </p:cNvSpPr>
          <p:nvPr>
            <p:ph type="sldNum" sz="quarter" idx="12"/>
          </p:nvPr>
        </p:nvSpPr>
        <p:spPr/>
        <p:txBody>
          <a:bodyPr/>
          <a:lstStyle>
            <a:extLst/>
          </a:lstStyle>
          <a:p>
            <a:fld id="{97503B6A-4DA5-4756-B58A-8B28CBAE0F46}"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dirty="0"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CAE4FCA7-6D4B-4CD0-A865-B0CF4E20B6BB}" type="datetime5">
              <a:rPr lang="en-US" smtClean="0"/>
              <a:pPr/>
              <a:t>6-Feb-13</a:t>
            </a:fld>
            <a:endParaRPr lang="en-GB" dirty="0"/>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dirty="0"/>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97503B6A-4DA5-4756-B58A-8B28CBAE0F46}" type="slidenum">
              <a:rPr lang="en-GB" smtClean="0"/>
              <a:pPr/>
              <a:t>‹#›</a:t>
            </a:fld>
            <a:endParaRPr lang="en-GB"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9" name="Freeform 8"/>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dirty="0"/>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dirty="0"/>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310AB877-B239-457C-B273-03D412E1E021}" type="datetime5">
              <a:rPr lang="en-US" smtClean="0"/>
              <a:pPr/>
              <a:t>6-Feb-13</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97503B6A-4DA5-4756-B58A-8B28CBAE0F46}"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01BCAB17-17D3-4625-8E53-141B455F4AB6}" type="datetime5">
              <a:rPr lang="en-US" smtClean="0"/>
              <a:pPr/>
              <a:t>6-Feb-13</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97503B6A-4DA5-4756-B58A-8B28CBAE0F46}"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12" name="Freeform 11"/>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dirty="0"/>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0D4247C9-6AD7-4C7C-8C27-0EB63A373493}" type="datetime5">
              <a:rPr lang="en-US" smtClean="0"/>
              <a:pPr/>
              <a:t>6-Feb-13</a:t>
            </a:fld>
            <a:endParaRPr lang="en-GB" dirty="0"/>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dirty="0"/>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97503B6A-4DA5-4756-B58A-8B28CBAE0F46}"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685800" y="2286000"/>
            <a:ext cx="7772400" cy="1143000"/>
          </a:xfrm>
        </p:spPr>
        <p:txBody>
          <a:bodyPr>
            <a:normAutofit fontScale="90000"/>
          </a:bodyPr>
          <a:lstStyle/>
          <a:p>
            <a:pPr fontAlgn="auto">
              <a:spcAft>
                <a:spcPts val="0"/>
              </a:spcAft>
              <a:defRPr/>
            </a:pPr>
            <a:r>
              <a:rPr lang="en-GB" dirty="0" smtClean="0"/>
              <a:t>Recruitment and </a:t>
            </a:r>
            <a:r>
              <a:rPr lang="en-GB" dirty="0" smtClean="0"/>
              <a:t>Selection</a:t>
            </a:r>
            <a:br>
              <a:rPr lang="en-GB" dirty="0" smtClean="0"/>
            </a:br>
            <a:r>
              <a:rPr lang="en-GB" sz="1800" dirty="0" smtClean="0"/>
              <a:t>February 2013</a:t>
            </a:r>
            <a:endParaRPr lang="en-GB" sz="1800" dirty="0" smtClean="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Content Placeholder 1"/>
          <p:cNvSpPr>
            <a:spLocks noGrp="1"/>
          </p:cNvSpPr>
          <p:nvPr>
            <p:ph idx="1"/>
          </p:nvPr>
        </p:nvSpPr>
        <p:spPr/>
        <p:txBody>
          <a:bodyPr/>
          <a:lstStyle/>
          <a:p>
            <a:r>
              <a:rPr lang="en-GB" dirty="0" smtClean="0"/>
              <a:t>To explore how organisations attract and recruit the right resource to maximise organisational </a:t>
            </a:r>
            <a:r>
              <a:rPr lang="en-GB" dirty="0" smtClean="0"/>
              <a:t>performance</a:t>
            </a:r>
          </a:p>
          <a:p>
            <a:r>
              <a:rPr lang="en-GB" dirty="0" smtClean="0"/>
              <a:t>To understand the legalities of recruitment</a:t>
            </a:r>
            <a:endParaRPr lang="en-GB" dirty="0" smtClean="0"/>
          </a:p>
          <a:p>
            <a:r>
              <a:rPr lang="en-GB" dirty="0" smtClean="0"/>
              <a:t>To critically evaluate the approaches</a:t>
            </a:r>
            <a:endParaRPr lang="en-GB" dirty="0" smtClean="0"/>
          </a:p>
        </p:txBody>
      </p:sp>
      <p:sp>
        <p:nvSpPr>
          <p:cNvPr id="3" name="Title 2"/>
          <p:cNvSpPr>
            <a:spLocks noGrp="1"/>
          </p:cNvSpPr>
          <p:nvPr>
            <p:ph type="title"/>
          </p:nvPr>
        </p:nvSpPr>
        <p:spPr/>
        <p:txBody>
          <a:bodyPr/>
          <a:lstStyle/>
          <a:p>
            <a:pPr fontAlgn="auto">
              <a:spcAft>
                <a:spcPts val="0"/>
              </a:spcAft>
              <a:defRPr/>
            </a:pPr>
            <a:r>
              <a:rPr lang="en-GB" dirty="0" smtClean="0"/>
              <a:t>Aims &amp; Objectives</a:t>
            </a:r>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buNone/>
            </a:pPr>
            <a:r>
              <a:rPr lang="en-GB" dirty="0" smtClean="0"/>
              <a:t>“ Recruitment is the process of having the right person, in the right place, at the right time. It is crucial to organisational performance”</a:t>
            </a:r>
          </a:p>
          <a:p>
            <a:pPr>
              <a:buNone/>
            </a:pPr>
            <a:endParaRPr lang="en-GB" dirty="0" smtClean="0"/>
          </a:p>
          <a:p>
            <a:pPr>
              <a:buNone/>
            </a:pPr>
            <a:endParaRPr lang="en-GB" dirty="0" smtClean="0"/>
          </a:p>
          <a:p>
            <a:pPr>
              <a:buNone/>
            </a:pPr>
            <a:endParaRPr lang="en-GB" dirty="0" smtClean="0"/>
          </a:p>
          <a:p>
            <a:pPr>
              <a:buNone/>
            </a:pPr>
            <a:endParaRPr lang="en-GB" dirty="0" smtClean="0"/>
          </a:p>
          <a:p>
            <a:pPr>
              <a:buNone/>
            </a:pPr>
            <a:endParaRPr lang="en-GB" dirty="0" smtClean="0"/>
          </a:p>
          <a:p>
            <a:pPr>
              <a:buNone/>
            </a:pPr>
            <a:r>
              <a:rPr lang="en-GB" dirty="0" smtClean="0"/>
              <a:t> </a:t>
            </a:r>
            <a:r>
              <a:rPr lang="en-GB" sz="1200" dirty="0" smtClean="0"/>
              <a:t>Source: CIPD Factsheet (2011)</a:t>
            </a:r>
            <a:r>
              <a:rPr lang="en-GB" sz="1200" b="1" dirty="0" smtClean="0"/>
              <a:t>Recruitment: an overview</a:t>
            </a:r>
            <a:endParaRPr lang="en-GB" sz="1200" dirty="0"/>
          </a:p>
        </p:txBody>
      </p:sp>
      <p:sp>
        <p:nvSpPr>
          <p:cNvPr id="3" name="Date Placeholder 2"/>
          <p:cNvSpPr>
            <a:spLocks noGrp="1"/>
          </p:cNvSpPr>
          <p:nvPr>
            <p:ph type="dt" sz="half" idx="10"/>
          </p:nvPr>
        </p:nvSpPr>
        <p:spPr/>
        <p:txBody>
          <a:bodyPr/>
          <a:lstStyle/>
          <a:p>
            <a:fld id="{617AD16F-07F1-4573-8E5F-8E84DE65E09A}" type="datetime5">
              <a:rPr lang="en-US" smtClean="0"/>
              <a:pPr/>
              <a:t>6-Feb-13</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97503B6A-4DA5-4756-B58A-8B28CBAE0F46}" type="slidenum">
              <a:rPr lang="en-GB" smtClean="0"/>
              <a:pPr/>
              <a:t>3</a:t>
            </a:fld>
            <a:endParaRPr lang="en-GB" dirty="0"/>
          </a:p>
        </p:txBody>
      </p:sp>
      <p:sp>
        <p:nvSpPr>
          <p:cNvPr id="6" name="Title 5"/>
          <p:cNvSpPr>
            <a:spLocks noGrp="1"/>
          </p:cNvSpPr>
          <p:nvPr>
            <p:ph type="title"/>
          </p:nvPr>
        </p:nvSpPr>
        <p:spPr/>
        <p:txBody>
          <a:bodyPr/>
          <a:lstStyle/>
          <a:p>
            <a:r>
              <a:rPr lang="en-GB" dirty="0" smtClean="0"/>
              <a:t>What is recruitment?</a:t>
            </a:r>
            <a:endParaRPr lang="en-GB" dirty="0"/>
          </a:p>
        </p:txBody>
      </p:sp>
      <p:pic>
        <p:nvPicPr>
          <p:cNvPr id="11" name="Picture 3"/>
          <p:cNvPicPr>
            <a:picLocks noChangeAspect="1" noChangeArrowheads="1"/>
          </p:cNvPicPr>
          <p:nvPr/>
        </p:nvPicPr>
        <p:blipFill>
          <a:blip r:embed="rId2" cstate="print"/>
          <a:srcRect/>
          <a:stretch>
            <a:fillRect/>
          </a:stretch>
        </p:blipFill>
        <p:spPr bwMode="auto">
          <a:xfrm>
            <a:off x="3286116" y="2928934"/>
            <a:ext cx="2120105" cy="2120105"/>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buNone/>
            </a:pPr>
            <a:r>
              <a:rPr lang="en-GB" dirty="0" smtClean="0"/>
              <a:t>Recruitment also needs to;-</a:t>
            </a:r>
          </a:p>
          <a:p>
            <a:pPr>
              <a:buNone/>
            </a:pPr>
            <a:r>
              <a:rPr lang="en-GB" dirty="0" smtClean="0"/>
              <a:t>Be cost effective</a:t>
            </a:r>
          </a:p>
          <a:p>
            <a:pPr>
              <a:buNone/>
            </a:pPr>
            <a:r>
              <a:rPr lang="en-GB" dirty="0" smtClean="0"/>
              <a:t>Fair / legally compliant</a:t>
            </a:r>
          </a:p>
          <a:p>
            <a:pPr>
              <a:buNone/>
            </a:pPr>
            <a:r>
              <a:rPr lang="en-GB" dirty="0" smtClean="0"/>
              <a:t>Meet future needs</a:t>
            </a:r>
          </a:p>
          <a:p>
            <a:pPr>
              <a:buNone/>
            </a:pPr>
            <a:r>
              <a:rPr lang="en-GB" dirty="0" smtClean="0"/>
              <a:t>Protect employment brand</a:t>
            </a:r>
          </a:p>
          <a:p>
            <a:endParaRPr lang="en-GB" dirty="0"/>
          </a:p>
        </p:txBody>
      </p:sp>
      <p:sp>
        <p:nvSpPr>
          <p:cNvPr id="3" name="Date Placeholder 2"/>
          <p:cNvSpPr>
            <a:spLocks noGrp="1"/>
          </p:cNvSpPr>
          <p:nvPr>
            <p:ph type="dt" sz="half" idx="10"/>
          </p:nvPr>
        </p:nvSpPr>
        <p:spPr/>
        <p:txBody>
          <a:bodyPr/>
          <a:lstStyle/>
          <a:p>
            <a:fld id="{617AD16F-07F1-4573-8E5F-8E84DE65E09A}" type="datetime5">
              <a:rPr lang="en-US" smtClean="0"/>
              <a:pPr/>
              <a:t>6-Feb-13</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97503B6A-4DA5-4756-B58A-8B28CBAE0F46}" type="slidenum">
              <a:rPr lang="en-GB" smtClean="0"/>
              <a:pPr/>
              <a:t>4</a:t>
            </a:fld>
            <a:endParaRPr lang="en-GB" dirty="0"/>
          </a:p>
        </p:txBody>
      </p:sp>
      <p:sp>
        <p:nvSpPr>
          <p:cNvPr id="6" name="Title 5"/>
          <p:cNvSpPr>
            <a:spLocks noGrp="1"/>
          </p:cNvSpPr>
          <p:nvPr>
            <p:ph type="title"/>
          </p:nvPr>
        </p:nvSpPr>
        <p:spPr/>
        <p:txBody>
          <a:bodyPr>
            <a:normAutofit fontScale="90000"/>
          </a:bodyPr>
          <a:lstStyle/>
          <a:p>
            <a:r>
              <a:rPr lang="en-GB" dirty="0" smtClean="0"/>
              <a:t>Not just about right person etc...</a:t>
            </a:r>
            <a:endParaRPr lang="en-GB"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395536" y="1340768"/>
            <a:ext cx="8229600" cy="4810539"/>
          </a:xfrm>
        </p:spPr>
        <p:txBody>
          <a:bodyPr rtlCol="0">
            <a:noAutofit/>
          </a:bodyPr>
          <a:lstStyle/>
          <a:p>
            <a:pPr marL="177800" indent="0" fontAlgn="auto">
              <a:spcAft>
                <a:spcPts val="0"/>
              </a:spcAft>
              <a:buNone/>
              <a:defRPr/>
            </a:pPr>
            <a:r>
              <a:rPr lang="en-GB" sz="1800" b="1" i="1" dirty="0" smtClean="0">
                <a:latin typeface="Arial" pitchFamily="34" charset="0"/>
                <a:cs typeface="Arial" pitchFamily="34" charset="0"/>
              </a:rPr>
              <a:t>Strategic thinking </a:t>
            </a:r>
            <a:r>
              <a:rPr lang="en-GB" sz="1800" dirty="0" smtClean="0">
                <a:latin typeface="Arial" pitchFamily="34" charset="0"/>
                <a:cs typeface="Arial" pitchFamily="34" charset="0"/>
              </a:rPr>
              <a:t>is most evident when company’s embark upon projects such as </a:t>
            </a:r>
            <a:r>
              <a:rPr lang="en-GB" sz="1800" b="1" i="1" dirty="0" smtClean="0">
                <a:latin typeface="Arial" pitchFamily="34" charset="0"/>
                <a:cs typeface="Arial" pitchFamily="34" charset="0"/>
              </a:rPr>
              <a:t>expansions, retractions, reorganisation &amp; change</a:t>
            </a:r>
            <a:r>
              <a:rPr lang="en-GB" sz="1800" dirty="0" smtClean="0">
                <a:latin typeface="Arial" pitchFamily="34" charset="0"/>
                <a:cs typeface="Arial" pitchFamily="34" charset="0"/>
              </a:rPr>
              <a:t>.</a:t>
            </a:r>
          </a:p>
          <a:p>
            <a:pPr marL="177800" indent="0" fontAlgn="auto">
              <a:spcAft>
                <a:spcPts val="0"/>
              </a:spcAft>
              <a:buNone/>
              <a:defRPr/>
            </a:pPr>
            <a:endParaRPr lang="en-GB" sz="1000" b="1" dirty="0" smtClean="0">
              <a:latin typeface="Arial" pitchFamily="34" charset="0"/>
              <a:cs typeface="Arial" pitchFamily="34" charset="0"/>
            </a:endParaRPr>
          </a:p>
          <a:p>
            <a:pPr marL="177800" indent="0" fontAlgn="auto">
              <a:spcAft>
                <a:spcPts val="0"/>
              </a:spcAft>
              <a:buNone/>
              <a:defRPr/>
            </a:pPr>
            <a:r>
              <a:rPr lang="en-GB" sz="1800" b="1" i="1" dirty="0" smtClean="0">
                <a:latin typeface="Arial" pitchFamily="34" charset="0"/>
                <a:cs typeface="Arial" pitchFamily="34" charset="0"/>
              </a:rPr>
              <a:t>Effective approaches </a:t>
            </a:r>
            <a:r>
              <a:rPr lang="en-GB" sz="1800" dirty="0" smtClean="0">
                <a:latin typeface="Arial" pitchFamily="34" charset="0"/>
                <a:cs typeface="Arial" pitchFamily="34" charset="0"/>
              </a:rPr>
              <a:t>are </a:t>
            </a:r>
            <a:r>
              <a:rPr lang="en-GB" sz="1800" b="1" i="1" dirty="0" smtClean="0">
                <a:latin typeface="Arial" pitchFamily="34" charset="0"/>
                <a:cs typeface="Arial" pitchFamily="34" charset="0"/>
              </a:rPr>
              <a:t>“bottom up”</a:t>
            </a:r>
            <a:r>
              <a:rPr lang="en-GB" sz="1800" dirty="0" smtClean="0">
                <a:latin typeface="Arial" pitchFamily="34" charset="0"/>
                <a:cs typeface="Arial" pitchFamily="34" charset="0"/>
              </a:rPr>
              <a:t> rather than “top down” (Millmore et al, 2007).  For example:</a:t>
            </a:r>
            <a:endParaRPr lang="en-GB" sz="1000" dirty="0" smtClean="0">
              <a:latin typeface="Arial" pitchFamily="34" charset="0"/>
              <a:cs typeface="Arial" pitchFamily="34" charset="0"/>
            </a:endParaRPr>
          </a:p>
          <a:p>
            <a:pPr marL="533400" lvl="1" indent="-355600" fontAlgn="auto">
              <a:spcAft>
                <a:spcPts val="0"/>
              </a:spcAft>
              <a:buFont typeface="Wingdings" pitchFamily="2" charset="2"/>
              <a:buChar char="Ø"/>
              <a:defRPr/>
            </a:pPr>
            <a:r>
              <a:rPr lang="en-GB" sz="1800" dirty="0" smtClean="0">
                <a:latin typeface="Arial" pitchFamily="34" charset="0"/>
                <a:cs typeface="Arial" pitchFamily="34" charset="0"/>
              </a:rPr>
              <a:t>Line managers become involved with staff in establishing shared vision</a:t>
            </a:r>
          </a:p>
          <a:p>
            <a:pPr marL="533400" lvl="1" indent="-355600" fontAlgn="auto">
              <a:spcAft>
                <a:spcPts val="0"/>
              </a:spcAft>
              <a:buFont typeface="Wingdings" pitchFamily="2" charset="2"/>
              <a:buChar char="Ø"/>
              <a:defRPr/>
            </a:pPr>
            <a:r>
              <a:rPr lang="en-GB" sz="1800" dirty="0" smtClean="0">
                <a:latin typeface="Arial" pitchFamily="34" charset="0"/>
                <a:cs typeface="Arial" pitchFamily="34" charset="0"/>
              </a:rPr>
              <a:t>HR become involved by developing supporting interventions, policies &amp; practices by providing aligned training &amp; development opportunities.</a:t>
            </a:r>
            <a:endParaRPr lang="en-GB" sz="1800" dirty="0">
              <a:latin typeface="Arial" pitchFamily="34" charset="0"/>
              <a:cs typeface="Arial" pitchFamily="34" charset="0"/>
            </a:endParaRPr>
          </a:p>
          <a:p>
            <a:pPr marL="177800" indent="0" fontAlgn="auto">
              <a:spcAft>
                <a:spcPts val="0"/>
              </a:spcAft>
              <a:buFont typeface="Arial" pitchFamily="34" charset="0"/>
              <a:buNone/>
              <a:defRPr/>
            </a:pPr>
            <a:endParaRPr lang="en-GB" sz="1000" b="1" dirty="0" smtClean="0">
              <a:latin typeface="Arial" pitchFamily="34" charset="0"/>
              <a:cs typeface="Arial" pitchFamily="34" charset="0"/>
            </a:endParaRPr>
          </a:p>
          <a:p>
            <a:pPr marL="177800" indent="0" fontAlgn="auto">
              <a:spcAft>
                <a:spcPts val="0"/>
              </a:spcAft>
              <a:buFont typeface="Arial" pitchFamily="34" charset="0"/>
              <a:buNone/>
              <a:defRPr/>
            </a:pPr>
            <a:r>
              <a:rPr lang="en-GB" sz="1800" dirty="0" smtClean="0">
                <a:latin typeface="Arial" pitchFamily="34" charset="0"/>
                <a:cs typeface="Arial" pitchFamily="34" charset="0"/>
              </a:rPr>
              <a:t>Millmore (2007) suggests “three interdependent primary features” for strategic Recruitment &amp; Selection</a:t>
            </a:r>
          </a:p>
          <a:p>
            <a:pPr marL="533400" lvl="1" indent="-355600" fontAlgn="auto">
              <a:spcAft>
                <a:spcPts val="0"/>
              </a:spcAft>
              <a:buFont typeface="+mj-lt"/>
              <a:buAutoNum type="arabicPeriod"/>
              <a:defRPr/>
            </a:pPr>
            <a:r>
              <a:rPr lang="en-GB" sz="1800" dirty="0" smtClean="0">
                <a:latin typeface="Arial" pitchFamily="34" charset="0"/>
                <a:cs typeface="Arial" pitchFamily="34" charset="0"/>
              </a:rPr>
              <a:t>Recruitment &amp; Selection should reflect strategic plans</a:t>
            </a:r>
          </a:p>
          <a:p>
            <a:pPr marL="533400" lvl="1" indent="-355600" fontAlgn="auto">
              <a:spcAft>
                <a:spcPts val="0"/>
              </a:spcAft>
              <a:buFont typeface="+mj-lt"/>
              <a:buAutoNum type="arabicPeriod"/>
              <a:defRPr/>
            </a:pPr>
            <a:r>
              <a:rPr lang="en-GB" sz="1800" dirty="0" smtClean="0">
                <a:latin typeface="Arial" pitchFamily="34" charset="0"/>
                <a:cs typeface="Arial" pitchFamily="34" charset="0"/>
              </a:rPr>
              <a:t>A long term focus should be apparent</a:t>
            </a:r>
          </a:p>
          <a:p>
            <a:pPr marL="533400" lvl="1" indent="-355600" fontAlgn="auto">
              <a:spcAft>
                <a:spcPts val="0"/>
              </a:spcAft>
              <a:buFont typeface="+mj-lt"/>
              <a:buAutoNum type="arabicPeriod"/>
              <a:defRPr/>
            </a:pPr>
            <a:r>
              <a:rPr lang="en-GB" sz="1800" dirty="0" smtClean="0">
                <a:latin typeface="Arial" pitchFamily="34" charset="0"/>
                <a:cs typeface="Arial" pitchFamily="34" charset="0"/>
              </a:rPr>
              <a:t>A bridging mechanism for making long term Resourcing &amp; Selection plans happen e.g. Human Resource Planning</a:t>
            </a:r>
            <a:endParaRPr lang="en-GB" sz="1800" dirty="0">
              <a:latin typeface="Arial" pitchFamily="34" charset="0"/>
              <a:cs typeface="Arial" pitchFamily="34" charset="0"/>
            </a:endParaRPr>
          </a:p>
        </p:txBody>
      </p:sp>
      <p:sp>
        <p:nvSpPr>
          <p:cNvPr id="8" name="Date Placeholder 7"/>
          <p:cNvSpPr>
            <a:spLocks noGrp="1"/>
          </p:cNvSpPr>
          <p:nvPr>
            <p:ph type="dt" sz="half" idx="10"/>
          </p:nvPr>
        </p:nvSpPr>
        <p:spPr/>
        <p:txBody>
          <a:bodyPr/>
          <a:lstStyle/>
          <a:p>
            <a:fld id="{35F11EAC-4B9E-4595-B10D-BEDCAF4AEB03}" type="datetime5">
              <a:rPr lang="en-US" smtClean="0"/>
              <a:pPr/>
              <a:t>6-Feb-13</a:t>
            </a:fld>
            <a:endParaRPr lang="en-GB" dirty="0"/>
          </a:p>
        </p:txBody>
      </p:sp>
      <p:sp>
        <p:nvSpPr>
          <p:cNvPr id="6" name="Slide Number Placeholder 5"/>
          <p:cNvSpPr>
            <a:spLocks noGrp="1"/>
          </p:cNvSpPr>
          <p:nvPr>
            <p:ph type="sldNum" sz="quarter" idx="12"/>
          </p:nvPr>
        </p:nvSpPr>
        <p:spPr/>
        <p:txBody>
          <a:bodyPr/>
          <a:lstStyle/>
          <a:p>
            <a:pPr>
              <a:defRPr/>
            </a:pPr>
            <a:fld id="{AC5A14E2-BC7F-4046-B2D2-79F2BE47D719}" type="slidenum">
              <a:rPr lang="en-GB"/>
              <a:pPr>
                <a:defRPr/>
              </a:pPr>
              <a:t>5</a:t>
            </a:fld>
            <a:endParaRPr lang="en-GB" dirty="0"/>
          </a:p>
        </p:txBody>
      </p:sp>
      <p:sp>
        <p:nvSpPr>
          <p:cNvPr id="3074" name="Title 3"/>
          <p:cNvSpPr>
            <a:spLocks noGrp="1"/>
          </p:cNvSpPr>
          <p:nvPr>
            <p:ph type="title"/>
          </p:nvPr>
        </p:nvSpPr>
        <p:spPr/>
        <p:txBody>
          <a:bodyPr/>
          <a:lstStyle/>
          <a:p>
            <a:pPr algn="ctr"/>
            <a:r>
              <a:rPr lang="en-GB" sz="2400" b="1" dirty="0" smtClean="0">
                <a:solidFill>
                  <a:schemeClr val="tx1"/>
                </a:solidFill>
                <a:latin typeface="Arial" pitchFamily="34" charset="0"/>
                <a:cs typeface="Arial" pitchFamily="34" charset="0"/>
              </a:rPr>
              <a:t>Resourcing and linkage with strategy</a:t>
            </a:r>
            <a:endParaRPr lang="en-GB" sz="2400" b="1" dirty="0" smtClean="0">
              <a:solidFill>
                <a:schemeClr val="tx1"/>
              </a:solidFill>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pPr fontAlgn="auto">
              <a:spcAft>
                <a:spcPts val="0"/>
              </a:spcAft>
              <a:defRPr/>
            </a:pPr>
            <a:r>
              <a:rPr lang="en-GB" dirty="0" smtClean="0"/>
              <a:t>What factors </a:t>
            </a:r>
            <a:r>
              <a:rPr lang="en-GB" dirty="0" smtClean="0"/>
              <a:t>to consider when </a:t>
            </a:r>
            <a:r>
              <a:rPr lang="en-GB" dirty="0" smtClean="0"/>
              <a:t>recruiting?</a:t>
            </a:r>
            <a:endParaRPr lang="en-GB" dirty="0"/>
          </a:p>
        </p:txBody>
      </p:sp>
      <p:sp>
        <p:nvSpPr>
          <p:cNvPr id="12291" name="Text Placeholder 4"/>
          <p:cNvSpPr>
            <a:spLocks noGrp="1"/>
          </p:cNvSpPr>
          <p:nvPr>
            <p:ph type="body" idx="1"/>
          </p:nvPr>
        </p:nvSpPr>
        <p:spPr>
          <a:xfrm>
            <a:off x="642910" y="1571612"/>
            <a:ext cx="4040188" cy="762000"/>
          </a:xfrm>
        </p:spPr>
        <p:txBody>
          <a:bodyPr/>
          <a:lstStyle/>
          <a:p>
            <a:r>
              <a:rPr lang="en-GB" dirty="0" smtClean="0"/>
              <a:t>Internal</a:t>
            </a:r>
          </a:p>
        </p:txBody>
      </p:sp>
      <p:sp>
        <p:nvSpPr>
          <p:cNvPr id="12292" name="Text Placeholder 6"/>
          <p:cNvSpPr>
            <a:spLocks noGrp="1"/>
          </p:cNvSpPr>
          <p:nvPr>
            <p:ph type="body" sz="half" idx="3"/>
          </p:nvPr>
        </p:nvSpPr>
        <p:spPr>
          <a:xfrm>
            <a:off x="4786314" y="1571612"/>
            <a:ext cx="4041775" cy="762000"/>
          </a:xfrm>
        </p:spPr>
        <p:txBody>
          <a:bodyPr/>
          <a:lstStyle/>
          <a:p>
            <a:r>
              <a:rPr lang="en-GB" dirty="0" smtClean="0"/>
              <a:t>External</a:t>
            </a:r>
          </a:p>
        </p:txBody>
      </p:sp>
      <p:sp>
        <p:nvSpPr>
          <p:cNvPr id="13317" name="Content Placeholder 5"/>
          <p:cNvSpPr>
            <a:spLocks noGrp="1"/>
          </p:cNvSpPr>
          <p:nvPr>
            <p:ph sz="quarter" idx="2"/>
          </p:nvPr>
        </p:nvSpPr>
        <p:spPr>
          <a:xfrm>
            <a:off x="428596" y="2571744"/>
            <a:ext cx="4040187" cy="3941763"/>
          </a:xfrm>
          <a:ln>
            <a:prstDash val="solid"/>
          </a:ln>
        </p:spPr>
        <p:txBody>
          <a:bodyPr/>
          <a:lstStyle/>
          <a:p>
            <a:r>
              <a:rPr lang="en-GB" dirty="0" smtClean="0"/>
              <a:t>Size</a:t>
            </a:r>
          </a:p>
          <a:p>
            <a:r>
              <a:rPr lang="en-GB" dirty="0" smtClean="0"/>
              <a:t>Financial situation</a:t>
            </a:r>
          </a:p>
          <a:p>
            <a:r>
              <a:rPr lang="en-GB" dirty="0" smtClean="0"/>
              <a:t>Sector</a:t>
            </a:r>
          </a:p>
          <a:p>
            <a:r>
              <a:rPr lang="en-GB" dirty="0" smtClean="0"/>
              <a:t>PR</a:t>
            </a:r>
          </a:p>
          <a:p>
            <a:r>
              <a:rPr lang="en-GB" dirty="0" smtClean="0"/>
              <a:t>Development opportunities/career structure</a:t>
            </a:r>
          </a:p>
          <a:p>
            <a:endParaRPr lang="en-GB" dirty="0" smtClean="0"/>
          </a:p>
        </p:txBody>
      </p:sp>
      <p:sp>
        <p:nvSpPr>
          <p:cNvPr id="13318" name="Content Placeholder 7"/>
          <p:cNvSpPr>
            <a:spLocks noGrp="1"/>
          </p:cNvSpPr>
          <p:nvPr>
            <p:ph sz="quarter" idx="4"/>
          </p:nvPr>
        </p:nvSpPr>
        <p:spPr>
          <a:xfrm>
            <a:off x="4786314" y="2571744"/>
            <a:ext cx="4041775" cy="3941763"/>
          </a:xfrm>
          <a:ln>
            <a:prstDash val="solid"/>
          </a:ln>
        </p:spPr>
        <p:txBody>
          <a:bodyPr/>
          <a:lstStyle/>
          <a:p>
            <a:pPr>
              <a:spcBef>
                <a:spcPct val="0"/>
              </a:spcBef>
            </a:pPr>
            <a:r>
              <a:rPr lang="en-GB" dirty="0" smtClean="0"/>
              <a:t>Size of labour market</a:t>
            </a:r>
          </a:p>
          <a:p>
            <a:pPr>
              <a:spcBef>
                <a:spcPct val="0"/>
              </a:spcBef>
            </a:pPr>
            <a:r>
              <a:rPr lang="en-GB" dirty="0" smtClean="0"/>
              <a:t>Demographics</a:t>
            </a:r>
          </a:p>
          <a:p>
            <a:pPr>
              <a:spcBef>
                <a:spcPct val="0"/>
              </a:spcBef>
            </a:pPr>
            <a:r>
              <a:rPr lang="en-GB" dirty="0" smtClean="0"/>
              <a:t>Competition for skills</a:t>
            </a:r>
          </a:p>
          <a:p>
            <a:pPr>
              <a:spcBef>
                <a:spcPct val="0"/>
              </a:spcBef>
            </a:pPr>
            <a:r>
              <a:rPr lang="en-GB" dirty="0" smtClean="0"/>
              <a:t>Unemployment levels</a:t>
            </a:r>
          </a:p>
          <a:p>
            <a:pPr>
              <a:spcBef>
                <a:spcPct val="0"/>
              </a:spcBef>
            </a:pPr>
            <a:r>
              <a:rPr lang="en-GB" dirty="0" smtClean="0"/>
              <a:t>Legislation</a:t>
            </a:r>
          </a:p>
          <a:p>
            <a:pPr>
              <a:spcBef>
                <a:spcPct val="0"/>
              </a:spcBef>
              <a:buFont typeface="Wingdings 3" pitchFamily="18" charset="2"/>
              <a:buNone/>
            </a:pPr>
            <a:endParaRPr lang="en-GB"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31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31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31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31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3318">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3318">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3318">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3318">
                                            <p:txEl>
                                              <p:pRg st="3" end="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3318">
                                            <p:txEl>
                                              <p:pRg st="4" end="4"/>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1" nodeType="clickEffect">
                                  <p:stCondLst>
                                    <p:cond delay="0"/>
                                  </p:stCondLst>
                                  <p:childTnLst>
                                    <p:set>
                                      <p:cBhvr>
                                        <p:cTn id="46" dur="1" fill="hold">
                                          <p:stCondLst>
                                            <p:cond delay="0"/>
                                          </p:stCondLst>
                                        </p:cTn>
                                        <p:tgtEl>
                                          <p:spTgt spid="13317">
                                            <p:txEl>
                                              <p:pRg st="0" end="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1" nodeType="clickEffect">
                                  <p:stCondLst>
                                    <p:cond delay="0"/>
                                  </p:stCondLst>
                                  <p:childTnLst>
                                    <p:set>
                                      <p:cBhvr>
                                        <p:cTn id="50" dur="1" fill="hold">
                                          <p:stCondLst>
                                            <p:cond delay="0"/>
                                          </p:stCondLst>
                                        </p:cTn>
                                        <p:tgtEl>
                                          <p:spTgt spid="13317">
                                            <p:txEl>
                                              <p:pRg st="1" end="1"/>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1" nodeType="clickEffect">
                                  <p:stCondLst>
                                    <p:cond delay="0"/>
                                  </p:stCondLst>
                                  <p:childTnLst>
                                    <p:set>
                                      <p:cBhvr>
                                        <p:cTn id="54" dur="1" fill="hold">
                                          <p:stCondLst>
                                            <p:cond delay="0"/>
                                          </p:stCondLst>
                                        </p:cTn>
                                        <p:tgtEl>
                                          <p:spTgt spid="13317">
                                            <p:txEl>
                                              <p:pRg st="2" end="2"/>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1" nodeType="clickEffect">
                                  <p:stCondLst>
                                    <p:cond delay="0"/>
                                  </p:stCondLst>
                                  <p:childTnLst>
                                    <p:set>
                                      <p:cBhvr>
                                        <p:cTn id="58" dur="1" fill="hold">
                                          <p:stCondLst>
                                            <p:cond delay="0"/>
                                          </p:stCondLst>
                                        </p:cTn>
                                        <p:tgtEl>
                                          <p:spTgt spid="13317">
                                            <p:txEl>
                                              <p:pRg st="3" end="3"/>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1" nodeType="clickEffect">
                                  <p:stCondLst>
                                    <p:cond delay="0"/>
                                  </p:stCondLst>
                                  <p:childTnLst>
                                    <p:set>
                                      <p:cBhvr>
                                        <p:cTn id="62" dur="1" fill="hold">
                                          <p:stCondLst>
                                            <p:cond delay="0"/>
                                          </p:stCondLst>
                                        </p:cTn>
                                        <p:tgtEl>
                                          <p:spTgt spid="13317">
                                            <p:txEl>
                                              <p:pRg st="4" end="4"/>
                                            </p:txEl>
                                          </p:spTgt>
                                        </p:tgtEl>
                                        <p:attrNameLst>
                                          <p:attrName>style.visibility</p:attrName>
                                        </p:attrNameLst>
                                      </p:cBhvr>
                                      <p:to>
                                        <p:strVal val="visible"/>
                                      </p:to>
                                    </p:set>
                                  </p:childTnLst>
                                </p:cTn>
                              </p:par>
                              <p:par>
                                <p:cTn id="63" presetID="1" presetClass="entr" presetSubtype="0" fill="hold" grpId="1" nodeType="withEffect">
                                  <p:stCondLst>
                                    <p:cond delay="0"/>
                                  </p:stCondLst>
                                  <p:childTnLst>
                                    <p:set>
                                      <p:cBhvr>
                                        <p:cTn id="64" dur="1" fill="hold">
                                          <p:stCondLst>
                                            <p:cond delay="0"/>
                                          </p:stCondLst>
                                        </p:cTn>
                                        <p:tgtEl>
                                          <p:spTgt spid="13318">
                                            <p:txEl>
                                              <p:pRg st="0" end="0"/>
                                            </p:txEl>
                                          </p:spTgt>
                                        </p:tgtEl>
                                        <p:attrNameLst>
                                          <p:attrName>style.visibility</p:attrName>
                                        </p:attrNameLst>
                                      </p:cBhvr>
                                      <p:to>
                                        <p:strVal val="visible"/>
                                      </p:to>
                                    </p:set>
                                  </p:childTnLst>
                                </p:cTn>
                              </p:par>
                            </p:childTnLst>
                          </p:cTn>
                        </p:par>
                      </p:childTnLst>
                    </p:cTn>
                  </p:par>
                  <p:par>
                    <p:cTn id="65" fill="hold">
                      <p:stCondLst>
                        <p:cond delay="indefinite"/>
                      </p:stCondLst>
                      <p:childTnLst>
                        <p:par>
                          <p:cTn id="66" fill="hold">
                            <p:stCondLst>
                              <p:cond delay="0"/>
                            </p:stCondLst>
                            <p:childTnLst>
                              <p:par>
                                <p:cTn id="67" presetID="1" presetClass="entr" presetSubtype="0" fill="hold" grpId="1" nodeType="clickEffect">
                                  <p:stCondLst>
                                    <p:cond delay="0"/>
                                  </p:stCondLst>
                                  <p:childTnLst>
                                    <p:set>
                                      <p:cBhvr>
                                        <p:cTn id="68" dur="1" fill="hold">
                                          <p:stCondLst>
                                            <p:cond delay="0"/>
                                          </p:stCondLst>
                                        </p:cTn>
                                        <p:tgtEl>
                                          <p:spTgt spid="13318">
                                            <p:txEl>
                                              <p:pRg st="1" end="1"/>
                                            </p:txEl>
                                          </p:spTgt>
                                        </p:tgtEl>
                                        <p:attrNameLst>
                                          <p:attrName>style.visibility</p:attrName>
                                        </p:attrNameLst>
                                      </p:cBhvr>
                                      <p:to>
                                        <p:strVal val="visible"/>
                                      </p:to>
                                    </p:set>
                                  </p:childTnLst>
                                </p:cTn>
                              </p:par>
                            </p:childTnLst>
                          </p:cTn>
                        </p:par>
                      </p:childTnLst>
                    </p:cTn>
                  </p:par>
                  <p:par>
                    <p:cTn id="69" fill="hold">
                      <p:stCondLst>
                        <p:cond delay="indefinite"/>
                      </p:stCondLst>
                      <p:childTnLst>
                        <p:par>
                          <p:cTn id="70" fill="hold">
                            <p:stCondLst>
                              <p:cond delay="0"/>
                            </p:stCondLst>
                            <p:childTnLst>
                              <p:par>
                                <p:cTn id="71" presetID="1" presetClass="entr" presetSubtype="0" fill="hold" grpId="1" nodeType="clickEffect">
                                  <p:stCondLst>
                                    <p:cond delay="0"/>
                                  </p:stCondLst>
                                  <p:childTnLst>
                                    <p:set>
                                      <p:cBhvr>
                                        <p:cTn id="72" dur="1" fill="hold">
                                          <p:stCondLst>
                                            <p:cond delay="0"/>
                                          </p:stCondLst>
                                        </p:cTn>
                                        <p:tgtEl>
                                          <p:spTgt spid="13318">
                                            <p:txEl>
                                              <p:pRg st="2" end="2"/>
                                            </p:txEl>
                                          </p:spTgt>
                                        </p:tgtEl>
                                        <p:attrNameLst>
                                          <p:attrName>style.visibility</p:attrName>
                                        </p:attrNameLst>
                                      </p:cBhvr>
                                      <p:to>
                                        <p:strVal val="visible"/>
                                      </p:to>
                                    </p:set>
                                  </p:childTnLst>
                                </p:cTn>
                              </p:par>
                            </p:childTnLst>
                          </p:cTn>
                        </p:par>
                      </p:childTnLst>
                    </p:cTn>
                  </p:par>
                  <p:par>
                    <p:cTn id="73" fill="hold">
                      <p:stCondLst>
                        <p:cond delay="indefinite"/>
                      </p:stCondLst>
                      <p:childTnLst>
                        <p:par>
                          <p:cTn id="74" fill="hold">
                            <p:stCondLst>
                              <p:cond delay="0"/>
                            </p:stCondLst>
                            <p:childTnLst>
                              <p:par>
                                <p:cTn id="75" presetID="1" presetClass="entr" presetSubtype="0" fill="hold" grpId="1" nodeType="clickEffect">
                                  <p:stCondLst>
                                    <p:cond delay="0"/>
                                  </p:stCondLst>
                                  <p:childTnLst>
                                    <p:set>
                                      <p:cBhvr>
                                        <p:cTn id="76" dur="1" fill="hold">
                                          <p:stCondLst>
                                            <p:cond delay="0"/>
                                          </p:stCondLst>
                                        </p:cTn>
                                        <p:tgtEl>
                                          <p:spTgt spid="13318">
                                            <p:txEl>
                                              <p:pRg st="3" end="3"/>
                                            </p:txEl>
                                          </p:spTgt>
                                        </p:tgtEl>
                                        <p:attrNameLst>
                                          <p:attrName>style.visibility</p:attrName>
                                        </p:attrNameLst>
                                      </p:cBhvr>
                                      <p:to>
                                        <p:strVal val="visible"/>
                                      </p:to>
                                    </p:set>
                                  </p:childTnLst>
                                </p:cTn>
                              </p:par>
                            </p:childTnLst>
                          </p:cTn>
                        </p:par>
                      </p:childTnLst>
                    </p:cTn>
                  </p:par>
                  <p:par>
                    <p:cTn id="77" fill="hold">
                      <p:stCondLst>
                        <p:cond delay="indefinite"/>
                      </p:stCondLst>
                      <p:childTnLst>
                        <p:par>
                          <p:cTn id="78" fill="hold">
                            <p:stCondLst>
                              <p:cond delay="0"/>
                            </p:stCondLst>
                            <p:childTnLst>
                              <p:par>
                                <p:cTn id="79" presetID="1" presetClass="entr" presetSubtype="0" fill="hold" grpId="1" nodeType="clickEffect">
                                  <p:stCondLst>
                                    <p:cond delay="0"/>
                                  </p:stCondLst>
                                  <p:childTnLst>
                                    <p:set>
                                      <p:cBhvr>
                                        <p:cTn id="80" dur="1" fill="hold">
                                          <p:stCondLst>
                                            <p:cond delay="0"/>
                                          </p:stCondLst>
                                        </p:cTn>
                                        <p:tgtEl>
                                          <p:spTgt spid="1331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7" grpId="0" build="p"/>
      <p:bldP spid="13317" grpId="1" build="p"/>
      <p:bldP spid="13318" grpId="0" build="p"/>
      <p:bldP spid="13318" grpId="1"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395536" y="908720"/>
            <a:ext cx="8229600" cy="1143000"/>
          </a:xfrm>
        </p:spPr>
        <p:txBody>
          <a:bodyPr>
            <a:normAutofit fontScale="90000"/>
          </a:bodyPr>
          <a:lstStyle/>
          <a:p>
            <a:pPr fontAlgn="auto">
              <a:spcAft>
                <a:spcPts val="0"/>
              </a:spcAft>
              <a:defRPr/>
            </a:pPr>
            <a:r>
              <a:rPr lang="en-GB" dirty="0" smtClean="0"/>
              <a:t>Is recruitment always the answer?  What are the alternatives?</a:t>
            </a:r>
            <a:endParaRPr lang="en-GB"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buNone/>
            </a:pPr>
            <a:r>
              <a:rPr lang="en-GB" sz="2800" dirty="0" smtClean="0"/>
              <a:t>Involves working through a series of stages:</a:t>
            </a:r>
          </a:p>
          <a:p>
            <a:pPr>
              <a:buNone/>
            </a:pPr>
            <a:endParaRPr lang="en-GB" sz="2800" dirty="0" smtClean="0"/>
          </a:p>
          <a:p>
            <a:pPr marL="514350" indent="-514350">
              <a:buClrTx/>
              <a:buFont typeface="+mj-lt"/>
              <a:buAutoNum type="arabicPeriod"/>
            </a:pPr>
            <a:r>
              <a:rPr lang="en-GB" sz="2800" dirty="0" smtClean="0"/>
              <a:t>Defining the role</a:t>
            </a:r>
          </a:p>
          <a:p>
            <a:pPr marL="514350" indent="-514350">
              <a:buClrTx/>
              <a:buFont typeface="+mj-lt"/>
              <a:buAutoNum type="arabicPeriod"/>
            </a:pPr>
            <a:r>
              <a:rPr lang="en-GB" sz="2800" dirty="0" smtClean="0"/>
              <a:t>Attracting applications</a:t>
            </a:r>
          </a:p>
          <a:p>
            <a:pPr marL="514350" indent="-514350">
              <a:buClrTx/>
              <a:buFont typeface="+mj-lt"/>
              <a:buAutoNum type="arabicPeriod"/>
            </a:pPr>
            <a:r>
              <a:rPr lang="en-GB" sz="2800" dirty="0" smtClean="0"/>
              <a:t>Managing the application and selection process</a:t>
            </a:r>
          </a:p>
          <a:p>
            <a:pPr marL="514350" indent="-514350">
              <a:buClrTx/>
              <a:buFont typeface="+mj-lt"/>
              <a:buAutoNum type="arabicPeriod"/>
            </a:pPr>
            <a:r>
              <a:rPr lang="en-GB" sz="2800" dirty="0" smtClean="0"/>
              <a:t>Making the </a:t>
            </a:r>
            <a:r>
              <a:rPr lang="en-GB" sz="2800" dirty="0" smtClean="0"/>
              <a:t>appointment</a:t>
            </a:r>
          </a:p>
          <a:p>
            <a:pPr marL="514350" indent="-514350">
              <a:buClrTx/>
              <a:buFont typeface="+mj-lt"/>
              <a:buAutoNum type="arabicPeriod"/>
            </a:pPr>
            <a:r>
              <a:rPr lang="en-GB" sz="2800" dirty="0" smtClean="0"/>
              <a:t>Orienting the employee</a:t>
            </a:r>
            <a:endParaRPr lang="en-GB" sz="2800" dirty="0" smtClean="0"/>
          </a:p>
          <a:p>
            <a:endParaRPr lang="en-GB" dirty="0"/>
          </a:p>
        </p:txBody>
      </p:sp>
      <p:sp>
        <p:nvSpPr>
          <p:cNvPr id="3" name="Date Placeholder 2"/>
          <p:cNvSpPr>
            <a:spLocks noGrp="1"/>
          </p:cNvSpPr>
          <p:nvPr>
            <p:ph type="dt" sz="half" idx="10"/>
          </p:nvPr>
        </p:nvSpPr>
        <p:spPr/>
        <p:txBody>
          <a:bodyPr/>
          <a:lstStyle/>
          <a:p>
            <a:fld id="{617AD16F-07F1-4573-8E5F-8E84DE65E09A}" type="datetime5">
              <a:rPr lang="en-US" smtClean="0"/>
              <a:pPr/>
              <a:t>6-Feb-13</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97503B6A-4DA5-4756-B58A-8B28CBAE0F46}" type="slidenum">
              <a:rPr lang="en-GB" smtClean="0"/>
              <a:pPr/>
              <a:t>8</a:t>
            </a:fld>
            <a:endParaRPr lang="en-GB" dirty="0"/>
          </a:p>
        </p:txBody>
      </p:sp>
      <p:sp>
        <p:nvSpPr>
          <p:cNvPr id="6" name="Title 5"/>
          <p:cNvSpPr>
            <a:spLocks noGrp="1"/>
          </p:cNvSpPr>
          <p:nvPr>
            <p:ph type="title"/>
          </p:nvPr>
        </p:nvSpPr>
        <p:spPr/>
        <p:txBody>
          <a:bodyPr/>
          <a:lstStyle/>
          <a:p>
            <a:r>
              <a:rPr lang="en-GB" sz="4400" dirty="0" smtClean="0"/>
              <a:t>The recruitment process</a:t>
            </a:r>
            <a:endParaRPr lang="en-GB"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617AD16F-07F1-4573-8E5F-8E84DE65E09A}" type="datetime5">
              <a:rPr lang="en-US" smtClean="0"/>
              <a:pPr/>
              <a:t>6-Feb-13</a:t>
            </a:fld>
            <a:endParaRPr lang="en-GB" dirty="0"/>
          </a:p>
        </p:txBody>
      </p:sp>
      <p:sp>
        <p:nvSpPr>
          <p:cNvPr id="4" name="Footer Placeholder 3"/>
          <p:cNvSpPr>
            <a:spLocks noGrp="1"/>
          </p:cNvSpPr>
          <p:nvPr>
            <p:ph type="ftr" sz="quarter" idx="11"/>
          </p:nvPr>
        </p:nvSpPr>
        <p:spPr>
          <a:xfrm>
            <a:off x="3347864" y="6309320"/>
            <a:ext cx="5400600" cy="365125"/>
          </a:xfrm>
        </p:spPr>
        <p:txBody>
          <a:bodyPr/>
          <a:lstStyle/>
          <a:p>
            <a:pPr algn="l"/>
            <a:r>
              <a:rPr lang="en-GB" dirty="0" smtClean="0"/>
              <a:t>Ref:  Taylor, S (2008:187) ‘Stages in good practice recruitment &amp; selection’ (p187)</a:t>
            </a:r>
          </a:p>
          <a:p>
            <a:pPr algn="l"/>
            <a:r>
              <a:rPr lang="en-GB" dirty="0" smtClean="0"/>
              <a:t>         Personnel Resourcing, London CIPD</a:t>
            </a:r>
            <a:endParaRPr lang="en-GB" dirty="0"/>
          </a:p>
        </p:txBody>
      </p:sp>
      <p:sp>
        <p:nvSpPr>
          <p:cNvPr id="5" name="Slide Number Placeholder 4"/>
          <p:cNvSpPr>
            <a:spLocks noGrp="1"/>
          </p:cNvSpPr>
          <p:nvPr>
            <p:ph type="sldNum" sz="quarter" idx="12"/>
          </p:nvPr>
        </p:nvSpPr>
        <p:spPr/>
        <p:txBody>
          <a:bodyPr/>
          <a:lstStyle/>
          <a:p>
            <a:fld id="{97503B6A-4DA5-4756-B58A-8B28CBAE0F46}" type="slidenum">
              <a:rPr lang="en-GB" smtClean="0"/>
              <a:pPr/>
              <a:t>9</a:t>
            </a:fld>
            <a:endParaRPr lang="en-GB" dirty="0"/>
          </a:p>
        </p:txBody>
      </p:sp>
      <p:sp>
        <p:nvSpPr>
          <p:cNvPr id="6" name="Title 5"/>
          <p:cNvSpPr>
            <a:spLocks noGrp="1"/>
          </p:cNvSpPr>
          <p:nvPr>
            <p:ph type="title"/>
          </p:nvPr>
        </p:nvSpPr>
        <p:spPr>
          <a:xfrm>
            <a:off x="467544" y="188640"/>
            <a:ext cx="8229600" cy="634082"/>
          </a:xfrm>
        </p:spPr>
        <p:txBody>
          <a:bodyPr>
            <a:normAutofit/>
          </a:bodyPr>
          <a:lstStyle/>
          <a:p>
            <a:pPr algn="ctr"/>
            <a:r>
              <a:rPr lang="en-GB" sz="2400" dirty="0" smtClean="0">
                <a:solidFill>
                  <a:schemeClr val="tx1"/>
                </a:solidFill>
                <a:effectLst/>
                <a:latin typeface="Arial" pitchFamily="34" charset="0"/>
                <a:cs typeface="Arial" pitchFamily="34" charset="0"/>
              </a:rPr>
              <a:t>Establishing  people requirements</a:t>
            </a:r>
            <a:endParaRPr lang="en-GB" sz="2400" dirty="0">
              <a:solidFill>
                <a:schemeClr val="tx1"/>
              </a:solidFill>
              <a:effectLst/>
            </a:endParaRPr>
          </a:p>
        </p:txBody>
      </p:sp>
      <p:sp>
        <p:nvSpPr>
          <p:cNvPr id="7" name="Rectangle 6"/>
          <p:cNvSpPr/>
          <p:nvPr/>
        </p:nvSpPr>
        <p:spPr>
          <a:xfrm>
            <a:off x="1475656" y="908720"/>
            <a:ext cx="1800200" cy="504056"/>
          </a:xfrm>
          <a:prstGeom prst="rect">
            <a:avLst/>
          </a:prstGeom>
          <a:noFill/>
          <a:ln>
            <a:solidFill>
              <a:srgbClr val="4910D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solidFill>
                  <a:schemeClr val="tx1"/>
                </a:solidFill>
                <a:latin typeface="Arial" pitchFamily="34" charset="0"/>
                <a:cs typeface="Arial" pitchFamily="34" charset="0"/>
              </a:rPr>
              <a:t>Job analysis </a:t>
            </a:r>
            <a:endParaRPr lang="en-GB" b="1" dirty="0">
              <a:solidFill>
                <a:schemeClr val="tx1"/>
              </a:solidFill>
              <a:latin typeface="Arial" pitchFamily="34" charset="0"/>
              <a:cs typeface="Arial" pitchFamily="34" charset="0"/>
            </a:endParaRPr>
          </a:p>
        </p:txBody>
      </p:sp>
      <p:sp>
        <p:nvSpPr>
          <p:cNvPr id="8" name="Rectangle 7"/>
          <p:cNvSpPr/>
          <p:nvPr/>
        </p:nvSpPr>
        <p:spPr>
          <a:xfrm>
            <a:off x="5652120" y="1268760"/>
            <a:ext cx="1778496" cy="720080"/>
          </a:xfrm>
          <a:prstGeom prst="rect">
            <a:avLst/>
          </a:prstGeom>
          <a:no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solidFill>
                  <a:schemeClr val="tx1"/>
                </a:solidFill>
                <a:latin typeface="Arial" pitchFamily="34" charset="0"/>
                <a:cs typeface="Arial" pitchFamily="34" charset="0"/>
              </a:rPr>
              <a:t>Competency analysis</a:t>
            </a:r>
            <a:endParaRPr lang="en-GB" b="1" dirty="0">
              <a:solidFill>
                <a:schemeClr val="tx1"/>
              </a:solidFill>
              <a:latin typeface="Arial" pitchFamily="34" charset="0"/>
              <a:cs typeface="Arial" pitchFamily="34" charset="0"/>
            </a:endParaRPr>
          </a:p>
        </p:txBody>
      </p:sp>
      <p:sp>
        <p:nvSpPr>
          <p:cNvPr id="9" name="Rectangle 8"/>
          <p:cNvSpPr/>
          <p:nvPr/>
        </p:nvSpPr>
        <p:spPr>
          <a:xfrm>
            <a:off x="1403648" y="1772816"/>
            <a:ext cx="1944216" cy="504056"/>
          </a:xfrm>
          <a:prstGeom prst="rect">
            <a:avLst/>
          </a:prstGeom>
          <a:noFill/>
          <a:ln>
            <a:solidFill>
              <a:srgbClr val="4910D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solidFill>
                  <a:schemeClr val="tx1"/>
                </a:solidFill>
                <a:latin typeface="Arial" pitchFamily="34" charset="0"/>
                <a:cs typeface="Arial" pitchFamily="34" charset="0"/>
              </a:rPr>
              <a:t>Job description</a:t>
            </a:r>
            <a:endParaRPr lang="en-GB" b="1" dirty="0">
              <a:solidFill>
                <a:schemeClr val="tx1"/>
              </a:solidFill>
              <a:latin typeface="Arial" pitchFamily="34" charset="0"/>
              <a:cs typeface="Arial" pitchFamily="34" charset="0"/>
            </a:endParaRPr>
          </a:p>
        </p:txBody>
      </p:sp>
      <p:sp>
        <p:nvSpPr>
          <p:cNvPr id="10" name="Rectangle 9"/>
          <p:cNvSpPr/>
          <p:nvPr/>
        </p:nvSpPr>
        <p:spPr>
          <a:xfrm>
            <a:off x="5796136" y="2420888"/>
            <a:ext cx="1584176" cy="576064"/>
          </a:xfrm>
          <a:prstGeom prst="rect">
            <a:avLst/>
          </a:prstGeom>
          <a:no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solidFill>
                  <a:schemeClr val="tx1"/>
                </a:solidFill>
                <a:latin typeface="Arial" pitchFamily="34" charset="0"/>
                <a:cs typeface="Arial" pitchFamily="34" charset="0"/>
              </a:rPr>
              <a:t>Competency framework</a:t>
            </a:r>
            <a:endParaRPr lang="en-GB" b="1" dirty="0">
              <a:solidFill>
                <a:schemeClr val="tx1"/>
              </a:solidFill>
              <a:latin typeface="Arial" pitchFamily="34" charset="0"/>
              <a:cs typeface="Arial" pitchFamily="34" charset="0"/>
            </a:endParaRPr>
          </a:p>
        </p:txBody>
      </p:sp>
      <p:sp>
        <p:nvSpPr>
          <p:cNvPr id="11" name="Rectangle 10"/>
          <p:cNvSpPr/>
          <p:nvPr/>
        </p:nvSpPr>
        <p:spPr>
          <a:xfrm>
            <a:off x="1475656" y="2636912"/>
            <a:ext cx="1872208" cy="648072"/>
          </a:xfrm>
          <a:prstGeom prst="rect">
            <a:avLst/>
          </a:prstGeom>
          <a:noFill/>
          <a:ln>
            <a:solidFill>
              <a:srgbClr val="4910D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solidFill>
                  <a:schemeClr val="tx1"/>
                </a:solidFill>
                <a:latin typeface="Arial" pitchFamily="34" charset="0"/>
                <a:cs typeface="Arial" pitchFamily="34" charset="0"/>
              </a:rPr>
              <a:t>Person specification</a:t>
            </a:r>
            <a:endParaRPr lang="en-GB" b="1" dirty="0">
              <a:solidFill>
                <a:schemeClr val="tx1"/>
              </a:solidFill>
              <a:latin typeface="Arial" pitchFamily="34" charset="0"/>
              <a:cs typeface="Arial" pitchFamily="34" charset="0"/>
            </a:endParaRPr>
          </a:p>
        </p:txBody>
      </p:sp>
      <p:sp>
        <p:nvSpPr>
          <p:cNvPr id="12" name="Rectangle 11"/>
          <p:cNvSpPr/>
          <p:nvPr/>
        </p:nvSpPr>
        <p:spPr>
          <a:xfrm>
            <a:off x="3851920" y="3789040"/>
            <a:ext cx="1656184" cy="504056"/>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solidFill>
                  <a:schemeClr val="tx1"/>
                </a:solidFill>
              </a:rPr>
              <a:t>Recruitment </a:t>
            </a:r>
            <a:endParaRPr lang="en-GB" b="1" dirty="0">
              <a:solidFill>
                <a:schemeClr val="tx1"/>
              </a:solidFill>
            </a:endParaRPr>
          </a:p>
        </p:txBody>
      </p:sp>
      <p:sp>
        <p:nvSpPr>
          <p:cNvPr id="14" name="Rectangle 13"/>
          <p:cNvSpPr/>
          <p:nvPr/>
        </p:nvSpPr>
        <p:spPr>
          <a:xfrm>
            <a:off x="3851920" y="4509120"/>
            <a:ext cx="1728192" cy="36004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solidFill>
                  <a:schemeClr val="tx1"/>
                </a:solidFill>
              </a:rPr>
              <a:t>Selection</a:t>
            </a:r>
          </a:p>
        </p:txBody>
      </p:sp>
      <p:sp>
        <p:nvSpPr>
          <p:cNvPr id="15" name="Rectangle 14"/>
          <p:cNvSpPr/>
          <p:nvPr/>
        </p:nvSpPr>
        <p:spPr>
          <a:xfrm>
            <a:off x="3851920" y="5229200"/>
            <a:ext cx="1728192" cy="432048"/>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smtClean="0"/>
          </a:p>
          <a:p>
            <a:pPr algn="ctr"/>
            <a:r>
              <a:rPr lang="en-GB" b="1" dirty="0" smtClean="0">
                <a:solidFill>
                  <a:schemeClr val="tx1"/>
                </a:solidFill>
              </a:rPr>
              <a:t>Appointment</a:t>
            </a:r>
          </a:p>
          <a:p>
            <a:pPr algn="ctr"/>
            <a:endParaRPr lang="en-GB" dirty="0"/>
          </a:p>
        </p:txBody>
      </p:sp>
      <p:sp>
        <p:nvSpPr>
          <p:cNvPr id="16" name="Rectangle 15"/>
          <p:cNvSpPr/>
          <p:nvPr/>
        </p:nvSpPr>
        <p:spPr>
          <a:xfrm>
            <a:off x="3851920" y="5949280"/>
            <a:ext cx="1728192" cy="2880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solidFill>
                  <a:schemeClr val="tx1"/>
                </a:solidFill>
                <a:latin typeface="+mj-lt"/>
                <a:cs typeface="Arial" pitchFamily="34" charset="0"/>
              </a:rPr>
              <a:t>Induction</a:t>
            </a:r>
            <a:endParaRPr lang="en-GB" b="1" dirty="0">
              <a:solidFill>
                <a:schemeClr val="tx1"/>
              </a:solidFill>
              <a:latin typeface="+mj-lt"/>
              <a:cs typeface="Arial" pitchFamily="34" charset="0"/>
            </a:endParaRPr>
          </a:p>
        </p:txBody>
      </p:sp>
      <p:cxnSp>
        <p:nvCxnSpPr>
          <p:cNvPr id="18" name="Straight Arrow Connector 17"/>
          <p:cNvCxnSpPr>
            <a:stCxn id="7" idx="2"/>
            <a:endCxn id="9" idx="0"/>
          </p:cNvCxnSpPr>
          <p:nvPr/>
        </p:nvCxnSpPr>
        <p:spPr>
          <a:xfrm rot="5400000">
            <a:off x="2195736" y="1592796"/>
            <a:ext cx="360040"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a:stCxn id="9" idx="2"/>
          </p:cNvCxnSpPr>
          <p:nvPr/>
        </p:nvCxnSpPr>
        <p:spPr>
          <a:xfrm rot="5400000">
            <a:off x="2194942" y="2456892"/>
            <a:ext cx="360834" cy="79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7" name="Straight Arrow Connector 26"/>
          <p:cNvCxnSpPr>
            <a:endCxn id="10" idx="0"/>
          </p:cNvCxnSpPr>
          <p:nvPr/>
        </p:nvCxnSpPr>
        <p:spPr>
          <a:xfrm rot="5400000">
            <a:off x="6372200" y="2204864"/>
            <a:ext cx="432048"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rot="5400000">
            <a:off x="6300192" y="3212976"/>
            <a:ext cx="576064"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5" name="Straight Connector 34"/>
          <p:cNvCxnSpPr>
            <a:stCxn id="11" idx="2"/>
          </p:cNvCxnSpPr>
          <p:nvPr/>
        </p:nvCxnSpPr>
        <p:spPr>
          <a:xfrm rot="5400000">
            <a:off x="2303748" y="3392996"/>
            <a:ext cx="216024"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a:off x="2411760" y="3501008"/>
            <a:ext cx="4176464"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40" name="Straight Arrow Connector 39"/>
          <p:cNvCxnSpPr/>
          <p:nvPr/>
        </p:nvCxnSpPr>
        <p:spPr>
          <a:xfrm rot="5400000">
            <a:off x="4427984" y="3645024"/>
            <a:ext cx="288032"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46" name="Straight Arrow Connector 45"/>
          <p:cNvCxnSpPr>
            <a:stCxn id="12" idx="2"/>
          </p:cNvCxnSpPr>
          <p:nvPr/>
        </p:nvCxnSpPr>
        <p:spPr>
          <a:xfrm rot="5400000">
            <a:off x="4572000" y="4401108"/>
            <a:ext cx="216024"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55" name="Straight Arrow Connector 54"/>
          <p:cNvCxnSpPr>
            <a:stCxn id="14" idx="2"/>
            <a:endCxn id="15" idx="0"/>
          </p:cNvCxnSpPr>
          <p:nvPr/>
        </p:nvCxnSpPr>
        <p:spPr>
          <a:xfrm rot="5400000">
            <a:off x="4535996" y="5049180"/>
            <a:ext cx="360040"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57" name="Straight Arrow Connector 56"/>
          <p:cNvCxnSpPr>
            <a:stCxn id="15" idx="2"/>
          </p:cNvCxnSpPr>
          <p:nvPr/>
        </p:nvCxnSpPr>
        <p:spPr>
          <a:xfrm rot="5400000">
            <a:off x="4607210" y="5769260"/>
            <a:ext cx="216818" cy="79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70" name="Oval 69"/>
          <p:cNvSpPr/>
          <p:nvPr/>
        </p:nvSpPr>
        <p:spPr>
          <a:xfrm>
            <a:off x="611560" y="4221088"/>
            <a:ext cx="2160240" cy="914400"/>
          </a:xfrm>
          <a:prstGeom prst="ellipse">
            <a:avLst/>
          </a:prstGeom>
          <a:noFill/>
          <a:ln>
            <a:solidFill>
              <a:srgbClr val="4910D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solidFill>
                  <a:schemeClr val="tx1"/>
                </a:solidFill>
                <a:latin typeface="Arial" pitchFamily="34" charset="0"/>
                <a:cs typeface="Arial" pitchFamily="34" charset="0"/>
              </a:rPr>
              <a:t>Traditional approach </a:t>
            </a:r>
            <a:endParaRPr lang="en-GB" b="1" dirty="0">
              <a:solidFill>
                <a:schemeClr val="tx1"/>
              </a:solidFill>
              <a:latin typeface="Arial" pitchFamily="34" charset="0"/>
              <a:cs typeface="Arial" pitchFamily="34" charset="0"/>
            </a:endParaRPr>
          </a:p>
        </p:txBody>
      </p:sp>
      <p:sp>
        <p:nvSpPr>
          <p:cNvPr id="71" name="Oval 70"/>
          <p:cNvSpPr/>
          <p:nvPr/>
        </p:nvSpPr>
        <p:spPr>
          <a:xfrm>
            <a:off x="6572264" y="3929066"/>
            <a:ext cx="2376264" cy="1008112"/>
          </a:xfrm>
          <a:prstGeom prst="ellipse">
            <a:avLst/>
          </a:prstGeom>
          <a:no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solidFill>
                  <a:schemeClr val="tx1"/>
                </a:solidFill>
                <a:latin typeface="Arial" pitchFamily="34" charset="0"/>
                <a:cs typeface="Arial" pitchFamily="34" charset="0"/>
              </a:rPr>
              <a:t>More modern approach</a:t>
            </a:r>
            <a:endParaRPr lang="en-GB" b="1" dirty="0">
              <a:solidFill>
                <a:schemeClr val="tx1"/>
              </a:solidFill>
              <a:latin typeface="Arial" pitchFamily="34" charset="0"/>
              <a:cs typeface="Arial" pitchFamily="34" charset="0"/>
            </a:endParaRPr>
          </a:p>
        </p:txBody>
      </p:sp>
      <p:sp>
        <p:nvSpPr>
          <p:cNvPr id="72" name="Left Brace 71"/>
          <p:cNvSpPr/>
          <p:nvPr/>
        </p:nvSpPr>
        <p:spPr>
          <a:xfrm>
            <a:off x="1043608" y="1000108"/>
            <a:ext cx="313682" cy="2214578"/>
          </a:xfrm>
          <a:prstGeom prst="lef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dirty="0"/>
          </a:p>
        </p:txBody>
      </p:sp>
      <p:cxnSp>
        <p:nvCxnSpPr>
          <p:cNvPr id="74" name="Straight Arrow Connector 73"/>
          <p:cNvCxnSpPr>
            <a:stCxn id="72" idx="1"/>
          </p:cNvCxnSpPr>
          <p:nvPr/>
        </p:nvCxnSpPr>
        <p:spPr>
          <a:xfrm rot="10800000" flipV="1">
            <a:off x="1043608" y="2107397"/>
            <a:ext cx="1588" cy="2185698"/>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sp>
        <p:nvSpPr>
          <p:cNvPr id="75" name="Right Brace 74"/>
          <p:cNvSpPr/>
          <p:nvPr/>
        </p:nvSpPr>
        <p:spPr>
          <a:xfrm>
            <a:off x="7380312" y="1124744"/>
            <a:ext cx="360040" cy="2016224"/>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dirty="0"/>
          </a:p>
        </p:txBody>
      </p:sp>
      <p:cxnSp>
        <p:nvCxnSpPr>
          <p:cNvPr id="77" name="Straight Arrow Connector 76"/>
          <p:cNvCxnSpPr>
            <a:stCxn id="75" idx="1"/>
          </p:cNvCxnSpPr>
          <p:nvPr/>
        </p:nvCxnSpPr>
        <p:spPr>
          <a:xfrm rot="10800000" flipV="1">
            <a:off x="7740352" y="2132856"/>
            <a:ext cx="1588" cy="180020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sp>
        <p:nvSpPr>
          <p:cNvPr id="32" name="TextBox 31"/>
          <p:cNvSpPr txBox="1"/>
          <p:nvPr/>
        </p:nvSpPr>
        <p:spPr>
          <a:xfrm>
            <a:off x="4000496" y="1500174"/>
            <a:ext cx="1016625" cy="369332"/>
          </a:xfrm>
          <a:prstGeom prst="rect">
            <a:avLst/>
          </a:prstGeom>
          <a:noFill/>
        </p:spPr>
        <p:txBody>
          <a:bodyPr wrap="none" rtlCol="0">
            <a:spAutoFit/>
          </a:bodyPr>
          <a:lstStyle/>
          <a:p>
            <a:r>
              <a:rPr lang="en-GB" dirty="0" smtClean="0"/>
              <a:t>Stage 1</a:t>
            </a:r>
            <a:endParaRPr lang="en-GB" dirty="0"/>
          </a:p>
        </p:txBody>
      </p:sp>
      <p:sp>
        <p:nvSpPr>
          <p:cNvPr id="34" name="TextBox 33"/>
          <p:cNvSpPr txBox="1"/>
          <p:nvPr/>
        </p:nvSpPr>
        <p:spPr>
          <a:xfrm>
            <a:off x="5643570" y="3857628"/>
            <a:ext cx="1016625" cy="369332"/>
          </a:xfrm>
          <a:prstGeom prst="rect">
            <a:avLst/>
          </a:prstGeom>
          <a:noFill/>
        </p:spPr>
        <p:txBody>
          <a:bodyPr wrap="none" rtlCol="0">
            <a:spAutoFit/>
          </a:bodyPr>
          <a:lstStyle/>
          <a:p>
            <a:r>
              <a:rPr lang="en-GB" dirty="0" smtClean="0"/>
              <a:t>Stage 2</a:t>
            </a:r>
            <a:endParaRPr lang="en-GB" dirty="0"/>
          </a:p>
        </p:txBody>
      </p:sp>
      <p:sp>
        <p:nvSpPr>
          <p:cNvPr id="36" name="TextBox 35"/>
          <p:cNvSpPr txBox="1"/>
          <p:nvPr/>
        </p:nvSpPr>
        <p:spPr>
          <a:xfrm>
            <a:off x="5643570" y="4572008"/>
            <a:ext cx="1016625" cy="369332"/>
          </a:xfrm>
          <a:prstGeom prst="rect">
            <a:avLst/>
          </a:prstGeom>
          <a:noFill/>
        </p:spPr>
        <p:txBody>
          <a:bodyPr wrap="none" rtlCol="0">
            <a:spAutoFit/>
          </a:bodyPr>
          <a:lstStyle/>
          <a:p>
            <a:r>
              <a:rPr lang="en-GB" dirty="0" smtClean="0"/>
              <a:t>Stage 3</a:t>
            </a:r>
            <a:endParaRPr lang="en-GB" dirty="0"/>
          </a:p>
        </p:txBody>
      </p:sp>
      <p:sp>
        <p:nvSpPr>
          <p:cNvPr id="38" name="TextBox 37"/>
          <p:cNvSpPr txBox="1"/>
          <p:nvPr/>
        </p:nvSpPr>
        <p:spPr>
          <a:xfrm>
            <a:off x="5715008" y="5286388"/>
            <a:ext cx="1016625" cy="369332"/>
          </a:xfrm>
          <a:prstGeom prst="rect">
            <a:avLst/>
          </a:prstGeom>
          <a:noFill/>
        </p:spPr>
        <p:txBody>
          <a:bodyPr wrap="none" rtlCol="0">
            <a:spAutoFit/>
          </a:bodyPr>
          <a:lstStyle/>
          <a:p>
            <a:r>
              <a:rPr lang="en-GB" dirty="0" smtClean="0"/>
              <a:t>Stage 4</a:t>
            </a:r>
            <a:endParaRPr lang="en-GB"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a:buFont typeface="Wingdings" pitchFamily="2" charset="2"/>
              <a:buChar char="q"/>
            </a:pPr>
            <a:r>
              <a:rPr lang="en-GB" dirty="0" smtClean="0"/>
              <a:t>Sexual orientation</a:t>
            </a:r>
          </a:p>
          <a:p>
            <a:pPr>
              <a:buFont typeface="Wingdings" pitchFamily="2" charset="2"/>
              <a:buChar char="q"/>
            </a:pPr>
            <a:r>
              <a:rPr lang="en-GB" dirty="0" smtClean="0"/>
              <a:t>Marital status</a:t>
            </a:r>
          </a:p>
          <a:p>
            <a:pPr>
              <a:buFont typeface="Wingdings" pitchFamily="2" charset="2"/>
              <a:buChar char="q"/>
            </a:pPr>
            <a:r>
              <a:rPr lang="en-GB" dirty="0" smtClean="0"/>
              <a:t>Age</a:t>
            </a:r>
          </a:p>
          <a:p>
            <a:pPr>
              <a:buFont typeface="Wingdings" pitchFamily="2" charset="2"/>
              <a:buChar char="q"/>
            </a:pPr>
            <a:r>
              <a:rPr lang="en-GB" dirty="0" smtClean="0"/>
              <a:t>Gender</a:t>
            </a:r>
          </a:p>
          <a:p>
            <a:pPr>
              <a:buFont typeface="Wingdings" pitchFamily="2" charset="2"/>
              <a:buChar char="q"/>
            </a:pPr>
            <a:r>
              <a:rPr lang="en-GB" dirty="0" smtClean="0"/>
              <a:t>Pregnancy or maternity</a:t>
            </a:r>
          </a:p>
          <a:p>
            <a:pPr>
              <a:buFont typeface="Wingdings" pitchFamily="2" charset="2"/>
              <a:buChar char="q"/>
            </a:pPr>
            <a:r>
              <a:rPr lang="en-GB" dirty="0" smtClean="0"/>
              <a:t>Ability (physical and metal ability)</a:t>
            </a:r>
          </a:p>
          <a:p>
            <a:pPr>
              <a:buFont typeface="Wingdings" pitchFamily="2" charset="2"/>
              <a:buChar char="q"/>
            </a:pPr>
            <a:r>
              <a:rPr lang="en-GB" dirty="0" smtClean="0"/>
              <a:t>Race</a:t>
            </a:r>
          </a:p>
          <a:p>
            <a:pPr>
              <a:buFont typeface="Wingdings" pitchFamily="2" charset="2"/>
              <a:buChar char="q"/>
            </a:pPr>
            <a:r>
              <a:rPr lang="en-GB" dirty="0" smtClean="0"/>
              <a:t>Religion or </a:t>
            </a:r>
            <a:r>
              <a:rPr lang="en-GB" dirty="0" smtClean="0"/>
              <a:t>beliefs </a:t>
            </a:r>
          </a:p>
          <a:p>
            <a:pPr>
              <a:buFont typeface="Wingdings" pitchFamily="2" charset="2"/>
              <a:buChar char="q"/>
            </a:pPr>
            <a:endParaRPr lang="en-GB" dirty="0" smtClean="0"/>
          </a:p>
          <a:p>
            <a:endParaRPr lang="en-GB" dirty="0"/>
          </a:p>
        </p:txBody>
      </p:sp>
      <p:sp>
        <p:nvSpPr>
          <p:cNvPr id="2" name="Title 1"/>
          <p:cNvSpPr>
            <a:spLocks noGrp="1"/>
          </p:cNvSpPr>
          <p:nvPr>
            <p:ph type="title"/>
          </p:nvPr>
        </p:nvSpPr>
        <p:spPr/>
        <p:txBody>
          <a:bodyPr>
            <a:normAutofit fontScale="90000"/>
          </a:bodyPr>
          <a:lstStyle/>
          <a:p>
            <a:r>
              <a:rPr lang="en-GB" dirty="0" smtClean="0"/>
              <a:t>Discrimination – Protected Characteristics</a:t>
            </a:r>
            <a:endParaRPr lang="en-GB" dirty="0"/>
          </a:p>
        </p:txBody>
      </p:sp>
      <p:pic>
        <p:nvPicPr>
          <p:cNvPr id="6146" name="Picture 2" descr="C:\Users\sam\AppData\Local\Microsoft\Windows\Temporary Internet Files\Content.IE5\E7CUXAA9\MP900437181[1].jpg"/>
          <p:cNvPicPr>
            <a:picLocks noChangeAspect="1" noChangeArrowheads="1"/>
          </p:cNvPicPr>
          <p:nvPr/>
        </p:nvPicPr>
        <p:blipFill>
          <a:blip r:embed="rId3" cstate="print"/>
          <a:srcRect/>
          <a:stretch>
            <a:fillRect/>
          </a:stretch>
        </p:blipFill>
        <p:spPr bwMode="auto">
          <a:xfrm>
            <a:off x="6588224" y="1628800"/>
            <a:ext cx="2208656" cy="3308258"/>
          </a:xfrm>
          <a:prstGeom prst="rect">
            <a:avLst/>
          </a:prstGeom>
          <a:noFill/>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In what ways could organisations discriminate against people during a recruitment campaign?</a:t>
            </a:r>
            <a:endParaRPr lang="en-GB" dirty="0"/>
          </a:p>
        </p:txBody>
      </p:sp>
      <p:sp>
        <p:nvSpPr>
          <p:cNvPr id="3" name="Date Placeholder 2"/>
          <p:cNvSpPr>
            <a:spLocks noGrp="1"/>
          </p:cNvSpPr>
          <p:nvPr>
            <p:ph type="dt" sz="half" idx="10"/>
          </p:nvPr>
        </p:nvSpPr>
        <p:spPr/>
        <p:txBody>
          <a:bodyPr/>
          <a:lstStyle/>
          <a:p>
            <a:fld id="{617AD16F-07F1-4573-8E5F-8E84DE65E09A}" type="datetime5">
              <a:rPr lang="en-US" smtClean="0"/>
              <a:pPr/>
              <a:t>6-Feb-13</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97503B6A-4DA5-4756-B58A-8B28CBAE0F46}" type="slidenum">
              <a:rPr lang="en-GB" smtClean="0"/>
              <a:pPr/>
              <a:t>11</a:t>
            </a:fld>
            <a:endParaRPr lang="en-GB" dirty="0"/>
          </a:p>
        </p:txBody>
      </p:sp>
      <p:sp>
        <p:nvSpPr>
          <p:cNvPr id="6" name="Title 5"/>
          <p:cNvSpPr>
            <a:spLocks noGrp="1"/>
          </p:cNvSpPr>
          <p:nvPr>
            <p:ph type="title"/>
          </p:nvPr>
        </p:nvSpPr>
        <p:spPr/>
        <p:txBody>
          <a:bodyPr/>
          <a:lstStyle/>
          <a:p>
            <a:r>
              <a:rPr lang="en-GB" dirty="0" smtClean="0"/>
              <a:t>Discussion Point</a:t>
            </a:r>
            <a:endParaRPr lang="en-GB"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95536" y="1052736"/>
            <a:ext cx="8229600" cy="5328592"/>
          </a:xfrm>
        </p:spPr>
        <p:txBody>
          <a:bodyPr>
            <a:normAutofit/>
          </a:bodyPr>
          <a:lstStyle/>
          <a:p>
            <a:pPr marL="609600" lvl="0" indent="-609600">
              <a:buNone/>
              <a:defRPr/>
            </a:pPr>
            <a:endParaRPr lang="en-GB" sz="2200" b="1" i="1" dirty="0" smtClean="0">
              <a:latin typeface="Arial" pitchFamily="34" charset="0"/>
              <a:cs typeface="Arial" pitchFamily="34" charset="0"/>
            </a:endParaRPr>
          </a:p>
          <a:p>
            <a:pPr marL="609600" lvl="0" indent="-609600">
              <a:buNone/>
              <a:defRPr/>
            </a:pPr>
            <a:r>
              <a:rPr lang="en-GB" sz="2200" b="1" i="1" dirty="0" smtClean="0">
                <a:effectLst>
                  <a:outerShdw blurRad="38100" dist="38100" dir="2700000" algn="tl">
                    <a:srgbClr val="000000">
                      <a:alpha val="43137"/>
                    </a:srgbClr>
                  </a:outerShdw>
                </a:effectLst>
                <a:latin typeface="Arial" pitchFamily="34" charset="0"/>
                <a:cs typeface="Arial" pitchFamily="34" charset="0"/>
              </a:rPr>
              <a:t>1.  Job-focused approach (traditional) involves:</a:t>
            </a:r>
          </a:p>
          <a:p>
            <a:pPr marL="609600" lvl="0" indent="-609600">
              <a:buNone/>
              <a:defRPr/>
            </a:pPr>
            <a:endParaRPr lang="en-GB" sz="1000" b="1" dirty="0" smtClean="0">
              <a:latin typeface="Arial" pitchFamily="34" charset="0"/>
              <a:cs typeface="Arial" pitchFamily="34" charset="0"/>
            </a:endParaRPr>
          </a:p>
          <a:p>
            <a:pPr marL="609600" lvl="0" indent="-609600">
              <a:buNone/>
              <a:defRPr/>
            </a:pPr>
            <a:r>
              <a:rPr lang="en-GB" sz="2000" b="1" i="1" u="sng" dirty="0" smtClean="0">
                <a:latin typeface="Arial" pitchFamily="34" charset="0"/>
                <a:cs typeface="Arial" pitchFamily="34" charset="0"/>
              </a:rPr>
              <a:t>Job analysis </a:t>
            </a:r>
          </a:p>
          <a:p>
            <a:pPr marL="0" lvl="0" indent="0">
              <a:buNone/>
              <a:defRPr/>
            </a:pPr>
            <a:r>
              <a:rPr lang="en-GB" sz="2000" dirty="0" smtClean="0">
                <a:latin typeface="Arial" pitchFamily="34" charset="0"/>
                <a:cs typeface="Arial" pitchFamily="34" charset="0"/>
              </a:rPr>
              <a:t>Identifies components &amp; demands of jobs, potential changes, training needs, pay differentials, performance targets,  skills/personality needs</a:t>
            </a:r>
          </a:p>
          <a:p>
            <a:pPr marL="609600" lvl="0" indent="-609600">
              <a:buNone/>
              <a:defRPr/>
            </a:pPr>
            <a:endParaRPr lang="en-GB" sz="800" dirty="0" smtClean="0">
              <a:latin typeface="Arial" pitchFamily="34" charset="0"/>
              <a:cs typeface="Arial" pitchFamily="34" charset="0"/>
            </a:endParaRPr>
          </a:p>
          <a:p>
            <a:pPr marL="0" lvl="1" indent="0">
              <a:buNone/>
              <a:defRPr/>
            </a:pPr>
            <a:r>
              <a:rPr lang="en-GB" sz="2000" dirty="0" smtClean="0">
                <a:latin typeface="Arial" pitchFamily="34" charset="0"/>
                <a:cs typeface="Arial" pitchFamily="34" charset="0"/>
              </a:rPr>
              <a:t>Methods?    Observation, interview, questionnaires (e.g. Position Analysis; Work Profiling System), work logs &amp; diaries</a:t>
            </a:r>
          </a:p>
          <a:p>
            <a:pPr marL="0" lvl="2" indent="0">
              <a:buNone/>
              <a:defRPr/>
            </a:pPr>
            <a:endParaRPr lang="en-GB" sz="800" dirty="0" smtClean="0">
              <a:latin typeface="Arial" pitchFamily="34" charset="0"/>
              <a:cs typeface="Arial" pitchFamily="34" charset="0"/>
            </a:endParaRPr>
          </a:p>
          <a:p>
            <a:pPr marL="990600" lvl="1" indent="-533400">
              <a:defRPr/>
            </a:pPr>
            <a:endParaRPr lang="en-GB" sz="2400" dirty="0" smtClean="0"/>
          </a:p>
          <a:p>
            <a:endParaRPr lang="en-GB" dirty="0"/>
          </a:p>
        </p:txBody>
      </p:sp>
      <p:sp>
        <p:nvSpPr>
          <p:cNvPr id="3" name="Date Placeholder 2"/>
          <p:cNvSpPr>
            <a:spLocks noGrp="1"/>
          </p:cNvSpPr>
          <p:nvPr>
            <p:ph type="dt" sz="half" idx="10"/>
          </p:nvPr>
        </p:nvSpPr>
        <p:spPr/>
        <p:txBody>
          <a:bodyPr/>
          <a:lstStyle/>
          <a:p>
            <a:fld id="{617AD16F-07F1-4573-8E5F-8E84DE65E09A}" type="datetime5">
              <a:rPr lang="en-US" smtClean="0"/>
              <a:pPr/>
              <a:t>6-Feb-13</a:t>
            </a:fld>
            <a:endParaRPr lang="en-GB" dirty="0"/>
          </a:p>
        </p:txBody>
      </p:sp>
      <p:sp>
        <p:nvSpPr>
          <p:cNvPr id="4" name="Footer Placeholder 3"/>
          <p:cNvSpPr>
            <a:spLocks noGrp="1"/>
          </p:cNvSpPr>
          <p:nvPr>
            <p:ph type="ftr" sz="quarter" idx="11"/>
          </p:nvPr>
        </p:nvSpPr>
        <p:spPr>
          <a:xfrm>
            <a:off x="1907704" y="6021288"/>
            <a:ext cx="6984776" cy="509141"/>
          </a:xfrm>
        </p:spPr>
        <p:txBody>
          <a:bodyPr/>
          <a:lstStyle/>
          <a:p>
            <a:r>
              <a:rPr lang="en-GB" dirty="0" smtClean="0"/>
              <a:t>Ref: Taylor, S. (2008:195) Personnel Resourcing CIPD London </a:t>
            </a:r>
            <a:endParaRPr lang="en-GB" dirty="0"/>
          </a:p>
        </p:txBody>
      </p:sp>
      <p:sp>
        <p:nvSpPr>
          <p:cNvPr id="5" name="Slide Number Placeholder 4"/>
          <p:cNvSpPr>
            <a:spLocks noGrp="1"/>
          </p:cNvSpPr>
          <p:nvPr>
            <p:ph type="sldNum" sz="quarter" idx="12"/>
          </p:nvPr>
        </p:nvSpPr>
        <p:spPr/>
        <p:txBody>
          <a:bodyPr/>
          <a:lstStyle/>
          <a:p>
            <a:fld id="{97503B6A-4DA5-4756-B58A-8B28CBAE0F46}" type="slidenum">
              <a:rPr lang="en-GB" smtClean="0"/>
              <a:pPr/>
              <a:t>12</a:t>
            </a:fld>
            <a:endParaRPr lang="en-GB" dirty="0"/>
          </a:p>
        </p:txBody>
      </p:sp>
      <p:sp>
        <p:nvSpPr>
          <p:cNvPr id="6" name="Title 5"/>
          <p:cNvSpPr>
            <a:spLocks noGrp="1"/>
          </p:cNvSpPr>
          <p:nvPr>
            <p:ph type="title"/>
          </p:nvPr>
        </p:nvSpPr>
        <p:spPr>
          <a:xfrm>
            <a:off x="500034" y="571480"/>
            <a:ext cx="8229600" cy="778098"/>
          </a:xfrm>
        </p:spPr>
        <p:txBody>
          <a:bodyPr>
            <a:noAutofit/>
          </a:bodyPr>
          <a:lstStyle/>
          <a:p>
            <a:pPr algn="ctr"/>
            <a:r>
              <a:rPr lang="en-GB" sz="3600" dirty="0" smtClean="0">
                <a:solidFill>
                  <a:schemeClr val="tx1"/>
                </a:solidFill>
                <a:effectLst>
                  <a:outerShdw blurRad="38100" dist="38100" dir="2700000" algn="tl">
                    <a:srgbClr val="000000">
                      <a:alpha val="43137"/>
                    </a:srgbClr>
                  </a:outerShdw>
                </a:effectLst>
                <a:latin typeface="Arial" pitchFamily="34" charset="0"/>
                <a:cs typeface="Arial" pitchFamily="34" charset="0"/>
              </a:rPr>
              <a:t>Preparing for recruitment: </a:t>
            </a:r>
            <a:br>
              <a:rPr lang="en-GB" sz="3600" dirty="0" smtClean="0">
                <a:solidFill>
                  <a:schemeClr val="tx1"/>
                </a:solidFill>
                <a:effectLst>
                  <a:outerShdw blurRad="38100" dist="38100" dir="2700000" algn="tl">
                    <a:srgbClr val="000000">
                      <a:alpha val="43137"/>
                    </a:srgbClr>
                  </a:outerShdw>
                </a:effectLst>
                <a:latin typeface="Arial" pitchFamily="34" charset="0"/>
                <a:cs typeface="Arial" pitchFamily="34" charset="0"/>
              </a:rPr>
            </a:br>
            <a:endParaRPr lang="en-GB" sz="3600" dirty="0">
              <a:solidFill>
                <a:schemeClr val="tx1"/>
              </a:solidFill>
              <a:effectLst>
                <a:outerShdw blurRad="38100" dist="38100" dir="2700000" algn="tl">
                  <a:srgbClr val="000000">
                    <a:alpha val="43137"/>
                  </a:srgbClr>
                </a:outerShdw>
              </a:effectLst>
              <a:latin typeface="Arial" pitchFamily="34" charset="0"/>
              <a:cs typeface="Arial" pitchFamily="34" charset="0"/>
            </a:endParaRPr>
          </a:p>
        </p:txBody>
      </p:sp>
      <p:pic>
        <p:nvPicPr>
          <p:cNvPr id="9" name="Picture 1"/>
          <p:cNvPicPr>
            <a:picLocks noChangeAspect="1" noChangeArrowheads="1"/>
          </p:cNvPicPr>
          <p:nvPr/>
        </p:nvPicPr>
        <p:blipFill>
          <a:blip r:embed="rId3"/>
          <a:srcRect/>
          <a:stretch>
            <a:fillRect/>
          </a:stretch>
        </p:blipFill>
        <p:spPr bwMode="auto">
          <a:xfrm>
            <a:off x="2071670" y="3929066"/>
            <a:ext cx="3703279" cy="2329271"/>
          </a:xfrm>
          <a:prstGeom prst="rect">
            <a:avLst/>
          </a:prstGeom>
          <a:noFill/>
          <a:ln w="9525">
            <a:noFill/>
            <a:miter lim="800000"/>
            <a:headEnd/>
            <a:tailEnd/>
          </a:ln>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ext Box 2"/>
          <p:cNvSpPr txBox="1">
            <a:spLocks noChangeArrowheads="1"/>
          </p:cNvSpPr>
          <p:nvPr/>
        </p:nvSpPr>
        <p:spPr bwMode="auto">
          <a:xfrm>
            <a:off x="685800" y="914400"/>
            <a:ext cx="7543800" cy="457200"/>
          </a:xfrm>
          <a:prstGeom prst="rect">
            <a:avLst/>
          </a:prstGeom>
          <a:noFill/>
          <a:ln w="9525">
            <a:noFill/>
            <a:miter lim="800000"/>
            <a:headEnd/>
            <a:tailEnd/>
          </a:ln>
        </p:spPr>
        <p:txBody>
          <a:bodyPr>
            <a:spAutoFit/>
          </a:bodyPr>
          <a:lstStyle/>
          <a:p>
            <a:pPr>
              <a:spcBef>
                <a:spcPct val="50000"/>
              </a:spcBef>
            </a:pPr>
            <a:endParaRPr lang="en-US" dirty="0">
              <a:latin typeface="Lucida Sans Unicode" pitchFamily="34" charset="0"/>
            </a:endParaRPr>
          </a:p>
        </p:txBody>
      </p:sp>
      <p:sp>
        <p:nvSpPr>
          <p:cNvPr id="5" name="Content Placeholder 4"/>
          <p:cNvSpPr>
            <a:spLocks noGrp="1"/>
          </p:cNvSpPr>
          <p:nvPr>
            <p:ph idx="1"/>
          </p:nvPr>
        </p:nvSpPr>
        <p:spPr/>
        <p:txBody>
          <a:bodyPr>
            <a:normAutofit fontScale="85000" lnSpcReduction="20000"/>
          </a:bodyPr>
          <a:lstStyle/>
          <a:p>
            <a:pPr marL="457200" indent="-457200" fontAlgn="auto">
              <a:spcBef>
                <a:spcPct val="50000"/>
              </a:spcBef>
              <a:spcAft>
                <a:spcPts val="0"/>
              </a:spcAft>
              <a:buFontTx/>
              <a:buAutoNum type="arabicPeriod"/>
              <a:defRPr/>
            </a:pPr>
            <a:r>
              <a:rPr lang="en-GB" sz="2800" dirty="0" smtClean="0">
                <a:latin typeface="Arial Unicode MS" pitchFamily="34" charset="-128"/>
              </a:rPr>
              <a:t>It is difficult to gather objective data from exercises such as observation and interviews - they are not therefore an appropriate use of organisational resources.</a:t>
            </a:r>
          </a:p>
          <a:p>
            <a:pPr marL="457200" indent="-457200" fontAlgn="auto">
              <a:spcBef>
                <a:spcPct val="50000"/>
              </a:spcBef>
              <a:spcAft>
                <a:spcPts val="0"/>
              </a:spcAft>
              <a:buFontTx/>
              <a:buAutoNum type="arabicPeriod"/>
              <a:defRPr/>
            </a:pPr>
            <a:r>
              <a:rPr lang="en-GB" sz="2800" dirty="0" smtClean="0">
                <a:latin typeface="Arial Unicode MS" pitchFamily="34" charset="-128"/>
              </a:rPr>
              <a:t>Jobs often change in terms of their content, character or complexity – rendering job analysis data quickly obsolete.  Documents developed on the back of such data therefore need to be updated regularly or kept rather ‘fuzzy’ in nature.</a:t>
            </a:r>
          </a:p>
          <a:p>
            <a:pPr marL="457200" indent="-457200" fontAlgn="auto">
              <a:spcBef>
                <a:spcPct val="50000"/>
              </a:spcBef>
              <a:spcAft>
                <a:spcPts val="0"/>
              </a:spcAft>
              <a:buFontTx/>
              <a:buAutoNum type="arabicPeriod"/>
              <a:defRPr/>
            </a:pPr>
            <a:r>
              <a:rPr lang="en-GB" sz="2800" dirty="0" smtClean="0">
                <a:latin typeface="Arial Unicode MS" pitchFamily="34" charset="-128"/>
              </a:rPr>
              <a:t>Job descriptions may be used by employees as part of a case for refusing to follow reasonable management instructions.</a:t>
            </a:r>
          </a:p>
          <a:p>
            <a:pPr marL="457200" indent="-457200" fontAlgn="auto">
              <a:spcBef>
                <a:spcPct val="50000"/>
              </a:spcBef>
              <a:spcAft>
                <a:spcPts val="0"/>
              </a:spcAft>
              <a:buFontTx/>
              <a:buAutoNum type="arabicPeriod"/>
              <a:defRPr/>
            </a:pPr>
            <a:r>
              <a:rPr lang="en-GB" sz="2800" dirty="0" smtClean="0">
                <a:latin typeface="Arial Unicode MS" pitchFamily="34" charset="-128"/>
              </a:rPr>
              <a:t>The perspective is job-based, which doesn’t fit easily with the growing emphasis on flexibility in organisations.</a:t>
            </a:r>
          </a:p>
          <a:p>
            <a:pPr marL="365760" indent="-256032" fontAlgn="auto">
              <a:spcAft>
                <a:spcPts val="0"/>
              </a:spcAft>
              <a:buFont typeface="Wingdings 3"/>
              <a:buChar char=""/>
              <a:defRPr/>
            </a:pPr>
            <a:endParaRPr lang="en-GB" dirty="0"/>
          </a:p>
        </p:txBody>
      </p:sp>
      <p:sp>
        <p:nvSpPr>
          <p:cNvPr id="4" name="Title 3"/>
          <p:cNvSpPr>
            <a:spLocks noGrp="1"/>
          </p:cNvSpPr>
          <p:nvPr>
            <p:ph type="title"/>
          </p:nvPr>
        </p:nvSpPr>
        <p:spPr/>
        <p:txBody>
          <a:bodyPr>
            <a:normAutofit fontScale="90000"/>
          </a:bodyPr>
          <a:lstStyle/>
          <a:p>
            <a:pPr fontAlgn="auto">
              <a:spcAft>
                <a:spcPts val="0"/>
              </a:spcAft>
              <a:defRPr/>
            </a:pPr>
            <a:r>
              <a:rPr lang="en-GB" u="sng" dirty="0" smtClean="0">
                <a:latin typeface="Arial Unicode MS" pitchFamily="34" charset="-128"/>
              </a:rPr>
              <a:t/>
            </a:r>
            <a:br>
              <a:rPr lang="en-GB" u="sng" dirty="0" smtClean="0">
                <a:latin typeface="Arial Unicode MS" pitchFamily="34" charset="-128"/>
              </a:rPr>
            </a:br>
            <a:r>
              <a:rPr lang="en-GB" u="sng" dirty="0" smtClean="0">
                <a:latin typeface="Arial Unicode MS" pitchFamily="34" charset="-128"/>
              </a:rPr>
              <a:t>Problems with the job analysis approach?</a:t>
            </a:r>
            <a:br>
              <a:rPr lang="en-GB" u="sng" dirty="0" smtClean="0">
                <a:latin typeface="Arial Unicode MS" pitchFamily="34" charset="-128"/>
              </a:rPr>
            </a:b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3" presetClass="entr" presetSubtype="10" fill="hold" grpId="1" nodeType="clickEffect">
                                  <p:stCondLst>
                                    <p:cond delay="0"/>
                                  </p:stCondLst>
                                  <p:childTnLst>
                                    <p:set>
                                      <p:cBhvr>
                                        <p:cTn id="22" dur="1" fill="hold">
                                          <p:stCondLst>
                                            <p:cond delay="0"/>
                                          </p:stCondLst>
                                        </p:cTn>
                                        <p:tgtEl>
                                          <p:spTgt spid="5">
                                            <p:txEl>
                                              <p:pRg st="0" end="0"/>
                                            </p:txEl>
                                          </p:spTgt>
                                        </p:tgtEl>
                                        <p:attrNameLst>
                                          <p:attrName>style.visibility</p:attrName>
                                        </p:attrNameLst>
                                      </p:cBhvr>
                                      <p:to>
                                        <p:strVal val="visible"/>
                                      </p:to>
                                    </p:set>
                                    <p:animEffect transition="in" filter="blinds(horizontal)">
                                      <p:cBhvr>
                                        <p:cTn id="23" dur="500"/>
                                        <p:tgtEl>
                                          <p:spTgt spid="5">
                                            <p:txEl>
                                              <p:pRg st="0" end="0"/>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3" presetClass="entr" presetSubtype="10" fill="hold" grpId="1" nodeType="clickEffect">
                                  <p:stCondLst>
                                    <p:cond delay="0"/>
                                  </p:stCondLst>
                                  <p:childTnLst>
                                    <p:set>
                                      <p:cBhvr>
                                        <p:cTn id="27" dur="1" fill="hold">
                                          <p:stCondLst>
                                            <p:cond delay="0"/>
                                          </p:stCondLst>
                                        </p:cTn>
                                        <p:tgtEl>
                                          <p:spTgt spid="5">
                                            <p:txEl>
                                              <p:pRg st="1" end="1"/>
                                            </p:txEl>
                                          </p:spTgt>
                                        </p:tgtEl>
                                        <p:attrNameLst>
                                          <p:attrName>style.visibility</p:attrName>
                                        </p:attrNameLst>
                                      </p:cBhvr>
                                      <p:to>
                                        <p:strVal val="visible"/>
                                      </p:to>
                                    </p:set>
                                    <p:animEffect transition="in" filter="blinds(horizontal)">
                                      <p:cBhvr>
                                        <p:cTn id="28" dur="500"/>
                                        <p:tgtEl>
                                          <p:spTgt spid="5">
                                            <p:txEl>
                                              <p:pRg st="1" end="1"/>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3" presetClass="entr" presetSubtype="10" fill="hold" grpId="1" nodeType="clickEffect">
                                  <p:stCondLst>
                                    <p:cond delay="0"/>
                                  </p:stCondLst>
                                  <p:childTnLst>
                                    <p:set>
                                      <p:cBhvr>
                                        <p:cTn id="32" dur="1" fill="hold">
                                          <p:stCondLst>
                                            <p:cond delay="0"/>
                                          </p:stCondLst>
                                        </p:cTn>
                                        <p:tgtEl>
                                          <p:spTgt spid="5">
                                            <p:txEl>
                                              <p:pRg st="2" end="2"/>
                                            </p:txEl>
                                          </p:spTgt>
                                        </p:tgtEl>
                                        <p:attrNameLst>
                                          <p:attrName>style.visibility</p:attrName>
                                        </p:attrNameLst>
                                      </p:cBhvr>
                                      <p:to>
                                        <p:strVal val="visible"/>
                                      </p:to>
                                    </p:set>
                                    <p:animEffect transition="in" filter="blinds(horizontal)">
                                      <p:cBhvr>
                                        <p:cTn id="33" dur="500"/>
                                        <p:tgtEl>
                                          <p:spTgt spid="5">
                                            <p:txEl>
                                              <p:pRg st="2" end="2"/>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3" presetClass="entr" presetSubtype="10" fill="hold" grpId="1" nodeType="clickEffect">
                                  <p:stCondLst>
                                    <p:cond delay="0"/>
                                  </p:stCondLst>
                                  <p:childTnLst>
                                    <p:set>
                                      <p:cBhvr>
                                        <p:cTn id="37" dur="1" fill="hold">
                                          <p:stCondLst>
                                            <p:cond delay="0"/>
                                          </p:stCondLst>
                                        </p:cTn>
                                        <p:tgtEl>
                                          <p:spTgt spid="5">
                                            <p:txEl>
                                              <p:pRg st="3" end="3"/>
                                            </p:txEl>
                                          </p:spTgt>
                                        </p:tgtEl>
                                        <p:attrNameLst>
                                          <p:attrName>style.visibility</p:attrName>
                                        </p:attrNameLst>
                                      </p:cBhvr>
                                      <p:to>
                                        <p:strVal val="visible"/>
                                      </p:to>
                                    </p:set>
                                    <p:animEffect transition="in" filter="blinds(horizontal)">
                                      <p:cBhvr>
                                        <p:cTn id="38" dur="500"/>
                                        <p:tgtEl>
                                          <p:spTgt spid="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5" grpId="1"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723900" lvl="2" indent="-279400">
              <a:buFont typeface="Arial" pitchFamily="34" charset="0"/>
              <a:buChar char="•"/>
              <a:defRPr/>
            </a:pPr>
            <a:r>
              <a:rPr lang="en-GB" sz="2000" b="1" u="sng" dirty="0" smtClean="0">
                <a:latin typeface="Arial" pitchFamily="34" charset="0"/>
                <a:cs typeface="Arial" pitchFamily="34" charset="0"/>
              </a:rPr>
              <a:t>Specifies</a:t>
            </a:r>
            <a:r>
              <a:rPr lang="en-GB" sz="2000" dirty="0" smtClean="0">
                <a:latin typeface="Arial" pitchFamily="34" charset="0"/>
                <a:cs typeface="Arial" pitchFamily="34" charset="0"/>
              </a:rPr>
              <a:t>  Tasks, responsibilities, scope &amp; demands of job, performance criteria, lines of responsibility</a:t>
            </a:r>
          </a:p>
          <a:p>
            <a:pPr marL="723900" lvl="2" indent="-279400">
              <a:buFont typeface="Arial" pitchFamily="34" charset="0"/>
              <a:buChar char="•"/>
              <a:defRPr/>
            </a:pPr>
            <a:r>
              <a:rPr lang="en-GB" sz="2000" b="1" u="sng" dirty="0" smtClean="0">
                <a:latin typeface="Arial" pitchFamily="34" charset="0"/>
                <a:cs typeface="Arial" pitchFamily="34" charset="0"/>
              </a:rPr>
              <a:t>Uses </a:t>
            </a:r>
            <a:r>
              <a:rPr lang="en-GB" sz="2000" dirty="0" smtClean="0">
                <a:latin typeface="Arial" pitchFamily="34" charset="0"/>
                <a:cs typeface="Arial" pitchFamily="34" charset="0"/>
              </a:rPr>
              <a:t>  Recruitment &amp; selection tool, basis of employment contract,  employer’s defence in unfair discrimination cases, communication tool outlining ‘employer’s expectations, priorities, &amp; values’</a:t>
            </a:r>
          </a:p>
          <a:p>
            <a:endParaRPr lang="en-GB" dirty="0"/>
          </a:p>
        </p:txBody>
      </p:sp>
      <p:sp>
        <p:nvSpPr>
          <p:cNvPr id="3" name="Date Placeholder 2"/>
          <p:cNvSpPr>
            <a:spLocks noGrp="1"/>
          </p:cNvSpPr>
          <p:nvPr>
            <p:ph type="dt" sz="half" idx="10"/>
          </p:nvPr>
        </p:nvSpPr>
        <p:spPr/>
        <p:txBody>
          <a:bodyPr/>
          <a:lstStyle/>
          <a:p>
            <a:fld id="{617AD16F-07F1-4573-8E5F-8E84DE65E09A}" type="datetime5">
              <a:rPr lang="en-US" smtClean="0"/>
              <a:pPr/>
              <a:t>6-Feb-13</a:t>
            </a:fld>
            <a:endParaRPr lang="en-GB" dirty="0"/>
          </a:p>
        </p:txBody>
      </p:sp>
      <p:sp>
        <p:nvSpPr>
          <p:cNvPr id="5" name="Slide Number Placeholder 4"/>
          <p:cNvSpPr>
            <a:spLocks noGrp="1"/>
          </p:cNvSpPr>
          <p:nvPr>
            <p:ph type="sldNum" sz="quarter" idx="12"/>
          </p:nvPr>
        </p:nvSpPr>
        <p:spPr/>
        <p:txBody>
          <a:bodyPr/>
          <a:lstStyle/>
          <a:p>
            <a:fld id="{97503B6A-4DA5-4756-B58A-8B28CBAE0F46}" type="slidenum">
              <a:rPr lang="en-GB" smtClean="0"/>
              <a:pPr/>
              <a:t>14</a:t>
            </a:fld>
            <a:endParaRPr lang="en-GB" dirty="0"/>
          </a:p>
        </p:txBody>
      </p:sp>
      <p:sp>
        <p:nvSpPr>
          <p:cNvPr id="6" name="Title 5"/>
          <p:cNvSpPr>
            <a:spLocks noGrp="1"/>
          </p:cNvSpPr>
          <p:nvPr>
            <p:ph type="title"/>
          </p:nvPr>
        </p:nvSpPr>
        <p:spPr/>
        <p:txBody>
          <a:bodyPr>
            <a:normAutofit/>
          </a:bodyPr>
          <a:lstStyle/>
          <a:p>
            <a:pPr lvl="2" algn="l" rtl="0">
              <a:spcBef>
                <a:spcPct val="0"/>
              </a:spcBef>
            </a:pPr>
            <a:r>
              <a:rPr lang="en-GB" sz="3200" b="1" u="sng" dirty="0" smtClean="0">
                <a:latin typeface="Arial" pitchFamily="34" charset="0"/>
                <a:cs typeface="Arial" pitchFamily="34" charset="0"/>
              </a:rPr>
              <a:t>Job descriptions</a:t>
            </a:r>
            <a:br>
              <a:rPr lang="en-GB" sz="3200" b="1" u="sng" dirty="0" smtClean="0">
                <a:latin typeface="Arial" pitchFamily="34" charset="0"/>
                <a:cs typeface="Arial" pitchFamily="34" charset="0"/>
              </a:rPr>
            </a:br>
            <a:endParaRPr lang="en-GB" sz="3200" dirty="0"/>
          </a:p>
        </p:txBody>
      </p:sp>
      <p:sp>
        <p:nvSpPr>
          <p:cNvPr id="8194" name="AutoShape 2" descr="data:image/jpeg;base64,/9j/4AAQSkZJRgABAQAAAQABAAD/2wBDAAkGBwgHBgkIBwgKCgkLDRYPDQwMDRsUFRAWIB0iIiAdHx8kKDQsJCYxJx8fLT0tMTU3Ojo6Iys/RD84QzQ5Ojf/2wBDAQoKCg0MDRoPDxo3JR8lNzc3Nzc3Nzc3Nzc3Nzc3Nzc3Nzc3Nzc3Nzc3Nzc3Nzc3Nzc3Nzc3Nzc3Nzc3Nzc3Nzf/wAARCAChAKIDASIAAhEBAxEB/8QAGwAAAgIDAQAAAAAAAAAAAAAAAAYBBQMEBwL/xABNEAABAwMCAgUJAwcKAgsAAAABAgMEAAUREiEGMRNBUWFxBxQiMoGRocHRFVKxI0JicqLC8BYkJVODkpOjstIzcxc0NVRjZIKEs+Lx/8QAFAEBAAAAAAAAAAAAAAAAAAAAAP/EABQRAQAAAAAAAAAAAAAAAAAAAAD/2gAMAwEAAhEDEQA/AO41GRQrdJpXflyRBmqUXm1JiPKTqcycjOFZH8CgaM15W622MuLSkfpHFcxdmSyhRMh5w45FZ7K1HSo6ypL25BwFdxz9KDqnn8P/AL2x/iCvJuMIc5bH+IK5UNQUr/jgFP3j3d3ealtakEKV0xIOfWHKg6p9owTymR/8QV6E2IpCnEyWShBwpQcGB41ytK8nBS4gjbKjnOK2E5HCvEOOZdR7dkUHUgpPaPfQVJ+8PfS8ubKRIfbELUhDalNLDgwtQxhPdnPwrTVeZ/M2o4HrAPA4592+4oG3pEfeFQXEfeHvpCebblLLrtpcC3VjUUvnAGRvgDsyeVYpERlK1ssWOWttDh0qLjg1jt5bdvuoH9MlhYVodQrSSlWk5wew99YxOaLmgJdJHM6Djr6/ZSVHjts6HmbPMD6FjALigCM5J325gHFSiLiL0K7PKWVKC16pOCpYBA5fxvQOD9xS0vSliQ5nkUJGD7SRWFd3CAnMGadRwAEpP721KoszWpCk2Z8rIxhcvAbOAPRIPcN+6o+xnFPJWLS4fRwpBnnHXvnGesj20DY3dSsrzBmICUkjUlHpdwwo716F0b1hHm8gKP6IP4GqCPaG9BYXCDbThSVqElRO3sHar4VMOzMNTW3fMkoIGyxJUop9hFA1suh1AUEqSN9lDBrJVTw6z5pATGMdLGhRwhLhWOXaf499W1AUUUUHh1WlBNUCYEdDDjICg242ttQKupR3/Gr2SQGj30q2+FGmsPPTo7Uh0vvJKnU6tkuKSAM8gABQejabanZTfL7zitvjXlcSzt41+bAD7z31NYbh/J60hBms2+Nr9XUykZxzxtWu1f8Ahj8p0L8X8m2pxWho7JSMk+r2UGypfDyD6T1sSe91v5mpTI4fA9F63n9VSFfhWD+U1jRblT0vAx0u9EVJaOdWM4xjsrWe45sbAR+WeVrQFjSyeRG1BaCZZx6hZP6jJP4CsguMIIUEsyFAn8yE4c/s1Nnu8a8QfO4Zc6MKKSFJwcju9tLK/KTbGypIhzThWOSB+KqBo+02VbCHPP8A7F0fu16+0M7pgzT/AGJH44pcuXHsCG1EeYiOyUSWisK1hGjBIII33yKiDx5Dk2yZNfiuMJjqQkIS4FlwqzgDYYOxoGTz94D0bZNOf+WPxXUGbIIP9Fyhy9Zxr/fStZuPVXOcY32YlCeicWg+calEpSVAY0jniqv/AKSpailKbWxuNh0qifwFA/CTLPq21YP6chI+teVP3I+rAjj9aWfkiptEtc+1xJbrXRLeaStTf3SRypQh8cSenuvnrLJbiIUW0oBBWoLCQCd+2gcAq6ZSfNoKerBfWf3KEi56t/MkYH6Z+lczVxrxJhM30RDLhQB5uOjJ+7qxnPtrcuHFl7m3SKzaHwz5002UNBKFYUeY1KHaDQdAUxdDykRE9wjqP79Aj3PIJmseyKR+K6V+A+ILjcJsy3XZfSPMAkK0gEEK0qBxtzp2J7Qc99B4sT7jzRL+gOocU2sp2BIOMjszscVdilSG6WhJ0nlcUp271I+tNQoJooooNW4HSyk/+In8aorTsxKT92S8PerPzq6uo/myf+aj/UKo7WfylxT2SlfFKD86Cn47tEe4WZ+W6XEuwmHXGtJ2JxnB7tqS+GbVGk8MX24HWZbDD7aPS9EAtZ5e010riBHSWK4oHNUR0fsGkXyfgO8OX9jqUg58FNkfKgWWbhHRwxItygvzhUtLyDj0dOnB39nxrH0rDEy2PTGOnYSw2XGgcawMjHwr3borDvDNzlLbBksuxwhZPqBRUDt34rGJCGJdskLaDzbLSCpsjZWFHbeg6pwVNgTbSXLZCENpLxSprOfS2Oc9exFcqbnCGLnGVGbd85y2HF82iFHdPfXU+DL1HvMV9UaCiEhhwAoQRgkjOdgN65q3dE2qffWlMpdMnpmMKOyDrO+OugwXBDTdmtKm3Q4pXT9IMeorUk6T7CD7aaVGbxXYpzDVpZiux1tvtpabKA7gKBG4GTg7eylOZbJTVniKeYdSJLjpRlBzp0oGfbv7qbmeML+9ClFu3oSphtCkqSys5GpIORnfYmgnyf3yLGeatM6I00+lSksSCgBWondCts57/ZWLiEBnymQzgAKdjHHccJ+tVsBm58R8Ux5yonRkPNuPKQ2UpSEEEnJ69vHOKveLrZPe45t8yLDfcbQqOVLSjKRpcyd+4UHQgnGMVxCYCm4XtsdS1k+AdFdrkB0R3vN0kuhtXRn9LG3xxXM7Bwtd50u4Lu0dyOJMdxJcWAMuKIIIA7CM0GtkL8mfL1J2PD+M1RsNSHZltREWUSHQA0sK06TqIBz1VcJ4U4pCFW3zZwRC7rP5dHRKPLVzzy7vZVpcuB7s25bza1NEx2EhTvSaD0oUSSB2b7eFAeT1S4HE0+2y2wZJSsKcBJIKSM+IPPNdLxkHNJfB3Cc223R253Z8OSVJUkBKyskqOSpRIG/1pz07AD3UFLq6FF0V9ya258GjTmKRrmSmJfwnmEhY/wANP0p4QoKSFDkRkUHqiiig07sCYgx/Wt/6xVDA2nXUD+vSfe0imG4pKoigkZIKSB4KBqhiDTdLn2KLSsf2YHyoMcufADwgSZTCXnhoDKlgKVq2xjvqusI4daXIi2VUUqUnLyG1aiQMjf3mlPjU9Hx5bHP0ox9ztUfD88WfihK1HDReUy7vySTpz7Nj7KDo9nb4cmx5Ua1sw1s5SH0JawCd9OcjfkarXb/wWw4EKajktAoAEFRCcHl6vKq3yWq0zLwgHqb3z2KX9aquNLPCtl/iMx0LS1IwtwKUVbleDjsoHFjinh6ImM3GCkIlHKA1HKR6xTvsMbg16l8WWiHOmRHGXS/HClLUlkb4GTg0ocdQ41mudqahtFEdpnUlOok7OEnc+NVM6c3cr9cZrSFJbfadKUq5j8kfmKB9h8fW2XOYjoiykl5YbClBOMk4HXW7eOKY9pvbFskRHlKe6Mh0EaQFKKfgRSHwdeIcGRGiSLXHkPvy0BL6z6beSAMbdR3q88q0Utqt85vZWVN59mofgaC7hcWofu862uQ3G1RG3VFRc9bR1Yx1iqtvyhtrtz8ly3ltSVpQy302rWogk5OBgAAb99LU+6M/ysuMtlQ6N9hxOQeZLWM++qt9go4ehP8AIPSXgP8A0hIoHK2eUV564IRcYbKGHVBJUyVZRnr3JyPdUXTjW8tXmXb4MOM50TikIAbWtRCevZXdVNxylKY1gcQkJ1W9OMDGAAPrUi6psnHMqc40t1CVK1JQcEhSAaC7jcdTpFhuL/RMInRejUkpSShSVKAOxOxHj11cQr7Ok8DSLsej88Q24oEI9EFJONvCkC3NLkW3iGaEEM6BnHIEupIHfgU28MnpfJxNbHMNvp28CfnQUbPGXEgaE1SkORg70eSyNBVjOnI3BxXTbVMRcIEaW0khD6AvHYesVymJ6Xk/uI+5cmz70pFPnk8WV8LQwcnCnAD4LNBs3RGr7bbHNUNKv2Vj5U221Yct8VYOdTKDn2CliUkruNxT9+3o/F0VfcNr6Th+3LHXGbP7IoLKioooNe4uKagSHWyApDalDPcKoWiE3ucnfHQtH4rHyq8uwzapg7WF/wCk1QIJN6kKHJcRoj2KX9aBF8oQCeLbW4OxrPscNUrNvTNk8TNhGp1kLebxzylzJA8RmunXXh613aTHkzmVLeYxoKXVJ687gEZ3r3DsVugTJEuLH0PyQekXrUcgnJwCcDJ32oEbyTkCfcgdwplBGO5R+tT5VCEXS2OjqaWc+CgfnTzbLNbLSXXbfFQwXBhakknI59Z5V7m2+23Nxvz2NHkrbTlBdSFaQrsz24oEHysYEi2ujOOgdz7Ck/OqjiCPHh8VyGWGUtMBshKEjGAWueK6u+3bpT4bkIYecZ5JcQFFHLlnl1fCh8QkKW88I/ShJUVEAq0gb9+MUHJ+FOKV2GK6w3DbkdK4F5KsFOwGBtT95QoJl8MvKbGpxlaXk9uxwfgTVwhy3Ja1a47Y/S0oxv1g4I5H3VkE6IAcSGyoAkoSrUrYZO3hk0HIxZn3OEvPW461OJnEEBJJ0FGOz72PfV5I4clyfJ7bfNmVqksOLfU1g6ihRVkY7caTin1F2gOthfnaE6twDz54qXLkwlDSlJd0ut9JqIxpT1Z66DlDVuvvEDkCC7EdDUVsMpWtooCE9ZJPhV+5w1Mc48W45BcXbnMpW6QNJSWdJ+NOqrxADikGQSoHBASTvjPZzxXhV8gIcKNSykp9I6Nxyxtz6z7jQIkDhy/QWrxbUxFriyWlIQ5rTgqScoPPrGR7RXuw8PcURVebKQpmCsOdK2XU4VqbIG3jpp4+2o519GhwhtkuHVtnkQAOvOR/G1Yjf2EtAhhxTuBqRkApVjcHfPPblQIDPBvEoiKigNIYcWFrQp8AFQGxOAau3+ELmxLtn2dJR5vEbbDup1SCpQcUpRCcHnn4UyO3nSpKURHTyJx6WRgnbHhVhDfEqOlzSUFXNJ5j60GupGbw7v68QD3KV9aseDVauFrWf/LpHu2qucOm+MgcjEX8Fo+tbfAq9fDEQfcK0f3VqHyoL+iiigwTUhcN9J/ObUPhSzGX/STJP59vCvcof7qanhlpY7Un8KT4i9cy2rH51tVt7WqDJd0JLkYGamKtX5NOrI15Uk45js+NaLkdDS0tvXk5WcISCcdW2NXZ4bZ5VvcQGC3HYduLJcb1lA3GEakkE+7s3pfaPDK8kMSF6cK5qO22+PYOdBZuohNwlIcugcaCtSig69IKc42JxnSr3kV5kN2Z5bjyrm0jpAlKihxIxjq+FeFt2yMl9hq2KWlWhRClnDhzqG++SCc7VrgQ+idCbC2tLas6Q6pWT2jbcnq7dqDdeXZ3cPKmLU0twt6gDpCtGOeMnYe+tVmTYGkKcTIc1Kb0lvT6RBTy2HXntrIt1vSG2bI0ptStShoURqxgn1e8/GtkNpbS4W+H2lYdUn0W0p9Ecuo8/ZQaipNkjqWuS24hPq6lLzqyjUfRScjZY6gN9qhV7skZ59bbDxdUSF7KBJOQrbPy7KsW1SHJKNVobQ2ogLUrGcDIHMDkOrs7KOmuWMt2xpKgNW6hvy8O0+7voMdvctNxkuIjQ1FSBqK1p2OD49pq3MCKttIUyhenITqGcA8wM8q1IzlzW+OljtoaCtyjB1DH622/jVgjOSN8UGJMKMlR/m7IPUejHZj8K9pjM4z0Tf8AcFZOQJNAUNJydx1UB0aRuAkbY5VGk5zke6vWRjevHSt4zrTjxoJ9IHJO1SefXWNUqMlJ1PtjHP0htWTmMgnFBoyE4vcRXbHdH7TZ+VevJ+cWJ1v+rmyE/wCYT86iXgXSAc80vJ/ZB+VeeA1YYurP3Li7j24NA00VGe6ighZwhR7BSRaFBabG4Pz7cofBs/KnhQykg9YpFsgKYHD2eYjlH+X/APWgtbmuSiM15pFbkrCxqbWsJwnB3BPXyrQMi7uJKTZI4Gdw5JBBx3Yrcu4R5iSqcqEQUkOg4wRyB7RnG3XVOlmPpUXuJXytWNakupSADkjq22GKDcC+ISU5ZggDmC6rf4eFbJTdOgyVRUOdaRqwOfWerGNsDrquiotxWWkX6U8sp06POs7YzsAO48q9IjWyM8ULnS3VlJTocfKwfR6gds4P8YoLAIuq07PxErznASSCMdf8dVQ4iekqW7MYaaCk6vQ36s7mtOC3aLi8GWUvFTaNWFEpBGw9+1WAtEJKXAGydWxyo7jbv/jeg1VFxZOi9ICT63opO+Mezq5VLiCVKSu9kZWVpwU+jz2O+435HsrZVY7YpvQqI2pOc4Vk71KLLa9KQbfGOkbZbB/Gg1FiMiMgOXZ70Un8prBOBsT49/1rXPmLLaQ5dZTiCdKSlwnByNvRGxzirtqDDbR0aIsdKRuEhpOO3s7d68phxwdKY7IHMjQP46hQUbkqylKUPXSSfRHrur9IHJ323qHJfD7yD/O3VAc0oDhyDserNMPRJAwEoGOXo8q9JT6B5Y7KBeRJsjqShDUpYzqI6JzqBPXjvoD1pfcIRbZatLfoktKAOMnG/XTEArV61ek5BOTQUeYhf0qs7uR6IWpvI7Pdy9+Oqtm3TZD7vQu292O0lOy1HbbGByHf7qs18sVIG1BX3JWJdsJ63lJ97a/pUcJx5ES5Xht5tQadeS+05+aoKGCB3gii74Ei2qPISwP8tyrm3dndQbw5UUZooJNI0L0Y9o7EyXW/cl0fu08HlSJAX0kOEsAjTdHxg9XpPj50F+602+nQ8hK0nGUqGQccqwpt0JAITEjpSeYDQ+lbQ3Ixnl2UZ3xk+6g12IcRj/hR2U7k7NjmTnnWUNNhWoITnt0isnXzPuqPafdQQEhIwAMeFGNleNeZBWmO4WgVOBBKQBzONqTUxOKHUKS4t5vTGIB6ROS6kHScg9ZAz40DvgkYqEc8D4UmSbNxIXXREkvdGHAUlyRnWMK79tikeO9biIU9u2xwXkqdYmreUFyThaCFBOVDPLUk4PZQM5R6Wo6gMV4JS2olasDBzmlGy2yXbZ0J6fcIxSwyW1J6cnVjWQrfsCsezurAzw4VHoZU+CHyh0NJQckrdBJyDvjKlHbnsaByLrAVpLycn1RqG9ZG9OMZNLbfC6mHoy2X2SiMpLjXSNEkLCVA5wQMZKTj9EUzIwNjk7c6CMJznJqQkHkTRhO+xr0nCeXXQeCnB669gbV5KsmvQO1BoXbYxFfdkoPvyPnWSwKcVeLklbq1No0BCCdkgpBOPfWG9khhpQ6pLP8A8iay2A/05cx1dGyr3gj5UDDRRRQSaSGm+gjOt8i3d147tThP79Ox5UnXkoiG4OOrCGkXGO6pR5JTlok/jQXRwAFdXXUFSQrwqnPFdhSgBVyYO35pJ+VYF8ZWBPKcD4NqPyoGAKBzivJUnrJpbVx1YRykLJ7mV/SsK+P7GORkK/VZ+pFA2JwT6NeT6qvGlI+USzo3THmq8G0/7qwq8o9twQmBNOT16B86BjdsFudlmUtpwvFfSaumXsrIOwzgbgfHtrCrhu0JAAhIOOWpaj86X1eUmJyTbXz2ZdSPka9q42kORUSWrQShXIecDVjOAcYzjPXQMCLHagdoDOM5xg1mRboLbqHURGQ4nGlegZGBgYNKauNZoRqTbGj/AGpyfhWnJ4+uLCgHLYwgnllwmg6LrOByoCzvyrmDnlDuh9SLEHiFfWsKuP70fVTER/ZE/Og6qHFdlSHFGuRr46vp5SWEeDCfnmsK+M+IFc7kR4MNbfs0HYQs5329lekqz2VxkcV8QL5XN4/qpQPwFH27xCvcTpp8Mj8BQdWvn/USfuutq9y0ms1lBTxDOBHrRmT7lLFcibl36Q+0HV3F1HSJJBCyNiOe2K7BbRp4ieOB6cQcu5Z+tBfUUUUEmlvim1uXKBPisFKXJLadJXyCh/8AlMlYX2elGAopPaADQchT5OLmdzMiJ/vH5VlT5NJx3Vc46fBpR+YrqzcUI9ZxS89oA/CsoYbH5tByhPkykfnXdrHdGP8AurKnyZp/Ouyj+rHx+9XU+ib+4PdR0aPup91BzJPk1ijZdykH+zSKyp8mtuA3mTFeBSPlXSQhI6h7qnAoOeI8nNqGx88V4rH0rdb4JgJZDIE3oxyT05wKdqmgSE8C2cDCoklf60hf1r2OCLID/wBlFX6zqz86c6KBRTwdZEn0bKz7cn8TWVPC1oRyscb2sJNNNFAs/Y0FkfkrEg46kMtj8TWJbSmc9Dw1IV+qGR+/TXRQKIfng4RwtMHf0jI/erIiVdh6vDcoeMln601UUC427eHQf6G6M426SWjHwzVha4T6FolTQ2mSWQ2pLaiUg5ycZ76s6KAooooJooooIqaKKAqKKKCaKKKANAoooIooooCiiigKKKKAooooCiiigKKKKD//2Q=="/>
          <p:cNvSpPr>
            <a:spLocks noChangeAspect="1" noChangeArrowheads="1"/>
          </p:cNvSpPr>
          <p:nvPr/>
        </p:nvSpPr>
        <p:spPr bwMode="auto">
          <a:xfrm>
            <a:off x="63500" y="-630238"/>
            <a:ext cx="1295400" cy="1285876"/>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pic>
        <p:nvPicPr>
          <p:cNvPr id="8195" name="Picture 3"/>
          <p:cNvPicPr>
            <a:picLocks noChangeAspect="1" noChangeArrowheads="1"/>
          </p:cNvPicPr>
          <p:nvPr/>
        </p:nvPicPr>
        <p:blipFill>
          <a:blip r:embed="rId2"/>
          <a:srcRect/>
          <a:stretch>
            <a:fillRect/>
          </a:stretch>
        </p:blipFill>
        <p:spPr bwMode="auto">
          <a:xfrm>
            <a:off x="3571868" y="3643314"/>
            <a:ext cx="2143140" cy="2129911"/>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28596" y="785794"/>
            <a:ext cx="8229600" cy="5314595"/>
          </a:xfrm>
        </p:spPr>
        <p:txBody>
          <a:bodyPr>
            <a:normAutofit/>
          </a:bodyPr>
          <a:lstStyle/>
          <a:p>
            <a:pPr marL="0" lvl="2" indent="0">
              <a:spcBef>
                <a:spcPts val="400"/>
              </a:spcBef>
              <a:buClr>
                <a:schemeClr val="accent1"/>
              </a:buClr>
              <a:buSzPct val="68000"/>
              <a:buNone/>
              <a:defRPr/>
            </a:pPr>
            <a:r>
              <a:rPr lang="en-GB" sz="2000" b="1" i="1" u="sng" dirty="0" smtClean="0">
                <a:latin typeface="Arial" pitchFamily="34" charset="0"/>
                <a:cs typeface="Arial" pitchFamily="34" charset="0"/>
              </a:rPr>
              <a:t>Person specification</a:t>
            </a:r>
          </a:p>
          <a:p>
            <a:pPr marL="0" lvl="2" indent="0">
              <a:spcBef>
                <a:spcPts val="400"/>
              </a:spcBef>
              <a:buClr>
                <a:schemeClr val="accent1"/>
              </a:buClr>
              <a:buSzPct val="68000"/>
              <a:buNone/>
              <a:defRPr/>
            </a:pPr>
            <a:endParaRPr lang="en-GB" sz="800" b="1" dirty="0" smtClean="0">
              <a:latin typeface="Arial" pitchFamily="34" charset="0"/>
              <a:cs typeface="Arial" pitchFamily="34" charset="0"/>
            </a:endParaRPr>
          </a:p>
          <a:p>
            <a:pPr marL="0" lvl="2" indent="0">
              <a:spcBef>
                <a:spcPts val="400"/>
              </a:spcBef>
              <a:buClr>
                <a:schemeClr val="accent1"/>
              </a:buClr>
              <a:buSzPct val="68000"/>
              <a:buNone/>
              <a:defRPr/>
            </a:pPr>
            <a:r>
              <a:rPr lang="en-GB" sz="2000" dirty="0" smtClean="0">
                <a:latin typeface="Arial" pitchFamily="34" charset="0"/>
                <a:cs typeface="Arial" pitchFamily="34" charset="0"/>
              </a:rPr>
              <a:t>Outlines specific criteria/attributes expected from applicants in order to match the job requirements &amp; perform it well</a:t>
            </a:r>
          </a:p>
          <a:p>
            <a:pPr marL="533400" lvl="0" indent="-355600">
              <a:buFont typeface="Wingdings" pitchFamily="2" charset="2"/>
              <a:buChar char="Ø"/>
              <a:defRPr/>
            </a:pPr>
            <a:r>
              <a:rPr lang="en-GB" sz="2000" dirty="0" smtClean="0">
                <a:latin typeface="Arial" pitchFamily="34" charset="0"/>
                <a:cs typeface="Arial" pitchFamily="34" charset="0"/>
              </a:rPr>
              <a:t>‘essential’ e.g. skills/attainments/qualifications</a:t>
            </a:r>
          </a:p>
          <a:p>
            <a:pPr marL="533400" lvl="0" indent="-355600">
              <a:buFont typeface="Wingdings" pitchFamily="2" charset="2"/>
              <a:buChar char="Ø"/>
              <a:defRPr/>
            </a:pPr>
            <a:r>
              <a:rPr lang="en-GB" sz="2000" dirty="0" smtClean="0">
                <a:latin typeface="Arial" pitchFamily="34" charset="0"/>
                <a:cs typeface="Arial" pitchFamily="34" charset="0"/>
              </a:rPr>
              <a:t>‘desirable’  e.g. ability to drive, speak another language etc</a:t>
            </a:r>
          </a:p>
          <a:p>
            <a:pPr marL="0" lvl="0" indent="0">
              <a:buNone/>
              <a:defRPr/>
            </a:pPr>
            <a:endParaRPr lang="en-GB" sz="1000" b="1" dirty="0" smtClean="0">
              <a:latin typeface="Arial" pitchFamily="34" charset="0"/>
              <a:cs typeface="Arial" pitchFamily="34" charset="0"/>
            </a:endParaRPr>
          </a:p>
          <a:p>
            <a:pPr marL="0" lvl="0" indent="0">
              <a:buNone/>
              <a:defRPr/>
            </a:pPr>
            <a:endParaRPr lang="en-GB" sz="1000" b="1" dirty="0" smtClean="0">
              <a:latin typeface="Arial" pitchFamily="34" charset="0"/>
              <a:cs typeface="Arial" pitchFamily="34" charset="0"/>
            </a:endParaRPr>
          </a:p>
          <a:p>
            <a:pPr marL="0" lvl="0" indent="0">
              <a:buNone/>
              <a:defRPr/>
            </a:pPr>
            <a:r>
              <a:rPr lang="en-GB" sz="2000" dirty="0" smtClean="0">
                <a:latin typeface="Arial" pitchFamily="34" charset="0"/>
                <a:cs typeface="Arial" pitchFamily="34" charset="0"/>
              </a:rPr>
              <a:t>Various frameworks list key factors to be considered when composing person specifications:</a:t>
            </a:r>
          </a:p>
          <a:p>
            <a:pPr marL="0" lvl="0" indent="0">
              <a:buNone/>
              <a:defRPr/>
            </a:pPr>
            <a:endParaRPr lang="en-GB" sz="1000" dirty="0" smtClean="0">
              <a:latin typeface="Arial" pitchFamily="34" charset="0"/>
              <a:cs typeface="Arial" pitchFamily="34" charset="0"/>
            </a:endParaRPr>
          </a:p>
          <a:p>
            <a:pPr marL="533400" lvl="2" indent="-355600"/>
            <a:r>
              <a:rPr lang="en-GB" sz="2000" dirty="0" smtClean="0">
                <a:latin typeface="Arial" pitchFamily="34" charset="0"/>
                <a:cs typeface="Arial" pitchFamily="34" charset="0"/>
              </a:rPr>
              <a:t>Rodger’s 7-point plan </a:t>
            </a:r>
          </a:p>
          <a:p>
            <a:pPr marL="533400" lvl="2" indent="-355600"/>
            <a:r>
              <a:rPr lang="en-GB" sz="2000" dirty="0" smtClean="0">
                <a:latin typeface="Arial" pitchFamily="34" charset="0"/>
                <a:cs typeface="Arial" pitchFamily="34" charset="0"/>
              </a:rPr>
              <a:t>Fraser’s 5-point plan</a:t>
            </a:r>
          </a:p>
          <a:p>
            <a:pPr marL="533400" lvl="2" indent="-355600"/>
            <a:r>
              <a:rPr lang="en-GB" sz="2000" dirty="0" smtClean="0">
                <a:latin typeface="Arial" pitchFamily="34" charset="0"/>
                <a:cs typeface="Arial" pitchFamily="34" charset="0"/>
              </a:rPr>
              <a:t>Pilbeam’s 6-factor formula</a:t>
            </a:r>
          </a:p>
          <a:p>
            <a:pPr marL="533400" lvl="2" indent="-355600">
              <a:buNone/>
            </a:pPr>
            <a:endParaRPr lang="en-GB" sz="1000" dirty="0" smtClean="0">
              <a:latin typeface="Arial" pitchFamily="34" charset="0"/>
              <a:cs typeface="Arial" pitchFamily="34" charset="0"/>
            </a:endParaRPr>
          </a:p>
          <a:p>
            <a:pPr marL="533400" lvl="2" indent="-355600">
              <a:buNone/>
            </a:pPr>
            <a:endParaRPr lang="en-GB" sz="1000" dirty="0">
              <a:latin typeface="Arial" pitchFamily="34" charset="0"/>
              <a:cs typeface="Arial" pitchFamily="34" charset="0"/>
            </a:endParaRPr>
          </a:p>
        </p:txBody>
      </p:sp>
      <p:sp>
        <p:nvSpPr>
          <p:cNvPr id="3" name="Date Placeholder 2"/>
          <p:cNvSpPr>
            <a:spLocks noGrp="1"/>
          </p:cNvSpPr>
          <p:nvPr>
            <p:ph type="dt" sz="half" idx="10"/>
          </p:nvPr>
        </p:nvSpPr>
        <p:spPr/>
        <p:txBody>
          <a:bodyPr/>
          <a:lstStyle/>
          <a:p>
            <a:fld id="{617AD16F-07F1-4573-8E5F-8E84DE65E09A}" type="datetime5">
              <a:rPr lang="en-US" smtClean="0"/>
              <a:pPr/>
              <a:t>6-Feb-13</a:t>
            </a:fld>
            <a:endParaRPr lang="en-GB" dirty="0"/>
          </a:p>
        </p:txBody>
      </p:sp>
      <p:sp>
        <p:nvSpPr>
          <p:cNvPr id="4" name="Footer Placeholder 3"/>
          <p:cNvSpPr>
            <a:spLocks noGrp="1"/>
          </p:cNvSpPr>
          <p:nvPr>
            <p:ph type="ftr" sz="quarter" idx="11"/>
          </p:nvPr>
        </p:nvSpPr>
        <p:spPr>
          <a:xfrm>
            <a:off x="2411760" y="6093296"/>
            <a:ext cx="6480720" cy="365125"/>
          </a:xfrm>
        </p:spPr>
        <p:txBody>
          <a:bodyPr/>
          <a:lstStyle/>
          <a:p>
            <a:endParaRPr lang="en-GB" dirty="0"/>
          </a:p>
        </p:txBody>
      </p:sp>
      <p:sp>
        <p:nvSpPr>
          <p:cNvPr id="5" name="Slide Number Placeholder 4"/>
          <p:cNvSpPr>
            <a:spLocks noGrp="1"/>
          </p:cNvSpPr>
          <p:nvPr>
            <p:ph type="sldNum" sz="quarter" idx="12"/>
          </p:nvPr>
        </p:nvSpPr>
        <p:spPr/>
        <p:txBody>
          <a:bodyPr/>
          <a:lstStyle/>
          <a:p>
            <a:fld id="{97503B6A-4DA5-4756-B58A-8B28CBAE0F46}" type="slidenum">
              <a:rPr lang="en-GB" smtClean="0"/>
              <a:pPr/>
              <a:t>15</a:t>
            </a:fld>
            <a:endParaRPr lang="en-GB" dirty="0"/>
          </a:p>
        </p:txBody>
      </p:sp>
      <p:pic>
        <p:nvPicPr>
          <p:cNvPr id="20481" name="Picture 1"/>
          <p:cNvPicPr>
            <a:picLocks noChangeAspect="1" noChangeArrowheads="1"/>
          </p:cNvPicPr>
          <p:nvPr/>
        </p:nvPicPr>
        <p:blipFill>
          <a:blip r:embed="rId3"/>
          <a:srcRect/>
          <a:stretch>
            <a:fillRect/>
          </a:stretch>
        </p:blipFill>
        <p:spPr bwMode="auto">
          <a:xfrm>
            <a:off x="5715008" y="3929066"/>
            <a:ext cx="2390775" cy="1914525"/>
          </a:xfrm>
          <a:prstGeom prst="rect">
            <a:avLst/>
          </a:prstGeom>
          <a:noFill/>
          <a:ln w="9525">
            <a:noFill/>
            <a:miter lim="800000"/>
            <a:headEnd/>
            <a:tailEnd/>
          </a:ln>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9"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0-#ppt_h/2"/>
                                          </p:val>
                                        </p:tav>
                                        <p:tav tm="100000">
                                          <p:val>
                                            <p:strVal val="#ppt_y"/>
                                          </p:val>
                                        </p:tav>
                                      </p:tavLst>
                                    </p:anim>
                                  </p:childTnLst>
                                </p:cTn>
                              </p:par>
                              <p:par>
                                <p:cTn id="9" presetID="2" presetClass="entr" presetSubtype="9" fill="hold" grpId="0" nodeType="with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anim calcmode="lin" valueType="num">
                                      <p:cBhvr additive="base">
                                        <p:cTn id="11" dur="500" fill="hold"/>
                                        <p:tgtEl>
                                          <p:spTgt spid="2">
                                            <p:txEl>
                                              <p:pRg st="2" end="2"/>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2">
                                            <p:txEl>
                                              <p:pRg st="2" end="2"/>
                                            </p:txEl>
                                          </p:spTgt>
                                        </p:tgtEl>
                                        <p:attrNameLst>
                                          <p:attrName>ppt_y</p:attrName>
                                        </p:attrNameLst>
                                      </p:cBhvr>
                                      <p:tavLst>
                                        <p:tav tm="0">
                                          <p:val>
                                            <p:strVal val="0-#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9" fill="hold" grpId="0" nodeType="clickEffect">
                                  <p:stCondLst>
                                    <p:cond delay="0"/>
                                  </p:stCondLst>
                                  <p:childTnLst>
                                    <p:set>
                                      <p:cBhvr>
                                        <p:cTn id="16" dur="1" fill="hold">
                                          <p:stCondLst>
                                            <p:cond delay="0"/>
                                          </p:stCondLst>
                                        </p:cTn>
                                        <p:tgtEl>
                                          <p:spTgt spid="2">
                                            <p:txEl>
                                              <p:pRg st="3" end="3"/>
                                            </p:txEl>
                                          </p:spTgt>
                                        </p:tgtEl>
                                        <p:attrNameLst>
                                          <p:attrName>style.visibility</p:attrName>
                                        </p:attrNameLst>
                                      </p:cBhvr>
                                      <p:to>
                                        <p:strVal val="visible"/>
                                      </p:to>
                                    </p:set>
                                    <p:anim calcmode="lin" valueType="num">
                                      <p:cBhvr additive="base">
                                        <p:cTn id="17" dur="500" fill="hold"/>
                                        <p:tgtEl>
                                          <p:spTgt spid="2">
                                            <p:txEl>
                                              <p:pRg st="3" end="3"/>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2">
                                            <p:txEl>
                                              <p:pRg st="3" end="3"/>
                                            </p:txEl>
                                          </p:spTgt>
                                        </p:tgtEl>
                                        <p:attrNameLst>
                                          <p:attrName>ppt_y</p:attrName>
                                        </p:attrNameLst>
                                      </p:cBhvr>
                                      <p:tavLst>
                                        <p:tav tm="0">
                                          <p:val>
                                            <p:strVal val="0-#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9"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anim calcmode="lin" valueType="num">
                                      <p:cBhvr additive="base">
                                        <p:cTn id="23" dur="500" fill="hold"/>
                                        <p:tgtEl>
                                          <p:spTgt spid="2">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2">
                                            <p:txEl>
                                              <p:pRg st="4" end="4"/>
                                            </p:txEl>
                                          </p:spTgt>
                                        </p:tgtEl>
                                        <p:attrNameLst>
                                          <p:attrName>ppt_y</p:attrName>
                                        </p:attrNameLst>
                                      </p:cBhvr>
                                      <p:tavLst>
                                        <p:tav tm="0">
                                          <p:val>
                                            <p:strVal val="0-#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9" fill="hold" grpId="0" nodeType="clickEffect">
                                  <p:stCondLst>
                                    <p:cond delay="0"/>
                                  </p:stCondLst>
                                  <p:childTnLst>
                                    <p:set>
                                      <p:cBhvr>
                                        <p:cTn id="28" dur="1" fill="hold">
                                          <p:stCondLst>
                                            <p:cond delay="0"/>
                                          </p:stCondLst>
                                        </p:cTn>
                                        <p:tgtEl>
                                          <p:spTgt spid="2">
                                            <p:txEl>
                                              <p:pRg st="7" end="7"/>
                                            </p:txEl>
                                          </p:spTgt>
                                        </p:tgtEl>
                                        <p:attrNameLst>
                                          <p:attrName>style.visibility</p:attrName>
                                        </p:attrNameLst>
                                      </p:cBhvr>
                                      <p:to>
                                        <p:strVal val="visible"/>
                                      </p:to>
                                    </p:set>
                                    <p:anim calcmode="lin" valueType="num">
                                      <p:cBhvr additive="base">
                                        <p:cTn id="29" dur="500" fill="hold"/>
                                        <p:tgtEl>
                                          <p:spTgt spid="2">
                                            <p:txEl>
                                              <p:pRg st="7" end="7"/>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2">
                                            <p:txEl>
                                              <p:pRg st="7" end="7"/>
                                            </p:txEl>
                                          </p:spTgt>
                                        </p:tgtEl>
                                        <p:attrNameLst>
                                          <p:attrName>ppt_y</p:attrName>
                                        </p:attrNameLst>
                                      </p:cBhvr>
                                      <p:tavLst>
                                        <p:tav tm="0">
                                          <p:val>
                                            <p:strVal val="0-#ppt_h/2"/>
                                          </p:val>
                                        </p:tav>
                                        <p:tav tm="100000">
                                          <p:val>
                                            <p:strVal val="#ppt_y"/>
                                          </p:val>
                                        </p:tav>
                                      </p:tavLst>
                                    </p:anim>
                                  </p:childTnLst>
                                </p:cTn>
                              </p:par>
                              <p:par>
                                <p:cTn id="31" presetID="2" presetClass="entr" presetSubtype="9" fill="hold" grpId="0" nodeType="withEffect">
                                  <p:stCondLst>
                                    <p:cond delay="0"/>
                                  </p:stCondLst>
                                  <p:childTnLst>
                                    <p:set>
                                      <p:cBhvr>
                                        <p:cTn id="32" dur="1" fill="hold">
                                          <p:stCondLst>
                                            <p:cond delay="0"/>
                                          </p:stCondLst>
                                        </p:cTn>
                                        <p:tgtEl>
                                          <p:spTgt spid="2">
                                            <p:txEl>
                                              <p:pRg st="9" end="9"/>
                                            </p:txEl>
                                          </p:spTgt>
                                        </p:tgtEl>
                                        <p:attrNameLst>
                                          <p:attrName>style.visibility</p:attrName>
                                        </p:attrNameLst>
                                      </p:cBhvr>
                                      <p:to>
                                        <p:strVal val="visible"/>
                                      </p:to>
                                    </p:set>
                                    <p:anim calcmode="lin" valueType="num">
                                      <p:cBhvr additive="base">
                                        <p:cTn id="33" dur="500" fill="hold"/>
                                        <p:tgtEl>
                                          <p:spTgt spid="2">
                                            <p:txEl>
                                              <p:pRg st="9" end="9"/>
                                            </p:txEl>
                                          </p:spTgt>
                                        </p:tgtEl>
                                        <p:attrNameLst>
                                          <p:attrName>ppt_x</p:attrName>
                                        </p:attrNameLst>
                                      </p:cBhvr>
                                      <p:tavLst>
                                        <p:tav tm="0">
                                          <p:val>
                                            <p:strVal val="0-#ppt_w/2"/>
                                          </p:val>
                                        </p:tav>
                                        <p:tav tm="100000">
                                          <p:val>
                                            <p:strVal val="#ppt_x"/>
                                          </p:val>
                                        </p:tav>
                                      </p:tavLst>
                                    </p:anim>
                                    <p:anim calcmode="lin" valueType="num">
                                      <p:cBhvr additive="base">
                                        <p:cTn id="34" dur="500" fill="hold"/>
                                        <p:tgtEl>
                                          <p:spTgt spid="2">
                                            <p:txEl>
                                              <p:pRg st="9" end="9"/>
                                            </p:txEl>
                                          </p:spTgt>
                                        </p:tgtEl>
                                        <p:attrNameLst>
                                          <p:attrName>ppt_y</p:attrName>
                                        </p:attrNameLst>
                                      </p:cBhvr>
                                      <p:tavLst>
                                        <p:tav tm="0">
                                          <p:val>
                                            <p:strVal val="0-#ppt_h/2"/>
                                          </p:val>
                                        </p:tav>
                                        <p:tav tm="100000">
                                          <p:val>
                                            <p:strVal val="#ppt_y"/>
                                          </p:val>
                                        </p:tav>
                                      </p:tavLst>
                                    </p:anim>
                                  </p:childTnLst>
                                </p:cTn>
                              </p:par>
                              <p:par>
                                <p:cTn id="35" presetID="2" presetClass="entr" presetSubtype="9" fill="hold" grpId="0" nodeType="withEffect">
                                  <p:stCondLst>
                                    <p:cond delay="0"/>
                                  </p:stCondLst>
                                  <p:childTnLst>
                                    <p:set>
                                      <p:cBhvr>
                                        <p:cTn id="36" dur="1" fill="hold">
                                          <p:stCondLst>
                                            <p:cond delay="0"/>
                                          </p:stCondLst>
                                        </p:cTn>
                                        <p:tgtEl>
                                          <p:spTgt spid="2">
                                            <p:txEl>
                                              <p:pRg st="10" end="10"/>
                                            </p:txEl>
                                          </p:spTgt>
                                        </p:tgtEl>
                                        <p:attrNameLst>
                                          <p:attrName>style.visibility</p:attrName>
                                        </p:attrNameLst>
                                      </p:cBhvr>
                                      <p:to>
                                        <p:strVal val="visible"/>
                                      </p:to>
                                    </p:set>
                                    <p:anim calcmode="lin" valueType="num">
                                      <p:cBhvr additive="base">
                                        <p:cTn id="37" dur="500" fill="hold"/>
                                        <p:tgtEl>
                                          <p:spTgt spid="2">
                                            <p:txEl>
                                              <p:pRg st="10" end="10"/>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2">
                                            <p:txEl>
                                              <p:pRg st="10" end="10"/>
                                            </p:txEl>
                                          </p:spTgt>
                                        </p:tgtEl>
                                        <p:attrNameLst>
                                          <p:attrName>ppt_y</p:attrName>
                                        </p:attrNameLst>
                                      </p:cBhvr>
                                      <p:tavLst>
                                        <p:tav tm="0">
                                          <p:val>
                                            <p:strVal val="0-#ppt_h/2"/>
                                          </p:val>
                                        </p:tav>
                                        <p:tav tm="100000">
                                          <p:val>
                                            <p:strVal val="#ppt_y"/>
                                          </p:val>
                                        </p:tav>
                                      </p:tavLst>
                                    </p:anim>
                                  </p:childTnLst>
                                </p:cTn>
                              </p:par>
                              <p:par>
                                <p:cTn id="39" presetID="2" presetClass="entr" presetSubtype="9" fill="hold" grpId="0" nodeType="withEffect">
                                  <p:stCondLst>
                                    <p:cond delay="0"/>
                                  </p:stCondLst>
                                  <p:childTnLst>
                                    <p:set>
                                      <p:cBhvr>
                                        <p:cTn id="40" dur="1" fill="hold">
                                          <p:stCondLst>
                                            <p:cond delay="0"/>
                                          </p:stCondLst>
                                        </p:cTn>
                                        <p:tgtEl>
                                          <p:spTgt spid="2">
                                            <p:txEl>
                                              <p:pRg st="11" end="11"/>
                                            </p:txEl>
                                          </p:spTgt>
                                        </p:tgtEl>
                                        <p:attrNameLst>
                                          <p:attrName>style.visibility</p:attrName>
                                        </p:attrNameLst>
                                      </p:cBhvr>
                                      <p:to>
                                        <p:strVal val="visible"/>
                                      </p:to>
                                    </p:set>
                                    <p:anim calcmode="lin" valueType="num">
                                      <p:cBhvr additive="base">
                                        <p:cTn id="41" dur="500" fill="hold"/>
                                        <p:tgtEl>
                                          <p:spTgt spid="2">
                                            <p:txEl>
                                              <p:pRg st="11" end="11"/>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2">
                                            <p:txEl>
                                              <p:pRg st="11" end="11"/>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476672"/>
            <a:ext cx="8229600" cy="7056785"/>
          </a:xfrm>
        </p:spPr>
        <p:txBody>
          <a:bodyPr>
            <a:normAutofit/>
          </a:bodyPr>
          <a:lstStyle/>
          <a:p>
            <a:pPr>
              <a:lnSpc>
                <a:spcPct val="90000"/>
              </a:lnSpc>
              <a:buNone/>
            </a:pPr>
            <a:r>
              <a:rPr lang="en-GB" sz="2200" b="1" dirty="0" smtClean="0">
                <a:latin typeface="Arial" pitchFamily="34" charset="0"/>
                <a:cs typeface="Arial" pitchFamily="34" charset="0"/>
              </a:rPr>
              <a:t>Pilbeam’s six-factor formula (2006) identifies:</a:t>
            </a:r>
          </a:p>
          <a:p>
            <a:pPr>
              <a:lnSpc>
                <a:spcPct val="90000"/>
              </a:lnSpc>
              <a:buNone/>
            </a:pPr>
            <a:endParaRPr lang="en-GB" sz="1000" dirty="0" smtClean="0">
              <a:latin typeface="Arial" pitchFamily="34" charset="0"/>
              <a:cs typeface="Arial" pitchFamily="34" charset="0"/>
            </a:endParaRPr>
          </a:p>
          <a:p>
            <a:pPr marL="620713" lvl="1" indent="-442913">
              <a:lnSpc>
                <a:spcPct val="90000"/>
              </a:lnSpc>
              <a:buFont typeface="Wingdings" pitchFamily="2" charset="2"/>
              <a:buChar char="Ø"/>
            </a:pPr>
            <a:r>
              <a:rPr lang="en-GB" sz="2000" dirty="0" smtClean="0">
                <a:latin typeface="Arial" pitchFamily="34" charset="0"/>
                <a:cs typeface="Arial" pitchFamily="34" charset="0"/>
              </a:rPr>
              <a:t>Skills, knowledge and competencies</a:t>
            </a:r>
          </a:p>
          <a:p>
            <a:pPr marL="620713" lvl="1" indent="-442913">
              <a:lnSpc>
                <a:spcPct val="90000"/>
              </a:lnSpc>
              <a:buFont typeface="Wingdings" pitchFamily="2" charset="2"/>
              <a:buChar char="Ø"/>
            </a:pPr>
            <a:r>
              <a:rPr lang="en-GB" sz="2000" dirty="0" smtClean="0">
                <a:latin typeface="Arial" pitchFamily="34" charset="0"/>
                <a:cs typeface="Arial" pitchFamily="34" charset="0"/>
              </a:rPr>
              <a:t>Personality characteristics</a:t>
            </a:r>
          </a:p>
          <a:p>
            <a:pPr marL="620713" lvl="1" indent="-442913">
              <a:lnSpc>
                <a:spcPct val="90000"/>
              </a:lnSpc>
              <a:buFont typeface="Wingdings" pitchFamily="2" charset="2"/>
              <a:buChar char="Ø"/>
            </a:pPr>
            <a:r>
              <a:rPr lang="en-GB" sz="2000" dirty="0" smtClean="0">
                <a:latin typeface="Arial" pitchFamily="34" charset="0"/>
                <a:cs typeface="Arial" pitchFamily="34" charset="0"/>
              </a:rPr>
              <a:t>Level of experience</a:t>
            </a:r>
          </a:p>
          <a:p>
            <a:pPr marL="620713" lvl="1" indent="-442913">
              <a:lnSpc>
                <a:spcPct val="90000"/>
              </a:lnSpc>
              <a:buFont typeface="Wingdings" pitchFamily="2" charset="2"/>
              <a:buChar char="Ø"/>
            </a:pPr>
            <a:r>
              <a:rPr lang="en-GB" sz="2000" dirty="0" smtClean="0">
                <a:latin typeface="Arial" pitchFamily="34" charset="0"/>
                <a:cs typeface="Arial" pitchFamily="34" charset="0"/>
              </a:rPr>
              <a:t>Certificated qualifications</a:t>
            </a:r>
          </a:p>
          <a:p>
            <a:pPr marL="620713" lvl="1" indent="-442913">
              <a:lnSpc>
                <a:spcPct val="90000"/>
              </a:lnSpc>
              <a:buFont typeface="Wingdings" pitchFamily="2" charset="2"/>
              <a:buChar char="Ø"/>
            </a:pPr>
            <a:r>
              <a:rPr lang="en-GB" sz="2000" dirty="0" smtClean="0">
                <a:latin typeface="Arial" pitchFamily="34" charset="0"/>
                <a:cs typeface="Arial" pitchFamily="34" charset="0"/>
              </a:rPr>
              <a:t>Physical characteristics</a:t>
            </a:r>
          </a:p>
          <a:p>
            <a:pPr marL="620713" lvl="1" indent="-442913">
              <a:lnSpc>
                <a:spcPct val="90000"/>
              </a:lnSpc>
              <a:buFont typeface="Wingdings" pitchFamily="2" charset="2"/>
              <a:buChar char="Ø"/>
            </a:pPr>
            <a:r>
              <a:rPr lang="en-GB" sz="2000" dirty="0" smtClean="0">
                <a:latin typeface="Arial" pitchFamily="34" charset="0"/>
                <a:cs typeface="Arial" pitchFamily="34" charset="0"/>
              </a:rPr>
              <a:t>Developmental potential of the candidate</a:t>
            </a:r>
          </a:p>
          <a:p>
            <a:pPr marL="620713" lvl="1" indent="-442913">
              <a:lnSpc>
                <a:spcPct val="90000"/>
              </a:lnSpc>
              <a:buNone/>
            </a:pPr>
            <a:endParaRPr lang="en-GB" sz="1000" dirty="0" smtClean="0">
              <a:latin typeface="Arial" pitchFamily="34" charset="0"/>
              <a:cs typeface="Arial" pitchFamily="34" charset="0"/>
            </a:endParaRPr>
          </a:p>
          <a:p>
            <a:pPr>
              <a:lnSpc>
                <a:spcPct val="90000"/>
              </a:lnSpc>
              <a:buNone/>
            </a:pPr>
            <a:r>
              <a:rPr lang="en-GB" sz="2000" dirty="0" smtClean="0">
                <a:latin typeface="Arial" pitchFamily="34" charset="0"/>
                <a:cs typeface="Arial" pitchFamily="34" charset="0"/>
              </a:rPr>
              <a:t>Argued factors must be:</a:t>
            </a:r>
          </a:p>
          <a:p>
            <a:pPr marL="620713" lvl="1" indent="-442913">
              <a:lnSpc>
                <a:spcPct val="90000"/>
              </a:lnSpc>
              <a:buFont typeface="Arial" pitchFamily="34" charset="0"/>
              <a:buChar char="•"/>
            </a:pPr>
            <a:r>
              <a:rPr lang="en-GB" sz="2000" dirty="0" smtClean="0">
                <a:latin typeface="Arial" pitchFamily="34" charset="0"/>
                <a:cs typeface="Arial" pitchFamily="34" charset="0"/>
              </a:rPr>
              <a:t>Directly relevant to the job</a:t>
            </a:r>
          </a:p>
          <a:p>
            <a:pPr marL="620713" lvl="1" indent="-442913">
              <a:lnSpc>
                <a:spcPct val="90000"/>
              </a:lnSpc>
              <a:buFont typeface="Arial" pitchFamily="34" charset="0"/>
              <a:buChar char="•"/>
            </a:pPr>
            <a:r>
              <a:rPr lang="en-GB" sz="2000" dirty="0" smtClean="0">
                <a:latin typeface="Arial" pitchFamily="34" charset="0"/>
                <a:cs typeface="Arial" pitchFamily="34" charset="0"/>
              </a:rPr>
              <a:t>Measurable so as to differentiate between applicants</a:t>
            </a:r>
          </a:p>
          <a:p>
            <a:pPr marL="620713" lvl="1" indent="-442913">
              <a:lnSpc>
                <a:spcPct val="90000"/>
              </a:lnSpc>
              <a:buFont typeface="Arial" pitchFamily="34" charset="0"/>
              <a:buChar char="•"/>
            </a:pPr>
            <a:r>
              <a:rPr lang="en-GB" sz="2000" dirty="0" smtClean="0">
                <a:latin typeface="Arial" pitchFamily="34" charset="0"/>
                <a:cs typeface="Arial" pitchFamily="34" charset="0"/>
              </a:rPr>
              <a:t>Non-discriminatory</a:t>
            </a:r>
          </a:p>
          <a:p>
            <a:pPr marL="620713" lvl="1" indent="-442913">
              <a:lnSpc>
                <a:spcPct val="90000"/>
              </a:lnSpc>
              <a:buNone/>
            </a:pPr>
            <a:endParaRPr lang="en-GB" sz="1000" dirty="0" smtClean="0">
              <a:latin typeface="Arial" pitchFamily="34" charset="0"/>
              <a:cs typeface="Arial" pitchFamily="34" charset="0"/>
            </a:endParaRPr>
          </a:p>
          <a:p>
            <a:pPr marL="177800" lvl="2" indent="0">
              <a:buNone/>
            </a:pPr>
            <a:r>
              <a:rPr lang="en-GB" sz="2000" dirty="0" smtClean="0">
                <a:latin typeface="Arial" pitchFamily="34" charset="0"/>
                <a:cs typeface="Arial" pitchFamily="34" charset="0"/>
              </a:rPr>
              <a:t>5 key areas covered in majority of person specifications:</a:t>
            </a:r>
            <a:endParaRPr lang="en-GB" sz="1000" dirty="0" smtClean="0">
              <a:latin typeface="Arial" pitchFamily="34" charset="0"/>
              <a:cs typeface="Arial" pitchFamily="34" charset="0"/>
            </a:endParaRPr>
          </a:p>
          <a:p>
            <a:pPr marL="635000" lvl="2" indent="-457200">
              <a:buNone/>
            </a:pPr>
            <a:r>
              <a:rPr lang="en-GB" sz="2000" dirty="0" smtClean="0">
                <a:latin typeface="Arial" pitchFamily="34" charset="0"/>
                <a:cs typeface="Arial" pitchFamily="34" charset="0"/>
              </a:rPr>
              <a:t>			1.  Skills 		2.  Experience 		</a:t>
            </a:r>
          </a:p>
          <a:p>
            <a:pPr marL="635000" lvl="2" indent="-457200">
              <a:buNone/>
            </a:pPr>
            <a:r>
              <a:rPr lang="en-GB" sz="2000" dirty="0" smtClean="0">
                <a:latin typeface="Arial" pitchFamily="34" charset="0"/>
                <a:cs typeface="Arial" pitchFamily="34" charset="0"/>
              </a:rPr>
              <a:t>			3.  Qualifications	4.  Education 	</a:t>
            </a:r>
          </a:p>
          <a:p>
            <a:pPr marL="635000" lvl="2" indent="-457200">
              <a:buNone/>
            </a:pPr>
            <a:r>
              <a:rPr lang="en-GB" sz="2000" dirty="0" smtClean="0">
                <a:latin typeface="Arial" pitchFamily="34" charset="0"/>
                <a:cs typeface="Arial" pitchFamily="34" charset="0"/>
              </a:rPr>
              <a:t>       		5.   Personal attributes </a:t>
            </a:r>
          </a:p>
          <a:p>
            <a:pPr marL="620713" lvl="1" indent="-442913">
              <a:lnSpc>
                <a:spcPct val="90000"/>
              </a:lnSpc>
              <a:buNone/>
            </a:pPr>
            <a:endParaRPr lang="en-GB" sz="2200" dirty="0" smtClean="0">
              <a:latin typeface="Arial" pitchFamily="34" charset="0"/>
              <a:cs typeface="Arial" pitchFamily="34" charset="0"/>
            </a:endParaRPr>
          </a:p>
        </p:txBody>
      </p:sp>
      <p:sp>
        <p:nvSpPr>
          <p:cNvPr id="3" name="Date Placeholder 2"/>
          <p:cNvSpPr>
            <a:spLocks noGrp="1"/>
          </p:cNvSpPr>
          <p:nvPr>
            <p:ph type="dt" sz="half" idx="10"/>
          </p:nvPr>
        </p:nvSpPr>
        <p:spPr/>
        <p:txBody>
          <a:bodyPr/>
          <a:lstStyle/>
          <a:p>
            <a:fld id="{617AD16F-07F1-4573-8E5F-8E84DE65E09A}" type="datetime5">
              <a:rPr lang="en-US" smtClean="0"/>
              <a:pPr/>
              <a:t>6-Feb-13</a:t>
            </a:fld>
            <a:endParaRPr lang="en-GB" dirty="0"/>
          </a:p>
        </p:txBody>
      </p:sp>
      <p:sp>
        <p:nvSpPr>
          <p:cNvPr id="4" name="Footer Placeholder 3"/>
          <p:cNvSpPr>
            <a:spLocks noGrp="1"/>
          </p:cNvSpPr>
          <p:nvPr>
            <p:ph type="ftr" sz="quarter" idx="11"/>
          </p:nvPr>
        </p:nvSpPr>
        <p:spPr>
          <a:xfrm>
            <a:off x="2483768" y="6309320"/>
            <a:ext cx="6480720" cy="365125"/>
          </a:xfrm>
        </p:spPr>
        <p:txBody>
          <a:bodyPr/>
          <a:lstStyle/>
          <a:p>
            <a:r>
              <a:rPr lang="en-GB" dirty="0" smtClean="0"/>
              <a:t>Ref: IRS (2003b:147) cited in Taylor, S. (2008:198) Personnel Resourcing CIPD London </a:t>
            </a:r>
            <a:endParaRPr lang="en-GB" dirty="0"/>
          </a:p>
        </p:txBody>
      </p:sp>
      <p:sp>
        <p:nvSpPr>
          <p:cNvPr id="5" name="Slide Number Placeholder 4"/>
          <p:cNvSpPr>
            <a:spLocks noGrp="1"/>
          </p:cNvSpPr>
          <p:nvPr>
            <p:ph type="sldNum" sz="quarter" idx="12"/>
          </p:nvPr>
        </p:nvSpPr>
        <p:spPr/>
        <p:txBody>
          <a:bodyPr/>
          <a:lstStyle/>
          <a:p>
            <a:fld id="{97503B6A-4DA5-4756-B58A-8B28CBAE0F46}" type="slidenum">
              <a:rPr lang="en-GB" smtClean="0"/>
              <a:pPr/>
              <a:t>16</a:t>
            </a:fld>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wipe(down)">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wipe(down)">
                                      <p:cBhvr>
                                        <p:cTn id="12" dur="500"/>
                                        <p:tgtEl>
                                          <p:spTgt spid="2">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2">
                                            <p:txEl>
                                              <p:pRg st="3" end="3"/>
                                            </p:txEl>
                                          </p:spTgt>
                                        </p:tgtEl>
                                        <p:attrNameLst>
                                          <p:attrName>style.visibility</p:attrName>
                                        </p:attrNameLst>
                                      </p:cBhvr>
                                      <p:to>
                                        <p:strVal val="visible"/>
                                      </p:to>
                                    </p:set>
                                    <p:animEffect transition="in" filter="wipe(down)">
                                      <p:cBhvr>
                                        <p:cTn id="17" dur="500"/>
                                        <p:tgtEl>
                                          <p:spTgt spid="2">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2">
                                            <p:txEl>
                                              <p:pRg st="4" end="4"/>
                                            </p:txEl>
                                          </p:spTgt>
                                        </p:tgtEl>
                                        <p:attrNameLst>
                                          <p:attrName>style.visibility</p:attrName>
                                        </p:attrNameLst>
                                      </p:cBhvr>
                                      <p:to>
                                        <p:strVal val="visible"/>
                                      </p:to>
                                    </p:set>
                                    <p:animEffect transition="in" filter="wipe(down)">
                                      <p:cBhvr>
                                        <p:cTn id="22" dur="500"/>
                                        <p:tgtEl>
                                          <p:spTgt spid="2">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animEffect transition="in" filter="wipe(down)">
                                      <p:cBhvr>
                                        <p:cTn id="27" dur="500"/>
                                        <p:tgtEl>
                                          <p:spTgt spid="2">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2">
                                            <p:txEl>
                                              <p:pRg st="6" end="6"/>
                                            </p:txEl>
                                          </p:spTgt>
                                        </p:tgtEl>
                                        <p:attrNameLst>
                                          <p:attrName>style.visibility</p:attrName>
                                        </p:attrNameLst>
                                      </p:cBhvr>
                                      <p:to>
                                        <p:strVal val="visible"/>
                                      </p:to>
                                    </p:set>
                                    <p:animEffect transition="in" filter="wipe(down)">
                                      <p:cBhvr>
                                        <p:cTn id="32" dur="500"/>
                                        <p:tgtEl>
                                          <p:spTgt spid="2">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2">
                                            <p:txEl>
                                              <p:pRg st="7" end="7"/>
                                            </p:txEl>
                                          </p:spTgt>
                                        </p:tgtEl>
                                        <p:attrNameLst>
                                          <p:attrName>style.visibility</p:attrName>
                                        </p:attrNameLst>
                                      </p:cBhvr>
                                      <p:to>
                                        <p:strVal val="visible"/>
                                      </p:to>
                                    </p:set>
                                    <p:animEffect transition="in" filter="wipe(down)">
                                      <p:cBhvr>
                                        <p:cTn id="37" dur="500"/>
                                        <p:tgtEl>
                                          <p:spTgt spid="2">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2">
                                            <p:txEl>
                                              <p:pRg st="9" end="9"/>
                                            </p:txEl>
                                          </p:spTgt>
                                        </p:tgtEl>
                                        <p:attrNameLst>
                                          <p:attrName>style.visibility</p:attrName>
                                        </p:attrNameLst>
                                      </p:cBhvr>
                                      <p:to>
                                        <p:strVal val="visible"/>
                                      </p:to>
                                    </p:set>
                                    <p:animEffect transition="in" filter="wipe(down)">
                                      <p:cBhvr>
                                        <p:cTn id="42" dur="500"/>
                                        <p:tgtEl>
                                          <p:spTgt spid="2">
                                            <p:txEl>
                                              <p:pRg st="9" end="9"/>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4" fill="hold" grpId="0" nodeType="clickEffect">
                                  <p:stCondLst>
                                    <p:cond delay="0"/>
                                  </p:stCondLst>
                                  <p:childTnLst>
                                    <p:set>
                                      <p:cBhvr>
                                        <p:cTn id="46" dur="1" fill="hold">
                                          <p:stCondLst>
                                            <p:cond delay="0"/>
                                          </p:stCondLst>
                                        </p:cTn>
                                        <p:tgtEl>
                                          <p:spTgt spid="2">
                                            <p:txEl>
                                              <p:pRg st="10" end="10"/>
                                            </p:txEl>
                                          </p:spTgt>
                                        </p:tgtEl>
                                        <p:attrNameLst>
                                          <p:attrName>style.visibility</p:attrName>
                                        </p:attrNameLst>
                                      </p:cBhvr>
                                      <p:to>
                                        <p:strVal val="visible"/>
                                      </p:to>
                                    </p:set>
                                    <p:animEffect transition="in" filter="wipe(down)">
                                      <p:cBhvr>
                                        <p:cTn id="47" dur="500"/>
                                        <p:tgtEl>
                                          <p:spTgt spid="2">
                                            <p:txEl>
                                              <p:pRg st="10" end="10"/>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4" fill="hold" grpId="0" nodeType="clickEffect">
                                  <p:stCondLst>
                                    <p:cond delay="0"/>
                                  </p:stCondLst>
                                  <p:childTnLst>
                                    <p:set>
                                      <p:cBhvr>
                                        <p:cTn id="51" dur="1" fill="hold">
                                          <p:stCondLst>
                                            <p:cond delay="0"/>
                                          </p:stCondLst>
                                        </p:cTn>
                                        <p:tgtEl>
                                          <p:spTgt spid="2">
                                            <p:txEl>
                                              <p:pRg st="11" end="11"/>
                                            </p:txEl>
                                          </p:spTgt>
                                        </p:tgtEl>
                                        <p:attrNameLst>
                                          <p:attrName>style.visibility</p:attrName>
                                        </p:attrNameLst>
                                      </p:cBhvr>
                                      <p:to>
                                        <p:strVal val="visible"/>
                                      </p:to>
                                    </p:set>
                                    <p:animEffect transition="in" filter="wipe(down)">
                                      <p:cBhvr>
                                        <p:cTn id="52" dur="500"/>
                                        <p:tgtEl>
                                          <p:spTgt spid="2">
                                            <p:txEl>
                                              <p:pRg st="11" end="11"/>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22" presetClass="entr" presetSubtype="4" fill="hold" grpId="0" nodeType="clickEffect">
                                  <p:stCondLst>
                                    <p:cond delay="0"/>
                                  </p:stCondLst>
                                  <p:childTnLst>
                                    <p:set>
                                      <p:cBhvr>
                                        <p:cTn id="56" dur="1" fill="hold">
                                          <p:stCondLst>
                                            <p:cond delay="0"/>
                                          </p:stCondLst>
                                        </p:cTn>
                                        <p:tgtEl>
                                          <p:spTgt spid="2">
                                            <p:txEl>
                                              <p:pRg st="12" end="12"/>
                                            </p:txEl>
                                          </p:spTgt>
                                        </p:tgtEl>
                                        <p:attrNameLst>
                                          <p:attrName>style.visibility</p:attrName>
                                        </p:attrNameLst>
                                      </p:cBhvr>
                                      <p:to>
                                        <p:strVal val="visible"/>
                                      </p:to>
                                    </p:set>
                                    <p:animEffect transition="in" filter="wipe(down)">
                                      <p:cBhvr>
                                        <p:cTn id="57" dur="500"/>
                                        <p:tgtEl>
                                          <p:spTgt spid="2">
                                            <p:txEl>
                                              <p:pRg st="12" end="12"/>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22" presetClass="entr" presetSubtype="4" fill="hold" grpId="0" nodeType="clickEffect">
                                  <p:stCondLst>
                                    <p:cond delay="0"/>
                                  </p:stCondLst>
                                  <p:childTnLst>
                                    <p:set>
                                      <p:cBhvr>
                                        <p:cTn id="61" dur="1" fill="hold">
                                          <p:stCondLst>
                                            <p:cond delay="0"/>
                                          </p:stCondLst>
                                        </p:cTn>
                                        <p:tgtEl>
                                          <p:spTgt spid="2">
                                            <p:txEl>
                                              <p:pRg st="14" end="14"/>
                                            </p:txEl>
                                          </p:spTgt>
                                        </p:tgtEl>
                                        <p:attrNameLst>
                                          <p:attrName>style.visibility</p:attrName>
                                        </p:attrNameLst>
                                      </p:cBhvr>
                                      <p:to>
                                        <p:strVal val="visible"/>
                                      </p:to>
                                    </p:set>
                                    <p:animEffect transition="in" filter="wipe(down)">
                                      <p:cBhvr>
                                        <p:cTn id="62" dur="500"/>
                                        <p:tgtEl>
                                          <p:spTgt spid="2">
                                            <p:txEl>
                                              <p:pRg st="14" end="14"/>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22" presetClass="entr" presetSubtype="4" fill="hold" grpId="0" nodeType="clickEffect">
                                  <p:stCondLst>
                                    <p:cond delay="0"/>
                                  </p:stCondLst>
                                  <p:childTnLst>
                                    <p:set>
                                      <p:cBhvr>
                                        <p:cTn id="66" dur="1" fill="hold">
                                          <p:stCondLst>
                                            <p:cond delay="0"/>
                                          </p:stCondLst>
                                        </p:cTn>
                                        <p:tgtEl>
                                          <p:spTgt spid="2">
                                            <p:txEl>
                                              <p:pRg st="15" end="15"/>
                                            </p:txEl>
                                          </p:spTgt>
                                        </p:tgtEl>
                                        <p:attrNameLst>
                                          <p:attrName>style.visibility</p:attrName>
                                        </p:attrNameLst>
                                      </p:cBhvr>
                                      <p:to>
                                        <p:strVal val="visible"/>
                                      </p:to>
                                    </p:set>
                                    <p:animEffect transition="in" filter="wipe(down)">
                                      <p:cBhvr>
                                        <p:cTn id="67" dur="500"/>
                                        <p:tgtEl>
                                          <p:spTgt spid="2">
                                            <p:txEl>
                                              <p:pRg st="15" end="15"/>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22" presetClass="entr" presetSubtype="4" fill="hold" grpId="0" nodeType="clickEffect">
                                  <p:stCondLst>
                                    <p:cond delay="0"/>
                                  </p:stCondLst>
                                  <p:childTnLst>
                                    <p:set>
                                      <p:cBhvr>
                                        <p:cTn id="71" dur="1" fill="hold">
                                          <p:stCondLst>
                                            <p:cond delay="0"/>
                                          </p:stCondLst>
                                        </p:cTn>
                                        <p:tgtEl>
                                          <p:spTgt spid="2">
                                            <p:txEl>
                                              <p:pRg st="16" end="16"/>
                                            </p:txEl>
                                          </p:spTgt>
                                        </p:tgtEl>
                                        <p:attrNameLst>
                                          <p:attrName>style.visibility</p:attrName>
                                        </p:attrNameLst>
                                      </p:cBhvr>
                                      <p:to>
                                        <p:strVal val="visible"/>
                                      </p:to>
                                    </p:set>
                                    <p:animEffect transition="in" filter="wipe(down)">
                                      <p:cBhvr>
                                        <p:cTn id="72" dur="500"/>
                                        <p:tgtEl>
                                          <p:spTgt spid="2">
                                            <p:txEl>
                                              <p:pRg st="16" end="16"/>
                                            </p:txEl>
                                          </p:spTgt>
                                        </p:tgtEl>
                                      </p:cBhvr>
                                    </p:animEffect>
                                  </p:childTnLst>
                                </p:cTn>
                              </p:par>
                            </p:childTnLst>
                          </p:cTn>
                        </p:par>
                      </p:childTnLst>
                    </p:cTn>
                  </p:par>
                  <p:par>
                    <p:cTn id="73" fill="hold">
                      <p:stCondLst>
                        <p:cond delay="indefinite"/>
                      </p:stCondLst>
                      <p:childTnLst>
                        <p:par>
                          <p:cTn id="74" fill="hold">
                            <p:stCondLst>
                              <p:cond delay="0"/>
                            </p:stCondLst>
                            <p:childTnLst>
                              <p:par>
                                <p:cTn id="75" presetID="22" presetClass="entr" presetSubtype="4" fill="hold" grpId="0" nodeType="clickEffect">
                                  <p:stCondLst>
                                    <p:cond delay="0"/>
                                  </p:stCondLst>
                                  <p:childTnLst>
                                    <p:set>
                                      <p:cBhvr>
                                        <p:cTn id="76" dur="1" fill="hold">
                                          <p:stCondLst>
                                            <p:cond delay="0"/>
                                          </p:stCondLst>
                                        </p:cTn>
                                        <p:tgtEl>
                                          <p:spTgt spid="2">
                                            <p:txEl>
                                              <p:pRg st="17" end="17"/>
                                            </p:txEl>
                                          </p:spTgt>
                                        </p:tgtEl>
                                        <p:attrNameLst>
                                          <p:attrName>style.visibility</p:attrName>
                                        </p:attrNameLst>
                                      </p:cBhvr>
                                      <p:to>
                                        <p:strVal val="visible"/>
                                      </p:to>
                                    </p:set>
                                    <p:animEffect transition="in" filter="wipe(down)">
                                      <p:cBhvr>
                                        <p:cTn id="77" dur="500"/>
                                        <p:tgtEl>
                                          <p:spTgt spid="2">
                                            <p:txEl>
                                              <p:pRg st="17" end="1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ext Box 2"/>
          <p:cNvSpPr txBox="1">
            <a:spLocks noChangeArrowheads="1"/>
          </p:cNvSpPr>
          <p:nvPr/>
        </p:nvSpPr>
        <p:spPr bwMode="auto">
          <a:xfrm>
            <a:off x="685800" y="914400"/>
            <a:ext cx="7543800" cy="457200"/>
          </a:xfrm>
          <a:prstGeom prst="rect">
            <a:avLst/>
          </a:prstGeom>
          <a:noFill/>
          <a:ln w="9525">
            <a:noFill/>
            <a:miter lim="800000"/>
            <a:headEnd/>
            <a:tailEnd/>
          </a:ln>
        </p:spPr>
        <p:txBody>
          <a:bodyPr>
            <a:spAutoFit/>
          </a:bodyPr>
          <a:lstStyle/>
          <a:p>
            <a:pPr>
              <a:spcBef>
                <a:spcPct val="50000"/>
              </a:spcBef>
            </a:pPr>
            <a:endParaRPr lang="en-US" dirty="0">
              <a:latin typeface="Lucida Sans Unicode" pitchFamily="34" charset="0"/>
            </a:endParaRPr>
          </a:p>
        </p:txBody>
      </p:sp>
      <p:sp>
        <p:nvSpPr>
          <p:cNvPr id="18435" name="Text Box 3"/>
          <p:cNvSpPr txBox="1">
            <a:spLocks noChangeArrowheads="1"/>
          </p:cNvSpPr>
          <p:nvPr/>
        </p:nvSpPr>
        <p:spPr bwMode="auto">
          <a:xfrm>
            <a:off x="857250" y="3143250"/>
            <a:ext cx="7924800" cy="923925"/>
          </a:xfrm>
          <a:prstGeom prst="rect">
            <a:avLst/>
          </a:prstGeom>
          <a:noFill/>
          <a:ln w="9525">
            <a:noFill/>
            <a:miter lim="800000"/>
            <a:headEnd/>
            <a:tailEnd/>
          </a:ln>
        </p:spPr>
        <p:txBody>
          <a:bodyPr>
            <a:spAutoFit/>
          </a:bodyPr>
          <a:lstStyle/>
          <a:p>
            <a:pPr>
              <a:spcBef>
                <a:spcPct val="50000"/>
              </a:spcBef>
            </a:pPr>
            <a:endParaRPr lang="en-GB" dirty="0">
              <a:latin typeface="Arial Unicode MS" pitchFamily="34" charset="-128"/>
            </a:endParaRPr>
          </a:p>
          <a:p>
            <a:pPr>
              <a:spcBef>
                <a:spcPct val="50000"/>
              </a:spcBef>
            </a:pPr>
            <a:endParaRPr lang="en-GB" sz="2000" dirty="0">
              <a:latin typeface="Arial Unicode MS" pitchFamily="34" charset="-128"/>
            </a:endParaRPr>
          </a:p>
        </p:txBody>
      </p:sp>
      <p:sp>
        <p:nvSpPr>
          <p:cNvPr id="5" name="Content Placeholder 4"/>
          <p:cNvSpPr>
            <a:spLocks noGrp="1"/>
          </p:cNvSpPr>
          <p:nvPr>
            <p:ph idx="1"/>
          </p:nvPr>
        </p:nvSpPr>
        <p:spPr/>
        <p:txBody>
          <a:bodyPr>
            <a:normAutofit lnSpcReduction="10000"/>
          </a:bodyPr>
          <a:lstStyle/>
          <a:p>
            <a:pPr>
              <a:spcBef>
                <a:spcPct val="50000"/>
              </a:spcBef>
              <a:buFont typeface="Wingdings 3" pitchFamily="18" charset="2"/>
              <a:buNone/>
            </a:pPr>
            <a:r>
              <a:rPr lang="en-GB" dirty="0" smtClean="0">
                <a:latin typeface="Arial Unicode MS" pitchFamily="34" charset="-128"/>
              </a:rPr>
              <a:t>   What is competency?</a:t>
            </a:r>
          </a:p>
          <a:p>
            <a:pPr>
              <a:spcBef>
                <a:spcPct val="50000"/>
              </a:spcBef>
            </a:pPr>
            <a:r>
              <a:rPr lang="en-GB" dirty="0" smtClean="0">
                <a:latin typeface="Arial Unicode MS" pitchFamily="34" charset="-128"/>
              </a:rPr>
              <a:t> An underlying characteristic of a person which results in effective and superior performance in a job’.</a:t>
            </a:r>
          </a:p>
          <a:p>
            <a:pPr>
              <a:spcBef>
                <a:spcPct val="50000"/>
              </a:spcBef>
            </a:pPr>
            <a:r>
              <a:rPr lang="en-GB" dirty="0" smtClean="0">
                <a:latin typeface="Arial Unicode MS" pitchFamily="34" charset="-128"/>
              </a:rPr>
              <a:t>Analysis of people and what attributes account for their ‘effective and superior performance’. </a:t>
            </a:r>
          </a:p>
          <a:p>
            <a:pPr>
              <a:spcBef>
                <a:spcPct val="50000"/>
              </a:spcBef>
            </a:pPr>
            <a:r>
              <a:rPr lang="en-GB" dirty="0" smtClean="0">
                <a:latin typeface="Arial Unicode MS" pitchFamily="34" charset="-128"/>
              </a:rPr>
              <a:t>Generic to an organisation rather than specific to a defined job.</a:t>
            </a:r>
          </a:p>
          <a:p>
            <a:endParaRPr lang="en-GB" dirty="0" smtClean="0"/>
          </a:p>
          <a:p>
            <a:pPr>
              <a:buNone/>
            </a:pPr>
            <a:r>
              <a:rPr lang="en-GB" sz="1600" dirty="0" smtClean="0"/>
              <a:t>CIPD, 2011</a:t>
            </a:r>
          </a:p>
        </p:txBody>
      </p:sp>
      <p:sp>
        <p:nvSpPr>
          <p:cNvPr id="4" name="Title 3"/>
          <p:cNvSpPr>
            <a:spLocks noGrp="1"/>
          </p:cNvSpPr>
          <p:nvPr>
            <p:ph type="title"/>
          </p:nvPr>
        </p:nvSpPr>
        <p:spPr/>
        <p:txBody>
          <a:bodyPr/>
          <a:lstStyle/>
          <a:p>
            <a:pPr fontAlgn="auto">
              <a:spcAft>
                <a:spcPts val="0"/>
              </a:spcAft>
              <a:defRPr/>
            </a:pPr>
            <a:r>
              <a:rPr lang="en-GB" dirty="0" smtClean="0"/>
              <a:t>Competency Frameworks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95536" y="1196752"/>
            <a:ext cx="8229600" cy="4738531"/>
          </a:xfrm>
        </p:spPr>
        <p:txBody>
          <a:bodyPr>
            <a:normAutofit/>
          </a:bodyPr>
          <a:lstStyle/>
          <a:p>
            <a:pPr marL="723900" lvl="1" indent="-368300">
              <a:lnSpc>
                <a:spcPct val="90000"/>
              </a:lnSpc>
              <a:buNone/>
            </a:pPr>
            <a:r>
              <a:rPr lang="en-GB" sz="2000" b="1" dirty="0" smtClean="0">
                <a:latin typeface="Arial" pitchFamily="34" charset="0"/>
                <a:cs typeface="Arial" pitchFamily="34" charset="0"/>
              </a:rPr>
              <a:t>a.  Competency analysis</a:t>
            </a:r>
          </a:p>
          <a:p>
            <a:pPr marL="723900" lvl="2" indent="-368300">
              <a:lnSpc>
                <a:spcPct val="90000"/>
              </a:lnSpc>
              <a:buNone/>
            </a:pPr>
            <a:r>
              <a:rPr lang="en-GB" sz="2000" dirty="0" smtClean="0">
                <a:latin typeface="Arial" pitchFamily="34" charset="0"/>
                <a:cs typeface="Arial" pitchFamily="34" charset="0"/>
              </a:rPr>
              <a:t>	Identifies skills, knowledge &amp; behaviours workers need to perform jobs effectively</a:t>
            </a:r>
          </a:p>
          <a:p>
            <a:pPr marL="723900" lvl="2" indent="-368300">
              <a:lnSpc>
                <a:spcPct val="90000"/>
              </a:lnSpc>
              <a:buNone/>
            </a:pPr>
            <a:endParaRPr lang="en-GB" sz="1000" dirty="0" smtClean="0">
              <a:latin typeface="Arial" pitchFamily="34" charset="0"/>
              <a:cs typeface="Arial" pitchFamily="34" charset="0"/>
            </a:endParaRPr>
          </a:p>
          <a:p>
            <a:pPr marL="723900" lvl="1" indent="-368300">
              <a:lnSpc>
                <a:spcPct val="90000"/>
              </a:lnSpc>
              <a:buNone/>
            </a:pPr>
            <a:r>
              <a:rPr lang="en-GB" sz="2000" b="1" dirty="0" smtClean="0">
                <a:latin typeface="Arial" pitchFamily="34" charset="0"/>
                <a:cs typeface="Arial" pitchFamily="34" charset="0"/>
              </a:rPr>
              <a:t>b.  Competency framework</a:t>
            </a:r>
          </a:p>
          <a:p>
            <a:pPr marL="723900" lvl="2" indent="-368300">
              <a:lnSpc>
                <a:spcPct val="90000"/>
              </a:lnSpc>
              <a:buNone/>
            </a:pPr>
            <a:r>
              <a:rPr lang="en-GB" sz="2000" dirty="0" smtClean="0">
                <a:latin typeface="Arial" pitchFamily="34" charset="0"/>
                <a:cs typeface="Arial" pitchFamily="34" charset="0"/>
              </a:rPr>
              <a:t>	List of competencies with descriptions of behaviour that indicate competency is present or absent includes:</a:t>
            </a:r>
          </a:p>
          <a:p>
            <a:pPr marL="723900" lvl="2" indent="-368300">
              <a:lnSpc>
                <a:spcPct val="90000"/>
              </a:lnSpc>
              <a:buNone/>
            </a:pPr>
            <a:endParaRPr lang="en-GB" sz="1000" i="1" dirty="0" smtClean="0">
              <a:latin typeface="Arial" pitchFamily="34" charset="0"/>
              <a:cs typeface="Arial" pitchFamily="34" charset="0"/>
            </a:endParaRPr>
          </a:p>
          <a:p>
            <a:pPr marL="723900" lvl="2" indent="-368300">
              <a:lnSpc>
                <a:spcPct val="90000"/>
              </a:lnSpc>
              <a:buFont typeface="Wingdings" pitchFamily="2" charset="2"/>
              <a:buChar char="ü"/>
            </a:pPr>
            <a:r>
              <a:rPr lang="en-GB" sz="2000" b="1" i="1" dirty="0" smtClean="0">
                <a:latin typeface="Arial" pitchFamily="34" charset="0"/>
                <a:cs typeface="Arial" pitchFamily="34" charset="0"/>
              </a:rPr>
              <a:t>Core behavioural competencies </a:t>
            </a:r>
            <a:r>
              <a:rPr lang="en-GB" sz="2000" dirty="0" smtClean="0">
                <a:latin typeface="Arial" pitchFamily="34" charset="0"/>
                <a:cs typeface="Arial" pitchFamily="34" charset="0"/>
              </a:rPr>
              <a:t>i.e. generic attributes common to all work roles e.g. team working</a:t>
            </a:r>
          </a:p>
          <a:p>
            <a:pPr marL="723900" lvl="2" indent="-368300">
              <a:lnSpc>
                <a:spcPct val="90000"/>
              </a:lnSpc>
              <a:buFont typeface="Wingdings" pitchFamily="2" charset="2"/>
              <a:buChar char="ü"/>
            </a:pPr>
            <a:r>
              <a:rPr lang="en-GB" sz="2000" b="1" i="1" dirty="0" smtClean="0">
                <a:latin typeface="Arial" pitchFamily="34" charset="0"/>
                <a:cs typeface="Arial" pitchFamily="34" charset="0"/>
              </a:rPr>
              <a:t>Specific (technical) competencies</a:t>
            </a:r>
            <a:r>
              <a:rPr lang="en-GB" sz="2000" b="1" dirty="0" smtClean="0">
                <a:latin typeface="Arial" pitchFamily="34" charset="0"/>
                <a:cs typeface="Arial" pitchFamily="34" charset="0"/>
              </a:rPr>
              <a:t> </a:t>
            </a:r>
            <a:r>
              <a:rPr lang="en-GB" sz="2000" dirty="0" smtClean="0">
                <a:latin typeface="Arial" pitchFamily="34" charset="0"/>
                <a:cs typeface="Arial" pitchFamily="34" charset="0"/>
              </a:rPr>
              <a:t>i.e. attributes/skills needed to perform particular roles e.g.  financial analysis &amp; interpretation for accountants</a:t>
            </a:r>
          </a:p>
          <a:p>
            <a:pPr marL="723900" lvl="2" indent="-368300">
              <a:lnSpc>
                <a:spcPct val="90000"/>
              </a:lnSpc>
              <a:buFont typeface="Wingdings" pitchFamily="2" charset="2"/>
              <a:buChar char="ü"/>
            </a:pPr>
            <a:r>
              <a:rPr lang="en-GB" sz="2000" b="1" i="1" dirty="0" smtClean="0">
                <a:latin typeface="Arial" pitchFamily="34" charset="0"/>
                <a:cs typeface="Arial" pitchFamily="34" charset="0"/>
              </a:rPr>
              <a:t>Person specification </a:t>
            </a:r>
            <a:r>
              <a:rPr lang="en-GB" sz="2000" i="1" dirty="0" smtClean="0">
                <a:latin typeface="Arial" pitchFamily="34" charset="0"/>
                <a:cs typeface="Arial" pitchFamily="34" charset="0"/>
              </a:rPr>
              <a:t>i.e</a:t>
            </a:r>
            <a:r>
              <a:rPr lang="en-GB" sz="2000" dirty="0" smtClean="0">
                <a:latin typeface="Arial" pitchFamily="34" charset="0"/>
                <a:cs typeface="Arial" pitchFamily="34" charset="0"/>
              </a:rPr>
              <a:t>. list of core &amp; specific competencies required for job</a:t>
            </a:r>
          </a:p>
          <a:p>
            <a:endParaRPr lang="en-GB" dirty="0"/>
          </a:p>
        </p:txBody>
      </p:sp>
      <p:sp>
        <p:nvSpPr>
          <p:cNvPr id="3" name="Date Placeholder 2"/>
          <p:cNvSpPr>
            <a:spLocks noGrp="1"/>
          </p:cNvSpPr>
          <p:nvPr>
            <p:ph type="dt" sz="half" idx="10"/>
          </p:nvPr>
        </p:nvSpPr>
        <p:spPr/>
        <p:txBody>
          <a:bodyPr/>
          <a:lstStyle/>
          <a:p>
            <a:fld id="{617AD16F-07F1-4573-8E5F-8E84DE65E09A}" type="datetime5">
              <a:rPr lang="en-US" smtClean="0"/>
              <a:pPr/>
              <a:t>6-Feb-13</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97503B6A-4DA5-4756-B58A-8B28CBAE0F46}" type="slidenum">
              <a:rPr lang="en-GB" smtClean="0"/>
              <a:pPr/>
              <a:t>18</a:t>
            </a:fld>
            <a:endParaRPr lang="en-GB" dirty="0"/>
          </a:p>
        </p:txBody>
      </p:sp>
      <p:sp>
        <p:nvSpPr>
          <p:cNvPr id="6" name="Title 5"/>
          <p:cNvSpPr>
            <a:spLocks noGrp="1"/>
          </p:cNvSpPr>
          <p:nvPr>
            <p:ph type="title"/>
          </p:nvPr>
        </p:nvSpPr>
        <p:spPr>
          <a:xfrm>
            <a:off x="457200" y="274638"/>
            <a:ext cx="8229600" cy="850106"/>
          </a:xfrm>
        </p:spPr>
        <p:txBody>
          <a:bodyPr>
            <a:normAutofit/>
          </a:bodyPr>
          <a:lstStyle/>
          <a:p>
            <a:r>
              <a:rPr lang="en-GB" sz="2400" i="1" dirty="0" smtClean="0">
                <a:solidFill>
                  <a:schemeClr val="tx1"/>
                </a:solidFill>
                <a:effectLst/>
                <a:latin typeface="Arial" pitchFamily="34" charset="0"/>
                <a:cs typeface="Arial" pitchFamily="34" charset="0"/>
              </a:rPr>
              <a:t>2.  Competency-based Frameworks (modern) approach</a:t>
            </a:r>
            <a:r>
              <a:rPr lang="en-GB" sz="2400" i="1" dirty="0" smtClean="0">
                <a:solidFill>
                  <a:srgbClr val="FF0000"/>
                </a:solidFill>
                <a:effectLst/>
                <a:latin typeface="Arial" pitchFamily="34" charset="0"/>
                <a:cs typeface="Arial" pitchFamily="34" charset="0"/>
              </a:rPr>
              <a:t> </a:t>
            </a:r>
            <a:endParaRPr lang="en-GB" sz="2400" i="1" dirty="0">
              <a:solidFill>
                <a:srgbClr val="FF0000"/>
              </a:solidFill>
              <a:effectLst/>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1" fill="hold" grpId="0" nodeType="clickEffect">
                                  <p:stCondLst>
                                    <p:cond delay="0"/>
                                  </p:stCondLst>
                                  <p:childTnLst>
                                    <p:set>
                                      <p:cBhvr>
                                        <p:cTn id="12" dur="1" fill="hold">
                                          <p:stCondLst>
                                            <p:cond delay="0"/>
                                          </p:stCondLst>
                                        </p:cTn>
                                        <p:tgtEl>
                                          <p:spTgt spid="2">
                                            <p:txEl>
                                              <p:pRg st="0" end="0"/>
                                            </p:txEl>
                                          </p:spTgt>
                                        </p:tgtEl>
                                        <p:attrNameLst>
                                          <p:attrName>style.visibility</p:attrName>
                                        </p:attrNameLst>
                                      </p:cBhvr>
                                      <p:to>
                                        <p:strVal val="visible"/>
                                      </p:to>
                                    </p:set>
                                    <p:animEffect transition="in" filter="wipe(up)">
                                      <p:cBhvr>
                                        <p:cTn id="13" dur="500"/>
                                        <p:tgtEl>
                                          <p:spTgt spid="2">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1" fill="hold" grpId="0" nodeType="clickEffect">
                                  <p:stCondLst>
                                    <p:cond delay="0"/>
                                  </p:stCondLst>
                                  <p:childTnLst>
                                    <p:set>
                                      <p:cBhvr>
                                        <p:cTn id="17" dur="1" fill="hold">
                                          <p:stCondLst>
                                            <p:cond delay="0"/>
                                          </p:stCondLst>
                                        </p:cTn>
                                        <p:tgtEl>
                                          <p:spTgt spid="2">
                                            <p:txEl>
                                              <p:pRg st="1" end="1"/>
                                            </p:txEl>
                                          </p:spTgt>
                                        </p:tgtEl>
                                        <p:attrNameLst>
                                          <p:attrName>style.visibility</p:attrName>
                                        </p:attrNameLst>
                                      </p:cBhvr>
                                      <p:to>
                                        <p:strVal val="visible"/>
                                      </p:to>
                                    </p:set>
                                    <p:animEffect transition="in" filter="wipe(up)">
                                      <p:cBhvr>
                                        <p:cTn id="18" dur="500"/>
                                        <p:tgtEl>
                                          <p:spTgt spid="2">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1" fill="hold" grpId="0" nodeType="click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animEffect transition="in" filter="wipe(up)">
                                      <p:cBhvr>
                                        <p:cTn id="23" dur="500"/>
                                        <p:tgtEl>
                                          <p:spTgt spid="2">
                                            <p:txEl>
                                              <p:pRg st="3" end="3"/>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22" presetClass="entr" presetSubtype="1" fill="hold" grpId="0" nodeType="clickEffect">
                                  <p:stCondLst>
                                    <p:cond delay="0"/>
                                  </p:stCondLst>
                                  <p:childTnLst>
                                    <p:set>
                                      <p:cBhvr>
                                        <p:cTn id="27" dur="1" fill="hold">
                                          <p:stCondLst>
                                            <p:cond delay="0"/>
                                          </p:stCondLst>
                                        </p:cTn>
                                        <p:tgtEl>
                                          <p:spTgt spid="2">
                                            <p:txEl>
                                              <p:pRg st="4" end="4"/>
                                            </p:txEl>
                                          </p:spTgt>
                                        </p:tgtEl>
                                        <p:attrNameLst>
                                          <p:attrName>style.visibility</p:attrName>
                                        </p:attrNameLst>
                                      </p:cBhvr>
                                      <p:to>
                                        <p:strVal val="visible"/>
                                      </p:to>
                                    </p:set>
                                    <p:animEffect transition="in" filter="wipe(up)">
                                      <p:cBhvr>
                                        <p:cTn id="28" dur="500"/>
                                        <p:tgtEl>
                                          <p:spTgt spid="2">
                                            <p:txEl>
                                              <p:pRg st="4" end="4"/>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22" presetClass="entr" presetSubtype="1" fill="hold" grpId="0" nodeType="clickEffect">
                                  <p:stCondLst>
                                    <p:cond delay="0"/>
                                  </p:stCondLst>
                                  <p:childTnLst>
                                    <p:set>
                                      <p:cBhvr>
                                        <p:cTn id="32" dur="1" fill="hold">
                                          <p:stCondLst>
                                            <p:cond delay="0"/>
                                          </p:stCondLst>
                                        </p:cTn>
                                        <p:tgtEl>
                                          <p:spTgt spid="2">
                                            <p:txEl>
                                              <p:pRg st="6" end="6"/>
                                            </p:txEl>
                                          </p:spTgt>
                                        </p:tgtEl>
                                        <p:attrNameLst>
                                          <p:attrName>style.visibility</p:attrName>
                                        </p:attrNameLst>
                                      </p:cBhvr>
                                      <p:to>
                                        <p:strVal val="visible"/>
                                      </p:to>
                                    </p:set>
                                    <p:animEffect transition="in" filter="wipe(up)">
                                      <p:cBhvr>
                                        <p:cTn id="33" dur="500"/>
                                        <p:tgtEl>
                                          <p:spTgt spid="2">
                                            <p:txEl>
                                              <p:pRg st="6" end="6"/>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22" presetClass="entr" presetSubtype="1" fill="hold" grpId="0" nodeType="clickEffect">
                                  <p:stCondLst>
                                    <p:cond delay="0"/>
                                  </p:stCondLst>
                                  <p:childTnLst>
                                    <p:set>
                                      <p:cBhvr>
                                        <p:cTn id="37" dur="1" fill="hold">
                                          <p:stCondLst>
                                            <p:cond delay="0"/>
                                          </p:stCondLst>
                                        </p:cTn>
                                        <p:tgtEl>
                                          <p:spTgt spid="2">
                                            <p:txEl>
                                              <p:pRg st="7" end="7"/>
                                            </p:txEl>
                                          </p:spTgt>
                                        </p:tgtEl>
                                        <p:attrNameLst>
                                          <p:attrName>style.visibility</p:attrName>
                                        </p:attrNameLst>
                                      </p:cBhvr>
                                      <p:to>
                                        <p:strVal val="visible"/>
                                      </p:to>
                                    </p:set>
                                    <p:animEffect transition="in" filter="wipe(up)">
                                      <p:cBhvr>
                                        <p:cTn id="38" dur="500"/>
                                        <p:tgtEl>
                                          <p:spTgt spid="2">
                                            <p:txEl>
                                              <p:pRg st="7" end="7"/>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22" presetClass="entr" presetSubtype="1" fill="hold" grpId="0" nodeType="clickEffect">
                                  <p:stCondLst>
                                    <p:cond delay="0"/>
                                  </p:stCondLst>
                                  <p:childTnLst>
                                    <p:set>
                                      <p:cBhvr>
                                        <p:cTn id="42" dur="1" fill="hold">
                                          <p:stCondLst>
                                            <p:cond delay="0"/>
                                          </p:stCondLst>
                                        </p:cTn>
                                        <p:tgtEl>
                                          <p:spTgt spid="2">
                                            <p:txEl>
                                              <p:pRg st="8" end="8"/>
                                            </p:txEl>
                                          </p:spTgt>
                                        </p:tgtEl>
                                        <p:attrNameLst>
                                          <p:attrName>style.visibility</p:attrName>
                                        </p:attrNameLst>
                                      </p:cBhvr>
                                      <p:to>
                                        <p:strVal val="visible"/>
                                      </p:to>
                                    </p:set>
                                    <p:animEffect transition="in" filter="wipe(up)">
                                      <p:cBhvr>
                                        <p:cTn id="43" dur="500"/>
                                        <p:tgtEl>
                                          <p:spTgt spid="2">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6"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a:bodyPr>
          <a:lstStyle/>
          <a:p>
            <a:pPr algn="ctr"/>
            <a:r>
              <a:rPr lang="en-GB" sz="2400" i="1" dirty="0" smtClean="0">
                <a:solidFill>
                  <a:schemeClr val="tx1"/>
                </a:solidFill>
                <a:effectLst/>
                <a:latin typeface="Arial" pitchFamily="34" charset="0"/>
                <a:cs typeface="Arial" pitchFamily="34" charset="0"/>
              </a:rPr>
              <a:t>Bridgestone UK : Competency frame</a:t>
            </a:r>
            <a:endParaRPr lang="en-GB" sz="2400" i="1" dirty="0">
              <a:solidFill>
                <a:schemeClr val="tx1"/>
              </a:solidFill>
              <a:effectLst/>
            </a:endParaRPr>
          </a:p>
        </p:txBody>
      </p:sp>
      <p:sp>
        <p:nvSpPr>
          <p:cNvPr id="8" name="Text Placeholder 7"/>
          <p:cNvSpPr>
            <a:spLocks noGrp="1"/>
          </p:cNvSpPr>
          <p:nvPr>
            <p:ph type="body" idx="1"/>
          </p:nvPr>
        </p:nvSpPr>
        <p:spPr>
          <a:xfrm>
            <a:off x="467544" y="1268760"/>
            <a:ext cx="4040188" cy="762000"/>
          </a:xfrm>
          <a:solidFill>
            <a:schemeClr val="bg1"/>
          </a:solidFill>
        </p:spPr>
        <p:txBody>
          <a:bodyPr/>
          <a:lstStyle/>
          <a:p>
            <a:pPr algn="ctr"/>
            <a:r>
              <a:rPr lang="en-GB" dirty="0" smtClean="0">
                <a:solidFill>
                  <a:schemeClr val="tx1"/>
                </a:solidFill>
                <a:latin typeface="Arial" pitchFamily="34" charset="0"/>
                <a:cs typeface="Arial" pitchFamily="34" charset="0"/>
              </a:rPr>
              <a:t>Core competencies</a:t>
            </a:r>
          </a:p>
        </p:txBody>
      </p:sp>
      <p:sp>
        <p:nvSpPr>
          <p:cNvPr id="10" name="Text Placeholder 9"/>
          <p:cNvSpPr>
            <a:spLocks noGrp="1"/>
          </p:cNvSpPr>
          <p:nvPr>
            <p:ph type="body" sz="half" idx="3"/>
          </p:nvPr>
        </p:nvSpPr>
        <p:spPr>
          <a:xfrm>
            <a:off x="4644008" y="1268760"/>
            <a:ext cx="4041775" cy="762000"/>
          </a:xfrm>
          <a:solidFill>
            <a:schemeClr val="bg1"/>
          </a:solidFill>
        </p:spPr>
        <p:txBody>
          <a:bodyPr>
            <a:normAutofit fontScale="92500" lnSpcReduction="10000"/>
          </a:bodyPr>
          <a:lstStyle/>
          <a:p>
            <a:endParaRPr lang="en-GB" dirty="0" smtClean="0">
              <a:latin typeface="Arial" pitchFamily="34" charset="0"/>
              <a:cs typeface="Arial" pitchFamily="34" charset="0"/>
            </a:endParaRPr>
          </a:p>
          <a:p>
            <a:pPr algn="ctr"/>
            <a:r>
              <a:rPr lang="en-GB" dirty="0" smtClean="0">
                <a:solidFill>
                  <a:schemeClr val="tx1"/>
                </a:solidFill>
                <a:latin typeface="Arial" pitchFamily="34" charset="0"/>
                <a:cs typeface="Arial" pitchFamily="34" charset="0"/>
              </a:rPr>
              <a:t>Management competences</a:t>
            </a:r>
          </a:p>
          <a:p>
            <a:endParaRPr lang="en-GB" dirty="0">
              <a:solidFill>
                <a:schemeClr val="tx1"/>
              </a:solidFill>
              <a:latin typeface="Arial" pitchFamily="34" charset="0"/>
              <a:cs typeface="Arial" pitchFamily="34" charset="0"/>
            </a:endParaRPr>
          </a:p>
        </p:txBody>
      </p:sp>
      <p:sp>
        <p:nvSpPr>
          <p:cNvPr id="9" name="Content Placeholder 8"/>
          <p:cNvSpPr>
            <a:spLocks noGrp="1"/>
          </p:cNvSpPr>
          <p:nvPr>
            <p:ph sz="quarter" idx="2"/>
          </p:nvPr>
        </p:nvSpPr>
        <p:spPr>
          <a:xfrm>
            <a:off x="500034" y="2214554"/>
            <a:ext cx="4040188" cy="4104456"/>
          </a:xfrm>
          <a:ln>
            <a:solidFill>
              <a:schemeClr val="tx1"/>
            </a:solidFill>
          </a:ln>
        </p:spPr>
        <p:txBody>
          <a:bodyPr/>
          <a:lstStyle/>
          <a:p>
            <a:pPr lvl="1">
              <a:buNone/>
            </a:pPr>
            <a:endParaRPr lang="en-GB" sz="800" b="1" dirty="0" smtClean="0"/>
          </a:p>
          <a:p>
            <a:pPr marL="620713" lvl="1" indent="-442913">
              <a:buFont typeface="Lucida Sans Unicode" pitchFamily="34" charset="0"/>
              <a:buChar char="√"/>
            </a:pPr>
            <a:r>
              <a:rPr lang="en-GB" b="1" dirty="0" smtClean="0">
                <a:latin typeface="Arial" pitchFamily="34" charset="0"/>
                <a:cs typeface="Arial" pitchFamily="34" charset="0"/>
              </a:rPr>
              <a:t>Ability to learn</a:t>
            </a:r>
          </a:p>
          <a:p>
            <a:pPr marL="620713" lvl="1" indent="-442913">
              <a:buFont typeface="Lucida Sans Unicode" pitchFamily="34" charset="0"/>
              <a:buChar char="√"/>
            </a:pPr>
            <a:endParaRPr lang="en-GB" sz="1000" b="1" dirty="0" smtClean="0">
              <a:latin typeface="Arial" pitchFamily="34" charset="0"/>
              <a:cs typeface="Arial" pitchFamily="34" charset="0"/>
            </a:endParaRPr>
          </a:p>
          <a:p>
            <a:pPr marL="620713" lvl="1" indent="-442913">
              <a:buFont typeface="Lucida Sans Unicode" pitchFamily="34" charset="0"/>
              <a:buChar char="√"/>
            </a:pPr>
            <a:r>
              <a:rPr lang="en-GB" b="1" dirty="0" smtClean="0">
                <a:latin typeface="Arial" pitchFamily="34" charset="0"/>
                <a:cs typeface="Arial" pitchFamily="34" charset="0"/>
              </a:rPr>
              <a:t>Adaptability</a:t>
            </a:r>
          </a:p>
          <a:p>
            <a:pPr marL="620713" lvl="1" indent="-442913">
              <a:buFont typeface="Lucida Sans Unicode" pitchFamily="34" charset="0"/>
              <a:buChar char="√"/>
            </a:pPr>
            <a:endParaRPr lang="en-GB" sz="1000" b="1" dirty="0" smtClean="0">
              <a:latin typeface="Arial" pitchFamily="34" charset="0"/>
              <a:cs typeface="Arial" pitchFamily="34" charset="0"/>
            </a:endParaRPr>
          </a:p>
          <a:p>
            <a:pPr marL="620713" lvl="1" indent="-442913">
              <a:buFont typeface="Lucida Sans Unicode" pitchFamily="34" charset="0"/>
              <a:buChar char="√"/>
            </a:pPr>
            <a:r>
              <a:rPr lang="en-GB" b="1" dirty="0" smtClean="0">
                <a:latin typeface="Arial" pitchFamily="34" charset="0"/>
                <a:cs typeface="Arial" pitchFamily="34" charset="0"/>
              </a:rPr>
              <a:t>Collaborate and work in a team</a:t>
            </a:r>
          </a:p>
          <a:p>
            <a:pPr marL="620713" lvl="1" indent="-442913">
              <a:buFont typeface="Lucida Sans Unicode" pitchFamily="34" charset="0"/>
              <a:buChar char="√"/>
            </a:pPr>
            <a:endParaRPr lang="en-GB" sz="1000" b="1" dirty="0" smtClean="0">
              <a:latin typeface="Arial" pitchFamily="34" charset="0"/>
              <a:cs typeface="Arial" pitchFamily="34" charset="0"/>
            </a:endParaRPr>
          </a:p>
          <a:p>
            <a:pPr marL="620713" lvl="1" indent="-442913">
              <a:buFont typeface="Lucida Sans Unicode" pitchFamily="34" charset="0"/>
              <a:buChar char="√"/>
            </a:pPr>
            <a:r>
              <a:rPr lang="en-GB" b="1" dirty="0" smtClean="0">
                <a:latin typeface="Arial" pitchFamily="34" charset="0"/>
                <a:cs typeface="Arial" pitchFamily="34" charset="0"/>
              </a:rPr>
              <a:t>Customer care driven</a:t>
            </a:r>
          </a:p>
          <a:p>
            <a:pPr marL="620713" lvl="1" indent="-442913">
              <a:buFont typeface="Lucida Sans Unicode" pitchFamily="34" charset="0"/>
              <a:buChar char="√"/>
            </a:pPr>
            <a:endParaRPr lang="en-GB" sz="1000" b="1" dirty="0" smtClean="0">
              <a:latin typeface="Arial" pitchFamily="34" charset="0"/>
              <a:cs typeface="Arial" pitchFamily="34" charset="0"/>
            </a:endParaRPr>
          </a:p>
          <a:p>
            <a:pPr marL="620713" lvl="1" indent="-442913">
              <a:buFont typeface="Lucida Sans Unicode" pitchFamily="34" charset="0"/>
              <a:buChar char="√"/>
            </a:pPr>
            <a:r>
              <a:rPr lang="en-GB" b="1" dirty="0" smtClean="0">
                <a:latin typeface="Arial" pitchFamily="34" charset="0"/>
                <a:cs typeface="Arial" pitchFamily="34" charset="0"/>
              </a:rPr>
              <a:t>Interact effectively</a:t>
            </a:r>
          </a:p>
          <a:p>
            <a:pPr marL="620713" lvl="1" indent="-442913">
              <a:buFont typeface="Lucida Sans Unicode" pitchFamily="34" charset="0"/>
              <a:buChar char="√"/>
            </a:pPr>
            <a:endParaRPr lang="en-GB" sz="1000" b="1" dirty="0" smtClean="0">
              <a:latin typeface="Arial" pitchFamily="34" charset="0"/>
              <a:cs typeface="Arial" pitchFamily="34" charset="0"/>
            </a:endParaRPr>
          </a:p>
          <a:p>
            <a:pPr marL="620713" lvl="1" indent="-442913">
              <a:buFont typeface="Lucida Sans Unicode" pitchFamily="34" charset="0"/>
              <a:buChar char="√"/>
            </a:pPr>
            <a:r>
              <a:rPr lang="en-GB" b="1" dirty="0" smtClean="0">
                <a:latin typeface="Arial" pitchFamily="34" charset="0"/>
                <a:cs typeface="Arial" pitchFamily="34" charset="0"/>
              </a:rPr>
              <a:t>Performance-driven</a:t>
            </a:r>
          </a:p>
          <a:p>
            <a:pPr marL="620713" lvl="1" indent="-442913">
              <a:buFont typeface="Lucida Sans Unicode" pitchFamily="34" charset="0"/>
              <a:buChar char="√"/>
            </a:pPr>
            <a:endParaRPr lang="en-GB" sz="1000" b="1" dirty="0" smtClean="0">
              <a:latin typeface="Arial" pitchFamily="34" charset="0"/>
              <a:cs typeface="Arial" pitchFamily="34" charset="0"/>
            </a:endParaRPr>
          </a:p>
          <a:p>
            <a:pPr marL="620713" lvl="1" indent="-442913">
              <a:buFont typeface="Lucida Sans Unicode" pitchFamily="34" charset="0"/>
              <a:buChar char="√"/>
            </a:pPr>
            <a:r>
              <a:rPr lang="en-GB" b="1" dirty="0" smtClean="0">
                <a:latin typeface="Arial" pitchFamily="34" charset="0"/>
                <a:cs typeface="Arial" pitchFamily="34" charset="0"/>
              </a:rPr>
              <a:t>Problem-solving</a:t>
            </a:r>
          </a:p>
          <a:p>
            <a:endParaRPr lang="en-GB" dirty="0"/>
          </a:p>
        </p:txBody>
      </p:sp>
      <p:sp>
        <p:nvSpPr>
          <p:cNvPr id="11" name="Content Placeholder 10"/>
          <p:cNvSpPr>
            <a:spLocks noGrp="1"/>
          </p:cNvSpPr>
          <p:nvPr>
            <p:ph sz="quarter" idx="4"/>
          </p:nvPr>
        </p:nvSpPr>
        <p:spPr>
          <a:xfrm>
            <a:off x="4572000" y="2214554"/>
            <a:ext cx="4041775" cy="4104456"/>
          </a:xfrm>
          <a:ln>
            <a:solidFill>
              <a:schemeClr val="tx1"/>
            </a:solidFill>
          </a:ln>
        </p:spPr>
        <p:txBody>
          <a:bodyPr>
            <a:normAutofit/>
          </a:bodyPr>
          <a:lstStyle/>
          <a:p>
            <a:pPr marL="620713" lvl="1" indent="-531813">
              <a:buFont typeface="Lucida Sans Unicode" pitchFamily="34" charset="0"/>
              <a:buChar char="√"/>
            </a:pPr>
            <a:r>
              <a:rPr lang="en-GB" b="1" dirty="0" smtClean="0">
                <a:latin typeface="Arial" pitchFamily="34" charset="0"/>
                <a:cs typeface="Arial" pitchFamily="34" charset="0"/>
              </a:rPr>
              <a:t>Decision making </a:t>
            </a:r>
          </a:p>
          <a:p>
            <a:pPr marL="620713" lvl="1" indent="-531813">
              <a:buFont typeface="Lucida Sans Unicode" pitchFamily="34" charset="0"/>
              <a:buChar char="√"/>
            </a:pPr>
            <a:endParaRPr lang="en-GB" sz="1000" b="1" dirty="0" smtClean="0">
              <a:latin typeface="Arial" pitchFamily="34" charset="0"/>
              <a:cs typeface="Arial" pitchFamily="34" charset="0"/>
            </a:endParaRPr>
          </a:p>
          <a:p>
            <a:pPr marL="620713" lvl="1" indent="-531813">
              <a:buFont typeface="Lucida Sans Unicode" pitchFamily="34" charset="0"/>
              <a:buChar char="√"/>
            </a:pPr>
            <a:r>
              <a:rPr lang="en-GB" b="1" dirty="0" smtClean="0">
                <a:latin typeface="Arial" pitchFamily="34" charset="0"/>
                <a:cs typeface="Arial" pitchFamily="34" charset="0"/>
              </a:rPr>
              <a:t>Helicopter vision</a:t>
            </a:r>
          </a:p>
          <a:p>
            <a:pPr marL="620713" lvl="1" indent="-531813">
              <a:buNone/>
            </a:pPr>
            <a:endParaRPr lang="en-GB" sz="1000" b="1" dirty="0" smtClean="0">
              <a:latin typeface="Arial" pitchFamily="34" charset="0"/>
              <a:cs typeface="Arial" pitchFamily="34" charset="0"/>
            </a:endParaRPr>
          </a:p>
          <a:p>
            <a:pPr marL="620713" lvl="1" indent="-531813">
              <a:buFont typeface="Lucida Sans Unicode" pitchFamily="34" charset="0"/>
              <a:buChar char="√"/>
            </a:pPr>
            <a:r>
              <a:rPr lang="en-GB" b="1" dirty="0" smtClean="0">
                <a:latin typeface="Arial" pitchFamily="34" charset="0"/>
                <a:cs typeface="Arial" pitchFamily="34" charset="0"/>
              </a:rPr>
              <a:t>Leading and managing people</a:t>
            </a:r>
          </a:p>
          <a:p>
            <a:pPr marL="620713" lvl="1" indent="-531813">
              <a:buFont typeface="Lucida Sans Unicode" pitchFamily="34" charset="0"/>
              <a:buChar char="√"/>
            </a:pPr>
            <a:endParaRPr lang="en-GB" sz="1000" b="1" dirty="0" smtClean="0">
              <a:latin typeface="Arial" pitchFamily="34" charset="0"/>
              <a:cs typeface="Arial" pitchFamily="34" charset="0"/>
            </a:endParaRPr>
          </a:p>
          <a:p>
            <a:pPr marL="620713" lvl="1" indent="-531813">
              <a:buFont typeface="Lucida Sans Unicode" pitchFamily="34" charset="0"/>
              <a:buChar char="√"/>
            </a:pPr>
            <a:r>
              <a:rPr lang="en-GB" b="1" dirty="0" smtClean="0">
                <a:latin typeface="Arial" pitchFamily="34" charset="0"/>
                <a:cs typeface="Arial" pitchFamily="34" charset="0"/>
              </a:rPr>
              <a:t>Managing change</a:t>
            </a:r>
          </a:p>
          <a:p>
            <a:pPr marL="620713" lvl="1" indent="-531813">
              <a:buFont typeface="Lucida Sans Unicode" pitchFamily="34" charset="0"/>
              <a:buChar char="√"/>
            </a:pPr>
            <a:endParaRPr lang="en-GB" sz="1000" b="1" dirty="0" smtClean="0">
              <a:latin typeface="Arial" pitchFamily="34" charset="0"/>
              <a:cs typeface="Arial" pitchFamily="34" charset="0"/>
            </a:endParaRPr>
          </a:p>
          <a:p>
            <a:pPr marL="620713" lvl="1" indent="-531813">
              <a:buFont typeface="Lucida Sans Unicode" pitchFamily="34" charset="0"/>
              <a:buChar char="√"/>
            </a:pPr>
            <a:r>
              <a:rPr lang="en-GB" b="1" dirty="0" smtClean="0">
                <a:latin typeface="Arial" pitchFamily="34" charset="0"/>
                <a:cs typeface="Arial" pitchFamily="34" charset="0"/>
              </a:rPr>
              <a:t>Managing conflicts</a:t>
            </a:r>
          </a:p>
          <a:p>
            <a:pPr marL="620713" lvl="1" indent="-531813">
              <a:buFont typeface="Lucida Sans Unicode" pitchFamily="34" charset="0"/>
              <a:buChar char="√"/>
            </a:pPr>
            <a:endParaRPr lang="en-GB" sz="1100" b="1" dirty="0" smtClean="0">
              <a:latin typeface="Arial" pitchFamily="34" charset="0"/>
              <a:cs typeface="Arial" pitchFamily="34" charset="0"/>
            </a:endParaRPr>
          </a:p>
          <a:p>
            <a:pPr marL="620713" lvl="1" indent="-531813">
              <a:buFont typeface="Lucida Sans Unicode" pitchFamily="34" charset="0"/>
              <a:buChar char="√"/>
            </a:pPr>
            <a:r>
              <a:rPr lang="en-GB" b="1" dirty="0" smtClean="0">
                <a:latin typeface="Arial" pitchFamily="34" charset="0"/>
                <a:cs typeface="Arial" pitchFamily="34" charset="0"/>
              </a:rPr>
              <a:t>Planning and organising</a:t>
            </a:r>
          </a:p>
        </p:txBody>
      </p:sp>
      <p:sp>
        <p:nvSpPr>
          <p:cNvPr id="3" name="Date Placeholder 2"/>
          <p:cNvSpPr>
            <a:spLocks noGrp="1"/>
          </p:cNvSpPr>
          <p:nvPr>
            <p:ph type="dt" sz="half" idx="10"/>
          </p:nvPr>
        </p:nvSpPr>
        <p:spPr/>
        <p:txBody>
          <a:bodyPr/>
          <a:lstStyle/>
          <a:p>
            <a:fld id="{617AD16F-07F1-4573-8E5F-8E84DE65E09A}" type="datetime5">
              <a:rPr lang="en-US" smtClean="0"/>
              <a:pPr/>
              <a:t>6-Feb-13</a:t>
            </a:fld>
            <a:endParaRPr lang="en-GB" dirty="0"/>
          </a:p>
        </p:txBody>
      </p:sp>
      <p:sp>
        <p:nvSpPr>
          <p:cNvPr id="4" name="Footer Placeholder 3"/>
          <p:cNvSpPr>
            <a:spLocks noGrp="1"/>
          </p:cNvSpPr>
          <p:nvPr>
            <p:ph type="ftr" sz="quarter" idx="11"/>
          </p:nvPr>
        </p:nvSpPr>
        <p:spPr>
          <a:xfrm>
            <a:off x="500034" y="6357958"/>
            <a:ext cx="6715172" cy="365125"/>
          </a:xfrm>
        </p:spPr>
        <p:txBody>
          <a:bodyPr/>
          <a:lstStyle/>
          <a:p>
            <a:pPr algn="l"/>
            <a:r>
              <a:rPr lang="en-GB" dirty="0" smtClean="0"/>
              <a:t>Ref: Taylor, S. (2008:195) Personnel Resourcing CIPD London</a:t>
            </a:r>
          </a:p>
          <a:p>
            <a:pPr algn="l"/>
            <a:r>
              <a:rPr lang="en-GB" dirty="0" smtClean="0"/>
              <a:t> </a:t>
            </a:r>
            <a:endParaRPr lang="en-GB" dirty="0"/>
          </a:p>
        </p:txBody>
      </p:sp>
      <p:sp>
        <p:nvSpPr>
          <p:cNvPr id="5" name="Slide Number Placeholder 4"/>
          <p:cNvSpPr>
            <a:spLocks noGrp="1"/>
          </p:cNvSpPr>
          <p:nvPr>
            <p:ph type="sldNum" sz="quarter" idx="12"/>
          </p:nvPr>
        </p:nvSpPr>
        <p:spPr/>
        <p:txBody>
          <a:bodyPr/>
          <a:lstStyle/>
          <a:p>
            <a:fld id="{97503B6A-4DA5-4756-B58A-8B28CBAE0F46}" type="slidenum">
              <a:rPr lang="en-GB" smtClean="0"/>
              <a:pPr/>
              <a:t>19</a:t>
            </a:fld>
            <a:endParaRPr lang="en-GB"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0"/>
          <p:cNvSpPr>
            <a:spLocks noGrp="1"/>
          </p:cNvSpPr>
          <p:nvPr>
            <p:ph idx="1"/>
          </p:nvPr>
        </p:nvSpPr>
        <p:spPr/>
        <p:txBody>
          <a:bodyPr/>
          <a:lstStyle/>
          <a:p>
            <a:r>
              <a:rPr lang="en-GB" dirty="0" smtClean="0"/>
              <a:t>communication skills</a:t>
            </a:r>
          </a:p>
          <a:p>
            <a:r>
              <a:rPr lang="en-GB" dirty="0" smtClean="0"/>
              <a:t>people management</a:t>
            </a:r>
          </a:p>
          <a:p>
            <a:r>
              <a:rPr lang="en-GB" dirty="0" smtClean="0"/>
              <a:t>team skills</a:t>
            </a:r>
          </a:p>
          <a:p>
            <a:r>
              <a:rPr lang="en-GB" dirty="0" smtClean="0"/>
              <a:t>customer service skills</a:t>
            </a:r>
          </a:p>
          <a:p>
            <a:r>
              <a:rPr lang="en-GB" dirty="0" smtClean="0"/>
              <a:t>results-orientation</a:t>
            </a:r>
          </a:p>
          <a:p>
            <a:r>
              <a:rPr lang="en-GB" dirty="0" smtClean="0"/>
              <a:t>problem-solving</a:t>
            </a:r>
          </a:p>
          <a:p>
            <a:endParaRPr lang="en-GB" dirty="0" smtClean="0"/>
          </a:p>
          <a:p>
            <a:endParaRPr lang="en-GB" dirty="0" smtClean="0"/>
          </a:p>
          <a:p>
            <a:r>
              <a:rPr lang="en-GB" sz="1200" dirty="0" smtClean="0"/>
              <a:t>Source :CIPD Factsheet – May 2011</a:t>
            </a:r>
            <a:endParaRPr lang="en-GB" sz="1200" dirty="0"/>
          </a:p>
        </p:txBody>
      </p:sp>
      <p:sp>
        <p:nvSpPr>
          <p:cNvPr id="7" name="Date Placeholder 6"/>
          <p:cNvSpPr>
            <a:spLocks noGrp="1"/>
          </p:cNvSpPr>
          <p:nvPr>
            <p:ph type="dt" sz="half" idx="10"/>
          </p:nvPr>
        </p:nvSpPr>
        <p:spPr/>
        <p:txBody>
          <a:bodyPr/>
          <a:lstStyle/>
          <a:p>
            <a:fld id="{A677E439-6B35-4A2A-91F3-C7B8C3CAED7A}" type="datetime5">
              <a:rPr lang="en-US" smtClean="0"/>
              <a:pPr/>
              <a:t>6-Feb-13</a:t>
            </a:fld>
            <a:endParaRPr lang="en-GB" dirty="0"/>
          </a:p>
        </p:txBody>
      </p:sp>
      <p:sp>
        <p:nvSpPr>
          <p:cNvPr id="9" name="Slide Number Placeholder 8"/>
          <p:cNvSpPr>
            <a:spLocks noGrp="1"/>
          </p:cNvSpPr>
          <p:nvPr>
            <p:ph type="sldNum" sz="quarter" idx="12"/>
          </p:nvPr>
        </p:nvSpPr>
        <p:spPr/>
        <p:txBody>
          <a:bodyPr/>
          <a:lstStyle/>
          <a:p>
            <a:fld id="{97503B6A-4DA5-4756-B58A-8B28CBAE0F46}" type="slidenum">
              <a:rPr lang="en-GB" smtClean="0"/>
              <a:pPr/>
              <a:t>20</a:t>
            </a:fld>
            <a:endParaRPr lang="en-GB" dirty="0"/>
          </a:p>
        </p:txBody>
      </p:sp>
      <p:sp>
        <p:nvSpPr>
          <p:cNvPr id="10" name="Title 9"/>
          <p:cNvSpPr>
            <a:spLocks noGrp="1"/>
          </p:cNvSpPr>
          <p:nvPr>
            <p:ph type="title"/>
          </p:nvPr>
        </p:nvSpPr>
        <p:spPr/>
        <p:txBody>
          <a:bodyPr>
            <a:normAutofit fontScale="90000"/>
          </a:bodyPr>
          <a:lstStyle/>
          <a:p>
            <a:r>
              <a:rPr lang="en-GB" dirty="0" smtClean="0"/>
              <a:t>CIPD Research – most commonly used in competency frameworks</a:t>
            </a:r>
            <a:endParaRPr lang="en-GB" dirty="0"/>
          </a:p>
        </p:txBody>
      </p:sp>
      <p:pic>
        <p:nvPicPr>
          <p:cNvPr id="14337" name="Picture 1"/>
          <p:cNvPicPr>
            <a:picLocks noChangeAspect="1" noChangeArrowheads="1"/>
          </p:cNvPicPr>
          <p:nvPr/>
        </p:nvPicPr>
        <p:blipFill>
          <a:blip r:embed="rId2"/>
          <a:srcRect/>
          <a:stretch>
            <a:fillRect/>
          </a:stretch>
        </p:blipFill>
        <p:spPr bwMode="auto">
          <a:xfrm>
            <a:off x="6286512" y="2000240"/>
            <a:ext cx="1714497" cy="1714497"/>
          </a:xfrm>
          <a:prstGeom prst="rect">
            <a:avLst/>
          </a:prstGeom>
          <a:noFill/>
          <a:ln w="9525">
            <a:noFill/>
            <a:miter lim="800000"/>
            <a:headEnd/>
            <a:tailEnd/>
          </a:ln>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28596" y="1357298"/>
            <a:ext cx="8229600" cy="4525963"/>
          </a:xfrm>
        </p:spPr>
        <p:txBody>
          <a:bodyPr>
            <a:normAutofit fontScale="92500" lnSpcReduction="10000"/>
          </a:bodyPr>
          <a:lstStyle/>
          <a:p>
            <a:r>
              <a:rPr lang="en-GB" dirty="0" smtClean="0"/>
              <a:t>Internal</a:t>
            </a:r>
          </a:p>
          <a:p>
            <a:r>
              <a:rPr lang="en-GB" dirty="0" smtClean="0"/>
              <a:t>Referral Schemes</a:t>
            </a:r>
          </a:p>
          <a:p>
            <a:r>
              <a:rPr lang="en-GB" dirty="0" smtClean="0"/>
              <a:t>Placing Adverts in press</a:t>
            </a:r>
          </a:p>
          <a:p>
            <a:r>
              <a:rPr lang="en-GB" dirty="0" smtClean="0"/>
              <a:t>Company Websites</a:t>
            </a:r>
          </a:p>
          <a:p>
            <a:r>
              <a:rPr lang="en-GB" dirty="0" smtClean="0"/>
              <a:t>Internet</a:t>
            </a:r>
          </a:p>
          <a:p>
            <a:r>
              <a:rPr lang="en-GB" dirty="0" smtClean="0"/>
              <a:t>Social Networking sites</a:t>
            </a:r>
          </a:p>
          <a:p>
            <a:r>
              <a:rPr lang="en-GB" dirty="0" smtClean="0"/>
              <a:t>External Agencies</a:t>
            </a:r>
          </a:p>
          <a:p>
            <a:r>
              <a:rPr lang="en-GB" dirty="0" smtClean="0"/>
              <a:t>Building links with schools and Universities</a:t>
            </a:r>
          </a:p>
          <a:p>
            <a:r>
              <a:rPr lang="en-GB" dirty="0" smtClean="0"/>
              <a:t>Holding open days</a:t>
            </a:r>
          </a:p>
          <a:p>
            <a:r>
              <a:rPr lang="en-GB" dirty="0" smtClean="0"/>
              <a:t>Working with job centres or other government agencies</a:t>
            </a:r>
            <a:endParaRPr lang="en-GB" dirty="0"/>
          </a:p>
        </p:txBody>
      </p:sp>
      <p:sp>
        <p:nvSpPr>
          <p:cNvPr id="3" name="Date Placeholder 2"/>
          <p:cNvSpPr>
            <a:spLocks noGrp="1"/>
          </p:cNvSpPr>
          <p:nvPr>
            <p:ph type="dt" sz="half" idx="10"/>
          </p:nvPr>
        </p:nvSpPr>
        <p:spPr/>
        <p:txBody>
          <a:bodyPr/>
          <a:lstStyle/>
          <a:p>
            <a:fld id="{617AD16F-07F1-4573-8E5F-8E84DE65E09A}" type="datetime5">
              <a:rPr lang="en-US" smtClean="0"/>
              <a:pPr/>
              <a:t>6-Feb-13</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97503B6A-4DA5-4756-B58A-8B28CBAE0F46}" type="slidenum">
              <a:rPr lang="en-GB" smtClean="0"/>
              <a:pPr/>
              <a:t>21</a:t>
            </a:fld>
            <a:endParaRPr lang="en-GB" dirty="0"/>
          </a:p>
        </p:txBody>
      </p:sp>
      <p:sp>
        <p:nvSpPr>
          <p:cNvPr id="6" name="Title 5"/>
          <p:cNvSpPr>
            <a:spLocks noGrp="1"/>
          </p:cNvSpPr>
          <p:nvPr>
            <p:ph type="title"/>
          </p:nvPr>
        </p:nvSpPr>
        <p:spPr/>
        <p:txBody>
          <a:bodyPr>
            <a:normAutofit/>
          </a:bodyPr>
          <a:lstStyle/>
          <a:p>
            <a:r>
              <a:rPr lang="en-GB" sz="2800" dirty="0" smtClean="0"/>
              <a:t>How many different methods </a:t>
            </a:r>
            <a:r>
              <a:rPr lang="en-GB" sz="2800" dirty="0" smtClean="0"/>
              <a:t>of attracting </a:t>
            </a:r>
            <a:r>
              <a:rPr lang="en-GB" sz="2800" dirty="0" smtClean="0"/>
              <a:t>applicants can you identify?</a:t>
            </a:r>
            <a:endParaRPr lang="en-GB" sz="2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Internal recruitment</a:t>
            </a:r>
            <a:endParaRPr lang="en-GB" dirty="0"/>
          </a:p>
        </p:txBody>
      </p:sp>
      <p:sp>
        <p:nvSpPr>
          <p:cNvPr id="26627" name="Text Placeholder 2"/>
          <p:cNvSpPr>
            <a:spLocks noGrp="1"/>
          </p:cNvSpPr>
          <p:nvPr>
            <p:ph type="body" idx="1"/>
          </p:nvPr>
        </p:nvSpPr>
        <p:spPr>
          <a:xfrm>
            <a:off x="500034" y="1214422"/>
            <a:ext cx="4040188" cy="762000"/>
          </a:xfrm>
        </p:spPr>
        <p:txBody>
          <a:bodyPr/>
          <a:lstStyle/>
          <a:p>
            <a:r>
              <a:rPr lang="en-US" dirty="0" smtClean="0"/>
              <a:t>Advantages</a:t>
            </a:r>
          </a:p>
        </p:txBody>
      </p:sp>
      <p:sp>
        <p:nvSpPr>
          <p:cNvPr id="26628" name="Text Placeholder 4"/>
          <p:cNvSpPr>
            <a:spLocks noGrp="1"/>
          </p:cNvSpPr>
          <p:nvPr>
            <p:ph type="body" sz="half" idx="3"/>
          </p:nvPr>
        </p:nvSpPr>
        <p:spPr>
          <a:xfrm>
            <a:off x="4857752" y="1214422"/>
            <a:ext cx="4041775" cy="762000"/>
          </a:xfrm>
        </p:spPr>
        <p:txBody>
          <a:bodyPr/>
          <a:lstStyle/>
          <a:p>
            <a:r>
              <a:rPr lang="en-US" dirty="0" smtClean="0"/>
              <a:t>Disadvantages</a:t>
            </a:r>
          </a:p>
        </p:txBody>
      </p:sp>
      <p:sp>
        <p:nvSpPr>
          <p:cNvPr id="4" name="Content Placeholder 3"/>
          <p:cNvSpPr>
            <a:spLocks noGrp="1"/>
          </p:cNvSpPr>
          <p:nvPr>
            <p:ph sz="quarter" idx="2"/>
          </p:nvPr>
        </p:nvSpPr>
        <p:spPr>
          <a:xfrm>
            <a:off x="428596" y="2143116"/>
            <a:ext cx="4040188" cy="3941763"/>
          </a:xfrm>
        </p:spPr>
        <p:txBody>
          <a:bodyPr>
            <a:normAutofit fontScale="92500" lnSpcReduction="10000"/>
          </a:bodyPr>
          <a:lstStyle/>
          <a:p>
            <a:pPr marL="365760" indent="-256032" fontAlgn="auto">
              <a:spcBef>
                <a:spcPct val="50000"/>
              </a:spcBef>
              <a:spcAft>
                <a:spcPts val="0"/>
              </a:spcAft>
              <a:buFontTx/>
              <a:buChar char="•"/>
              <a:defRPr/>
            </a:pPr>
            <a:r>
              <a:rPr lang="en-GB" dirty="0" smtClean="0">
                <a:latin typeface="Arial Unicode MS" pitchFamily="34" charset="-128"/>
              </a:rPr>
              <a:t>More cost effective.</a:t>
            </a:r>
          </a:p>
          <a:p>
            <a:pPr marL="365760" indent="-256032" fontAlgn="auto">
              <a:spcBef>
                <a:spcPct val="50000"/>
              </a:spcBef>
              <a:spcAft>
                <a:spcPts val="0"/>
              </a:spcAft>
              <a:buFontTx/>
              <a:buChar char="•"/>
              <a:defRPr/>
            </a:pPr>
            <a:r>
              <a:rPr lang="en-GB" dirty="0" smtClean="0">
                <a:latin typeface="Arial Unicode MS" pitchFamily="34" charset="-128"/>
              </a:rPr>
              <a:t> Helps to establish a strong internal labour market – improving the motivation and commitment of the workforce.</a:t>
            </a:r>
          </a:p>
          <a:p>
            <a:pPr marL="365760" indent="-256032" fontAlgn="auto">
              <a:spcBef>
                <a:spcPct val="50000"/>
              </a:spcBef>
              <a:spcAft>
                <a:spcPts val="0"/>
              </a:spcAft>
              <a:buFontTx/>
              <a:buChar char="•"/>
              <a:defRPr/>
            </a:pPr>
            <a:r>
              <a:rPr lang="en-GB" dirty="0" smtClean="0">
                <a:latin typeface="Arial Unicode MS" pitchFamily="34" charset="-128"/>
              </a:rPr>
              <a:t> Employee has a better knowledge of the job and the culture.</a:t>
            </a:r>
          </a:p>
          <a:p>
            <a:pPr marL="365760" indent="-256032" fontAlgn="auto">
              <a:spcBef>
                <a:spcPct val="50000"/>
              </a:spcBef>
              <a:spcAft>
                <a:spcPts val="0"/>
              </a:spcAft>
              <a:buFontTx/>
              <a:buChar char="•"/>
              <a:defRPr/>
            </a:pPr>
            <a:r>
              <a:rPr lang="en-GB" dirty="0" smtClean="0">
                <a:latin typeface="Arial Unicode MS" pitchFamily="34" charset="-128"/>
              </a:rPr>
              <a:t> Less of a ‘shot in the dark’.</a:t>
            </a:r>
          </a:p>
          <a:p>
            <a:pPr marL="365760" indent="-256032" fontAlgn="auto">
              <a:spcAft>
                <a:spcPts val="0"/>
              </a:spcAft>
              <a:buFont typeface="Wingdings 3"/>
              <a:buChar char=""/>
              <a:defRPr/>
            </a:pPr>
            <a:endParaRPr lang="en-GB" dirty="0"/>
          </a:p>
        </p:txBody>
      </p:sp>
      <p:sp>
        <p:nvSpPr>
          <p:cNvPr id="26630" name="Content Placeholder 5"/>
          <p:cNvSpPr>
            <a:spLocks noGrp="1"/>
          </p:cNvSpPr>
          <p:nvPr>
            <p:ph sz="quarter" idx="4"/>
          </p:nvPr>
        </p:nvSpPr>
        <p:spPr>
          <a:xfrm>
            <a:off x="4643438" y="2071678"/>
            <a:ext cx="4041775" cy="3941763"/>
          </a:xfrm>
          <a:ln>
            <a:prstDash val="solid"/>
          </a:ln>
        </p:spPr>
        <p:txBody>
          <a:bodyPr/>
          <a:lstStyle/>
          <a:p>
            <a:pPr>
              <a:spcBef>
                <a:spcPct val="50000"/>
              </a:spcBef>
              <a:buFontTx/>
              <a:buChar char="•"/>
            </a:pPr>
            <a:r>
              <a:rPr lang="en-GB" dirty="0" smtClean="0">
                <a:latin typeface="Arial Unicode MS" pitchFamily="34" charset="-128"/>
              </a:rPr>
              <a:t>Tends to perpetuate existing ways of thinking.</a:t>
            </a:r>
          </a:p>
          <a:p>
            <a:pPr>
              <a:spcBef>
                <a:spcPct val="50000"/>
              </a:spcBef>
              <a:buFontTx/>
              <a:buChar char="•"/>
            </a:pPr>
            <a:r>
              <a:rPr lang="en-GB" dirty="0" smtClean="0">
                <a:latin typeface="Arial Unicode MS" pitchFamily="34" charset="-128"/>
              </a:rPr>
              <a:t> Tends to perpetuate existing imbalances in workforce make-up.</a:t>
            </a:r>
          </a:p>
          <a:p>
            <a:pPr>
              <a:spcBef>
                <a:spcPct val="50000"/>
              </a:spcBef>
              <a:buFontTx/>
              <a:buChar char="•"/>
            </a:pPr>
            <a:r>
              <a:rPr lang="en-GB" dirty="0" smtClean="0">
                <a:latin typeface="Arial Unicode MS" pitchFamily="34" charset="-128"/>
              </a:rPr>
              <a:t> Managing unsuccessful applicants can be problematic.</a:t>
            </a:r>
          </a:p>
          <a:p>
            <a:pPr>
              <a:spcBef>
                <a:spcPct val="0"/>
              </a:spcBef>
            </a:pPr>
            <a:endParaRPr lang="en-GB"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linds(horizontal)">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blinds(horizontal)">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blinds(horizontal)">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blinds(horizontal)">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26630">
                                            <p:txEl>
                                              <p:pRg st="0" end="0"/>
                                            </p:txEl>
                                          </p:spTgt>
                                        </p:tgtEl>
                                        <p:attrNameLst>
                                          <p:attrName>style.visibility</p:attrName>
                                        </p:attrNameLst>
                                      </p:cBhvr>
                                      <p:to>
                                        <p:strVal val="visible"/>
                                      </p:to>
                                    </p:set>
                                    <p:animEffect transition="in" filter="blinds(horizontal)">
                                      <p:cBhvr>
                                        <p:cTn id="27" dur="500"/>
                                        <p:tgtEl>
                                          <p:spTgt spid="26630">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26630">
                                            <p:txEl>
                                              <p:pRg st="1" end="1"/>
                                            </p:txEl>
                                          </p:spTgt>
                                        </p:tgtEl>
                                        <p:attrNameLst>
                                          <p:attrName>style.visibility</p:attrName>
                                        </p:attrNameLst>
                                      </p:cBhvr>
                                      <p:to>
                                        <p:strVal val="visible"/>
                                      </p:to>
                                    </p:set>
                                    <p:animEffect transition="in" filter="blinds(horizontal)">
                                      <p:cBhvr>
                                        <p:cTn id="32" dur="500"/>
                                        <p:tgtEl>
                                          <p:spTgt spid="26630">
                                            <p:txEl>
                                              <p:pRg st="1" end="1"/>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3" presetClass="entr" presetSubtype="10" fill="hold" grpId="0" nodeType="clickEffect">
                                  <p:stCondLst>
                                    <p:cond delay="0"/>
                                  </p:stCondLst>
                                  <p:childTnLst>
                                    <p:set>
                                      <p:cBhvr>
                                        <p:cTn id="36" dur="1" fill="hold">
                                          <p:stCondLst>
                                            <p:cond delay="0"/>
                                          </p:stCondLst>
                                        </p:cTn>
                                        <p:tgtEl>
                                          <p:spTgt spid="26630">
                                            <p:txEl>
                                              <p:pRg st="2" end="2"/>
                                            </p:txEl>
                                          </p:spTgt>
                                        </p:tgtEl>
                                        <p:attrNameLst>
                                          <p:attrName>style.visibility</p:attrName>
                                        </p:attrNameLst>
                                      </p:cBhvr>
                                      <p:to>
                                        <p:strVal val="visible"/>
                                      </p:to>
                                    </p:set>
                                    <p:animEffect transition="in" filter="blinds(horizontal)">
                                      <p:cBhvr>
                                        <p:cTn id="37" dur="500"/>
                                        <p:tgtEl>
                                          <p:spTgt spid="26630">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26630"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ext Box 2"/>
          <p:cNvSpPr txBox="1">
            <a:spLocks noChangeArrowheads="1"/>
          </p:cNvSpPr>
          <p:nvPr/>
        </p:nvSpPr>
        <p:spPr bwMode="auto">
          <a:xfrm>
            <a:off x="685800" y="914400"/>
            <a:ext cx="7543800" cy="457200"/>
          </a:xfrm>
          <a:prstGeom prst="rect">
            <a:avLst/>
          </a:prstGeom>
          <a:noFill/>
          <a:ln w="9525">
            <a:noFill/>
            <a:miter lim="800000"/>
            <a:headEnd/>
            <a:tailEnd/>
          </a:ln>
        </p:spPr>
        <p:txBody>
          <a:bodyPr>
            <a:spAutoFit/>
          </a:bodyPr>
          <a:lstStyle/>
          <a:p>
            <a:pPr>
              <a:spcBef>
                <a:spcPct val="50000"/>
              </a:spcBef>
            </a:pPr>
            <a:endParaRPr lang="en-US" dirty="0">
              <a:latin typeface="Lucida Sans Unicode" pitchFamily="34" charset="0"/>
            </a:endParaRPr>
          </a:p>
        </p:txBody>
      </p:sp>
      <p:sp>
        <p:nvSpPr>
          <p:cNvPr id="28675" name="Rectangle 3"/>
          <p:cNvSpPr>
            <a:spLocks noChangeArrowheads="1"/>
          </p:cNvSpPr>
          <p:nvPr/>
        </p:nvSpPr>
        <p:spPr bwMode="auto">
          <a:xfrm>
            <a:off x="2286000" y="6027738"/>
            <a:ext cx="4572000" cy="830262"/>
          </a:xfrm>
          <a:prstGeom prst="rect">
            <a:avLst/>
          </a:prstGeom>
          <a:noFill/>
          <a:ln w="9525">
            <a:noFill/>
            <a:miter lim="800000"/>
            <a:headEnd/>
            <a:tailEnd/>
          </a:ln>
        </p:spPr>
        <p:txBody>
          <a:bodyPr>
            <a:spAutoFit/>
          </a:bodyPr>
          <a:lstStyle/>
          <a:p>
            <a:pPr>
              <a:spcBef>
                <a:spcPct val="50000"/>
              </a:spcBef>
            </a:pPr>
            <a:r>
              <a:rPr lang="en-GB" dirty="0">
                <a:latin typeface="Arial Unicode MS" pitchFamily="34" charset="-128"/>
              </a:rPr>
              <a:t>UK costs of over £1billion each year. </a:t>
            </a:r>
          </a:p>
        </p:txBody>
      </p:sp>
      <p:sp>
        <p:nvSpPr>
          <p:cNvPr id="5" name="Title 4"/>
          <p:cNvSpPr>
            <a:spLocks noGrp="1"/>
          </p:cNvSpPr>
          <p:nvPr>
            <p:ph type="title"/>
          </p:nvPr>
        </p:nvSpPr>
        <p:spPr/>
        <p:txBody>
          <a:bodyPr>
            <a:normAutofit fontScale="90000"/>
          </a:bodyPr>
          <a:lstStyle/>
          <a:p>
            <a:pPr fontAlgn="auto">
              <a:spcAft>
                <a:spcPts val="0"/>
              </a:spcAft>
              <a:defRPr/>
            </a:pPr>
            <a:r>
              <a:rPr lang="en-GB" u="sng" dirty="0" smtClean="0">
                <a:latin typeface="Arial Unicode MS" pitchFamily="34" charset="-128"/>
              </a:rPr>
              <a:t>Recruitment adverts</a:t>
            </a:r>
            <a:br>
              <a:rPr lang="en-GB" u="sng" dirty="0" smtClean="0">
                <a:latin typeface="Arial Unicode MS" pitchFamily="34" charset="-128"/>
              </a:rPr>
            </a:br>
            <a:endParaRPr lang="en-GB" dirty="0"/>
          </a:p>
        </p:txBody>
      </p:sp>
      <p:sp>
        <p:nvSpPr>
          <p:cNvPr id="28677" name="Text Placeholder 6"/>
          <p:cNvSpPr>
            <a:spLocks noGrp="1"/>
          </p:cNvSpPr>
          <p:nvPr>
            <p:ph type="body" idx="1"/>
          </p:nvPr>
        </p:nvSpPr>
        <p:spPr>
          <a:xfrm>
            <a:off x="571472" y="1142984"/>
            <a:ext cx="4040188" cy="762000"/>
          </a:xfrm>
        </p:spPr>
        <p:txBody>
          <a:bodyPr/>
          <a:lstStyle/>
          <a:p>
            <a:r>
              <a:rPr lang="en-GB" dirty="0" smtClean="0"/>
              <a:t>Where to place</a:t>
            </a:r>
          </a:p>
        </p:txBody>
      </p:sp>
      <p:sp>
        <p:nvSpPr>
          <p:cNvPr id="28678" name="Text Placeholder 7"/>
          <p:cNvSpPr>
            <a:spLocks noGrp="1"/>
          </p:cNvSpPr>
          <p:nvPr>
            <p:ph type="body" sz="half" idx="3"/>
          </p:nvPr>
        </p:nvSpPr>
        <p:spPr>
          <a:xfrm>
            <a:off x="4786314" y="1142984"/>
            <a:ext cx="4041775" cy="762000"/>
          </a:xfrm>
        </p:spPr>
        <p:txBody>
          <a:bodyPr/>
          <a:lstStyle/>
          <a:p>
            <a:r>
              <a:rPr lang="en-GB" dirty="0" smtClean="0"/>
              <a:t>Factors to consider</a:t>
            </a:r>
          </a:p>
        </p:txBody>
      </p:sp>
      <p:sp>
        <p:nvSpPr>
          <p:cNvPr id="28679" name="Content Placeholder 5"/>
          <p:cNvSpPr>
            <a:spLocks noGrp="1"/>
          </p:cNvSpPr>
          <p:nvPr>
            <p:ph sz="quarter" idx="2"/>
          </p:nvPr>
        </p:nvSpPr>
        <p:spPr>
          <a:xfrm>
            <a:off x="428596" y="2000240"/>
            <a:ext cx="4040188" cy="3941763"/>
          </a:xfrm>
          <a:ln>
            <a:prstDash val="solid"/>
          </a:ln>
        </p:spPr>
        <p:txBody>
          <a:bodyPr/>
          <a:lstStyle/>
          <a:p>
            <a:pPr>
              <a:spcBef>
                <a:spcPct val="50000"/>
              </a:spcBef>
            </a:pPr>
            <a:r>
              <a:rPr lang="en-GB" dirty="0" smtClean="0">
                <a:latin typeface="Arial Unicode MS" pitchFamily="34" charset="-128"/>
              </a:rPr>
              <a:t>Local newspapers.</a:t>
            </a:r>
          </a:p>
          <a:p>
            <a:pPr>
              <a:spcBef>
                <a:spcPct val="50000"/>
              </a:spcBef>
            </a:pPr>
            <a:r>
              <a:rPr lang="en-GB" dirty="0" smtClean="0">
                <a:latin typeface="Arial Unicode MS" pitchFamily="34" charset="-128"/>
              </a:rPr>
              <a:t>National newspapers.</a:t>
            </a:r>
          </a:p>
          <a:p>
            <a:pPr>
              <a:spcBef>
                <a:spcPct val="50000"/>
              </a:spcBef>
            </a:pPr>
            <a:r>
              <a:rPr lang="en-GB" dirty="0" smtClean="0">
                <a:latin typeface="Arial Unicode MS" pitchFamily="34" charset="-128"/>
              </a:rPr>
              <a:t>Trade and professional journals.</a:t>
            </a:r>
          </a:p>
          <a:p>
            <a:pPr>
              <a:spcBef>
                <a:spcPct val="50000"/>
              </a:spcBef>
            </a:pPr>
            <a:r>
              <a:rPr lang="en-GB" dirty="0" smtClean="0">
                <a:latin typeface="Arial Unicode MS" pitchFamily="34" charset="-128"/>
              </a:rPr>
              <a:t>Internet</a:t>
            </a:r>
          </a:p>
          <a:p>
            <a:endParaRPr lang="en-GB" dirty="0" smtClean="0"/>
          </a:p>
        </p:txBody>
      </p:sp>
      <p:sp>
        <p:nvSpPr>
          <p:cNvPr id="28680" name="Content Placeholder 8"/>
          <p:cNvSpPr>
            <a:spLocks noGrp="1"/>
          </p:cNvSpPr>
          <p:nvPr>
            <p:ph sz="quarter" idx="4"/>
          </p:nvPr>
        </p:nvSpPr>
        <p:spPr>
          <a:xfrm>
            <a:off x="4643438" y="1928802"/>
            <a:ext cx="4041775" cy="3941763"/>
          </a:xfrm>
          <a:ln>
            <a:prstDash val="solid"/>
          </a:ln>
        </p:spPr>
        <p:txBody>
          <a:bodyPr/>
          <a:lstStyle/>
          <a:p>
            <a:pPr>
              <a:spcBef>
                <a:spcPct val="50000"/>
              </a:spcBef>
            </a:pPr>
            <a:r>
              <a:rPr lang="en-GB" dirty="0" smtClean="0">
                <a:latin typeface="Arial Unicode MS" pitchFamily="34" charset="-128"/>
              </a:rPr>
              <a:t>Style and wording</a:t>
            </a:r>
          </a:p>
          <a:p>
            <a:pPr>
              <a:spcBef>
                <a:spcPct val="50000"/>
              </a:spcBef>
            </a:pPr>
            <a:r>
              <a:rPr lang="en-GB" dirty="0" smtClean="0">
                <a:latin typeface="Arial Unicode MS" pitchFamily="34" charset="-128"/>
              </a:rPr>
              <a:t>Wide trawl or wide nets</a:t>
            </a:r>
          </a:p>
          <a:p>
            <a:pPr>
              <a:spcBef>
                <a:spcPct val="50000"/>
              </a:spcBef>
            </a:pPr>
            <a:r>
              <a:rPr lang="en-GB" dirty="0" smtClean="0">
                <a:latin typeface="Arial Unicode MS" pitchFamily="34" charset="-128"/>
              </a:rPr>
              <a:t>Realistic or positive	 </a:t>
            </a:r>
          </a:p>
          <a:p>
            <a:pPr>
              <a:spcBef>
                <a:spcPct val="50000"/>
              </a:spcBef>
            </a:pPr>
            <a:r>
              <a:rPr lang="en-GB" dirty="0" smtClean="0">
                <a:latin typeface="Arial Unicode MS" pitchFamily="34" charset="-128"/>
              </a:rPr>
              <a:t>Precise or vague </a:t>
            </a:r>
          </a:p>
          <a:p>
            <a:pPr>
              <a:spcBef>
                <a:spcPct val="50000"/>
              </a:spcBef>
              <a:buFont typeface="Wingdings 3" pitchFamily="18" charset="2"/>
              <a:buNone/>
            </a:pPr>
            <a:r>
              <a:rPr lang="en-GB" dirty="0" smtClean="0">
                <a:latin typeface="Arial Unicode MS" pitchFamily="34" charset="-128"/>
              </a:rPr>
              <a:t>   information</a:t>
            </a:r>
          </a:p>
          <a:p>
            <a:pPr>
              <a:spcBef>
                <a:spcPct val="50000"/>
              </a:spcBef>
            </a:pPr>
            <a:r>
              <a:rPr lang="en-GB" dirty="0" smtClean="0">
                <a:latin typeface="Arial Unicode MS" pitchFamily="34" charset="-128"/>
              </a:rPr>
              <a:t>Corporate image or job</a:t>
            </a:r>
          </a:p>
          <a:p>
            <a:pPr>
              <a:spcBef>
                <a:spcPct val="50000"/>
              </a:spcBef>
            </a:pPr>
            <a:r>
              <a:rPr lang="en-GB" dirty="0" smtClean="0">
                <a:latin typeface="Arial Unicode MS" pitchFamily="34" charset="-128"/>
              </a:rPr>
              <a:t>Plain speak or elaborate</a:t>
            </a:r>
          </a:p>
          <a:p>
            <a:pPr>
              <a:spcBef>
                <a:spcPct val="0"/>
              </a:spcBef>
            </a:pPr>
            <a:endParaRPr lang="en-GB"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867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867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867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867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8680">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8680">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8680">
                                            <p:txEl>
                                              <p:pRg st="2" end="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8680">
                                            <p:txEl>
                                              <p:pRg st="3" end="3"/>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8680">
                                            <p:txEl>
                                              <p:pRg st="4" end="4"/>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8680">
                                            <p:txEl>
                                              <p:pRg st="5" end="5"/>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8680">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9" grpId="0" build="p"/>
      <p:bldP spid="28680"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0034" y="2000240"/>
            <a:ext cx="8229600" cy="4525963"/>
          </a:xfrm>
        </p:spPr>
        <p:txBody>
          <a:bodyPr>
            <a:normAutofit lnSpcReduction="10000"/>
          </a:bodyPr>
          <a:lstStyle/>
          <a:p>
            <a:r>
              <a:rPr lang="en-GB" dirty="0" smtClean="0"/>
              <a:t>requirements of the job</a:t>
            </a:r>
          </a:p>
          <a:p>
            <a:r>
              <a:rPr lang="en-GB" dirty="0" smtClean="0"/>
              <a:t>Essential and desirable criteria for job applicants (to limit the number of inappropriate applications received)</a:t>
            </a:r>
          </a:p>
          <a:p>
            <a:r>
              <a:rPr lang="en-GB" dirty="0" smtClean="0"/>
              <a:t>nature of the organisation’s activities</a:t>
            </a:r>
          </a:p>
          <a:p>
            <a:r>
              <a:rPr lang="en-GB" dirty="0" smtClean="0"/>
              <a:t>job location</a:t>
            </a:r>
          </a:p>
          <a:p>
            <a:r>
              <a:rPr lang="en-GB" dirty="0" smtClean="0"/>
              <a:t>reward package</a:t>
            </a:r>
          </a:p>
          <a:p>
            <a:r>
              <a:rPr lang="en-GB" dirty="0" smtClean="0"/>
              <a:t>job tenure (for example, contract length)</a:t>
            </a:r>
          </a:p>
          <a:p>
            <a:r>
              <a:rPr lang="en-GB" dirty="0" smtClean="0"/>
              <a:t>details of how to apply.</a:t>
            </a:r>
          </a:p>
          <a:p>
            <a:endParaRPr lang="en-GB" dirty="0" smtClean="0"/>
          </a:p>
          <a:p>
            <a:pPr>
              <a:buNone/>
            </a:pPr>
            <a:r>
              <a:rPr lang="en-GB" sz="1300" dirty="0" smtClean="0"/>
              <a:t>Source CIPD, Factsheet (2011)</a:t>
            </a:r>
          </a:p>
          <a:p>
            <a:endParaRPr lang="en-GB" dirty="0" smtClean="0"/>
          </a:p>
          <a:p>
            <a:endParaRPr lang="en-GB" dirty="0"/>
          </a:p>
        </p:txBody>
      </p:sp>
      <p:sp>
        <p:nvSpPr>
          <p:cNvPr id="5" name="Slide Number Placeholder 4"/>
          <p:cNvSpPr>
            <a:spLocks noGrp="1"/>
          </p:cNvSpPr>
          <p:nvPr>
            <p:ph type="sldNum" sz="quarter" idx="12"/>
          </p:nvPr>
        </p:nvSpPr>
        <p:spPr/>
        <p:txBody>
          <a:bodyPr/>
          <a:lstStyle/>
          <a:p>
            <a:fld id="{97503B6A-4DA5-4756-B58A-8B28CBAE0F46}" type="slidenum">
              <a:rPr lang="en-GB" smtClean="0"/>
              <a:pPr/>
              <a:t>24</a:t>
            </a:fld>
            <a:endParaRPr lang="en-GB" dirty="0"/>
          </a:p>
        </p:txBody>
      </p:sp>
      <p:sp>
        <p:nvSpPr>
          <p:cNvPr id="6" name="Title 5"/>
          <p:cNvSpPr>
            <a:spLocks noGrp="1"/>
          </p:cNvSpPr>
          <p:nvPr>
            <p:ph type="title"/>
          </p:nvPr>
        </p:nvSpPr>
        <p:spPr>
          <a:xfrm>
            <a:off x="500034" y="428604"/>
            <a:ext cx="8229600" cy="1143000"/>
          </a:xfrm>
        </p:spPr>
        <p:txBody>
          <a:bodyPr>
            <a:normAutofit fontScale="90000"/>
          </a:bodyPr>
          <a:lstStyle/>
          <a:p>
            <a:r>
              <a:rPr lang="en-GB" dirty="0" smtClean="0"/>
              <a:t>What information would you expect to see in an advert for a vacancy?</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617AD16F-07F1-4573-8E5F-8E84DE65E09A}" type="datetime5">
              <a:rPr lang="en-US" smtClean="0"/>
              <a:pPr/>
              <a:t>6-Feb-13</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97503B6A-4DA5-4756-B58A-8B28CBAE0F46}" type="slidenum">
              <a:rPr lang="en-GB" smtClean="0"/>
              <a:pPr/>
              <a:t>25</a:t>
            </a:fld>
            <a:endParaRPr lang="en-GB" dirty="0"/>
          </a:p>
        </p:txBody>
      </p:sp>
      <p:sp>
        <p:nvSpPr>
          <p:cNvPr id="6" name="Title 5"/>
          <p:cNvSpPr>
            <a:spLocks noGrp="1"/>
          </p:cNvSpPr>
          <p:nvPr>
            <p:ph type="title"/>
          </p:nvPr>
        </p:nvSpPr>
        <p:spPr/>
        <p:txBody>
          <a:bodyPr/>
          <a:lstStyle/>
          <a:p>
            <a:r>
              <a:rPr lang="en-GB" dirty="0" smtClean="0"/>
              <a:t>Quiz</a:t>
            </a:r>
            <a:endParaRPr lang="en-GB" dirty="0"/>
          </a:p>
        </p:txBody>
      </p:sp>
      <p:pic>
        <p:nvPicPr>
          <p:cNvPr id="1026" name="Picture 2"/>
          <p:cNvPicPr>
            <a:picLocks noGrp="1" noChangeAspect="1" noChangeArrowheads="1"/>
          </p:cNvPicPr>
          <p:nvPr>
            <p:ph idx="1"/>
          </p:nvPr>
        </p:nvPicPr>
        <p:blipFill>
          <a:blip r:embed="rId2"/>
          <a:srcRect/>
          <a:stretch>
            <a:fillRect/>
          </a:stretch>
        </p:blipFill>
        <p:spPr bwMode="auto">
          <a:xfrm>
            <a:off x="2899559" y="2071678"/>
            <a:ext cx="3386953" cy="3386953"/>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28596" y="928670"/>
            <a:ext cx="8229600" cy="5150059"/>
          </a:xfrm>
        </p:spPr>
        <p:txBody>
          <a:bodyPr>
            <a:normAutofit fontScale="85000" lnSpcReduction="10000"/>
          </a:bodyPr>
          <a:lstStyle/>
          <a:p>
            <a:r>
              <a:rPr lang="en-GB" b="1" dirty="0" smtClean="0"/>
              <a:t>People are an organisations most valuable asset</a:t>
            </a:r>
          </a:p>
          <a:p>
            <a:r>
              <a:rPr lang="en-GB" dirty="0" smtClean="0"/>
              <a:t>Effective recruitment is all about getting the right person, with the right skills in the right role at the right time.</a:t>
            </a:r>
          </a:p>
          <a:p>
            <a:r>
              <a:rPr lang="en-GB" dirty="0" smtClean="0"/>
              <a:t>Recruitment is a strategic activity </a:t>
            </a:r>
          </a:p>
          <a:p>
            <a:r>
              <a:rPr lang="en-GB" dirty="0" smtClean="0"/>
              <a:t>Recruitment activity needs to be aligned with Human Resource Planning processes (HRP / Workforce Planning)</a:t>
            </a:r>
          </a:p>
          <a:p>
            <a:r>
              <a:rPr lang="en-GB" dirty="0" smtClean="0"/>
              <a:t>The approach adopted should be tailored to meet the needs of the business</a:t>
            </a:r>
          </a:p>
          <a:p>
            <a:r>
              <a:rPr lang="en-GB" b="1" dirty="0" smtClean="0"/>
              <a:t>Employer branding </a:t>
            </a:r>
            <a:r>
              <a:rPr lang="en-GB" dirty="0" smtClean="0"/>
              <a:t>is an essential part of an effective recruitment strategy</a:t>
            </a:r>
          </a:p>
          <a:p>
            <a:r>
              <a:rPr lang="en-GB" dirty="0" smtClean="0"/>
              <a:t>Job analysis, job descriptions and person specifications are all key contributors to ensuring the organisation selects the right people for the job.</a:t>
            </a:r>
            <a:endParaRPr lang="en-GB" dirty="0"/>
          </a:p>
        </p:txBody>
      </p:sp>
      <p:sp>
        <p:nvSpPr>
          <p:cNvPr id="3" name="Date Placeholder 2"/>
          <p:cNvSpPr>
            <a:spLocks noGrp="1"/>
          </p:cNvSpPr>
          <p:nvPr>
            <p:ph type="dt" sz="half" idx="10"/>
          </p:nvPr>
        </p:nvSpPr>
        <p:spPr/>
        <p:txBody>
          <a:bodyPr/>
          <a:lstStyle/>
          <a:p>
            <a:fld id="{617AD16F-07F1-4573-8E5F-8E84DE65E09A}" type="datetime5">
              <a:rPr lang="en-US" smtClean="0"/>
              <a:pPr/>
              <a:t>6-Feb-13</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97503B6A-4DA5-4756-B58A-8B28CBAE0F46}" type="slidenum">
              <a:rPr lang="en-GB" smtClean="0"/>
              <a:pPr/>
              <a:t>26</a:t>
            </a:fld>
            <a:endParaRPr lang="en-GB" dirty="0"/>
          </a:p>
        </p:txBody>
      </p:sp>
      <p:sp>
        <p:nvSpPr>
          <p:cNvPr id="6" name="Title 5"/>
          <p:cNvSpPr>
            <a:spLocks noGrp="1"/>
          </p:cNvSpPr>
          <p:nvPr>
            <p:ph type="title"/>
          </p:nvPr>
        </p:nvSpPr>
        <p:spPr>
          <a:xfrm>
            <a:off x="500034" y="0"/>
            <a:ext cx="8229600" cy="1143000"/>
          </a:xfrm>
        </p:spPr>
        <p:txBody>
          <a:bodyPr/>
          <a:lstStyle/>
          <a:p>
            <a:r>
              <a:rPr lang="en-GB" dirty="0" smtClean="0"/>
              <a:t>Summary – key points</a:t>
            </a:r>
            <a:endParaRPr lang="en-GB"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3485</TotalTime>
  <Words>1486</Words>
  <Application>Microsoft Office PowerPoint</Application>
  <PresentationFormat>On-screen Show (4:3)</PresentationFormat>
  <Paragraphs>306</Paragraphs>
  <Slides>26</Slides>
  <Notes>13</Notes>
  <HiddenSlides>0</HiddenSlides>
  <MMClips>0</MMClip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Concourse</vt:lpstr>
      <vt:lpstr>Recruitment and Selection February 2013</vt:lpstr>
      <vt:lpstr>Aims &amp; Objectives</vt:lpstr>
      <vt:lpstr>What is recruitment?</vt:lpstr>
      <vt:lpstr>Not just about right person etc...</vt:lpstr>
      <vt:lpstr>Resourcing and linkage with strategy</vt:lpstr>
      <vt:lpstr>What factors to consider when recruiting?</vt:lpstr>
      <vt:lpstr>Is recruitment always the answer?  What are the alternatives?</vt:lpstr>
      <vt:lpstr>The recruitment process</vt:lpstr>
      <vt:lpstr>Establishing  people requirements</vt:lpstr>
      <vt:lpstr>Discrimination – Protected Characteristics</vt:lpstr>
      <vt:lpstr>Discussion Point</vt:lpstr>
      <vt:lpstr>Preparing for recruitment:  </vt:lpstr>
      <vt:lpstr> Problems with the job analysis approach? </vt:lpstr>
      <vt:lpstr>Job descriptions </vt:lpstr>
      <vt:lpstr>Slide 15</vt:lpstr>
      <vt:lpstr>Slide 16</vt:lpstr>
      <vt:lpstr>Competency Frameworks</vt:lpstr>
      <vt:lpstr>2.  Competency-based Frameworks (modern) approach </vt:lpstr>
      <vt:lpstr>Bridgestone UK : Competency frame</vt:lpstr>
      <vt:lpstr>CIPD Research – most commonly used in competency frameworks</vt:lpstr>
      <vt:lpstr>How many different methods of attracting applicants can you identify?</vt:lpstr>
      <vt:lpstr>Internal recruitment</vt:lpstr>
      <vt:lpstr>Recruitment adverts </vt:lpstr>
      <vt:lpstr>What information would you expect to see in an advert for a vacancy?</vt:lpstr>
      <vt:lpstr>Quiz</vt:lpstr>
      <vt:lpstr>Summary – key points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Ruth Evans</dc:creator>
  <cp:lastModifiedBy>Samantha Morgan</cp:lastModifiedBy>
  <cp:revision>372</cp:revision>
  <dcterms:created xsi:type="dcterms:W3CDTF">2009-10-03T14:14:14Z</dcterms:created>
  <dcterms:modified xsi:type="dcterms:W3CDTF">2013-02-06T17:07:30Z</dcterms:modified>
</cp:coreProperties>
</file>