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eth Tearle" initials="BT" lastIdx="1" clrIdx="0">
    <p:extLst>
      <p:ext uri="{19B8F6BF-5375-455C-9EA6-DF929625EA0E}">
        <p15:presenceInfo xmlns:p15="http://schemas.microsoft.com/office/powerpoint/2012/main" userId="Beth Tearle"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62" autoAdjust="0"/>
    <p:restoredTop sz="94660"/>
  </p:normalViewPr>
  <p:slideViewPr>
    <p:cSldViewPr snapToGrid="0">
      <p:cViewPr varScale="1">
        <p:scale>
          <a:sx n="85" d="100"/>
          <a:sy n="85" d="100"/>
        </p:scale>
        <p:origin x="35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AA53E-A1F3-4FB1-8C00-0733D0BDC6A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D17DF19-CFF1-454D-A03A-F6BE72FF34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66AB739-79C4-4560-A782-6F377C85E20A}"/>
              </a:ext>
            </a:extLst>
          </p:cNvPr>
          <p:cNvSpPr>
            <a:spLocks noGrp="1"/>
          </p:cNvSpPr>
          <p:nvPr>
            <p:ph type="dt" sz="half" idx="10"/>
          </p:nvPr>
        </p:nvSpPr>
        <p:spPr/>
        <p:txBody>
          <a:bodyPr/>
          <a:lstStyle/>
          <a:p>
            <a:fld id="{60518C2D-5102-48F2-A859-5366198EAF86}" type="datetimeFigureOut">
              <a:rPr lang="en-GB" smtClean="0"/>
              <a:t>31/03/2020</a:t>
            </a:fld>
            <a:endParaRPr lang="en-GB"/>
          </a:p>
        </p:txBody>
      </p:sp>
      <p:sp>
        <p:nvSpPr>
          <p:cNvPr id="5" name="Footer Placeholder 4">
            <a:extLst>
              <a:ext uri="{FF2B5EF4-FFF2-40B4-BE49-F238E27FC236}">
                <a16:creationId xmlns:a16="http://schemas.microsoft.com/office/drawing/2014/main" id="{79408334-73A0-49A0-9C33-173E0AC973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E6629B-D001-4460-BCA5-898918CD7273}"/>
              </a:ext>
            </a:extLst>
          </p:cNvPr>
          <p:cNvSpPr>
            <a:spLocks noGrp="1"/>
          </p:cNvSpPr>
          <p:nvPr>
            <p:ph type="sldNum" sz="quarter" idx="12"/>
          </p:nvPr>
        </p:nvSpPr>
        <p:spPr/>
        <p:txBody>
          <a:bodyPr/>
          <a:lstStyle/>
          <a:p>
            <a:fld id="{016770B8-A6B1-4CEF-AECB-E2ECB1633102}" type="slidenum">
              <a:rPr lang="en-GB" smtClean="0"/>
              <a:t>‹#›</a:t>
            </a:fld>
            <a:endParaRPr lang="en-GB"/>
          </a:p>
        </p:txBody>
      </p:sp>
    </p:spTree>
    <p:extLst>
      <p:ext uri="{BB962C8B-B14F-4D97-AF65-F5344CB8AC3E}">
        <p14:creationId xmlns:p14="http://schemas.microsoft.com/office/powerpoint/2010/main" val="17400446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D9BF4-CA5D-47D7-9688-547DB7BC37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7252F0C-5678-4A08-9F95-C2DCD5B4735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A75675-2EE3-409A-81F5-052AA06DC2A7}"/>
              </a:ext>
            </a:extLst>
          </p:cNvPr>
          <p:cNvSpPr>
            <a:spLocks noGrp="1"/>
          </p:cNvSpPr>
          <p:nvPr>
            <p:ph type="dt" sz="half" idx="10"/>
          </p:nvPr>
        </p:nvSpPr>
        <p:spPr/>
        <p:txBody>
          <a:bodyPr/>
          <a:lstStyle/>
          <a:p>
            <a:fld id="{60518C2D-5102-48F2-A859-5366198EAF86}" type="datetimeFigureOut">
              <a:rPr lang="en-GB" smtClean="0"/>
              <a:t>31/03/2020</a:t>
            </a:fld>
            <a:endParaRPr lang="en-GB"/>
          </a:p>
        </p:txBody>
      </p:sp>
      <p:sp>
        <p:nvSpPr>
          <p:cNvPr id="5" name="Footer Placeholder 4">
            <a:extLst>
              <a:ext uri="{FF2B5EF4-FFF2-40B4-BE49-F238E27FC236}">
                <a16:creationId xmlns:a16="http://schemas.microsoft.com/office/drawing/2014/main" id="{975686F5-99BC-4129-83BB-9D6EC162C8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E9103C-010E-452C-828D-1EEE35FC1240}"/>
              </a:ext>
            </a:extLst>
          </p:cNvPr>
          <p:cNvSpPr>
            <a:spLocks noGrp="1"/>
          </p:cNvSpPr>
          <p:nvPr>
            <p:ph type="sldNum" sz="quarter" idx="12"/>
          </p:nvPr>
        </p:nvSpPr>
        <p:spPr/>
        <p:txBody>
          <a:bodyPr/>
          <a:lstStyle/>
          <a:p>
            <a:fld id="{016770B8-A6B1-4CEF-AECB-E2ECB1633102}" type="slidenum">
              <a:rPr lang="en-GB" smtClean="0"/>
              <a:t>‹#›</a:t>
            </a:fld>
            <a:endParaRPr lang="en-GB"/>
          </a:p>
        </p:txBody>
      </p:sp>
    </p:spTree>
    <p:extLst>
      <p:ext uri="{BB962C8B-B14F-4D97-AF65-F5344CB8AC3E}">
        <p14:creationId xmlns:p14="http://schemas.microsoft.com/office/powerpoint/2010/main" val="3034500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8B6F69-CA8D-40E5-BE55-BC91E87FA7E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D46D3D9-DAE1-4D26-B33B-0495B4244A8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390DD19-1B94-4B4E-8DD4-27F4B289F422}"/>
              </a:ext>
            </a:extLst>
          </p:cNvPr>
          <p:cNvSpPr>
            <a:spLocks noGrp="1"/>
          </p:cNvSpPr>
          <p:nvPr>
            <p:ph type="dt" sz="half" idx="10"/>
          </p:nvPr>
        </p:nvSpPr>
        <p:spPr/>
        <p:txBody>
          <a:bodyPr/>
          <a:lstStyle/>
          <a:p>
            <a:fld id="{60518C2D-5102-48F2-A859-5366198EAF86}" type="datetimeFigureOut">
              <a:rPr lang="en-GB" smtClean="0"/>
              <a:t>31/03/2020</a:t>
            </a:fld>
            <a:endParaRPr lang="en-GB"/>
          </a:p>
        </p:txBody>
      </p:sp>
      <p:sp>
        <p:nvSpPr>
          <p:cNvPr id="5" name="Footer Placeholder 4">
            <a:extLst>
              <a:ext uri="{FF2B5EF4-FFF2-40B4-BE49-F238E27FC236}">
                <a16:creationId xmlns:a16="http://schemas.microsoft.com/office/drawing/2014/main" id="{1E3951F8-F2D5-4513-ADE1-1B5343DD86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1F2935F-146F-4F67-B387-F16222A367F3}"/>
              </a:ext>
            </a:extLst>
          </p:cNvPr>
          <p:cNvSpPr>
            <a:spLocks noGrp="1"/>
          </p:cNvSpPr>
          <p:nvPr>
            <p:ph type="sldNum" sz="quarter" idx="12"/>
          </p:nvPr>
        </p:nvSpPr>
        <p:spPr/>
        <p:txBody>
          <a:bodyPr/>
          <a:lstStyle/>
          <a:p>
            <a:fld id="{016770B8-A6B1-4CEF-AECB-E2ECB1633102}" type="slidenum">
              <a:rPr lang="en-GB" smtClean="0"/>
              <a:t>‹#›</a:t>
            </a:fld>
            <a:endParaRPr lang="en-GB"/>
          </a:p>
        </p:txBody>
      </p:sp>
    </p:spTree>
    <p:extLst>
      <p:ext uri="{BB962C8B-B14F-4D97-AF65-F5344CB8AC3E}">
        <p14:creationId xmlns:p14="http://schemas.microsoft.com/office/powerpoint/2010/main" val="36605423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1321C-FADA-48BD-9ECC-7A32B281F7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B8DA353-BC13-443A-AA11-7CDAB041A65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CA087D6-632E-4979-B165-B833D79D475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90BA25A-1A5A-4CD1-8837-D4360011EFAB}"/>
              </a:ext>
            </a:extLst>
          </p:cNvPr>
          <p:cNvSpPr>
            <a:spLocks noGrp="1"/>
          </p:cNvSpPr>
          <p:nvPr>
            <p:ph type="dt" sz="half" idx="10"/>
          </p:nvPr>
        </p:nvSpPr>
        <p:spPr/>
        <p:txBody>
          <a:bodyPr/>
          <a:lstStyle/>
          <a:p>
            <a:fld id="{60518C2D-5102-48F2-A859-5366198EAF86}" type="datetimeFigureOut">
              <a:rPr lang="en-GB" smtClean="0"/>
              <a:t>31/03/2020</a:t>
            </a:fld>
            <a:endParaRPr lang="en-GB"/>
          </a:p>
        </p:txBody>
      </p:sp>
      <p:sp>
        <p:nvSpPr>
          <p:cNvPr id="6" name="Footer Placeholder 5">
            <a:extLst>
              <a:ext uri="{FF2B5EF4-FFF2-40B4-BE49-F238E27FC236}">
                <a16:creationId xmlns:a16="http://schemas.microsoft.com/office/drawing/2014/main" id="{C6CF9707-2FB8-4776-AE3D-1A46376788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9DB201-A64B-4644-9D9E-AA3149DFDFBC}"/>
              </a:ext>
            </a:extLst>
          </p:cNvPr>
          <p:cNvSpPr>
            <a:spLocks noGrp="1"/>
          </p:cNvSpPr>
          <p:nvPr>
            <p:ph type="sldNum" sz="quarter" idx="12"/>
          </p:nvPr>
        </p:nvSpPr>
        <p:spPr/>
        <p:txBody>
          <a:bodyPr/>
          <a:lstStyle/>
          <a:p>
            <a:fld id="{016770B8-A6B1-4CEF-AECB-E2ECB1633102}" type="slidenum">
              <a:rPr lang="en-GB" smtClean="0"/>
              <a:t>‹#›</a:t>
            </a:fld>
            <a:endParaRPr lang="en-GB"/>
          </a:p>
        </p:txBody>
      </p:sp>
    </p:spTree>
    <p:extLst>
      <p:ext uri="{BB962C8B-B14F-4D97-AF65-F5344CB8AC3E}">
        <p14:creationId xmlns:p14="http://schemas.microsoft.com/office/powerpoint/2010/main" val="21004857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5CEA6D-7021-42A9-816D-822AB4BA360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139BCA-7F4B-4251-85FE-600B7015D66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C17A26E-A0F0-4D15-817E-798482102F6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7F8A2E6-A891-4A34-8038-F955C500F8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15E84D6-1DF4-4C1F-A755-F8689ED09F3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5EB928D-2A39-478E-B0E2-AE2A769D1378}"/>
              </a:ext>
            </a:extLst>
          </p:cNvPr>
          <p:cNvSpPr>
            <a:spLocks noGrp="1"/>
          </p:cNvSpPr>
          <p:nvPr>
            <p:ph type="dt" sz="half" idx="10"/>
          </p:nvPr>
        </p:nvSpPr>
        <p:spPr/>
        <p:txBody>
          <a:bodyPr/>
          <a:lstStyle/>
          <a:p>
            <a:fld id="{60518C2D-5102-48F2-A859-5366198EAF86}" type="datetimeFigureOut">
              <a:rPr lang="en-GB" smtClean="0"/>
              <a:t>31/03/2020</a:t>
            </a:fld>
            <a:endParaRPr lang="en-GB"/>
          </a:p>
        </p:txBody>
      </p:sp>
      <p:sp>
        <p:nvSpPr>
          <p:cNvPr id="8" name="Footer Placeholder 7">
            <a:extLst>
              <a:ext uri="{FF2B5EF4-FFF2-40B4-BE49-F238E27FC236}">
                <a16:creationId xmlns:a16="http://schemas.microsoft.com/office/drawing/2014/main" id="{49FC3FC2-8E0B-464A-9BC6-1EEBDB4153C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B04C054-4045-476C-8854-CAE64F30E30B}"/>
              </a:ext>
            </a:extLst>
          </p:cNvPr>
          <p:cNvSpPr>
            <a:spLocks noGrp="1"/>
          </p:cNvSpPr>
          <p:nvPr>
            <p:ph type="sldNum" sz="quarter" idx="12"/>
          </p:nvPr>
        </p:nvSpPr>
        <p:spPr/>
        <p:txBody>
          <a:bodyPr/>
          <a:lstStyle/>
          <a:p>
            <a:fld id="{016770B8-A6B1-4CEF-AECB-E2ECB1633102}" type="slidenum">
              <a:rPr lang="en-GB" smtClean="0"/>
              <a:t>‹#›</a:t>
            </a:fld>
            <a:endParaRPr lang="en-GB"/>
          </a:p>
        </p:txBody>
      </p:sp>
    </p:spTree>
    <p:extLst>
      <p:ext uri="{BB962C8B-B14F-4D97-AF65-F5344CB8AC3E}">
        <p14:creationId xmlns:p14="http://schemas.microsoft.com/office/powerpoint/2010/main" val="20456955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C93749-E2A2-4DEF-AD72-BB9C92ADE6C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F340ECC-422C-41FE-8E30-BF17E3EA9A3B}"/>
              </a:ext>
            </a:extLst>
          </p:cNvPr>
          <p:cNvSpPr>
            <a:spLocks noGrp="1"/>
          </p:cNvSpPr>
          <p:nvPr>
            <p:ph type="dt" sz="half" idx="10"/>
          </p:nvPr>
        </p:nvSpPr>
        <p:spPr/>
        <p:txBody>
          <a:bodyPr/>
          <a:lstStyle/>
          <a:p>
            <a:fld id="{60518C2D-5102-48F2-A859-5366198EAF86}" type="datetimeFigureOut">
              <a:rPr lang="en-GB" smtClean="0"/>
              <a:t>31/03/2020</a:t>
            </a:fld>
            <a:endParaRPr lang="en-GB"/>
          </a:p>
        </p:txBody>
      </p:sp>
      <p:sp>
        <p:nvSpPr>
          <p:cNvPr id="4" name="Footer Placeholder 3">
            <a:extLst>
              <a:ext uri="{FF2B5EF4-FFF2-40B4-BE49-F238E27FC236}">
                <a16:creationId xmlns:a16="http://schemas.microsoft.com/office/drawing/2014/main" id="{477EC97C-B88B-49F4-9E59-06F2F3DCE76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339CEF6-7B39-415F-8A4D-557CE7415A56}"/>
              </a:ext>
            </a:extLst>
          </p:cNvPr>
          <p:cNvSpPr>
            <a:spLocks noGrp="1"/>
          </p:cNvSpPr>
          <p:nvPr>
            <p:ph type="sldNum" sz="quarter" idx="12"/>
          </p:nvPr>
        </p:nvSpPr>
        <p:spPr/>
        <p:txBody>
          <a:bodyPr/>
          <a:lstStyle/>
          <a:p>
            <a:fld id="{016770B8-A6B1-4CEF-AECB-E2ECB1633102}" type="slidenum">
              <a:rPr lang="en-GB" smtClean="0"/>
              <a:t>‹#›</a:t>
            </a:fld>
            <a:endParaRPr lang="en-GB"/>
          </a:p>
        </p:txBody>
      </p:sp>
    </p:spTree>
    <p:extLst>
      <p:ext uri="{BB962C8B-B14F-4D97-AF65-F5344CB8AC3E}">
        <p14:creationId xmlns:p14="http://schemas.microsoft.com/office/powerpoint/2010/main" val="3668052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653343-A67E-4B23-A182-305C11E09029}"/>
              </a:ext>
            </a:extLst>
          </p:cNvPr>
          <p:cNvSpPr>
            <a:spLocks noGrp="1"/>
          </p:cNvSpPr>
          <p:nvPr>
            <p:ph type="dt" sz="half" idx="10"/>
          </p:nvPr>
        </p:nvSpPr>
        <p:spPr/>
        <p:txBody>
          <a:bodyPr/>
          <a:lstStyle/>
          <a:p>
            <a:fld id="{60518C2D-5102-48F2-A859-5366198EAF86}" type="datetimeFigureOut">
              <a:rPr lang="en-GB" smtClean="0"/>
              <a:t>31/03/2020</a:t>
            </a:fld>
            <a:endParaRPr lang="en-GB"/>
          </a:p>
        </p:txBody>
      </p:sp>
      <p:sp>
        <p:nvSpPr>
          <p:cNvPr id="3" name="Footer Placeholder 2">
            <a:extLst>
              <a:ext uri="{FF2B5EF4-FFF2-40B4-BE49-F238E27FC236}">
                <a16:creationId xmlns:a16="http://schemas.microsoft.com/office/drawing/2014/main" id="{4F01E718-0534-4835-8781-E2125A8C8B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4A16C2F-2407-415F-8566-8CB8906D0BB3}"/>
              </a:ext>
            </a:extLst>
          </p:cNvPr>
          <p:cNvSpPr>
            <a:spLocks noGrp="1"/>
          </p:cNvSpPr>
          <p:nvPr>
            <p:ph type="sldNum" sz="quarter" idx="12"/>
          </p:nvPr>
        </p:nvSpPr>
        <p:spPr/>
        <p:txBody>
          <a:bodyPr/>
          <a:lstStyle/>
          <a:p>
            <a:fld id="{016770B8-A6B1-4CEF-AECB-E2ECB1633102}" type="slidenum">
              <a:rPr lang="en-GB" smtClean="0"/>
              <a:t>‹#›</a:t>
            </a:fld>
            <a:endParaRPr lang="en-GB"/>
          </a:p>
        </p:txBody>
      </p:sp>
    </p:spTree>
    <p:extLst>
      <p:ext uri="{BB962C8B-B14F-4D97-AF65-F5344CB8AC3E}">
        <p14:creationId xmlns:p14="http://schemas.microsoft.com/office/powerpoint/2010/main" val="18290465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24DB27-166B-4C79-8DA3-F9C4A15122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5E79139-32D8-4CF3-B446-AC0589374C2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48A9E72-74B9-4D05-AE98-3ADE1D9E33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ADEF367-84FA-4D2D-B92C-044A146B3D1E}"/>
              </a:ext>
            </a:extLst>
          </p:cNvPr>
          <p:cNvSpPr>
            <a:spLocks noGrp="1"/>
          </p:cNvSpPr>
          <p:nvPr>
            <p:ph type="dt" sz="half" idx="10"/>
          </p:nvPr>
        </p:nvSpPr>
        <p:spPr/>
        <p:txBody>
          <a:bodyPr/>
          <a:lstStyle/>
          <a:p>
            <a:fld id="{60518C2D-5102-48F2-A859-5366198EAF86}" type="datetimeFigureOut">
              <a:rPr lang="en-GB" smtClean="0"/>
              <a:t>31/03/2020</a:t>
            </a:fld>
            <a:endParaRPr lang="en-GB"/>
          </a:p>
        </p:txBody>
      </p:sp>
      <p:sp>
        <p:nvSpPr>
          <p:cNvPr id="6" name="Footer Placeholder 5">
            <a:extLst>
              <a:ext uri="{FF2B5EF4-FFF2-40B4-BE49-F238E27FC236}">
                <a16:creationId xmlns:a16="http://schemas.microsoft.com/office/drawing/2014/main" id="{7197487C-6243-46DA-8748-0ECE358100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642687-D61D-43C6-9109-A2E825E9FE57}"/>
              </a:ext>
            </a:extLst>
          </p:cNvPr>
          <p:cNvSpPr>
            <a:spLocks noGrp="1"/>
          </p:cNvSpPr>
          <p:nvPr>
            <p:ph type="sldNum" sz="quarter" idx="12"/>
          </p:nvPr>
        </p:nvSpPr>
        <p:spPr/>
        <p:txBody>
          <a:bodyPr/>
          <a:lstStyle/>
          <a:p>
            <a:fld id="{016770B8-A6B1-4CEF-AECB-E2ECB1633102}" type="slidenum">
              <a:rPr lang="en-GB" smtClean="0"/>
              <a:t>‹#›</a:t>
            </a:fld>
            <a:endParaRPr lang="en-GB"/>
          </a:p>
        </p:txBody>
      </p:sp>
    </p:spTree>
    <p:extLst>
      <p:ext uri="{BB962C8B-B14F-4D97-AF65-F5344CB8AC3E}">
        <p14:creationId xmlns:p14="http://schemas.microsoft.com/office/powerpoint/2010/main" val="3559171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A31AA-43C4-46E8-A92B-D0A76C06E2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91606AF-B0A2-4131-AF37-64B1400F37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6DB70EB-0549-4EA4-9ADB-8C7503F5DE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72EF53A-27CE-43B2-B95B-C28D172AF81C}"/>
              </a:ext>
            </a:extLst>
          </p:cNvPr>
          <p:cNvSpPr>
            <a:spLocks noGrp="1"/>
          </p:cNvSpPr>
          <p:nvPr>
            <p:ph type="dt" sz="half" idx="10"/>
          </p:nvPr>
        </p:nvSpPr>
        <p:spPr/>
        <p:txBody>
          <a:bodyPr/>
          <a:lstStyle/>
          <a:p>
            <a:fld id="{60518C2D-5102-48F2-A859-5366198EAF86}" type="datetimeFigureOut">
              <a:rPr lang="en-GB" smtClean="0"/>
              <a:t>31/03/2020</a:t>
            </a:fld>
            <a:endParaRPr lang="en-GB"/>
          </a:p>
        </p:txBody>
      </p:sp>
      <p:sp>
        <p:nvSpPr>
          <p:cNvPr id="6" name="Footer Placeholder 5">
            <a:extLst>
              <a:ext uri="{FF2B5EF4-FFF2-40B4-BE49-F238E27FC236}">
                <a16:creationId xmlns:a16="http://schemas.microsoft.com/office/drawing/2014/main" id="{0BD03BCD-A304-4930-A0BC-0856105FF9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D715450-9957-4132-BBF2-112D5D8C8232}"/>
              </a:ext>
            </a:extLst>
          </p:cNvPr>
          <p:cNvSpPr>
            <a:spLocks noGrp="1"/>
          </p:cNvSpPr>
          <p:nvPr>
            <p:ph type="sldNum" sz="quarter" idx="12"/>
          </p:nvPr>
        </p:nvSpPr>
        <p:spPr/>
        <p:txBody>
          <a:bodyPr/>
          <a:lstStyle/>
          <a:p>
            <a:fld id="{016770B8-A6B1-4CEF-AECB-E2ECB1633102}" type="slidenum">
              <a:rPr lang="en-GB" smtClean="0"/>
              <a:t>‹#›</a:t>
            </a:fld>
            <a:endParaRPr lang="en-GB"/>
          </a:p>
        </p:txBody>
      </p:sp>
    </p:spTree>
    <p:extLst>
      <p:ext uri="{BB962C8B-B14F-4D97-AF65-F5344CB8AC3E}">
        <p14:creationId xmlns:p14="http://schemas.microsoft.com/office/powerpoint/2010/main" val="362359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F762E-ACF9-4C56-8E92-CC22D1272A2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A4BA50D-CDC2-4723-AB9A-69B742C464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218E36-2902-4B00-B5F8-C41D1CC62E2B}"/>
              </a:ext>
            </a:extLst>
          </p:cNvPr>
          <p:cNvSpPr>
            <a:spLocks noGrp="1"/>
          </p:cNvSpPr>
          <p:nvPr>
            <p:ph type="dt" sz="half" idx="10"/>
          </p:nvPr>
        </p:nvSpPr>
        <p:spPr/>
        <p:txBody>
          <a:bodyPr/>
          <a:lstStyle/>
          <a:p>
            <a:fld id="{60518C2D-5102-48F2-A859-5366198EAF86}" type="datetimeFigureOut">
              <a:rPr lang="en-GB" smtClean="0"/>
              <a:t>31/03/2020</a:t>
            </a:fld>
            <a:endParaRPr lang="en-GB"/>
          </a:p>
        </p:txBody>
      </p:sp>
      <p:sp>
        <p:nvSpPr>
          <p:cNvPr id="5" name="Footer Placeholder 4">
            <a:extLst>
              <a:ext uri="{FF2B5EF4-FFF2-40B4-BE49-F238E27FC236}">
                <a16:creationId xmlns:a16="http://schemas.microsoft.com/office/drawing/2014/main" id="{B2EAF0D2-7E54-4AF7-B757-67398BA84E8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86C662-48A8-4506-B05E-75EC82CC0710}"/>
              </a:ext>
            </a:extLst>
          </p:cNvPr>
          <p:cNvSpPr>
            <a:spLocks noGrp="1"/>
          </p:cNvSpPr>
          <p:nvPr>
            <p:ph type="sldNum" sz="quarter" idx="12"/>
          </p:nvPr>
        </p:nvSpPr>
        <p:spPr/>
        <p:txBody>
          <a:bodyPr/>
          <a:lstStyle/>
          <a:p>
            <a:fld id="{016770B8-A6B1-4CEF-AECB-E2ECB1633102}" type="slidenum">
              <a:rPr lang="en-GB" smtClean="0"/>
              <a:t>‹#›</a:t>
            </a:fld>
            <a:endParaRPr lang="en-GB"/>
          </a:p>
        </p:txBody>
      </p:sp>
    </p:spTree>
    <p:extLst>
      <p:ext uri="{BB962C8B-B14F-4D97-AF65-F5344CB8AC3E}">
        <p14:creationId xmlns:p14="http://schemas.microsoft.com/office/powerpoint/2010/main" val="3533003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D24BA3-BB8B-4B77-86A2-B48C1FDAF18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371E82C-96CB-495E-A1AE-4AF218807A9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D2F0A0-0098-4C86-9F77-8E8C22CB2E8C}"/>
              </a:ext>
            </a:extLst>
          </p:cNvPr>
          <p:cNvSpPr>
            <a:spLocks noGrp="1"/>
          </p:cNvSpPr>
          <p:nvPr>
            <p:ph type="dt" sz="half" idx="10"/>
          </p:nvPr>
        </p:nvSpPr>
        <p:spPr/>
        <p:txBody>
          <a:bodyPr/>
          <a:lstStyle/>
          <a:p>
            <a:fld id="{60518C2D-5102-48F2-A859-5366198EAF86}" type="datetimeFigureOut">
              <a:rPr lang="en-GB" smtClean="0"/>
              <a:t>31/03/2020</a:t>
            </a:fld>
            <a:endParaRPr lang="en-GB"/>
          </a:p>
        </p:txBody>
      </p:sp>
      <p:sp>
        <p:nvSpPr>
          <p:cNvPr id="5" name="Footer Placeholder 4">
            <a:extLst>
              <a:ext uri="{FF2B5EF4-FFF2-40B4-BE49-F238E27FC236}">
                <a16:creationId xmlns:a16="http://schemas.microsoft.com/office/drawing/2014/main" id="{1ED04BCC-5128-4129-BD7C-968B9FF92D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90201FE-E0ED-4C57-A7A8-B0C9B9D23BBE}"/>
              </a:ext>
            </a:extLst>
          </p:cNvPr>
          <p:cNvSpPr>
            <a:spLocks noGrp="1"/>
          </p:cNvSpPr>
          <p:nvPr>
            <p:ph type="sldNum" sz="quarter" idx="12"/>
          </p:nvPr>
        </p:nvSpPr>
        <p:spPr/>
        <p:txBody>
          <a:bodyPr/>
          <a:lstStyle/>
          <a:p>
            <a:fld id="{016770B8-A6B1-4CEF-AECB-E2ECB1633102}" type="slidenum">
              <a:rPr lang="en-GB" smtClean="0"/>
              <a:t>‹#›</a:t>
            </a:fld>
            <a:endParaRPr lang="en-GB"/>
          </a:p>
        </p:txBody>
      </p:sp>
    </p:spTree>
    <p:extLst>
      <p:ext uri="{BB962C8B-B14F-4D97-AF65-F5344CB8AC3E}">
        <p14:creationId xmlns:p14="http://schemas.microsoft.com/office/powerpoint/2010/main" val="321731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3BEE6A0-F048-48DC-90AC-19554418D76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4F7FBBC-1F53-4A96-847F-1414087361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C538BE-2C54-4A68-BF77-31B1288560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518C2D-5102-48F2-A859-5366198EAF86}" type="datetimeFigureOut">
              <a:rPr lang="en-GB" smtClean="0"/>
              <a:t>31/03/2020</a:t>
            </a:fld>
            <a:endParaRPr lang="en-GB"/>
          </a:p>
        </p:txBody>
      </p:sp>
      <p:sp>
        <p:nvSpPr>
          <p:cNvPr id="5" name="Footer Placeholder 4">
            <a:extLst>
              <a:ext uri="{FF2B5EF4-FFF2-40B4-BE49-F238E27FC236}">
                <a16:creationId xmlns:a16="http://schemas.microsoft.com/office/drawing/2014/main" id="{F2D4589C-3213-4F21-9A1A-422316CB0C6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D096F70-62D5-4CE6-901F-E36BD9702C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16770B8-A6B1-4CEF-AECB-E2ECB1633102}" type="slidenum">
              <a:rPr lang="en-GB" smtClean="0"/>
              <a:t>‹#›</a:t>
            </a:fld>
            <a:endParaRPr lang="en-GB"/>
          </a:p>
        </p:txBody>
      </p:sp>
    </p:spTree>
    <p:extLst>
      <p:ext uri="{BB962C8B-B14F-4D97-AF65-F5344CB8AC3E}">
        <p14:creationId xmlns:p14="http://schemas.microsoft.com/office/powerpoint/2010/main" val="13606773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D05189B-721B-42E5-8081-E92AF62878CF}"/>
              </a:ext>
            </a:extLst>
          </p:cNvPr>
          <p:cNvSpPr txBox="1"/>
          <p:nvPr/>
        </p:nvSpPr>
        <p:spPr>
          <a:xfrm>
            <a:off x="212035" y="198783"/>
            <a:ext cx="11729756" cy="7755969"/>
          </a:xfrm>
          <a:prstGeom prst="rect">
            <a:avLst/>
          </a:prstGeom>
          <a:noFill/>
        </p:spPr>
        <p:txBody>
          <a:bodyPr wrap="square" rtlCol="0">
            <a:spAutoFit/>
          </a:bodyPr>
          <a:lstStyle/>
          <a:p>
            <a:pPr algn="ctr"/>
            <a:r>
              <a:rPr lang="en-GB" sz="2000" b="1" dirty="0">
                <a:cs typeface="Arial" panose="020B0604020202020204" pitchFamily="34" charset="0"/>
              </a:rPr>
              <a:t>Welcome to the Scenography: Stage Design Realisation Module</a:t>
            </a:r>
          </a:p>
          <a:p>
            <a:pPr algn="ctr"/>
            <a:r>
              <a:rPr lang="en-GB" sz="2000" b="1" dirty="0">
                <a:cs typeface="Arial" panose="020B0604020202020204" pitchFamily="34" charset="0"/>
              </a:rPr>
              <a:t>SESSION – The Adding Machine by Elmer L. Rice – Expressionist Techniques &amp; Play Analysis (Part 1)  </a:t>
            </a:r>
            <a:endParaRPr lang="en-GB" dirty="0">
              <a:cs typeface="Arial" panose="020B0604020202020204" pitchFamily="34" charset="0"/>
            </a:endParaRPr>
          </a:p>
          <a:p>
            <a:endParaRPr lang="en-GB" dirty="0">
              <a:cs typeface="Arial" panose="020B0604020202020204" pitchFamily="34" charset="0"/>
            </a:endParaRPr>
          </a:p>
          <a:p>
            <a:r>
              <a:rPr lang="en-GB" dirty="0">
                <a:cs typeface="Arial" panose="020B0604020202020204" pitchFamily="34" charset="0"/>
              </a:rPr>
              <a:t>This class session will look at ‘</a:t>
            </a:r>
            <a:r>
              <a:rPr lang="en-GB" i="1" dirty="0">
                <a:cs typeface="Arial" panose="020B0604020202020204" pitchFamily="34" charset="0"/>
              </a:rPr>
              <a:t>The Adding Machine’ </a:t>
            </a:r>
            <a:r>
              <a:rPr lang="en-GB" dirty="0">
                <a:cs typeface="Arial" panose="020B0604020202020204" pitchFamily="34" charset="0"/>
              </a:rPr>
              <a:t>and is the dramatic stimulus for your Practical Projects. As with any design process, you will need to carryout your own </a:t>
            </a:r>
            <a:r>
              <a:rPr lang="en-GB" u="sng" dirty="0">
                <a:cs typeface="Arial" panose="020B0604020202020204" pitchFamily="34" charset="0"/>
              </a:rPr>
              <a:t>analysis of the play</a:t>
            </a:r>
            <a:r>
              <a:rPr lang="en-GB" dirty="0">
                <a:cs typeface="Arial" panose="020B0604020202020204" pitchFamily="34" charset="0"/>
              </a:rPr>
              <a:t> &amp; once you’ve chosen a project brief you will then need to extract key information from the text to inform you as set, puppet &amp; costume designers. </a:t>
            </a:r>
          </a:p>
          <a:p>
            <a:pPr>
              <a:spcAft>
                <a:spcPts val="0"/>
              </a:spcAft>
            </a:pPr>
            <a:endParaRPr lang="en-GB" dirty="0">
              <a:cs typeface="Arial" panose="020B0604020202020204" pitchFamily="34" charset="0"/>
            </a:endParaRPr>
          </a:p>
          <a:p>
            <a:pPr>
              <a:spcAft>
                <a:spcPts val="0"/>
              </a:spcAft>
            </a:pPr>
            <a:r>
              <a:rPr lang="en-GB" dirty="0">
                <a:cs typeface="Arial" panose="020B0604020202020204" pitchFamily="34" charset="0"/>
              </a:rPr>
              <a:t>This is also a good point to start the final </a:t>
            </a:r>
            <a:r>
              <a:rPr lang="en-GB" sz="2000" b="1" u="sng" dirty="0">
                <a:solidFill>
                  <a:prstClr val="black"/>
                </a:solidFill>
                <a:cs typeface="Calibri" panose="020F0502020204030204" pitchFamily="34" charset="0"/>
              </a:rPr>
              <a:t>Research Task</a:t>
            </a:r>
            <a:r>
              <a:rPr lang="en-GB" sz="2000" b="1" dirty="0">
                <a:solidFill>
                  <a:prstClr val="black"/>
                </a:solidFill>
                <a:cs typeface="Calibri" panose="020F0502020204030204" pitchFamily="34" charset="0"/>
              </a:rPr>
              <a:t>: </a:t>
            </a:r>
            <a:r>
              <a:rPr lang="en-US" sz="2000" b="1" dirty="0">
                <a:ea typeface="Times New Roman" panose="02020603050405020304" pitchFamily="18" charset="0"/>
              </a:rPr>
              <a:t>Look at the work of Expressionist dramatists and playwrights for example: Walter </a:t>
            </a:r>
            <a:r>
              <a:rPr lang="en-US" sz="2000" b="1" dirty="0" err="1">
                <a:ea typeface="Times New Roman" panose="02020603050405020304" pitchFamily="18" charset="0"/>
              </a:rPr>
              <a:t>Hasenclever</a:t>
            </a:r>
            <a:r>
              <a:rPr lang="en-US" sz="2000" b="1" dirty="0">
                <a:ea typeface="Times New Roman" panose="02020603050405020304" pitchFamily="18" charset="0"/>
              </a:rPr>
              <a:t>, Sophie Treadwell, Ernst Toller and Georg Kaiser</a:t>
            </a:r>
          </a:p>
          <a:p>
            <a:pPr>
              <a:spcAft>
                <a:spcPts val="0"/>
              </a:spcAft>
            </a:pPr>
            <a:r>
              <a:rPr lang="en-US" dirty="0">
                <a:ea typeface="Times New Roman" panose="02020603050405020304" pitchFamily="18" charset="0"/>
              </a:rPr>
              <a:t>Use this as an opportunity to develop your understanding of Expressionist Theatre forms and reflect on what you find from the perspective of a theatre designer. </a:t>
            </a:r>
            <a:endParaRPr lang="en-GB" dirty="0">
              <a:cs typeface="Arial" panose="020B0604020202020204" pitchFamily="34" charset="0"/>
            </a:endParaRPr>
          </a:p>
          <a:p>
            <a:endParaRPr lang="en-GB" sz="2000" b="1" dirty="0">
              <a:cs typeface="Arial" panose="020B0604020202020204" pitchFamily="34" charset="0"/>
            </a:endParaRPr>
          </a:p>
          <a:p>
            <a:r>
              <a:rPr lang="en-GB" sz="2000" b="1" dirty="0">
                <a:cs typeface="Arial" panose="020B0604020202020204" pitchFamily="34" charset="0"/>
              </a:rPr>
              <a:t>Lets start with an Introduction to the play:</a:t>
            </a:r>
          </a:p>
          <a:p>
            <a:pPr lvl="0"/>
            <a:r>
              <a:rPr lang="en-GB" dirty="0">
                <a:solidFill>
                  <a:prstClr val="black"/>
                </a:solidFill>
                <a:cs typeface="Arial" panose="020B0604020202020204" pitchFamily="34" charset="0"/>
              </a:rPr>
              <a:t>Elmer L Rice was an American playwright, director &amp; novelist. Before he wrote </a:t>
            </a:r>
            <a:r>
              <a:rPr lang="en-GB" i="1" dirty="0">
                <a:solidFill>
                  <a:prstClr val="black"/>
                </a:solidFill>
                <a:cs typeface="Arial" panose="020B0604020202020204" pitchFamily="34" charset="0"/>
              </a:rPr>
              <a:t>The Adding Machine (1923)</a:t>
            </a:r>
            <a:r>
              <a:rPr lang="en-GB" dirty="0">
                <a:solidFill>
                  <a:prstClr val="black"/>
                </a:solidFill>
                <a:cs typeface="Arial" panose="020B0604020202020204" pitchFamily="34" charset="0"/>
              </a:rPr>
              <a:t>, Rice’s name was associated with a type of theatrical production known as melodrama. In the 1920’s, Expressionism relished a brief period of popularity in the theatre in the United States.</a:t>
            </a:r>
          </a:p>
          <a:p>
            <a:pPr lvl="0"/>
            <a:r>
              <a:rPr lang="en-GB" dirty="0">
                <a:cs typeface="Arial" panose="020B0604020202020204" pitchFamily="34" charset="0"/>
              </a:rPr>
              <a:t>Rice scripted the play in only seventeen days. </a:t>
            </a:r>
            <a:r>
              <a:rPr lang="en-GB" b="1" dirty="0">
                <a:cs typeface="Arial" panose="020B0604020202020204" pitchFamily="34" charset="0"/>
              </a:rPr>
              <a:t>"It's very different from anything I've ever done," he notes in a letter to his friend and legal counsel Frank Harris. "It's new - a radical departure in technique and subject matter (for me, at any rate)." </a:t>
            </a:r>
          </a:p>
          <a:p>
            <a:r>
              <a:rPr lang="en-GB" dirty="0">
                <a:cs typeface="Arial" panose="020B0604020202020204" pitchFamily="34" charset="0"/>
              </a:rPr>
              <a:t>He goes on to admit that he doesn't know whether the play is any good, he enthuses that it was </a:t>
            </a:r>
            <a:r>
              <a:rPr lang="en-GB" b="1" dirty="0">
                <a:cs typeface="Arial" panose="020B0604020202020204" pitchFamily="34" charset="0"/>
              </a:rPr>
              <a:t>"the most spontaneous, the most deeply-felt thing I've ever done.“</a:t>
            </a:r>
          </a:p>
          <a:p>
            <a:r>
              <a:rPr lang="en-GB" dirty="0">
                <a:cs typeface="Arial" panose="020B0604020202020204" pitchFamily="34" charset="0"/>
              </a:rPr>
              <a:t>The play was considered one of the best examples of Expressionism both in it’s subject matter and innovative form. Playwrights like Rice, Eugene O’Neill &amp; Sophie Treadwell were all said to be strongly influenced by the German dramatist Georg Kaiser.</a:t>
            </a:r>
          </a:p>
          <a:p>
            <a:pPr fontAlgn="base"/>
            <a:endParaRPr lang="en-GB" dirty="0"/>
          </a:p>
          <a:p>
            <a:endParaRPr lang="en-GB" dirty="0"/>
          </a:p>
          <a:p>
            <a:endParaRPr lang="en-GB" dirty="0"/>
          </a:p>
        </p:txBody>
      </p:sp>
    </p:spTree>
    <p:extLst>
      <p:ext uri="{BB962C8B-B14F-4D97-AF65-F5344CB8AC3E}">
        <p14:creationId xmlns:p14="http://schemas.microsoft.com/office/powerpoint/2010/main" val="576054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3379E5D-E320-4F85-83E7-83C87B0FA811}"/>
              </a:ext>
            </a:extLst>
          </p:cNvPr>
          <p:cNvSpPr/>
          <p:nvPr/>
        </p:nvSpPr>
        <p:spPr>
          <a:xfrm>
            <a:off x="132347" y="96254"/>
            <a:ext cx="11935327" cy="7663636"/>
          </a:xfrm>
          <a:prstGeom prst="rect">
            <a:avLst/>
          </a:prstGeom>
        </p:spPr>
        <p:txBody>
          <a:bodyPr wrap="square">
            <a:spAutoFit/>
          </a:bodyPr>
          <a:lstStyle/>
          <a:p>
            <a:pPr>
              <a:spcAft>
                <a:spcPts val="0"/>
              </a:spcAft>
            </a:pPr>
            <a:r>
              <a:rPr lang="en-GB" b="1" dirty="0">
                <a:ea typeface="Calibri" panose="020F0502020204030204" pitchFamily="34" charset="0"/>
                <a:cs typeface="Times New Roman" panose="02020603050405020304" pitchFamily="18" charset="0"/>
              </a:rPr>
              <a:t>The play concerns Man and his relationship to Modern Society, hence cages, </a:t>
            </a:r>
            <a:r>
              <a:rPr lang="en-GB" b="1" i="1" dirty="0">
                <a:ea typeface="Calibri" panose="020F0502020204030204" pitchFamily="34" charset="0"/>
                <a:cs typeface="Times New Roman" panose="02020603050405020304" pitchFamily="18" charset="0"/>
              </a:rPr>
              <a:t>Metropolis</a:t>
            </a:r>
            <a:r>
              <a:rPr lang="en-GB" b="1" dirty="0">
                <a:ea typeface="Calibri" panose="020F0502020204030204" pitchFamily="34" charset="0"/>
                <a:cs typeface="Times New Roman" panose="02020603050405020304" pitchFamily="18" charset="0"/>
              </a:rPr>
              <a:t> all seem to link in, don't they?</a:t>
            </a:r>
          </a:p>
          <a:p>
            <a:pPr marL="285750" indent="-285750">
              <a:spcAft>
                <a:spcPts val="0"/>
              </a:spcAft>
              <a:buFont typeface="Arial" panose="020B0604020202020204" pitchFamily="34" charset="0"/>
              <a:buChar char="•"/>
            </a:pPr>
            <a:endParaRPr lang="en-GB" b="1" dirty="0">
              <a:ea typeface="Calibri" panose="020F0502020204030204" pitchFamily="34" charset="0"/>
              <a:cs typeface="Times New Roman" panose="02020603050405020304" pitchFamily="18" charset="0"/>
            </a:endParaRPr>
          </a:p>
          <a:p>
            <a:pPr marL="285750" indent="-285750">
              <a:spcAft>
                <a:spcPts val="0"/>
              </a:spcAft>
              <a:buFont typeface="Arial" panose="020B0604020202020204" pitchFamily="34" charset="0"/>
              <a:buChar char="•"/>
            </a:pPr>
            <a:r>
              <a:rPr lang="en-GB" dirty="0">
                <a:ea typeface="Calibri" panose="020F0502020204030204" pitchFamily="34" charset="0"/>
                <a:cs typeface="Times New Roman" panose="02020603050405020304" pitchFamily="18" charset="0"/>
              </a:rPr>
              <a:t>As its title indicates, </a:t>
            </a:r>
            <a:r>
              <a:rPr lang="en-GB" i="1" dirty="0">
                <a:ea typeface="Calibri" panose="020F0502020204030204" pitchFamily="34" charset="0"/>
                <a:cs typeface="Times New Roman" panose="02020603050405020304" pitchFamily="18" charset="0"/>
              </a:rPr>
              <a:t>The Adding Machine</a:t>
            </a:r>
            <a:r>
              <a:rPr lang="en-GB" dirty="0">
                <a:ea typeface="Calibri" panose="020F0502020204030204" pitchFamily="34" charset="0"/>
                <a:cs typeface="Times New Roman" panose="02020603050405020304" pitchFamily="18" charset="0"/>
              </a:rPr>
              <a:t> is about a machine that adds figures. However, the machine to which it refers is not the one that replaces the central character, Mr. Zero, in his job - it is Zero himself. Programmed to perform a set task, Zero is able to do little else, rarely deviating from the script society has handed him on how to live his life.</a:t>
            </a:r>
          </a:p>
          <a:p>
            <a:pPr marL="285750" indent="-285750">
              <a:spcAft>
                <a:spcPts val="0"/>
              </a:spcAft>
              <a:buFont typeface="Arial" panose="020B0604020202020204" pitchFamily="34" charset="0"/>
              <a:buChar char="•"/>
            </a:pPr>
            <a:r>
              <a:rPr lang="en-GB" dirty="0">
                <a:ea typeface="Calibri" panose="020F0502020204030204" pitchFamily="34" charset="0"/>
                <a:cs typeface="Times New Roman" panose="02020603050405020304" pitchFamily="18" charset="0"/>
              </a:rPr>
              <a:t>Like his name, Mr. Zero is a nonentity, a nobody, null! He is an accountant in a large faceless company. A poor working drudge, he lives only to fulfil this routine. He is an inarticulate, submissive, weak everyman figure characterised as an eternal slave!</a:t>
            </a:r>
          </a:p>
          <a:p>
            <a:pPr marL="285750" indent="-285750">
              <a:spcAft>
                <a:spcPts val="0"/>
              </a:spcAft>
              <a:buFont typeface="Arial" panose="020B0604020202020204" pitchFamily="34" charset="0"/>
              <a:buChar char="•"/>
            </a:pPr>
            <a:endParaRPr lang="en-GB" sz="800" b="1" dirty="0">
              <a:ea typeface="Calibri" panose="020F0502020204030204" pitchFamily="34" charset="0"/>
              <a:cs typeface="Times New Roman" panose="02020603050405020304" pitchFamily="18" charset="0"/>
            </a:endParaRPr>
          </a:p>
          <a:p>
            <a:pPr>
              <a:spcAft>
                <a:spcPts val="0"/>
              </a:spcAft>
            </a:pPr>
            <a:r>
              <a:rPr lang="en-GB" b="1" u="sng" dirty="0">
                <a:ea typeface="Calibri" panose="020F0502020204030204" pitchFamily="34" charset="0"/>
                <a:cs typeface="Times New Roman" panose="02020603050405020304" pitchFamily="18" charset="0"/>
              </a:rPr>
              <a:t>It’s important here to highlight how the plays structure reveals itself and why it is Expressionistic:</a:t>
            </a:r>
          </a:p>
          <a:p>
            <a:pPr>
              <a:spcAft>
                <a:spcPts val="0"/>
              </a:spcAft>
            </a:pPr>
            <a:endParaRPr lang="en-GB" sz="1600" b="1" dirty="0">
              <a:ea typeface="Calibri" panose="020F0502020204030204" pitchFamily="34" charset="0"/>
              <a:cs typeface="Times New Roman" panose="02020603050405020304" pitchFamily="18" charset="0"/>
            </a:endParaRPr>
          </a:p>
          <a:p>
            <a:pPr>
              <a:spcAft>
                <a:spcPts val="0"/>
              </a:spcAft>
            </a:pPr>
            <a:r>
              <a:rPr lang="en-GB" b="1" dirty="0">
                <a:ea typeface="Calibri" panose="020F0502020204030204" pitchFamily="34" charset="0"/>
                <a:cs typeface="Times New Roman" panose="02020603050405020304" pitchFamily="18" charset="0"/>
              </a:rPr>
              <a:t>Expressionism rejects Naturalism and Impressionism</a:t>
            </a:r>
          </a:p>
          <a:p>
            <a:pPr>
              <a:spcAft>
                <a:spcPts val="0"/>
              </a:spcAft>
            </a:pPr>
            <a:r>
              <a:rPr lang="en-GB" dirty="0">
                <a:ea typeface="Calibri" panose="020F0502020204030204" pitchFamily="34" charset="0"/>
                <a:cs typeface="Times New Roman" panose="02020603050405020304" pitchFamily="18" charset="0"/>
              </a:rPr>
              <a:t>•  Expressionism = The New Century: The Inner Truth. Scary. Chaos!</a:t>
            </a:r>
          </a:p>
          <a:p>
            <a:pPr>
              <a:spcAft>
                <a:spcPts val="0"/>
              </a:spcAft>
            </a:pPr>
            <a:r>
              <a:rPr lang="en-GB" dirty="0">
                <a:ea typeface="Calibri" panose="020F0502020204030204" pitchFamily="34" charset="0"/>
                <a:cs typeface="Times New Roman" panose="02020603050405020304" pitchFamily="18" charset="0"/>
              </a:rPr>
              <a:t>•  Naturalism and Impressionism = Late Nineteenth Century Movements: Sedate. Limited. Limiting. The Surface Only!</a:t>
            </a:r>
          </a:p>
          <a:p>
            <a:pPr>
              <a:spcAft>
                <a:spcPts val="0"/>
              </a:spcAft>
            </a:pPr>
            <a:endParaRPr lang="en-GB" dirty="0">
              <a:ea typeface="Calibri" panose="020F0502020204030204" pitchFamily="34" charset="0"/>
              <a:cs typeface="Times New Roman" panose="02020603050405020304" pitchFamily="18" charset="0"/>
            </a:endParaRPr>
          </a:p>
          <a:p>
            <a:pPr>
              <a:spcAft>
                <a:spcPts val="0"/>
              </a:spcAft>
            </a:pPr>
            <a:r>
              <a:rPr lang="en-GB" b="1" dirty="0">
                <a:ea typeface="Calibri" panose="020F0502020204030204" pitchFamily="34" charset="0"/>
                <a:cs typeface="Times New Roman" panose="02020603050405020304" pitchFamily="18" charset="0"/>
              </a:rPr>
              <a:t>Structure 1</a:t>
            </a:r>
          </a:p>
          <a:p>
            <a:pPr>
              <a:spcAft>
                <a:spcPts val="0"/>
              </a:spcAft>
            </a:pPr>
            <a:r>
              <a:rPr lang="en-GB" dirty="0">
                <a:ea typeface="Calibri" panose="020F0502020204030204" pitchFamily="34" charset="0"/>
                <a:cs typeface="Times New Roman" panose="02020603050405020304" pitchFamily="18" charset="0"/>
              </a:rPr>
              <a:t>•  No ‘Acts’ the play is presented in Eight Scenes.</a:t>
            </a:r>
          </a:p>
          <a:p>
            <a:pPr>
              <a:spcAft>
                <a:spcPts val="0"/>
              </a:spcAft>
            </a:pPr>
            <a:r>
              <a:rPr lang="en-GB" dirty="0">
                <a:ea typeface="Calibri" panose="020F0502020204030204" pitchFamily="34" charset="0"/>
                <a:cs typeface="Times New Roman" panose="02020603050405020304" pitchFamily="18" charset="0"/>
              </a:rPr>
              <a:t>•  </a:t>
            </a:r>
            <a:r>
              <a:rPr lang="en-GB" u="sng" dirty="0">
                <a:ea typeface="Calibri" panose="020F0502020204030204" pitchFamily="34" charset="0"/>
                <a:cs typeface="Times New Roman" panose="02020603050405020304" pitchFamily="18" charset="0"/>
              </a:rPr>
              <a:t>EPISODIC!</a:t>
            </a:r>
            <a:r>
              <a:rPr lang="en-GB" dirty="0">
                <a:ea typeface="Calibri" panose="020F0502020204030204" pitchFamily="34" charset="0"/>
                <a:cs typeface="Times New Roman" panose="02020603050405020304" pitchFamily="18" charset="0"/>
              </a:rPr>
              <a:t> Each scene sees Mr. Zero at a different stage of his experience.</a:t>
            </a:r>
          </a:p>
          <a:p>
            <a:pPr>
              <a:spcAft>
                <a:spcPts val="0"/>
              </a:spcAft>
            </a:pPr>
            <a:endParaRPr lang="en-GB" dirty="0">
              <a:ea typeface="Calibri" panose="020F0502020204030204" pitchFamily="34" charset="0"/>
              <a:cs typeface="Times New Roman" panose="02020603050405020304" pitchFamily="18" charset="0"/>
            </a:endParaRPr>
          </a:p>
          <a:p>
            <a:pPr>
              <a:spcAft>
                <a:spcPts val="0"/>
              </a:spcAft>
            </a:pPr>
            <a:r>
              <a:rPr lang="en-GB" b="1" dirty="0">
                <a:ea typeface="Calibri" panose="020F0502020204030204" pitchFamily="34" charset="0"/>
                <a:cs typeface="Times New Roman" panose="02020603050405020304" pitchFamily="18" charset="0"/>
              </a:rPr>
              <a:t>Structure 2</a:t>
            </a:r>
          </a:p>
          <a:p>
            <a:pPr>
              <a:spcAft>
                <a:spcPts val="0"/>
              </a:spcAft>
            </a:pPr>
            <a:r>
              <a:rPr lang="en-GB" dirty="0">
                <a:ea typeface="Calibri" panose="020F0502020204030204" pitchFamily="34" charset="0"/>
                <a:cs typeface="Times New Roman" panose="02020603050405020304" pitchFamily="18" charset="0"/>
              </a:rPr>
              <a:t>•  </a:t>
            </a:r>
            <a:r>
              <a:rPr lang="en-GB" u="sng" dirty="0">
                <a:ea typeface="Calibri" panose="020F0502020204030204" pitchFamily="34" charset="0"/>
                <a:cs typeface="Times New Roman" panose="02020603050405020304" pitchFamily="18" charset="0"/>
              </a:rPr>
              <a:t>STATIONENDRAMA</a:t>
            </a:r>
            <a:r>
              <a:rPr lang="en-GB" dirty="0">
                <a:ea typeface="Calibri" panose="020F0502020204030204" pitchFamily="34" charset="0"/>
                <a:cs typeface="Times New Roman" panose="02020603050405020304" pitchFamily="18" charset="0"/>
              </a:rPr>
              <a:t> – A way of structuring a drama that was heavily utilised by the Expressionists. It derives its name from the ancient religious model of the stations of the cross. </a:t>
            </a:r>
            <a:r>
              <a:rPr lang="en-GB" dirty="0" err="1">
                <a:ea typeface="Calibri" panose="020F0502020204030204" pitchFamily="34" charset="0"/>
                <a:cs typeface="Times New Roman" panose="02020603050405020304" pitchFamily="18" charset="0"/>
              </a:rPr>
              <a:t>Stationendrama</a:t>
            </a:r>
            <a:r>
              <a:rPr lang="en-GB" dirty="0">
                <a:ea typeface="Calibri" panose="020F0502020204030204" pitchFamily="34" charset="0"/>
                <a:cs typeface="Times New Roman" panose="02020603050405020304" pitchFamily="18" charset="0"/>
              </a:rPr>
              <a:t> allows a playwright to pursue an idea or argument outside of the restrictive box of ‘Illusionistic’ theatre, with its Three-Act structure. In </a:t>
            </a:r>
            <a:r>
              <a:rPr lang="en-GB" i="1" dirty="0">
                <a:ea typeface="Calibri" panose="020F0502020204030204" pitchFamily="34" charset="0"/>
                <a:cs typeface="Times New Roman" panose="02020603050405020304" pitchFamily="18" charset="0"/>
              </a:rPr>
              <a:t>The Adding Machine</a:t>
            </a:r>
            <a:r>
              <a:rPr lang="en-GB" dirty="0">
                <a:ea typeface="Calibri" panose="020F0502020204030204" pitchFamily="34" charset="0"/>
                <a:cs typeface="Times New Roman" panose="02020603050405020304" pitchFamily="18" charset="0"/>
              </a:rPr>
              <a:t>, what we witness is the different stations of the life &amp; afterlife of an anonymous character with no individuality, someone irrelevant.</a:t>
            </a:r>
          </a:p>
          <a:p>
            <a:pPr>
              <a:spcAft>
                <a:spcPts val="0"/>
              </a:spcAft>
            </a:pPr>
            <a:endParaRPr lang="en-GB" b="1" dirty="0">
              <a:ea typeface="Calibri" panose="020F0502020204030204" pitchFamily="34" charset="0"/>
              <a:cs typeface="Times New Roman" panose="02020603050405020304" pitchFamily="18" charset="0"/>
            </a:endParaRPr>
          </a:p>
          <a:p>
            <a:pPr marL="285750" indent="-285750">
              <a:spcAft>
                <a:spcPts val="0"/>
              </a:spcAft>
              <a:buFont typeface="Arial" panose="020B0604020202020204" pitchFamily="34" charset="0"/>
              <a:buChar char="•"/>
            </a:pPr>
            <a:endParaRPr lang="en-GB" b="1" dirty="0"/>
          </a:p>
          <a:p>
            <a:r>
              <a:rPr lang="en-GB" b="1" dirty="0"/>
              <a:t>   </a:t>
            </a:r>
          </a:p>
        </p:txBody>
      </p:sp>
    </p:spTree>
    <p:extLst>
      <p:ext uri="{BB962C8B-B14F-4D97-AF65-F5344CB8AC3E}">
        <p14:creationId xmlns:p14="http://schemas.microsoft.com/office/powerpoint/2010/main" val="3890896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EE63CE8-A320-4790-8BD9-D4A14C88E25C}"/>
              </a:ext>
            </a:extLst>
          </p:cNvPr>
          <p:cNvSpPr/>
          <p:nvPr/>
        </p:nvSpPr>
        <p:spPr>
          <a:xfrm>
            <a:off x="106325" y="223284"/>
            <a:ext cx="11973379" cy="8402300"/>
          </a:xfrm>
          <a:prstGeom prst="rect">
            <a:avLst/>
          </a:prstGeom>
        </p:spPr>
        <p:txBody>
          <a:bodyPr wrap="square">
            <a:spAutoFit/>
          </a:bodyPr>
          <a:lstStyle/>
          <a:p>
            <a:pPr fontAlgn="base"/>
            <a:endParaRPr lang="en-GB" sz="800" b="1" dirty="0"/>
          </a:p>
          <a:p>
            <a:pPr fontAlgn="base"/>
            <a:r>
              <a:rPr lang="en-GB" sz="2000" b="1" dirty="0"/>
              <a:t>Here’s a breakdown of some techniques &amp; characteristics that became associated with Expressionist drama you could look out for during your second reading/further analysis of </a:t>
            </a:r>
            <a:r>
              <a:rPr lang="en-GB" sz="2000" b="1" i="1" dirty="0"/>
              <a:t>The Adding Machine</a:t>
            </a:r>
            <a:r>
              <a:rPr lang="en-GB" sz="2000" b="1" dirty="0"/>
              <a:t>.</a:t>
            </a:r>
          </a:p>
          <a:p>
            <a:pPr fontAlgn="base"/>
            <a:endParaRPr lang="en-GB" sz="1400" b="1" dirty="0"/>
          </a:p>
          <a:p>
            <a:pPr fontAlgn="base"/>
            <a:r>
              <a:rPr lang="en-GB" sz="1600" b="1" dirty="0"/>
              <a:t>*The PLOT and STRUCTURE of the play tended to be disjointed &amp; broken into </a:t>
            </a:r>
            <a:r>
              <a:rPr lang="en-GB" sz="1600" b="1" u="sng" dirty="0"/>
              <a:t>episodes</a:t>
            </a:r>
            <a:r>
              <a:rPr lang="en-GB" sz="1600" b="1" dirty="0"/>
              <a:t>, each making a point of its own. Instead of the dramatic conflict of the well made play, the emphasis was on a sequence of dramatic statements made by the dreamer, usually the author himself. From this structure, grew Brecht’s epic theatre.</a:t>
            </a:r>
          </a:p>
          <a:p>
            <a:pPr fontAlgn="base"/>
            <a:endParaRPr lang="en-GB" sz="1600" b="1" dirty="0"/>
          </a:p>
          <a:p>
            <a:pPr fontAlgn="base"/>
            <a:r>
              <a:rPr lang="en-GB" sz="1600" b="1" dirty="0"/>
              <a:t>*CHARACTERS lost their individuality and for the most part remain nameless. TYPES NOT INDIVIDUALS! Merely designated as The Son, The Boss, The Sightseers … such characteristics were stereotypes and caricatures rather than individual personalities, and represented social groups rather than particular people … they may possibly appear grotesque and unreal.</a:t>
            </a:r>
          </a:p>
          <a:p>
            <a:pPr fontAlgn="base"/>
            <a:r>
              <a:rPr lang="en-GB" sz="1600" b="1" dirty="0"/>
              <a:t> </a:t>
            </a:r>
          </a:p>
          <a:p>
            <a:pPr fontAlgn="base"/>
            <a:r>
              <a:rPr lang="en-GB" sz="1600" b="1" dirty="0"/>
              <a:t>*Its ATMOSPHERE was often vividly dreamlike and nightmarish. The mood was aided by shadowy, unrealistic lighting and visual distortions in the set. Settings avoided reproducing the detail of naturalistic drama, and created only those starkly simplified images the theme of the play called for. The decor was often made up of bizarre shapes and sensational colours. The properties are few and symbolic.</a:t>
            </a:r>
          </a:p>
          <a:p>
            <a:pPr fontAlgn="base"/>
            <a:endParaRPr lang="en-GB" sz="1600" b="1" dirty="0"/>
          </a:p>
          <a:p>
            <a:pPr fontAlgn="base"/>
            <a:r>
              <a:rPr lang="en-GB" sz="1600" b="1" dirty="0"/>
              <a:t>*The DIALOGUE, unlike conversation, was poetical, ecstatic….rhapsodic. At one time it might take the form of a </a:t>
            </a:r>
            <a:r>
              <a:rPr lang="en-GB" sz="1600" b="1" u="sng" dirty="0"/>
              <a:t>long emotional monologue</a:t>
            </a:r>
            <a:r>
              <a:rPr lang="en-GB" sz="1600" b="1" dirty="0"/>
              <a:t>, and at another the dialogue is increasingly clipped, fragmented and unreal. It became known as ‘telegram style’.</a:t>
            </a:r>
          </a:p>
          <a:p>
            <a:pPr fontAlgn="base"/>
            <a:endParaRPr lang="en-GB" sz="1600" b="1" dirty="0"/>
          </a:p>
          <a:p>
            <a:pPr fontAlgn="base"/>
            <a:r>
              <a:rPr lang="en-GB" sz="1600" b="1" dirty="0"/>
              <a:t>*The ACTING STYLE is hard to reconstruct from the text, but Expressionist films have established its general characteristics. It was a deliberate departure from the realism of Stanislavsky. Moreover, in avoiding the detail of human behaviour, a player might appear to be overacting.</a:t>
            </a:r>
          </a:p>
          <a:p>
            <a:pPr fontAlgn="base"/>
            <a:endParaRPr lang="en-GB" sz="1400" b="1" dirty="0"/>
          </a:p>
          <a:p>
            <a:pPr fontAlgn="base"/>
            <a:r>
              <a:rPr lang="en-GB" sz="1400" b="1" dirty="0"/>
              <a:t>*These descriptions are taken from a section in J. L. </a:t>
            </a:r>
            <a:r>
              <a:rPr lang="en-GB" sz="1400" b="1" dirty="0" err="1"/>
              <a:t>Styan’s</a:t>
            </a:r>
            <a:r>
              <a:rPr lang="en-GB" sz="1400" b="1" dirty="0"/>
              <a:t> book: Modern Drama in Theory and Practice 3: Expressionism and Epic Theatre. </a:t>
            </a:r>
          </a:p>
          <a:p>
            <a:pPr fontAlgn="base"/>
            <a:r>
              <a:rPr lang="en-GB" b="1" dirty="0"/>
              <a:t>I’d also suggest you to read the handout: </a:t>
            </a:r>
            <a:r>
              <a:rPr lang="en-GB" b="1" u="sng" dirty="0"/>
              <a:t>Formal Features of Expressionist Drama - Book Chapter 1 from German Expressionist Drama.</a:t>
            </a:r>
          </a:p>
          <a:p>
            <a:endParaRPr lang="en-GB" dirty="0"/>
          </a:p>
          <a:p>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7021299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B7D1167-43DC-48D7-A34F-3FA7F9FCBBEA}"/>
              </a:ext>
            </a:extLst>
          </p:cNvPr>
          <p:cNvSpPr/>
          <p:nvPr/>
        </p:nvSpPr>
        <p:spPr>
          <a:xfrm>
            <a:off x="329821" y="461510"/>
            <a:ext cx="11532358" cy="2893100"/>
          </a:xfrm>
          <a:prstGeom prst="rect">
            <a:avLst/>
          </a:prstGeom>
        </p:spPr>
        <p:txBody>
          <a:bodyPr wrap="square">
            <a:spAutoFit/>
          </a:bodyPr>
          <a:lstStyle/>
          <a:p>
            <a:r>
              <a:rPr lang="en-GB" b="1" dirty="0"/>
              <a:t>NOTE: </a:t>
            </a:r>
            <a:r>
              <a:rPr lang="en-GB" dirty="0"/>
              <a:t>I’ve created a </a:t>
            </a:r>
            <a:r>
              <a:rPr lang="en-GB" u="sng" dirty="0"/>
              <a:t>PowerPoint copy</a:t>
            </a:r>
            <a:r>
              <a:rPr lang="en-GB" dirty="0"/>
              <a:t> of the script to make it easier for play analysis. You can adjust the layout &amp; add text boxes for annotation/ notes etc… &amp; if you go into the Slide Show tab (then select Record Slide Show &amp; Record from Beginning) you can then use a highlighter/pen tool in different colours to highlight sections of the text. </a:t>
            </a:r>
          </a:p>
          <a:p>
            <a:r>
              <a:rPr lang="en-GB" dirty="0"/>
              <a:t>You can of course if you prefer do the same on a printed-out copy of the play BUT you will have to photograph/scan in all the pages so you can submit your annotated script </a:t>
            </a:r>
            <a:r>
              <a:rPr lang="en-GB" u="sng" dirty="0"/>
              <a:t>digitally</a:t>
            </a:r>
            <a:r>
              <a:rPr lang="en-GB" dirty="0"/>
              <a:t>.</a:t>
            </a:r>
          </a:p>
          <a:p>
            <a:endParaRPr lang="en-GB" b="1" dirty="0"/>
          </a:p>
          <a:p>
            <a:r>
              <a:rPr lang="en-GB" sz="2000" b="1" dirty="0"/>
              <a:t>Finally:</a:t>
            </a:r>
          </a:p>
          <a:p>
            <a:r>
              <a:rPr lang="en-GB" dirty="0"/>
              <a:t>On the next PowerPoint I’ve broken down the play’s Eight Scenes in more detail…..Once you’ve done your own analysis of the scenes from the play you may find this a helpful overview. This is the document I would normally hand out in class after we’ve completed the session.</a:t>
            </a:r>
          </a:p>
        </p:txBody>
      </p:sp>
    </p:spTree>
    <p:extLst>
      <p:ext uri="{BB962C8B-B14F-4D97-AF65-F5344CB8AC3E}">
        <p14:creationId xmlns:p14="http://schemas.microsoft.com/office/powerpoint/2010/main" val="19776698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1437</TotalTime>
  <Words>1226</Words>
  <Application>Microsoft Office PowerPoint</Application>
  <PresentationFormat>Widescreen</PresentationFormat>
  <Paragraphs>59</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Beth Tearle</dc:creator>
  <cp:lastModifiedBy>Beth Tearle</cp:lastModifiedBy>
  <cp:revision>108</cp:revision>
  <dcterms:created xsi:type="dcterms:W3CDTF">2020-03-19T21:03:25Z</dcterms:created>
  <dcterms:modified xsi:type="dcterms:W3CDTF">2020-03-31T22:35:57Z</dcterms:modified>
</cp:coreProperties>
</file>