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CF0"/>
    <a:srgbClr val="D4D3D1"/>
    <a:srgbClr val="F0F1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127" autoAdjust="0"/>
    <p:restoredTop sz="94660"/>
  </p:normalViewPr>
  <p:slideViewPr>
    <p:cSldViewPr snapToGrid="0">
      <p:cViewPr>
        <p:scale>
          <a:sx n="69" d="100"/>
          <a:sy n="69" d="100"/>
        </p:scale>
        <p:origin x="2682"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FE960B-7376-41C3-BC83-01EB6D59D78D}"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3904817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E960B-7376-41C3-BC83-01EB6D59D78D}"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1014553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FE960B-7376-41C3-BC83-01EB6D59D78D}"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2886127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E960B-7376-41C3-BC83-01EB6D59D78D}"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75750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FE960B-7376-41C3-BC83-01EB6D59D78D}" type="datetimeFigureOut">
              <a:rPr lang="en-GB" smtClean="0"/>
              <a:t>11/05/2023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6314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FE960B-7376-41C3-BC83-01EB6D59D78D}"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3603062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FE960B-7376-41C3-BC83-01EB6D59D78D}" type="datetimeFigureOut">
              <a:rPr lang="en-GB" smtClean="0"/>
              <a:t>11/05/2023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3510220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0FE960B-7376-41C3-BC83-01EB6D59D78D}"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3079142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0FE960B-7376-41C3-BC83-01EB6D59D78D}"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2390859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E960B-7376-41C3-BC83-01EB6D59D78D}"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4114925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FE960B-7376-41C3-BC83-01EB6D59D78D}"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F8CB1-9C7D-499E-B927-2910A9A57259}" type="slidenum">
              <a:rPr lang="en-GB" smtClean="0"/>
              <a:t>‹#›</a:t>
            </a:fld>
            <a:endParaRPr lang="en-GB"/>
          </a:p>
        </p:txBody>
      </p:sp>
    </p:spTree>
    <p:extLst>
      <p:ext uri="{BB962C8B-B14F-4D97-AF65-F5344CB8AC3E}">
        <p14:creationId xmlns:p14="http://schemas.microsoft.com/office/powerpoint/2010/main" val="931503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0FE960B-7376-41C3-BC83-01EB6D59D78D}" type="datetimeFigureOut">
              <a:rPr lang="en-GB" smtClean="0"/>
              <a:t>11/05/2023</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97F8CB1-9C7D-499E-B927-2910A9A57259}" type="slidenum">
              <a:rPr lang="en-GB" smtClean="0"/>
              <a:t>‹#›</a:t>
            </a:fld>
            <a:endParaRPr lang="en-GB"/>
          </a:p>
        </p:txBody>
      </p:sp>
    </p:spTree>
    <p:extLst>
      <p:ext uri="{BB962C8B-B14F-4D97-AF65-F5344CB8AC3E}">
        <p14:creationId xmlns:p14="http://schemas.microsoft.com/office/powerpoint/2010/main" val="39008520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es.com/news/rise-number-children-not-ready-start-school"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CAE4C-209F-EE42-6DA9-BE4313ACF880}"/>
              </a:ext>
            </a:extLst>
          </p:cNvPr>
          <p:cNvSpPr>
            <a:spLocks noGrp="1"/>
          </p:cNvSpPr>
          <p:nvPr>
            <p:ph type="ctrTitle"/>
          </p:nvPr>
        </p:nvSpPr>
        <p:spPr>
          <a:xfrm>
            <a:off x="166035" y="175646"/>
            <a:ext cx="12491186" cy="1039544"/>
          </a:xfrm>
          <a:solidFill>
            <a:schemeClr val="bg1"/>
          </a:solidFill>
          <a:ln w="38100">
            <a:solidFill>
              <a:schemeClr val="accent1">
                <a:lumMod val="75000"/>
              </a:schemeClr>
            </a:solidFill>
          </a:ln>
        </p:spPr>
        <p:txBody>
          <a:bodyPr anchor="ctr">
            <a:normAutofit/>
          </a:bodyPr>
          <a:lstStyle/>
          <a:p>
            <a:pPr>
              <a:lnSpc>
                <a:spcPct val="100000"/>
              </a:lnSpc>
            </a:pPr>
            <a:r>
              <a:rPr lang="en-GB" sz="2000" b="1" kern="100" dirty="0">
                <a:solidFill>
                  <a:schemeClr val="accent1">
                    <a:lumMod val="75000"/>
                  </a:schemeClr>
                </a:solidFill>
                <a:effectLst/>
                <a:latin typeface="Krana Fat B" panose="00000B00000000000000" pitchFamily="50" charset="0"/>
                <a:ea typeface="Calibri" panose="020F0502020204030204" pitchFamily="34" charset="0"/>
                <a:cs typeface="Calibri Light" panose="020F0302020204030204" pitchFamily="34" charset="0"/>
              </a:rPr>
              <a:t>How does an Early Years teacher’s knowledge and understandings and their perspectives of physical development influence the outcomes of the children they work with?</a:t>
            </a:r>
            <a:endParaRPr lang="en-GB" sz="8800" dirty="0">
              <a:solidFill>
                <a:schemeClr val="accent1">
                  <a:lumMod val="75000"/>
                </a:schemeClr>
              </a:solidFill>
              <a:latin typeface="Krana Fat B" panose="00000B00000000000000" pitchFamily="50" charset="0"/>
            </a:endParaRPr>
          </a:p>
        </p:txBody>
      </p:sp>
      <p:sp>
        <p:nvSpPr>
          <p:cNvPr id="7" name="Title 1">
            <a:extLst>
              <a:ext uri="{FF2B5EF4-FFF2-40B4-BE49-F238E27FC236}">
                <a16:creationId xmlns:a16="http://schemas.microsoft.com/office/drawing/2014/main" id="{8E15FE28-8DA6-9051-D064-F535925689C3}"/>
              </a:ext>
            </a:extLst>
          </p:cNvPr>
          <p:cNvSpPr txBox="1">
            <a:spLocks/>
          </p:cNvSpPr>
          <p:nvPr/>
        </p:nvSpPr>
        <p:spPr>
          <a:xfrm>
            <a:off x="166035" y="8758987"/>
            <a:ext cx="10798056" cy="794315"/>
          </a:xfrm>
          <a:prstGeom prst="rect">
            <a:avLst/>
          </a:prstGeom>
          <a:solidFill>
            <a:schemeClr val="bg1"/>
          </a:solidFill>
          <a:ln w="38100">
            <a:solidFill>
              <a:schemeClr val="accent1">
                <a:lumMod val="75000"/>
              </a:schemeClr>
            </a:solidFill>
          </a:ln>
        </p:spPr>
        <p:txBody>
          <a:bodyPr vert="horz" lIns="91440" tIns="45720" rIns="91440" bIns="45720" rtlCol="0" anchor="ctr">
            <a:norm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just">
              <a:lnSpc>
                <a:spcPct val="100000"/>
              </a:lnSpc>
            </a:pPr>
            <a:r>
              <a:rPr lang="en-GB" sz="1000" b="1" kern="100" dirty="0">
                <a:latin typeface="Krana Fat B" panose="00000B00000000000000" pitchFamily="50" charset="0"/>
                <a:ea typeface="Calibri" panose="020F0502020204030204" pitchFamily="34" charset="0"/>
                <a:cs typeface="Calibri Light" panose="020F0302020204030204" pitchFamily="34" charset="0"/>
              </a:rPr>
              <a:t>References:</a:t>
            </a:r>
            <a:r>
              <a:rPr lang="en-GB" sz="700" b="1" kern="100" dirty="0">
                <a:latin typeface="Krana Fat B" panose="00000B00000000000000" pitchFamily="50" charset="0"/>
                <a:ea typeface="Calibri" panose="020F0502020204030204" pitchFamily="34" charset="0"/>
                <a:cs typeface="Calibri Light" panose="020F0302020204030204" pitchFamily="34" charset="0"/>
              </a:rPr>
              <a:t> </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DfE. (2017b). </a:t>
            </a:r>
            <a:r>
              <a:rPr lang="en-GB" sz="700" i="1" kern="100" dirty="0">
                <a:effectLst/>
                <a:latin typeface="Calibri Light" panose="020F0302020204030204" pitchFamily="34" charset="0"/>
                <a:ea typeface="Calibri" panose="020F0502020204030204" pitchFamily="34" charset="0"/>
                <a:cs typeface="Calibri Light" panose="020F0302020204030204" pitchFamily="34" charset="0"/>
              </a:rPr>
              <a:t>Early Years Foundation Stage profile results in England</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 Darlington: DfE. Retrieved from https://assets.publishing.service.gov.uk/government/uploads/system/uploads/attachment_data/file/652602/SFR60_2017_Text.pdf; </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Duncombe, R., &amp; Preedy, P. (2018). Movement for learning. In P. Preedy, K. Sanderson, &amp; C. Ball (Eds.), </a:t>
            </a:r>
            <a:r>
              <a:rPr lang="en-GB" sz="7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Early childhood redefined: Reflections and recommendations on the impact of</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 </a:t>
            </a:r>
            <a:r>
              <a:rPr lang="en-GB" sz="7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start right. </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Oxford: Routledge</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 </a:t>
            </a:r>
            <a:r>
              <a:rPr lang="en-GB" sz="700" i="1" kern="100" dirty="0">
                <a:effectLst/>
                <a:latin typeface="Calibri Light" panose="020F0302020204030204" pitchFamily="34" charset="0"/>
                <a:ea typeface="Calibri" panose="020F0502020204030204" pitchFamily="34" charset="0"/>
                <a:cs typeface="Calibri Light" panose="020F0302020204030204" pitchFamily="34" charset="0"/>
              </a:rPr>
              <a:t>TES.2017. Rise in number of children ‘not ready’ to start school. </a:t>
            </a:r>
            <a:r>
              <a:rPr lang="en-GB" sz="700" i="1" u="sng" kern="100" dirty="0">
                <a:effectLst/>
                <a:latin typeface="Calibri Light" panose="020F0302020204030204" pitchFamily="34" charset="0"/>
                <a:ea typeface="Calibri" panose="020F05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https://www.tes.com/news/rise-number-children-not-ready-start-school</a:t>
            </a:r>
            <a:r>
              <a:rPr lang="en-GB" sz="700" u="none" strike="noStrike" kern="100" dirty="0">
                <a:effectLst/>
                <a:latin typeface="Calibri Light" panose="020F0302020204030204" pitchFamily="34" charset="0"/>
                <a:ea typeface="Calibri" panose="020F0502020204030204" pitchFamily="34" charset="0"/>
                <a:cs typeface="Calibri Light" panose="020F0302020204030204" pitchFamily="34" charset="0"/>
              </a:rPr>
              <a:t>; </a:t>
            </a:r>
            <a:r>
              <a:rPr lang="en-GB" sz="700" i="1" kern="100" dirty="0">
                <a:effectLst/>
                <a:latin typeface="Calibri Light" panose="020F0302020204030204" pitchFamily="34" charset="0"/>
                <a:ea typeface="Calibri" panose="020F0502020204030204" pitchFamily="34" charset="0"/>
                <a:cs typeface="Calibri Light" panose="020F0302020204030204" pitchFamily="34" charset="0"/>
              </a:rPr>
              <a:t>Schools Week.2018. One in three reception children aren’t ‘school ready’, warns Teach First. Article published in Schools Week. https://schoolsweek.co.uk/one-in-three-reception-children-arent-school-ready-warns-teach-first/.</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 </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Haubenstricker, J. and Seefeldt, V., 1986. Acquisition of motor skills during childhood. </a:t>
            </a:r>
            <a:r>
              <a:rPr lang="en-GB" sz="7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Physical activity and well-being</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 </a:t>
            </a:r>
            <a:r>
              <a:rPr lang="en-GB" sz="7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1986</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 pp.41-92</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 Whitebread, D., and S. Bingham.2014. “School Readiness: Starting Age, Cohorts and Transitions in the Early Years.” In Early Years Foundations: Critical Issues, 2nd ed., edited by Janet Moyles, Jan Georgeson, and Jane </a:t>
            </a:r>
            <a:r>
              <a:rPr lang="en-GB" sz="700" kern="100" dirty="0" err="1">
                <a:effectLst/>
                <a:latin typeface="Calibri Light" panose="020F0302020204030204" pitchFamily="34" charset="0"/>
                <a:ea typeface="Calibri" panose="020F0502020204030204" pitchFamily="34" charset="0"/>
                <a:cs typeface="Calibri Light" panose="020F0302020204030204" pitchFamily="34" charset="0"/>
              </a:rPr>
              <a:t>Payler</a:t>
            </a:r>
            <a:r>
              <a:rPr lang="en-GB" sz="700" kern="100" dirty="0">
                <a:effectLst/>
                <a:latin typeface="Calibri Light" panose="020F0302020204030204" pitchFamily="34" charset="0"/>
                <a:ea typeface="Calibri" panose="020F0502020204030204" pitchFamily="34" charset="0"/>
                <a:cs typeface="Calibri Light" panose="020F0302020204030204" pitchFamily="34" charset="0"/>
              </a:rPr>
              <a:t>, 179–191. Berkshire: Open University Press; </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Duncombe, R. ed., 2019. </a:t>
            </a:r>
            <a:r>
              <a:rPr lang="en-GB" sz="7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The Physical Development Needs of Young Children</a:t>
            </a:r>
            <a:r>
              <a:rPr lang="en-GB" sz="7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 Routledge; </a:t>
            </a:r>
            <a:r>
              <a:rPr lang="en-GB" sz="700" kern="100" dirty="0">
                <a:solidFill>
                  <a:srgbClr val="000000"/>
                </a:solidFill>
                <a:effectLst/>
                <a:latin typeface="Calibri Light" panose="020F0302020204030204" pitchFamily="34" charset="0"/>
                <a:ea typeface="Calibri" panose="020F0502020204030204" pitchFamily="34" charset="0"/>
                <a:cs typeface="Calibri Light" panose="020F0302020204030204" pitchFamily="34" charset="0"/>
              </a:rPr>
              <a:t>Cooper, L. and Doherty, J., 2011. </a:t>
            </a:r>
            <a:r>
              <a:rPr lang="en-GB" sz="700" i="1" kern="100" dirty="0">
                <a:solidFill>
                  <a:srgbClr val="000000"/>
                </a:solidFill>
                <a:effectLst/>
                <a:latin typeface="Calibri Light" panose="020F0302020204030204" pitchFamily="34" charset="0"/>
                <a:ea typeface="Calibri" panose="020F0502020204030204" pitchFamily="34" charset="0"/>
                <a:cs typeface="Calibri Light" panose="020F0302020204030204" pitchFamily="34" charset="0"/>
              </a:rPr>
              <a:t>Physical development</a:t>
            </a:r>
            <a:r>
              <a:rPr lang="en-GB" sz="700" kern="100" dirty="0">
                <a:solidFill>
                  <a:srgbClr val="000000"/>
                </a:solidFill>
                <a:effectLst/>
                <a:latin typeface="Calibri Light" panose="020F0302020204030204" pitchFamily="34" charset="0"/>
                <a:ea typeface="Calibri" panose="020F0502020204030204" pitchFamily="34" charset="0"/>
                <a:cs typeface="Calibri Light" panose="020F0302020204030204" pitchFamily="34" charset="0"/>
              </a:rPr>
              <a:t>. A&amp;C Black.</a:t>
            </a:r>
            <a:endParaRPr lang="en-GB" sz="800" kern="100" dirty="0">
              <a:solidFill>
                <a:srgbClr val="211551"/>
              </a:solidFill>
              <a:effectLst/>
              <a:latin typeface="Calibri Light" panose="020F0302020204030204" pitchFamily="34" charset="0"/>
              <a:ea typeface="Calibri" panose="020F05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FC6B5C9F-BE64-D95B-694F-60F17B908F57}"/>
              </a:ext>
            </a:extLst>
          </p:cNvPr>
          <p:cNvSpPr txBox="1"/>
          <p:nvPr/>
        </p:nvSpPr>
        <p:spPr>
          <a:xfrm>
            <a:off x="166035" y="1801799"/>
            <a:ext cx="4068000" cy="6835168"/>
          </a:xfrm>
          <a:prstGeom prst="rect">
            <a:avLst/>
          </a:prstGeom>
          <a:solidFill>
            <a:schemeClr val="bg1"/>
          </a:solidFill>
          <a:ln w="38100">
            <a:solidFill>
              <a:schemeClr val="accent1">
                <a:lumMod val="75000"/>
              </a:schemeClr>
            </a:solidFill>
          </a:ln>
        </p:spPr>
        <p:txBody>
          <a:bodyPr wrap="square" rtlCol="0" anchor="ctr">
            <a:noAutofit/>
          </a:bodyPr>
          <a:lstStyle/>
          <a:p>
            <a:pPr marL="171450" indent="-171450" algn="just">
              <a:lnSpc>
                <a:spcPct val="150000"/>
              </a:lnSpc>
              <a:buFont typeface="Arial" panose="020B0604020202020204" pitchFamily="34" charset="0"/>
              <a:buChar char="•"/>
            </a:pPr>
            <a:r>
              <a:rPr lang="en-GB" sz="800" dirty="0">
                <a:effectLst/>
                <a:latin typeface="+mj-lt"/>
                <a:ea typeface="Times New Roman" panose="02020603050405020304" pitchFamily="18" charset="0"/>
              </a:rPr>
              <a:t>Physical development involves providing opportunities for young children to be active and to develop their co-ordination, control, and movement. Children must also be helped to understand the importance of physical activity, and to make healthy choices in relation to food. (DfE, 2008, p. 5)</a:t>
            </a: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Duncombe and Purdy (2018) discuss that the framework (2008), doesn’t fully explain what constitutes good physical development and how teachers can develop this within the young children the work with. </a:t>
            </a:r>
            <a:endParaRPr lang="en-GB" sz="800" kern="100" dirty="0">
              <a:solidFill>
                <a:srgbClr val="211551"/>
              </a:solidFill>
              <a:effectLst/>
              <a:latin typeface="+mj-lt"/>
              <a:ea typeface="Calibri" panose="020F0502020204030204" pitchFamily="34" charset="0"/>
              <a:cs typeface="Calibri Light" panose="020F0302020204030204" pitchFamily="34" charset="0"/>
            </a:endParaRP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In 2012 when Development Matters was produced to give clarification on all areas of the Early Years curriculum. With Physical Development being a core component of Early Years since 2012, it would be easy to assume that this important area is now adequately provided for in schools.</a:t>
            </a: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90% of young children achieved the expected level development when leaving the Foundation Stage but news reports were alerting us to the fact that more and more children are not ‘school ready’ (TES 2017; Schools Week 2018).</a:t>
            </a:r>
          </a:p>
          <a:p>
            <a:pPr marL="171450" indent="-171450" algn="just">
              <a:lnSpc>
                <a:spcPct val="150000"/>
              </a:lnSpc>
              <a:buFont typeface="Arial" panose="020B0604020202020204" pitchFamily="34" charset="0"/>
              <a:buChar char="•"/>
            </a:pPr>
            <a:r>
              <a:rPr lang="en-GB" sz="800" dirty="0">
                <a:latin typeface="+mj-lt"/>
                <a:ea typeface="Times New Roman" panose="02020603050405020304" pitchFamily="18" charset="0"/>
              </a:rPr>
              <a:t>T</a:t>
            </a:r>
            <a:r>
              <a:rPr lang="en-GB" sz="800" dirty="0">
                <a:effectLst/>
                <a:latin typeface="+mj-lt"/>
                <a:ea typeface="Times New Roman" panose="02020603050405020304" pitchFamily="18" charset="0"/>
              </a:rPr>
              <a:t>he Movement for Learning research by Duncombe &amp; Preedy (2018) showed that over the past 10 years the physical development level of children entering early years was significantly lower. </a:t>
            </a: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Haubenstricker &amp; </a:t>
            </a:r>
            <a:r>
              <a:rPr lang="en-GB" sz="800" kern="100" dirty="0">
                <a:solidFill>
                  <a:srgbClr val="000000"/>
                </a:solidFill>
                <a:latin typeface="+mj-lt"/>
                <a:ea typeface="Calibri" panose="020F0502020204030204" pitchFamily="34" charset="0"/>
                <a:cs typeface="Calibri Light" panose="020F0302020204030204" pitchFamily="34" charset="0"/>
              </a:rPr>
              <a:t>Seefeldt </a:t>
            </a:r>
            <a:r>
              <a:rPr lang="en-GB" sz="800" kern="100" dirty="0">
                <a:solidFill>
                  <a:srgbClr val="000000"/>
                </a:solidFill>
                <a:effectLst/>
                <a:latin typeface="+mj-lt"/>
                <a:ea typeface="Calibri" panose="020F0502020204030204" pitchFamily="34" charset="0"/>
                <a:cs typeface="Calibri Light" panose="020F0302020204030204" pitchFamily="34" charset="0"/>
              </a:rPr>
              <a:t>(1986) state that ‘children who possess inadequate motor skills are often relegated to a life of exclusion from organised and free play experiences of their peers and subsequently to a lifetime of inactivity because of their frustrations in early movement behaviour’.</a:t>
            </a:r>
            <a:endParaRPr lang="en-GB" sz="800" kern="100" dirty="0">
              <a:solidFill>
                <a:srgbClr val="211551"/>
              </a:solidFill>
              <a:latin typeface="+mj-lt"/>
              <a:ea typeface="Calibri" panose="020F0502020204030204" pitchFamily="34" charset="0"/>
              <a:cs typeface="Calibri Light" panose="020F0302020204030204" pitchFamily="34" charset="0"/>
            </a:endParaRP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This is why Early Years is an important step in the development of young children, and if our education systems and teachers are not fully aware of the benefits of physical development or have a solid understanding in the area, then the children are missing out. </a:t>
            </a:r>
          </a:p>
          <a:p>
            <a:pPr marL="171450" indent="-171450" algn="just">
              <a:lnSpc>
                <a:spcPct val="150000"/>
              </a:lnSpc>
              <a:buFont typeface="Arial" panose="020B0604020202020204" pitchFamily="34" charset="0"/>
              <a:buChar char="•"/>
            </a:pPr>
            <a:r>
              <a:rPr lang="en-GB" sz="800" dirty="0">
                <a:solidFill>
                  <a:srgbClr val="000000"/>
                </a:solidFill>
                <a:effectLst/>
                <a:latin typeface="+mj-lt"/>
                <a:ea typeface="Calibri" panose="020F0502020204030204" pitchFamily="34" charset="0"/>
              </a:rPr>
              <a:t>Cooper and Doherty (2010) discuss many professionals have a good understanding of high-quality early years practices, but the knowledge around specific areas may vary. They go on to say good subject knowledge and teacher under confidence are long standing and often reported themes among the teaching profession in PE</a:t>
            </a:r>
            <a:endParaRPr lang="en-GB" sz="800" kern="100" dirty="0">
              <a:solidFill>
                <a:srgbClr val="000000"/>
              </a:solidFill>
              <a:effectLst/>
              <a:latin typeface="+mj-lt"/>
              <a:ea typeface="Calibri" panose="020F0502020204030204" pitchFamily="34" charset="0"/>
              <a:cs typeface="Calibri Light" panose="020F0302020204030204" pitchFamily="34" charset="0"/>
            </a:endParaRPr>
          </a:p>
          <a:p>
            <a:pPr marL="171450" indent="-171450" algn="just">
              <a:lnSpc>
                <a:spcPct val="150000"/>
              </a:lnSpc>
              <a:buFont typeface="Arial" panose="020B0604020202020204" pitchFamily="34" charset="0"/>
              <a:buChar char="•"/>
            </a:pPr>
            <a:r>
              <a:rPr lang="en-GB" sz="800" kern="0" dirty="0">
                <a:solidFill>
                  <a:srgbClr val="000000"/>
                </a:solidFill>
                <a:effectLst/>
                <a:latin typeface="+mj-lt"/>
                <a:ea typeface="Calibri" panose="020F0502020204030204" pitchFamily="34" charset="0"/>
                <a:cs typeface="Calibri Light" panose="020F0302020204030204" pitchFamily="34" charset="0"/>
              </a:rPr>
              <a:t>Whitebread and Bingham (2014, p. 187) argue that “if we wish to improve the quality of early education for all children, particularly those who are disadvantaged in some way we need to locate the problem, not in the children, but in inappropriate provision.”</a:t>
            </a:r>
          </a:p>
          <a:p>
            <a:pPr marL="171450" indent="-171450" algn="just">
              <a:lnSpc>
                <a:spcPct val="150000"/>
              </a:lnSpc>
              <a:buFont typeface="Arial" panose="020B0604020202020204" pitchFamily="34" charset="0"/>
              <a:buChar char="•"/>
            </a:pPr>
            <a:r>
              <a:rPr lang="en-GB" sz="800" kern="100" dirty="0">
                <a:solidFill>
                  <a:srgbClr val="000000"/>
                </a:solidFill>
                <a:effectLst/>
                <a:latin typeface="+mj-lt"/>
                <a:ea typeface="Calibri" panose="020F0502020204030204" pitchFamily="34" charset="0"/>
                <a:cs typeface="Calibri Light" panose="020F0302020204030204" pitchFamily="34" charset="0"/>
              </a:rPr>
              <a:t>Duncombe (2019) found that ‘many practitioners who have no background in sports, movement, or dance, lack confidence in providing playful physical activities that are creative and child led. Training and resources would need to be offered to support a new pathway. She then goes onto </a:t>
            </a:r>
            <a:r>
              <a:rPr lang="en-GB" sz="800" kern="0" dirty="0">
                <a:solidFill>
                  <a:srgbClr val="000000"/>
                </a:solidFill>
                <a:effectLst/>
                <a:latin typeface="+mj-lt"/>
                <a:ea typeface="Calibri" panose="020F0502020204030204" pitchFamily="34" charset="0"/>
                <a:cs typeface="Calibri Light" panose="020F0302020204030204" pitchFamily="34" charset="0"/>
              </a:rPr>
              <a:t>look at practitioners and the policy makers and the need to accurately identify what the specific needs are. </a:t>
            </a:r>
            <a:endParaRPr lang="en-GB" sz="800" kern="100" dirty="0">
              <a:solidFill>
                <a:srgbClr val="211551"/>
              </a:solidFill>
              <a:effectLst/>
              <a:latin typeface="+mj-lt"/>
              <a:ea typeface="Calibri" panose="020F0502020204030204" pitchFamily="34" charset="0"/>
              <a:cs typeface="Calibri Light" panose="020F0302020204030204" pitchFamily="34" charset="0"/>
            </a:endParaRPr>
          </a:p>
        </p:txBody>
      </p:sp>
      <p:sp>
        <p:nvSpPr>
          <p:cNvPr id="8" name="TextBox 7">
            <a:extLst>
              <a:ext uri="{FF2B5EF4-FFF2-40B4-BE49-F238E27FC236}">
                <a16:creationId xmlns:a16="http://schemas.microsoft.com/office/drawing/2014/main" id="{8D230D8E-C345-677B-B2CE-91E4B78E993B}"/>
              </a:ext>
            </a:extLst>
          </p:cNvPr>
          <p:cNvSpPr txBox="1"/>
          <p:nvPr/>
        </p:nvSpPr>
        <p:spPr>
          <a:xfrm>
            <a:off x="166035" y="1333799"/>
            <a:ext cx="4068000" cy="468000"/>
          </a:xfrm>
          <a:prstGeom prst="rect">
            <a:avLst/>
          </a:prstGeom>
          <a:solidFill>
            <a:schemeClr val="bg1"/>
          </a:solidFill>
          <a:ln w="38100">
            <a:solidFill>
              <a:schemeClr val="accent1">
                <a:lumMod val="75000"/>
              </a:schemeClr>
            </a:solidFill>
          </a:ln>
        </p:spPr>
        <p:txBody>
          <a:bodyPr wrap="square" rtlCol="0" anchor="ctr">
            <a:noAutofit/>
          </a:bodyPr>
          <a:lstStyle/>
          <a:p>
            <a:pPr algn="ctr"/>
            <a:r>
              <a:rPr lang="en-GB" dirty="0">
                <a:solidFill>
                  <a:schemeClr val="accent1">
                    <a:lumMod val="75000"/>
                  </a:schemeClr>
                </a:solidFill>
                <a:latin typeface="Krana Fat B" panose="00000B00000000000000" pitchFamily="50" charset="0"/>
              </a:rPr>
              <a:t>INTRODUCTION</a:t>
            </a:r>
          </a:p>
        </p:txBody>
      </p:sp>
      <p:sp>
        <p:nvSpPr>
          <p:cNvPr id="6" name="TextBox 5">
            <a:extLst>
              <a:ext uri="{FF2B5EF4-FFF2-40B4-BE49-F238E27FC236}">
                <a16:creationId xmlns:a16="http://schemas.microsoft.com/office/drawing/2014/main" id="{921CE520-7BFD-3B3D-6605-CEA025063D56}"/>
              </a:ext>
            </a:extLst>
          </p:cNvPr>
          <p:cNvSpPr txBox="1"/>
          <p:nvPr/>
        </p:nvSpPr>
        <p:spPr>
          <a:xfrm>
            <a:off x="8589221" y="1794367"/>
            <a:ext cx="4068000" cy="4092642"/>
          </a:xfrm>
          <a:prstGeom prst="rect">
            <a:avLst/>
          </a:prstGeom>
          <a:solidFill>
            <a:schemeClr val="bg1"/>
          </a:solidFill>
          <a:ln w="38100">
            <a:solidFill>
              <a:schemeClr val="accent1">
                <a:lumMod val="75000"/>
              </a:schemeClr>
            </a:solidFill>
          </a:ln>
        </p:spPr>
        <p:txBody>
          <a:bodyPr wrap="square" rtlCol="0" anchor="ctr">
            <a:noAutofit/>
          </a:bodyPr>
          <a:lstStyle/>
          <a:p>
            <a:pPr algn="just">
              <a:lnSpc>
                <a:spcPct val="150000"/>
              </a:lnSpc>
            </a:pPr>
            <a:r>
              <a:rPr lang="en-GB" sz="800" dirty="0">
                <a:effectLst/>
                <a:latin typeface="+mj-lt"/>
                <a:ea typeface="Times New Roman" panose="02020603050405020304" pitchFamily="18" charset="0"/>
              </a:rPr>
              <a:t>Duncombe (2019) suggests when looking at the physical development needs of young children we as educators and the policy makers need to be able to accurately identify what the specific needs are. They then need to look at whether they have the skills to support and build on these needs. Conkbayir (2017) suggests that barriers to addressing this area comes from general lack of knowledge and understanding amongst the Early Years profession. This could be down to the official guidance in physical development and the disparity between EYFS and Year 1 Curriculum. </a:t>
            </a:r>
          </a:p>
          <a:p>
            <a:pPr algn="just">
              <a:lnSpc>
                <a:spcPct val="150000"/>
              </a:lnSpc>
            </a:pPr>
            <a:r>
              <a:rPr lang="en-GB" sz="800" dirty="0">
                <a:latin typeface="+mj-lt"/>
                <a:ea typeface="Times New Roman" panose="02020603050405020304" pitchFamily="18" charset="0"/>
              </a:rPr>
              <a:t>From the research there is evidence that a number of the points raised by Duncombe (2019) as apparent in Early Years practices.</a:t>
            </a:r>
          </a:p>
          <a:p>
            <a:pPr algn="just">
              <a:lnSpc>
                <a:spcPct val="150000"/>
              </a:lnSpc>
            </a:pPr>
            <a:r>
              <a:rPr lang="en-GB" sz="800" dirty="0">
                <a:latin typeface="+mj-lt"/>
                <a:ea typeface="Times New Roman" panose="02020603050405020304" pitchFamily="18" charset="0"/>
              </a:rPr>
              <a:t>Early Years Teachers have a good knowledge of what Physical Development is, but its unclear if they have a deep understanding and how they can develop balance, locomotion, control, and co-ordination.</a:t>
            </a:r>
          </a:p>
          <a:p>
            <a:pPr algn="just">
              <a:lnSpc>
                <a:spcPct val="150000"/>
              </a:lnSpc>
            </a:pPr>
            <a:r>
              <a:rPr lang="en-GB" sz="800" dirty="0">
                <a:latin typeface="+mj-lt"/>
                <a:ea typeface="Times New Roman" panose="02020603050405020304" pitchFamily="18" charset="0"/>
              </a:rPr>
              <a:t>A lot of emphasis was placed on fine motor skills, as this is needed for writing, but very little in the way of gross motor skills and there benefits to helping with good posture, balance, being able to sit correctly, movement of the arms and then down into discrete movements of the hands.</a:t>
            </a:r>
          </a:p>
          <a:p>
            <a:pPr algn="just">
              <a:lnSpc>
                <a:spcPct val="150000"/>
              </a:lnSpc>
            </a:pPr>
            <a:r>
              <a:rPr lang="en-GB" sz="800" dirty="0">
                <a:latin typeface="+mj-lt"/>
                <a:ea typeface="Times New Roman" panose="02020603050405020304" pitchFamily="18" charset="0"/>
              </a:rPr>
              <a:t>For further studies it would be good to look into the difference between Early Years data, and if children really are ‘school ready’ when they enter Year 1, or alternatively looking at providing CPD for Early Years staff to increase their understanding of Fundamental Movement skills and how they are developed within the classroom. This could then be used to test the children pre and post training and see whether there is an improvement as teacher confidence gets higher.</a:t>
            </a:r>
            <a:endParaRPr lang="en-GB" sz="900" dirty="0">
              <a:latin typeface="+mj-lt"/>
              <a:ea typeface="Times New Roman" panose="02020603050405020304" pitchFamily="18" charset="0"/>
            </a:endParaRPr>
          </a:p>
          <a:p>
            <a:pPr algn="just">
              <a:lnSpc>
                <a:spcPct val="150000"/>
              </a:lnSpc>
            </a:pPr>
            <a:endParaRPr lang="en-GB" sz="800" dirty="0">
              <a:latin typeface="+mj-lt"/>
              <a:ea typeface="Times New Roman" panose="02020603050405020304" pitchFamily="18" charset="0"/>
            </a:endParaRPr>
          </a:p>
        </p:txBody>
      </p:sp>
      <p:sp>
        <p:nvSpPr>
          <p:cNvPr id="10" name="TextBox 9">
            <a:extLst>
              <a:ext uri="{FF2B5EF4-FFF2-40B4-BE49-F238E27FC236}">
                <a16:creationId xmlns:a16="http://schemas.microsoft.com/office/drawing/2014/main" id="{91A619BB-0B5B-CC2D-D99C-04E2CC93D20C}"/>
              </a:ext>
            </a:extLst>
          </p:cNvPr>
          <p:cNvSpPr txBox="1"/>
          <p:nvPr/>
        </p:nvSpPr>
        <p:spPr>
          <a:xfrm>
            <a:off x="8589221" y="1326367"/>
            <a:ext cx="4068000" cy="468000"/>
          </a:xfrm>
          <a:prstGeom prst="rect">
            <a:avLst/>
          </a:prstGeom>
          <a:solidFill>
            <a:schemeClr val="bg1"/>
          </a:solidFill>
          <a:ln w="38100">
            <a:solidFill>
              <a:schemeClr val="accent1">
                <a:lumMod val="75000"/>
              </a:schemeClr>
            </a:solidFill>
          </a:ln>
        </p:spPr>
        <p:txBody>
          <a:bodyPr wrap="square" rtlCol="0" anchor="ctr">
            <a:noAutofit/>
          </a:bodyPr>
          <a:lstStyle/>
          <a:p>
            <a:pPr algn="ctr"/>
            <a:r>
              <a:rPr lang="en-GB" dirty="0">
                <a:solidFill>
                  <a:schemeClr val="accent1">
                    <a:lumMod val="75000"/>
                  </a:schemeClr>
                </a:solidFill>
                <a:latin typeface="Krana Fat B" panose="00000B00000000000000" pitchFamily="50" charset="0"/>
              </a:rPr>
              <a:t>CONCLUSION</a:t>
            </a:r>
          </a:p>
        </p:txBody>
      </p:sp>
      <p:sp>
        <p:nvSpPr>
          <p:cNvPr id="11" name="TextBox 10">
            <a:extLst>
              <a:ext uri="{FF2B5EF4-FFF2-40B4-BE49-F238E27FC236}">
                <a16:creationId xmlns:a16="http://schemas.microsoft.com/office/drawing/2014/main" id="{4600F076-73CC-D735-D1BF-EEB19297370F}"/>
              </a:ext>
            </a:extLst>
          </p:cNvPr>
          <p:cNvSpPr txBox="1"/>
          <p:nvPr/>
        </p:nvSpPr>
        <p:spPr>
          <a:xfrm>
            <a:off x="8445628" y="5900419"/>
            <a:ext cx="2735253" cy="2643471"/>
          </a:xfrm>
          <a:prstGeom prst="rect">
            <a:avLst/>
          </a:prstGeom>
          <a:noFill/>
          <a:ln w="38100">
            <a:noFill/>
          </a:ln>
        </p:spPr>
        <p:txBody>
          <a:bodyPr wrap="square" rtlCol="0" anchor="ctr">
            <a:noAutofit/>
          </a:bodyPr>
          <a:lstStyle/>
          <a:p>
            <a:pPr algn="ctr"/>
            <a:r>
              <a:rPr lang="en-GB" b="1" dirty="0">
                <a:solidFill>
                  <a:schemeClr val="bg1"/>
                </a:solidFill>
                <a:latin typeface="Krana Fat B" panose="00000B00000000000000" pitchFamily="50" charset="0"/>
              </a:rPr>
              <a:t>“</a:t>
            </a:r>
            <a:r>
              <a:rPr lang="en-GB" b="1" dirty="0">
                <a:solidFill>
                  <a:schemeClr val="bg1"/>
                </a:solidFill>
                <a:effectLst/>
                <a:latin typeface="Krana Fat B" panose="00000B00000000000000" pitchFamily="50" charset="0"/>
                <a:ea typeface="Calibri" panose="020F0502020204030204" pitchFamily="34" charset="0"/>
                <a:cs typeface="Times New Roman" panose="02020603050405020304" pitchFamily="18" charset="0"/>
              </a:rPr>
              <a:t>Physical development, there is no training locally because I find early years is kind of brushed aside, a lot of training it's done from year 1 upwards”</a:t>
            </a:r>
          </a:p>
          <a:p>
            <a:pPr algn="r"/>
            <a:r>
              <a:rPr lang="en-GB" sz="700" b="1" dirty="0">
                <a:solidFill>
                  <a:schemeClr val="bg1"/>
                </a:solidFill>
                <a:latin typeface="Krana Fat B" panose="00000B00000000000000" pitchFamily="50" charset="0"/>
                <a:ea typeface="Calibri" panose="020F0502020204030204" pitchFamily="34" charset="0"/>
                <a:cs typeface="Times New Roman" panose="02020603050405020304" pitchFamily="18" charset="0"/>
              </a:rPr>
              <a:t>Participant B</a:t>
            </a:r>
            <a:endParaRPr lang="en-GB" sz="700" b="1" dirty="0">
              <a:solidFill>
                <a:schemeClr val="bg1"/>
              </a:solidFill>
              <a:latin typeface="Krana Fat B" panose="00000B00000000000000" pitchFamily="50" charset="0"/>
            </a:endParaRPr>
          </a:p>
        </p:txBody>
      </p:sp>
      <p:sp>
        <p:nvSpPr>
          <p:cNvPr id="5" name="TextBox 4">
            <a:extLst>
              <a:ext uri="{FF2B5EF4-FFF2-40B4-BE49-F238E27FC236}">
                <a16:creationId xmlns:a16="http://schemas.microsoft.com/office/drawing/2014/main" id="{8DCBC669-F5C9-F45B-14FF-96F39B16345C}"/>
              </a:ext>
            </a:extLst>
          </p:cNvPr>
          <p:cNvSpPr txBox="1"/>
          <p:nvPr/>
        </p:nvSpPr>
        <p:spPr>
          <a:xfrm>
            <a:off x="4386435" y="1807779"/>
            <a:ext cx="4068000" cy="1376249"/>
          </a:xfrm>
          <a:prstGeom prst="rect">
            <a:avLst/>
          </a:prstGeom>
          <a:solidFill>
            <a:schemeClr val="bg1"/>
          </a:solidFill>
          <a:ln w="38100">
            <a:solidFill>
              <a:schemeClr val="accent1">
                <a:lumMod val="75000"/>
              </a:schemeClr>
            </a:solidFill>
          </a:ln>
        </p:spPr>
        <p:txBody>
          <a:bodyPr wrap="square" rtlCol="0" anchor="ctr">
            <a:noAutofit/>
          </a:bodyPr>
          <a:lstStyle/>
          <a:p>
            <a:pPr algn="just">
              <a:lnSpc>
                <a:spcPct val="150000"/>
              </a:lnSpc>
            </a:pPr>
            <a:r>
              <a:rPr lang="en-GB" sz="800" dirty="0">
                <a:effectLst/>
                <a:latin typeface="+mj-lt"/>
                <a:ea typeface="Times New Roman" panose="02020603050405020304" pitchFamily="18" charset="0"/>
              </a:rPr>
              <a:t>The official data from the DfE shows that children meet the expectations in PD, but studies have shown that when looked into children they lack the basic fundamentals and in turn are not fully ‘school ready’.</a:t>
            </a:r>
          </a:p>
          <a:p>
            <a:pPr algn="just">
              <a:lnSpc>
                <a:spcPct val="150000"/>
              </a:lnSpc>
            </a:pPr>
            <a:r>
              <a:rPr lang="en-GB" sz="800" dirty="0">
                <a:effectLst/>
                <a:latin typeface="+mj-lt"/>
                <a:ea typeface="Times New Roman" panose="02020603050405020304" pitchFamily="18" charset="0"/>
              </a:rPr>
              <a:t>To look into Early Years teachers’ perspectives and understanding of physical development.</a:t>
            </a:r>
          </a:p>
          <a:p>
            <a:pPr algn="just">
              <a:lnSpc>
                <a:spcPct val="150000"/>
              </a:lnSpc>
            </a:pPr>
            <a:r>
              <a:rPr lang="en-GB" sz="800" dirty="0">
                <a:latin typeface="+mj-lt"/>
              </a:rPr>
              <a:t>Does the current documentation fully explain what is meant by a ‘good level of development’?</a:t>
            </a:r>
          </a:p>
          <a:p>
            <a:pPr algn="just">
              <a:lnSpc>
                <a:spcPct val="150000"/>
              </a:lnSpc>
            </a:pPr>
            <a:r>
              <a:rPr lang="en-GB" sz="800" dirty="0">
                <a:latin typeface="+mj-lt"/>
              </a:rPr>
              <a:t>Do we currently have procedures in place to support CPD for Early Years Teachers?</a:t>
            </a:r>
          </a:p>
        </p:txBody>
      </p:sp>
      <p:sp>
        <p:nvSpPr>
          <p:cNvPr id="14" name="TextBox 13">
            <a:extLst>
              <a:ext uri="{FF2B5EF4-FFF2-40B4-BE49-F238E27FC236}">
                <a16:creationId xmlns:a16="http://schemas.microsoft.com/office/drawing/2014/main" id="{C4CDD23D-E757-3E79-CFCF-8FB4924480CB}"/>
              </a:ext>
            </a:extLst>
          </p:cNvPr>
          <p:cNvSpPr txBox="1"/>
          <p:nvPr/>
        </p:nvSpPr>
        <p:spPr>
          <a:xfrm>
            <a:off x="4390838" y="1333799"/>
            <a:ext cx="4063597" cy="467169"/>
          </a:xfrm>
          <a:prstGeom prst="rect">
            <a:avLst/>
          </a:prstGeom>
          <a:solidFill>
            <a:schemeClr val="bg1"/>
          </a:solidFill>
          <a:ln w="38100">
            <a:solidFill>
              <a:schemeClr val="accent1">
                <a:lumMod val="75000"/>
              </a:schemeClr>
            </a:solidFill>
          </a:ln>
        </p:spPr>
        <p:txBody>
          <a:bodyPr wrap="square" rtlCol="0" anchor="ctr">
            <a:noAutofit/>
          </a:bodyPr>
          <a:lstStyle/>
          <a:p>
            <a:pPr algn="ctr"/>
            <a:r>
              <a:rPr lang="en-GB" dirty="0">
                <a:solidFill>
                  <a:schemeClr val="accent1">
                    <a:lumMod val="75000"/>
                  </a:schemeClr>
                </a:solidFill>
                <a:latin typeface="Krana Fat B" panose="00000B00000000000000" pitchFamily="50" charset="0"/>
              </a:rPr>
              <a:t>OBJECTIVE</a:t>
            </a:r>
          </a:p>
        </p:txBody>
      </p:sp>
      <p:grpSp>
        <p:nvGrpSpPr>
          <p:cNvPr id="12" name="Group 11">
            <a:extLst>
              <a:ext uri="{FF2B5EF4-FFF2-40B4-BE49-F238E27FC236}">
                <a16:creationId xmlns:a16="http://schemas.microsoft.com/office/drawing/2014/main" id="{E8C6767B-FF4F-7FC3-3719-FB32644EAA01}"/>
              </a:ext>
            </a:extLst>
          </p:cNvPr>
          <p:cNvGrpSpPr/>
          <p:nvPr/>
        </p:nvGrpSpPr>
        <p:grpSpPr>
          <a:xfrm>
            <a:off x="11042563" y="5983008"/>
            <a:ext cx="1759037" cy="3537106"/>
            <a:chOff x="11042563" y="5983008"/>
            <a:chExt cx="1759037" cy="3537106"/>
          </a:xfrm>
        </p:grpSpPr>
        <p:pic>
          <p:nvPicPr>
            <p:cNvPr id="13" name="Picture 12" descr="A child in a white shirt and black shorts&#10;&#10;Description automatically generated with low confidence">
              <a:extLst>
                <a:ext uri="{FF2B5EF4-FFF2-40B4-BE49-F238E27FC236}">
                  <a16:creationId xmlns:a16="http://schemas.microsoft.com/office/drawing/2014/main" id="{B76D5443-F876-5EC2-FEA7-38494B8CE4A7}"/>
                </a:ext>
              </a:extLst>
            </p:cNvPr>
            <p:cNvPicPr>
              <a:picLocks noChangeAspect="1"/>
            </p:cNvPicPr>
            <p:nvPr/>
          </p:nvPicPr>
          <p:blipFill rotWithShape="1">
            <a:blip r:embed="rId3">
              <a:extLst>
                <a:ext uri="{28A0092B-C50C-407E-A947-70E740481C1C}">
                  <a14:useLocalDpi xmlns:a14="http://schemas.microsoft.com/office/drawing/2010/main" val="0"/>
                </a:ext>
              </a:extLst>
            </a:blip>
            <a:srcRect l="22701" t="23935" r="25687" b="6894"/>
            <a:stretch/>
          </p:blipFill>
          <p:spPr>
            <a:xfrm>
              <a:off x="11042563" y="5983008"/>
              <a:ext cx="1759037" cy="3537106"/>
            </a:xfrm>
            <a:prstGeom prst="rect">
              <a:avLst/>
            </a:prstGeom>
          </p:spPr>
        </p:pic>
        <p:sp>
          <p:nvSpPr>
            <p:cNvPr id="3" name="Rectangle 2">
              <a:extLst>
                <a:ext uri="{FF2B5EF4-FFF2-40B4-BE49-F238E27FC236}">
                  <a16:creationId xmlns:a16="http://schemas.microsoft.com/office/drawing/2014/main" id="{B2B03B24-2D7B-2CA0-B250-DAE0A98C6530}"/>
                </a:ext>
              </a:extLst>
            </p:cNvPr>
            <p:cNvSpPr/>
            <p:nvPr/>
          </p:nvSpPr>
          <p:spPr>
            <a:xfrm rot="585650">
              <a:off x="11475371" y="6746331"/>
              <a:ext cx="337783" cy="149197"/>
            </a:xfrm>
            <a:prstGeom prst="rect">
              <a:avLst/>
            </a:prstGeom>
            <a:solidFill>
              <a:srgbClr val="EBECF0"/>
            </a:solidFill>
            <a:ln>
              <a:solidFill>
                <a:srgbClr val="EBEC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TextBox 14">
            <a:extLst>
              <a:ext uri="{FF2B5EF4-FFF2-40B4-BE49-F238E27FC236}">
                <a16:creationId xmlns:a16="http://schemas.microsoft.com/office/drawing/2014/main" id="{83F60A21-C426-C981-D78E-7015A22A2DA2}"/>
              </a:ext>
            </a:extLst>
          </p:cNvPr>
          <p:cNvSpPr txBox="1"/>
          <p:nvPr/>
        </p:nvSpPr>
        <p:spPr>
          <a:xfrm>
            <a:off x="4386435" y="5419840"/>
            <a:ext cx="4068000" cy="467169"/>
          </a:xfrm>
          <a:prstGeom prst="rect">
            <a:avLst/>
          </a:prstGeom>
          <a:solidFill>
            <a:schemeClr val="bg1"/>
          </a:solidFill>
          <a:ln w="38100">
            <a:solidFill>
              <a:schemeClr val="accent1">
                <a:lumMod val="75000"/>
              </a:schemeClr>
            </a:solidFill>
          </a:ln>
        </p:spPr>
        <p:txBody>
          <a:bodyPr wrap="square" rtlCol="0" anchor="ctr">
            <a:noAutofit/>
          </a:bodyPr>
          <a:lstStyle/>
          <a:p>
            <a:pPr algn="ctr"/>
            <a:r>
              <a:rPr lang="en-GB" dirty="0">
                <a:solidFill>
                  <a:schemeClr val="accent1">
                    <a:lumMod val="75000"/>
                  </a:schemeClr>
                </a:solidFill>
                <a:latin typeface="Krana Fat B" panose="00000B00000000000000" pitchFamily="50" charset="0"/>
              </a:rPr>
              <a:t>RESULTS</a:t>
            </a:r>
          </a:p>
        </p:txBody>
      </p:sp>
      <p:sp>
        <p:nvSpPr>
          <p:cNvPr id="23" name="TextBox 22">
            <a:extLst>
              <a:ext uri="{FF2B5EF4-FFF2-40B4-BE49-F238E27FC236}">
                <a16:creationId xmlns:a16="http://schemas.microsoft.com/office/drawing/2014/main" id="{FF31027B-8C7C-421F-91CC-B9994BD0CA6B}"/>
              </a:ext>
            </a:extLst>
          </p:cNvPr>
          <p:cNvSpPr txBox="1"/>
          <p:nvPr/>
        </p:nvSpPr>
        <p:spPr>
          <a:xfrm>
            <a:off x="4386435" y="5871852"/>
            <a:ext cx="4068000" cy="2762089"/>
          </a:xfrm>
          <a:prstGeom prst="rect">
            <a:avLst/>
          </a:prstGeom>
          <a:solidFill>
            <a:schemeClr val="bg1"/>
          </a:solidFill>
          <a:ln w="38100">
            <a:solidFill>
              <a:schemeClr val="accent1">
                <a:lumMod val="75000"/>
              </a:schemeClr>
            </a:solidFill>
          </a:ln>
        </p:spPr>
        <p:txBody>
          <a:bodyPr wrap="square" rtlCol="0" anchor="ctr">
            <a:noAutofit/>
          </a:bodyPr>
          <a:lstStyle/>
          <a:p>
            <a:pPr algn="just">
              <a:lnSpc>
                <a:spcPct val="150000"/>
              </a:lnSpc>
            </a:pPr>
            <a:r>
              <a:rPr lang="en-GB" sz="800" dirty="0">
                <a:latin typeface="+mj-lt"/>
              </a:rPr>
              <a:t>From analysing the data, there very a few ‘key’ themes that became apparent. Gross Motor Skills, Fine Motor Skills, Outdoors, Training and Provision. </a:t>
            </a:r>
          </a:p>
          <a:p>
            <a:pPr algn="just">
              <a:lnSpc>
                <a:spcPct val="150000"/>
              </a:lnSpc>
            </a:pPr>
            <a:r>
              <a:rPr lang="en-GB" sz="800" b="1" dirty="0">
                <a:latin typeface="+mj-lt"/>
              </a:rPr>
              <a:t>Gross Motor: </a:t>
            </a:r>
            <a:r>
              <a:rPr lang="en-GB" sz="800" dirty="0">
                <a:latin typeface="+mj-lt"/>
              </a:rPr>
              <a:t>Participants could list gross motor skills, and often talked about them in the outside setting - </a:t>
            </a:r>
            <a:r>
              <a:rPr lang="en-GB" sz="500"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“We have chalk outside, we have big brushes as well to develop physical, gross motor skills” </a:t>
            </a:r>
            <a:r>
              <a:rPr lang="en-GB" sz="400" i="1" kern="0" dirty="0">
                <a:solidFill>
                  <a:schemeClr val="accent1"/>
                </a:solidFill>
                <a:latin typeface="Calibri Light" panose="020F0302020204030204" pitchFamily="34" charset="0"/>
                <a:ea typeface="Calibri" panose="020F0502020204030204" pitchFamily="34" charset="0"/>
                <a:cs typeface="Calibri Light" panose="020F0302020204030204" pitchFamily="34" charset="0"/>
              </a:rPr>
              <a:t>Participant C</a:t>
            </a:r>
            <a:endParaRPr lang="en-GB" sz="500" dirty="0">
              <a:solidFill>
                <a:schemeClr val="accent1"/>
              </a:solidFill>
              <a:latin typeface="+mj-lt"/>
            </a:endParaRPr>
          </a:p>
          <a:p>
            <a:pPr algn="just">
              <a:lnSpc>
                <a:spcPct val="150000"/>
              </a:lnSpc>
            </a:pPr>
            <a:r>
              <a:rPr lang="en-GB" sz="800" b="1" dirty="0">
                <a:latin typeface="+mj-lt"/>
              </a:rPr>
              <a:t>Fine Motor: </a:t>
            </a:r>
            <a:r>
              <a:rPr lang="en-GB" sz="800" dirty="0">
                <a:latin typeface="+mj-lt"/>
              </a:rPr>
              <a:t>Discussed heavily as its close links to Writing, and the importance of this - </a:t>
            </a:r>
            <a:r>
              <a:rPr lang="en-GB" sz="500" i="1" dirty="0">
                <a:solidFill>
                  <a:schemeClr val="accent1"/>
                </a:solidFill>
                <a:latin typeface="+mj-lt"/>
                <a:ea typeface="Calibri" panose="020F0502020204030204" pitchFamily="34" charset="0"/>
                <a:cs typeface="Times New Roman" panose="02020603050405020304" pitchFamily="18" charset="0"/>
              </a:rPr>
              <a:t>“</a:t>
            </a:r>
            <a:r>
              <a:rPr lang="en-GB" sz="500" i="1" dirty="0">
                <a:solidFill>
                  <a:schemeClr val="accent1"/>
                </a:solidFill>
                <a:effectLst/>
                <a:latin typeface="+mj-lt"/>
                <a:ea typeface="Calibri" panose="020F0502020204030204" pitchFamily="34" charset="0"/>
                <a:cs typeface="Times New Roman" panose="02020603050405020304" pitchFamily="18" charset="0"/>
              </a:rPr>
              <a:t>we have to spend a huge amount of time on Fine Motor, because they come in so low and writing is the thing that brings our GLD down” -  “y</a:t>
            </a:r>
            <a:r>
              <a:rPr lang="en-GB" sz="500" dirty="0">
                <a:solidFill>
                  <a:schemeClr val="accent1"/>
                </a:solidFill>
                <a:effectLst/>
                <a:latin typeface="+mj-lt"/>
                <a:ea typeface="Calibri" panose="020F0502020204030204" pitchFamily="34" charset="0"/>
                <a:cs typeface="Times New Roman" panose="02020603050405020304" pitchFamily="18" charset="0"/>
              </a:rPr>
              <a:t>ou would tend to find that interventions that we put in place and more fine motor over gross motor” </a:t>
            </a:r>
            <a:r>
              <a:rPr lang="en-GB" sz="400" i="1" dirty="0">
                <a:solidFill>
                  <a:schemeClr val="accent1"/>
                </a:solidFill>
                <a:latin typeface="+mj-lt"/>
                <a:ea typeface="Calibri" panose="020F0502020204030204" pitchFamily="34" charset="0"/>
                <a:cs typeface="Times New Roman" panose="02020603050405020304" pitchFamily="18" charset="0"/>
              </a:rPr>
              <a:t>Participant  A</a:t>
            </a:r>
            <a:endParaRPr lang="en-GB" sz="400" i="1" dirty="0">
              <a:solidFill>
                <a:schemeClr val="accent1"/>
              </a:solidFill>
              <a:latin typeface="+mj-lt"/>
            </a:endParaRPr>
          </a:p>
          <a:p>
            <a:pPr algn="just">
              <a:lnSpc>
                <a:spcPct val="150000"/>
              </a:lnSpc>
            </a:pPr>
            <a:r>
              <a:rPr lang="en-GB" sz="800" b="1" dirty="0">
                <a:latin typeface="+mj-lt"/>
              </a:rPr>
              <a:t>Outdoor:</a:t>
            </a:r>
            <a:r>
              <a:rPr lang="en-GB" sz="800" dirty="0">
                <a:latin typeface="+mj-lt"/>
              </a:rPr>
              <a:t> An area where Gross Motor Skills occurred - </a:t>
            </a:r>
            <a:r>
              <a:rPr lang="en-GB" sz="500" i="1" kern="0" dirty="0">
                <a:solidFill>
                  <a:srgbClr val="000000"/>
                </a:solidFill>
                <a:effectLst/>
                <a:latin typeface="Calibri Light" panose="020F0302020204030204" pitchFamily="34" charset="0"/>
                <a:ea typeface="Calibri" panose="020F0502020204030204" pitchFamily="34" charset="0"/>
                <a:cs typeface="Calibri Light" panose="020F0302020204030204" pitchFamily="34" charset="0"/>
              </a:rPr>
              <a:t>“</a:t>
            </a:r>
            <a:r>
              <a:rPr lang="en-GB" sz="500" i="1" kern="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we've got things they can pull themselves up on bikes scooters a range of balls, rockers and seesaws” “we have continuous provision, so they literally go out all of the time”. </a:t>
            </a:r>
            <a:r>
              <a:rPr lang="en-GB" sz="400" i="1" dirty="0">
                <a:solidFill>
                  <a:schemeClr val="accent1"/>
                </a:solidFill>
                <a:latin typeface="+mj-lt"/>
                <a:ea typeface="Calibri" panose="020F0502020204030204" pitchFamily="34" charset="0"/>
                <a:cs typeface="Times New Roman" panose="02020603050405020304" pitchFamily="18" charset="0"/>
              </a:rPr>
              <a:t>Participant  A</a:t>
            </a:r>
            <a:endParaRPr lang="en-GB" sz="400" i="1" dirty="0">
              <a:solidFill>
                <a:schemeClr val="accent1"/>
              </a:solidFill>
              <a:latin typeface="+mj-lt"/>
            </a:endParaRPr>
          </a:p>
          <a:p>
            <a:pPr algn="just">
              <a:lnSpc>
                <a:spcPct val="150000"/>
              </a:lnSpc>
            </a:pPr>
            <a:r>
              <a:rPr lang="en-GB" sz="800" b="1" dirty="0">
                <a:latin typeface="+mj-lt"/>
              </a:rPr>
              <a:t>Training</a:t>
            </a:r>
            <a:r>
              <a:rPr lang="en-GB" sz="800" dirty="0">
                <a:latin typeface="+mj-lt"/>
              </a:rPr>
              <a:t>: Very little in Early Years, little to no training on Teacher Education Courses – </a:t>
            </a:r>
            <a:r>
              <a:rPr lang="en-GB" sz="500" i="1" dirty="0">
                <a:solidFill>
                  <a:schemeClr val="accent1"/>
                </a:solidFill>
                <a:latin typeface="+mj-lt"/>
                <a:ea typeface="Calibri" panose="020F0502020204030204" pitchFamily="34" charset="0"/>
                <a:cs typeface="Times New Roman" panose="02020603050405020304" pitchFamily="18" charset="0"/>
              </a:rPr>
              <a:t>“p</a:t>
            </a:r>
            <a:r>
              <a:rPr lang="en-GB" sz="500" i="1" dirty="0">
                <a:solidFill>
                  <a:schemeClr val="accent1"/>
                </a:solidFill>
                <a:effectLst/>
                <a:latin typeface="+mj-lt"/>
                <a:ea typeface="Calibri" panose="020F0502020204030204" pitchFamily="34" charset="0"/>
                <a:cs typeface="Times New Roman" panose="02020603050405020304" pitchFamily="18" charset="0"/>
              </a:rPr>
              <a:t>hysical development, there is no training locally because I find early years is kind of brushed aside, a lot of training it's done from year 1 upwards” </a:t>
            </a:r>
            <a:r>
              <a:rPr lang="en-GB" sz="400" i="1" dirty="0">
                <a:solidFill>
                  <a:schemeClr val="accent1"/>
                </a:solidFill>
                <a:latin typeface="+mj-lt"/>
                <a:ea typeface="Calibri" panose="020F0502020204030204" pitchFamily="34" charset="0"/>
                <a:cs typeface="Times New Roman" panose="02020603050405020304" pitchFamily="18" charset="0"/>
              </a:rPr>
              <a:t>Participant B</a:t>
            </a:r>
          </a:p>
          <a:p>
            <a:pPr algn="just">
              <a:lnSpc>
                <a:spcPct val="150000"/>
              </a:lnSpc>
            </a:pPr>
            <a:r>
              <a:rPr lang="en-GB" sz="500" kern="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“I did it at school I don't have much background in PE I obviously did it at unit as part of my Primary Education” </a:t>
            </a:r>
            <a:r>
              <a:rPr lang="en-GB" sz="400" i="1" dirty="0">
                <a:solidFill>
                  <a:schemeClr val="accent1"/>
                </a:solidFill>
                <a:latin typeface="+mj-lt"/>
                <a:ea typeface="Calibri" panose="020F0502020204030204" pitchFamily="34" charset="0"/>
                <a:cs typeface="Times New Roman" panose="02020603050405020304" pitchFamily="18" charset="0"/>
              </a:rPr>
              <a:t>Participant  A</a:t>
            </a:r>
            <a:endParaRPr lang="en-GB" sz="500" kern="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endParaRPr>
          </a:p>
          <a:p>
            <a:pPr algn="just">
              <a:lnSpc>
                <a:spcPct val="150000"/>
              </a:lnSpc>
            </a:pPr>
            <a:r>
              <a:rPr lang="en-GB" sz="500" kern="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“we did a module of PE but that was easily dismissed, I didn't feel it was deemed as important as some of the other areas of the curriculum”.</a:t>
            </a:r>
            <a:r>
              <a:rPr lang="en-GB" sz="400" kern="0" dirty="0">
                <a:solidFill>
                  <a:schemeClr val="accent1"/>
                </a:solidFill>
                <a:latin typeface="Calibri Light" panose="020F0302020204030204" pitchFamily="34" charset="0"/>
                <a:ea typeface="Calibri" panose="020F0502020204030204" pitchFamily="34" charset="0"/>
                <a:cs typeface="Calibri Light" panose="020F0302020204030204" pitchFamily="34" charset="0"/>
              </a:rPr>
              <a:t> Participant B </a:t>
            </a:r>
            <a:endParaRPr lang="en-GB" sz="400" i="1" dirty="0">
              <a:solidFill>
                <a:schemeClr val="accent1"/>
              </a:solidFill>
              <a:latin typeface="+mj-lt"/>
            </a:endParaRPr>
          </a:p>
          <a:p>
            <a:pPr algn="just">
              <a:lnSpc>
                <a:spcPct val="150000"/>
              </a:lnSpc>
            </a:pPr>
            <a:r>
              <a:rPr lang="en-GB" sz="800" b="1" dirty="0">
                <a:latin typeface="+mj-lt"/>
              </a:rPr>
              <a:t>Provision</a:t>
            </a:r>
            <a:r>
              <a:rPr lang="en-GB" sz="800" dirty="0">
                <a:latin typeface="+mj-lt"/>
              </a:rPr>
              <a:t>: Participants knew what was needed set up in areas to enhance PD, but little understanding in terms of enhancing and developing each child - </a:t>
            </a:r>
            <a:r>
              <a:rPr lang="en-GB" sz="500" i="1" kern="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rPr>
              <a:t>“We make sure we have a wide variety of resources available and make sure we go outside, giving them opportunities and experiences everyday”. </a:t>
            </a:r>
            <a:r>
              <a:rPr lang="en-GB" sz="400" i="1" kern="0" dirty="0">
                <a:solidFill>
                  <a:schemeClr val="accent1"/>
                </a:solidFill>
                <a:latin typeface="Calibri Light" panose="020F0302020204030204" pitchFamily="34" charset="0"/>
                <a:ea typeface="Calibri" panose="020F0502020204030204" pitchFamily="34" charset="0"/>
                <a:cs typeface="Calibri Light" panose="020F0302020204030204" pitchFamily="34" charset="0"/>
              </a:rPr>
              <a:t>Participant C</a:t>
            </a:r>
            <a:endParaRPr lang="en-GB" sz="400" i="1" kern="100" dirty="0">
              <a:solidFill>
                <a:schemeClr val="accent1"/>
              </a:solidFill>
              <a:effectLst/>
              <a:latin typeface="Calibri Light" panose="020F0302020204030204" pitchFamily="34" charset="0"/>
              <a:ea typeface="Calibri" panose="020F0502020204030204" pitchFamily="34" charset="0"/>
              <a:cs typeface="Calibri Light" panose="020F0302020204030204" pitchFamily="34" charset="0"/>
            </a:endParaRPr>
          </a:p>
        </p:txBody>
      </p:sp>
      <p:grpSp>
        <p:nvGrpSpPr>
          <p:cNvPr id="27" name="Group 26">
            <a:extLst>
              <a:ext uri="{FF2B5EF4-FFF2-40B4-BE49-F238E27FC236}">
                <a16:creationId xmlns:a16="http://schemas.microsoft.com/office/drawing/2014/main" id="{44EEBE75-D9DD-94FB-967C-F44B634B129A}"/>
              </a:ext>
            </a:extLst>
          </p:cNvPr>
          <p:cNvGrpSpPr/>
          <p:nvPr/>
        </p:nvGrpSpPr>
        <p:grpSpPr>
          <a:xfrm>
            <a:off x="4386435" y="3285210"/>
            <a:ext cx="4068000" cy="2017605"/>
            <a:chOff x="4347945" y="3924064"/>
            <a:chExt cx="4068000" cy="2017605"/>
          </a:xfrm>
        </p:grpSpPr>
        <p:sp>
          <p:nvSpPr>
            <p:cNvPr id="24" name="TextBox 23">
              <a:extLst>
                <a:ext uri="{FF2B5EF4-FFF2-40B4-BE49-F238E27FC236}">
                  <a16:creationId xmlns:a16="http://schemas.microsoft.com/office/drawing/2014/main" id="{432CF85F-E696-DA85-5B24-1E3C46B82C2C}"/>
                </a:ext>
              </a:extLst>
            </p:cNvPr>
            <p:cNvSpPr txBox="1"/>
            <p:nvPr/>
          </p:nvSpPr>
          <p:spPr>
            <a:xfrm>
              <a:off x="4347945" y="3924064"/>
              <a:ext cx="4068000" cy="467169"/>
            </a:xfrm>
            <a:prstGeom prst="rect">
              <a:avLst/>
            </a:prstGeom>
            <a:solidFill>
              <a:schemeClr val="bg1"/>
            </a:solidFill>
            <a:ln w="38100">
              <a:solidFill>
                <a:schemeClr val="accent1">
                  <a:lumMod val="75000"/>
                </a:schemeClr>
              </a:solidFill>
            </a:ln>
          </p:spPr>
          <p:txBody>
            <a:bodyPr wrap="square" rtlCol="0" anchor="ctr">
              <a:noAutofit/>
            </a:bodyPr>
            <a:lstStyle/>
            <a:p>
              <a:pPr algn="ctr"/>
              <a:r>
                <a:rPr lang="en-GB" dirty="0">
                  <a:solidFill>
                    <a:schemeClr val="accent1">
                      <a:lumMod val="75000"/>
                    </a:schemeClr>
                  </a:solidFill>
                  <a:latin typeface="Krana Fat B" panose="00000B00000000000000" pitchFamily="50" charset="0"/>
                </a:rPr>
                <a:t>METHOD</a:t>
              </a:r>
            </a:p>
          </p:txBody>
        </p:sp>
        <p:sp>
          <p:nvSpPr>
            <p:cNvPr id="25" name="TextBox 24">
              <a:extLst>
                <a:ext uri="{FF2B5EF4-FFF2-40B4-BE49-F238E27FC236}">
                  <a16:creationId xmlns:a16="http://schemas.microsoft.com/office/drawing/2014/main" id="{560E12E2-78C7-F2C7-7DE0-894DDE64D17B}"/>
                </a:ext>
              </a:extLst>
            </p:cNvPr>
            <p:cNvSpPr txBox="1"/>
            <p:nvPr/>
          </p:nvSpPr>
          <p:spPr>
            <a:xfrm>
              <a:off x="4347945" y="4400926"/>
              <a:ext cx="4068000" cy="1540743"/>
            </a:xfrm>
            <a:prstGeom prst="rect">
              <a:avLst/>
            </a:prstGeom>
            <a:solidFill>
              <a:schemeClr val="bg1"/>
            </a:solidFill>
            <a:ln w="38100">
              <a:solidFill>
                <a:schemeClr val="accent1">
                  <a:lumMod val="75000"/>
                </a:schemeClr>
              </a:solidFill>
            </a:ln>
          </p:spPr>
          <p:txBody>
            <a:bodyPr wrap="square" rtlCol="0" anchor="ctr">
              <a:noAutofit/>
            </a:bodyPr>
            <a:lstStyle/>
            <a:p>
              <a:pPr algn="just">
                <a:lnSpc>
                  <a:spcPct val="150000"/>
                </a:lnSpc>
              </a:pPr>
              <a:r>
                <a:rPr lang="en-GB" sz="800" dirty="0">
                  <a:latin typeface="+mj-lt"/>
                </a:rPr>
                <a:t>4 Early Years Teachers were interviewed regarding their perceptions and knowledge &amp; understanding of Physical Development.</a:t>
              </a:r>
            </a:p>
            <a:p>
              <a:pPr algn="just">
                <a:lnSpc>
                  <a:spcPct val="150000"/>
                </a:lnSpc>
              </a:pPr>
              <a:r>
                <a:rPr lang="en-GB" sz="800" dirty="0">
                  <a:latin typeface="+mj-lt"/>
                </a:rPr>
                <a:t>A qualitative interview process was used </a:t>
              </a:r>
              <a:r>
                <a:rPr lang="en-GB" sz="800" kern="0" dirty="0">
                  <a:solidFill>
                    <a:srgbClr val="000000"/>
                  </a:solidFill>
                  <a:effectLst/>
                  <a:latin typeface="+mj-lt"/>
                  <a:ea typeface="Calibri" panose="020F0502020204030204" pitchFamily="34" charset="0"/>
                </a:rPr>
                <a:t>“to understand an experience from the participants point of view’’ </a:t>
              </a:r>
              <a:r>
                <a:rPr lang="en-GB" sz="300" kern="0" dirty="0">
                  <a:solidFill>
                    <a:srgbClr val="000000"/>
                  </a:solidFill>
                  <a:effectLst/>
                  <a:latin typeface="Calibri Light" panose="020F0302020204030204" pitchFamily="34" charset="0"/>
                  <a:ea typeface="Calibri" panose="020F0502020204030204" pitchFamily="34" charset="0"/>
                </a:rPr>
                <a:t>Leedy &amp; Ormrod (2001) . </a:t>
              </a:r>
              <a:r>
                <a:rPr lang="en-GB" sz="800" kern="0" dirty="0">
                  <a:solidFill>
                    <a:srgbClr val="000000"/>
                  </a:solidFill>
                  <a:effectLst/>
                  <a:latin typeface="Calibri Light" panose="020F0302020204030204" pitchFamily="34" charset="0"/>
                  <a:ea typeface="Calibri" panose="020F0502020204030204" pitchFamily="34" charset="0"/>
                </a:rPr>
                <a:t>A structured interview was used that would later be turned into a ‘semi structured’ approach to allow for further questioning. </a:t>
              </a:r>
            </a:p>
            <a:p>
              <a:pPr algn="just">
                <a:lnSpc>
                  <a:spcPct val="150000"/>
                </a:lnSpc>
              </a:pPr>
              <a:r>
                <a:rPr lang="en-GB" sz="800" kern="0" dirty="0">
                  <a:solidFill>
                    <a:srgbClr val="000000"/>
                  </a:solidFill>
                  <a:latin typeface="Calibri Light" panose="020F0302020204030204" pitchFamily="34" charset="0"/>
                  <a:ea typeface="Calibri" panose="020F0502020204030204" pitchFamily="34" charset="0"/>
                </a:rPr>
                <a:t>Participants were selected from different geographical locations across the Greater Manchester region, to gain a wider range of results.</a:t>
              </a:r>
              <a:endParaRPr lang="en-GB" sz="800" dirty="0">
                <a:latin typeface="+mj-lt"/>
              </a:endParaRPr>
            </a:p>
          </p:txBody>
        </p:sp>
      </p:grpSp>
    </p:spTree>
    <p:extLst>
      <p:ext uri="{BB962C8B-B14F-4D97-AF65-F5344CB8AC3E}">
        <p14:creationId xmlns:p14="http://schemas.microsoft.com/office/powerpoint/2010/main" val="5211445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417</TotalTime>
  <Words>1681</Words>
  <Application>Microsoft Office PowerPoint</Application>
  <PresentationFormat>A3 Paper (297x420 mm)</PresentationFormat>
  <Paragraphs>39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Krana Fat B</vt:lpstr>
      <vt:lpstr>Office Theme</vt:lpstr>
      <vt:lpstr>How does an Early Years teacher’s knowledge and understandings and their perspectives of physical development influence the outcomes of the children they work with?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an Early Years teacher’s knowledge and understandings and their perspectives of physical development influence the outcomes of the children they work with?</dc:title>
  <dc:creator>Tom Feighan</dc:creator>
  <cp:lastModifiedBy>Tom Feighan</cp:lastModifiedBy>
  <cp:revision>6</cp:revision>
  <dcterms:created xsi:type="dcterms:W3CDTF">2023-05-04T12:13:03Z</dcterms:created>
  <dcterms:modified xsi:type="dcterms:W3CDTF">2023-05-11T17:55:25Z</dcterms:modified>
</cp:coreProperties>
</file>