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459" r:id="rId5"/>
    <p:sldId id="471" r:id="rId6"/>
    <p:sldId id="260" r:id="rId7"/>
    <p:sldId id="259" r:id="rId8"/>
    <p:sldId id="468" r:id="rId9"/>
    <p:sldId id="271" r:id="rId10"/>
    <p:sldId id="272" r:id="rId11"/>
    <p:sldId id="469" r:id="rId12"/>
    <p:sldId id="470" r:id="rId13"/>
    <p:sldId id="462" r:id="rId14"/>
    <p:sldId id="463" r:id="rId15"/>
    <p:sldId id="474" r:id="rId16"/>
    <p:sldId id="475" r:id="rId17"/>
    <p:sldId id="277" r:id="rId18"/>
    <p:sldId id="481" r:id="rId19"/>
    <p:sldId id="279" r:id="rId20"/>
    <p:sldId id="482" r:id="rId21"/>
    <p:sldId id="483" r:id="rId22"/>
    <p:sldId id="484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683A47-E6C0-43D3-9F14-F64856E17BF4}" v="1" dt="2022-11-03T13:36:36.6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101" d="100"/>
          <a:sy n="101" d="100"/>
        </p:scale>
        <p:origin x="191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ina Schmidt" userId="32f9f094-ca9c-4781-adf1-b860fa553cc7" providerId="ADAL" clId="{84683A47-E6C0-43D3-9F14-F64856E17BF4}"/>
    <pc:docChg chg="addSld delSld modSld">
      <pc:chgData name="Bettina Schmidt" userId="32f9f094-ca9c-4781-adf1-b860fa553cc7" providerId="ADAL" clId="{84683A47-E6C0-43D3-9F14-F64856E17BF4}" dt="2022-11-03T13:36:53.517" v="2" actId="47"/>
      <pc:docMkLst>
        <pc:docMk/>
      </pc:docMkLst>
      <pc:sldChg chg="add">
        <pc:chgData name="Bettina Schmidt" userId="32f9f094-ca9c-4781-adf1-b860fa553cc7" providerId="ADAL" clId="{84683A47-E6C0-43D3-9F14-F64856E17BF4}" dt="2022-11-03T13:36:36.631" v="1"/>
        <pc:sldMkLst>
          <pc:docMk/>
          <pc:sldMk cId="2369087614" sldId="277"/>
        </pc:sldMkLst>
      </pc:sldChg>
      <pc:sldChg chg="add">
        <pc:chgData name="Bettina Schmidt" userId="32f9f094-ca9c-4781-adf1-b860fa553cc7" providerId="ADAL" clId="{84683A47-E6C0-43D3-9F14-F64856E17BF4}" dt="2022-11-03T13:36:36.631" v="1"/>
        <pc:sldMkLst>
          <pc:docMk/>
          <pc:sldMk cId="3798105663" sldId="279"/>
        </pc:sldMkLst>
      </pc:sldChg>
      <pc:sldChg chg="new del">
        <pc:chgData name="Bettina Schmidt" userId="32f9f094-ca9c-4781-adf1-b860fa553cc7" providerId="ADAL" clId="{84683A47-E6C0-43D3-9F14-F64856E17BF4}" dt="2022-11-03T13:36:53.517" v="2" actId="47"/>
        <pc:sldMkLst>
          <pc:docMk/>
          <pc:sldMk cId="1910541742" sldId="476"/>
        </pc:sldMkLst>
      </pc:sldChg>
      <pc:sldChg chg="add">
        <pc:chgData name="Bettina Schmidt" userId="32f9f094-ca9c-4781-adf1-b860fa553cc7" providerId="ADAL" clId="{84683A47-E6C0-43D3-9F14-F64856E17BF4}" dt="2022-11-03T13:36:36.631" v="1"/>
        <pc:sldMkLst>
          <pc:docMk/>
          <pc:sldMk cId="3515093786" sldId="481"/>
        </pc:sldMkLst>
      </pc:sldChg>
      <pc:sldChg chg="add">
        <pc:chgData name="Bettina Schmidt" userId="32f9f094-ca9c-4781-adf1-b860fa553cc7" providerId="ADAL" clId="{84683A47-E6C0-43D3-9F14-F64856E17BF4}" dt="2022-11-03T13:36:36.631" v="1"/>
        <pc:sldMkLst>
          <pc:docMk/>
          <pc:sldMk cId="3972177490" sldId="482"/>
        </pc:sldMkLst>
      </pc:sldChg>
      <pc:sldChg chg="add">
        <pc:chgData name="Bettina Schmidt" userId="32f9f094-ca9c-4781-adf1-b860fa553cc7" providerId="ADAL" clId="{84683A47-E6C0-43D3-9F14-F64856E17BF4}" dt="2022-11-03T13:36:36.631" v="1"/>
        <pc:sldMkLst>
          <pc:docMk/>
          <pc:sldMk cId="4190742331" sldId="483"/>
        </pc:sldMkLst>
      </pc:sldChg>
      <pc:sldChg chg="add">
        <pc:chgData name="Bettina Schmidt" userId="32f9f094-ca9c-4781-adf1-b860fa553cc7" providerId="ADAL" clId="{84683A47-E6C0-43D3-9F14-F64856E17BF4}" dt="2022-11-03T13:36:36.631" v="1"/>
        <pc:sldMkLst>
          <pc:docMk/>
          <pc:sldMk cId="3260286762" sldId="48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648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8013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6988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259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805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How to write a Reflective Report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021B0-392C-4E26-BFC3-54EEFDDDC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should come in a report?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07ECE-B957-4EF6-9504-CAE6B9144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More information about your project than in the proposal, for instance about  </a:t>
            </a:r>
          </a:p>
          <a:p>
            <a:pPr lvl="1"/>
            <a:r>
              <a:rPr lang="en-GB" dirty="0"/>
              <a:t>Methodology </a:t>
            </a:r>
          </a:p>
          <a:p>
            <a:pPr lvl="1"/>
            <a:r>
              <a:rPr lang="en-GB" dirty="0"/>
              <a:t>Context </a:t>
            </a:r>
          </a:p>
          <a:p>
            <a:pPr lvl="1"/>
            <a:r>
              <a:rPr lang="en-GB" dirty="0"/>
              <a:t>Literature </a:t>
            </a:r>
          </a:p>
          <a:p>
            <a:r>
              <a:rPr lang="en-GB" dirty="0"/>
              <a:t>Reflection of your experience </a:t>
            </a:r>
          </a:p>
          <a:p>
            <a:r>
              <a:rPr lang="en-GB" dirty="0"/>
              <a:t>Bibliography</a:t>
            </a:r>
          </a:p>
          <a:p>
            <a:r>
              <a:rPr lang="en-GB" dirty="0"/>
              <a:t>Project Management Plan  </a:t>
            </a:r>
          </a:p>
        </p:txBody>
      </p:sp>
    </p:spTree>
    <p:extLst>
      <p:ext uri="{BB962C8B-B14F-4D97-AF65-F5344CB8AC3E}">
        <p14:creationId xmlns:p14="http://schemas.microsoft.com/office/powerpoint/2010/main" val="661529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the focus of your topic </a:t>
            </a:r>
          </a:p>
          <a:p>
            <a:pPr lvl="1"/>
            <a:r>
              <a:rPr lang="en-GB" dirty="0"/>
              <a:t>What specific problems you aim to address</a:t>
            </a:r>
          </a:p>
          <a:p>
            <a:pPr lvl="1"/>
            <a:r>
              <a:rPr lang="en-GB" dirty="0"/>
              <a:t>What direction you think your argument will take</a:t>
            </a:r>
          </a:p>
          <a:p>
            <a:r>
              <a:rPr lang="en-GB" dirty="0"/>
              <a:t>Explain the significance of your topic</a:t>
            </a:r>
          </a:p>
          <a:p>
            <a:pPr lvl="1"/>
            <a:r>
              <a:rPr lang="en-GB" dirty="0"/>
              <a:t>What will your project offer to the current debate</a:t>
            </a:r>
          </a:p>
        </p:txBody>
      </p:sp>
    </p:spTree>
    <p:extLst>
      <p:ext uri="{BB962C8B-B14F-4D97-AF65-F5344CB8AC3E}">
        <p14:creationId xmlns:p14="http://schemas.microsoft.com/office/powerpoint/2010/main" val="2716798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generalised structure of the report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give an overview of the topic and study situated within the relevant discipline</a:t>
            </a:r>
          </a:p>
          <a:p>
            <a:pPr lvl="0"/>
            <a:r>
              <a:rPr lang="en-GB" dirty="0"/>
              <a:t>review the theoretical and if applicable discipline literature relevant to your topic</a:t>
            </a:r>
          </a:p>
          <a:p>
            <a:pPr lvl="0"/>
            <a:r>
              <a:rPr lang="en-GB" dirty="0"/>
              <a:t>explain your </a:t>
            </a:r>
            <a:r>
              <a:rPr lang="en-GB" u="sng" dirty="0">
                <a:solidFill>
                  <a:srgbClr val="FFC000"/>
                </a:solidFill>
              </a:rPr>
              <a:t>methodology</a:t>
            </a:r>
          </a:p>
          <a:p>
            <a:pPr lvl="0"/>
            <a:r>
              <a:rPr lang="en-GB" dirty="0"/>
              <a:t>present your findings and</a:t>
            </a:r>
          </a:p>
          <a:p>
            <a:pPr lvl="0"/>
            <a:r>
              <a:rPr lang="en-GB" dirty="0"/>
              <a:t>discuss the findings in light of the literature and your </a:t>
            </a:r>
            <a:r>
              <a:rPr lang="en-GB" u="sng" dirty="0">
                <a:solidFill>
                  <a:srgbClr val="FFC000"/>
                </a:solidFill>
              </a:rPr>
              <a:t>experience</a:t>
            </a:r>
            <a:r>
              <a:rPr lang="en-GB" dirty="0"/>
              <a:t> of it</a:t>
            </a:r>
          </a:p>
        </p:txBody>
      </p:sp>
    </p:spTree>
    <p:extLst>
      <p:ext uri="{BB962C8B-B14F-4D97-AF65-F5344CB8AC3E}">
        <p14:creationId xmlns:p14="http://schemas.microsoft.com/office/powerpoint/2010/main" val="3137228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By now most of you should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have your idea</a:t>
            </a:r>
          </a:p>
          <a:p>
            <a:r>
              <a:rPr lang="en-GB" dirty="0"/>
              <a:t>have read something</a:t>
            </a:r>
          </a:p>
          <a:p>
            <a:r>
              <a:rPr lang="en-GB" dirty="0"/>
              <a:t>have an idea of what you are going to do</a:t>
            </a:r>
          </a:p>
          <a:p>
            <a:r>
              <a:rPr lang="en-GB" dirty="0"/>
              <a:t>have actually done some of it</a:t>
            </a:r>
          </a:p>
          <a:p>
            <a:endParaRPr lang="en-GB" dirty="0"/>
          </a:p>
          <a:p>
            <a:pPr lvl="1"/>
            <a:r>
              <a:rPr lang="en-GB" dirty="0"/>
              <a:t>ANYONE involved with something practical, visiting places, museums, collections etc. OR intend to interview or talk to people…. SHOULD have already done so…</a:t>
            </a:r>
          </a:p>
          <a:p>
            <a:endParaRPr lang="en-GB" dirty="0"/>
          </a:p>
          <a:p>
            <a:r>
              <a:rPr lang="en-GB" dirty="0"/>
              <a:t>have worked out your methodology</a:t>
            </a:r>
          </a:p>
        </p:txBody>
      </p:sp>
    </p:spTree>
    <p:extLst>
      <p:ext uri="{BB962C8B-B14F-4D97-AF65-F5344CB8AC3E}">
        <p14:creationId xmlns:p14="http://schemas.microsoft.com/office/powerpoint/2010/main" val="2609013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Just reading is not a methodology!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We (humanities) methodology = primarily critical, can be speculative, may have significant historical perspective. </a:t>
            </a:r>
          </a:p>
          <a:p>
            <a:endParaRPr lang="en-GB" dirty="0"/>
          </a:p>
          <a:p>
            <a:r>
              <a:rPr lang="en-GB" dirty="0"/>
              <a:t>Social sciences (the methodology often adopted by </a:t>
            </a:r>
            <a:r>
              <a:rPr lang="en-GB" dirty="0" err="1"/>
              <a:t>Anth</a:t>
            </a:r>
            <a:r>
              <a:rPr lang="en-GB" dirty="0"/>
              <a:t> and Arch) and physical sciences, = empiricism 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empirical</a:t>
            </a:r>
            <a:r>
              <a:rPr lang="en-GB" dirty="0"/>
              <a:t> method by means of direct and indirect observation or experience as a way of gaining knowledge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583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Success – oddly NOT the most important…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“Methodology” implies more than simply the methods you intend to use to collect data. You should include a </a:t>
            </a:r>
            <a:r>
              <a:rPr lang="en-GB" dirty="0">
                <a:solidFill>
                  <a:srgbClr val="FFC000"/>
                </a:solidFill>
              </a:rPr>
              <a:t>consideration of the concepts and theories </a:t>
            </a:r>
            <a:r>
              <a:rPr lang="en-GB" dirty="0"/>
              <a:t>which underlie the methods…..</a:t>
            </a:r>
          </a:p>
          <a:p>
            <a:endParaRPr lang="en-GB" dirty="0"/>
          </a:p>
          <a:p>
            <a:r>
              <a:rPr lang="en-GB" dirty="0"/>
              <a:t>Some efforts are successful and some are not, but it is not the measurable success that matters so much as the awareness of the process you are undertaking = how much have you done the above?</a:t>
            </a:r>
          </a:p>
        </p:txBody>
      </p:sp>
    </p:spTree>
    <p:extLst>
      <p:ext uri="{BB962C8B-B14F-4D97-AF65-F5344CB8AC3E}">
        <p14:creationId xmlns:p14="http://schemas.microsoft.com/office/powerpoint/2010/main" val="4139621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practice is crucial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222" y="1694396"/>
            <a:ext cx="8229600" cy="346920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To our (personal and intellectual) growth and learning</a:t>
            </a:r>
          </a:p>
          <a:p>
            <a:pPr marL="89154" indent="0">
              <a:buNone/>
            </a:pPr>
            <a:r>
              <a:rPr lang="en-GB" dirty="0"/>
              <a:t>	</a:t>
            </a:r>
          </a:p>
          <a:p>
            <a:pPr marL="89154" indent="0">
              <a:buNone/>
            </a:pPr>
            <a:r>
              <a:rPr lang="en-GB" dirty="0"/>
              <a:t>As an academic, I learn from my experience with previous cohorts and build this into the next experience, in theory making it better for you..….you should in theory be having a blast by now!</a:t>
            </a:r>
          </a:p>
          <a:p>
            <a:pPr marL="89154" indent="0">
              <a:buNone/>
            </a:pPr>
            <a:endParaRPr lang="en-GB" dirty="0"/>
          </a:p>
          <a:p>
            <a:r>
              <a:rPr lang="en-GB" dirty="0"/>
              <a:t>Being reflective requires that parties examine their priorities </a:t>
            </a:r>
            <a:r>
              <a:rPr lang="en-GB" dirty="0">
                <a:solidFill>
                  <a:srgbClr val="FFC000"/>
                </a:solidFill>
              </a:rPr>
              <a:t>after</a:t>
            </a:r>
            <a:r>
              <a:rPr lang="en-GB" dirty="0"/>
              <a:t> they enter into the ‘arena’ ...</a:t>
            </a:r>
          </a:p>
          <a:p>
            <a:endParaRPr lang="en-GB" dirty="0"/>
          </a:p>
          <a:p>
            <a:pPr marL="342900" lvl="1" indent="0">
              <a:buNone/>
            </a:pPr>
            <a:r>
              <a:rPr lang="en-GB" dirty="0"/>
              <a:t>If you were to reflect on your performance in your last essay/s then you should be producing your best work ever in your third year……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859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44A7281-F23B-4E0F-BAE1-8D1AB4C59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Appendices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C2EB4F-074B-4A94-ADA8-D475ED1EA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  <a:p>
            <a:r>
              <a:rPr lang="en-GB" dirty="0"/>
              <a:t>Project Management Plan (e.g., Gantt Chart)</a:t>
            </a:r>
          </a:p>
        </p:txBody>
      </p:sp>
    </p:spTree>
    <p:extLst>
      <p:ext uri="{BB962C8B-B14F-4D97-AF65-F5344CB8AC3E}">
        <p14:creationId xmlns:p14="http://schemas.microsoft.com/office/powerpoint/2010/main" val="3622167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bibliography?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bibliography submitted at the beginning of a period of research is a bibliography of the materials (primary and secondary) that you </a:t>
            </a:r>
            <a:r>
              <a:rPr lang="en-GB" b="1" u="sng" dirty="0"/>
              <a:t>expect</a:t>
            </a:r>
            <a:r>
              <a:rPr lang="en-GB" dirty="0"/>
              <a:t> to use.</a:t>
            </a:r>
          </a:p>
          <a:p>
            <a:r>
              <a:rPr lang="en-GB" dirty="0"/>
              <a:t>It </a:t>
            </a:r>
            <a:r>
              <a:rPr lang="en-GB" b="1" u="sng" dirty="0"/>
              <a:t>will</a:t>
            </a:r>
            <a:r>
              <a:rPr lang="en-GB" dirty="0"/>
              <a:t> change over the course of your work.</a:t>
            </a:r>
          </a:p>
          <a:p>
            <a:r>
              <a:rPr lang="en-GB" dirty="0"/>
              <a:t>It’s there to show that you have done the necessary </a:t>
            </a:r>
            <a:r>
              <a:rPr lang="en-GB" b="1" u="sng" dirty="0"/>
              <a:t>preparation</a:t>
            </a:r>
            <a:r>
              <a:rPr lang="en-GB" dirty="0"/>
              <a:t> to proceed with your project.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But how do I know what I am going to use?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primary sources (literary, </a:t>
            </a:r>
            <a:r>
              <a:rPr lang="en-GB" dirty="0" err="1"/>
              <a:t>epigraphical</a:t>
            </a:r>
            <a:r>
              <a:rPr lang="en-GB" dirty="0"/>
              <a:t>, </a:t>
            </a:r>
            <a:r>
              <a:rPr lang="en-GB" dirty="0" err="1"/>
              <a:t>papyrological</a:t>
            </a:r>
            <a:r>
              <a:rPr lang="en-GB" dirty="0"/>
              <a:t>, iconographical, archaeological) that you have already identified?</a:t>
            </a:r>
          </a:p>
          <a:p>
            <a:r>
              <a:rPr lang="en-GB" dirty="0"/>
              <a:t>What are the main pieces of scholarship that you have already read or identified as necessary reading?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do I put 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some disciplines you need to divide your bibliography into two sections: one for primary sources and one for scholarship.</a:t>
            </a:r>
          </a:p>
          <a:p>
            <a:r>
              <a:rPr lang="en-GB" dirty="0"/>
              <a:t>Remember to include translation details if you know them.</a:t>
            </a:r>
          </a:p>
          <a:p>
            <a:r>
              <a:rPr lang="en-GB" dirty="0"/>
              <a:t>You should have at least 15 items (books or articles) in the part of your bibliography on scholarship.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should a bibliography look?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Follow the guidelines according to the reference style used in your programme(i.e., Harvard style)</a:t>
            </a:r>
          </a:p>
          <a:p>
            <a:r>
              <a:rPr lang="en-GB" dirty="0"/>
              <a:t>you can find the different reference style guidelines on the library website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Project Management Plan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0876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this?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Your project/dissertation takes about 8 months from now to the deadline.</a:t>
            </a:r>
          </a:p>
          <a:p>
            <a:r>
              <a:rPr lang="en-GB" dirty="0"/>
              <a:t>In the meantime, you have to also complete a number of other modules.</a:t>
            </a:r>
          </a:p>
          <a:p>
            <a:r>
              <a:rPr lang="en-GB" dirty="0"/>
              <a:t>The project management plan is there to identify what you need to do, and when, what your goals are, and when you will reach them.</a:t>
            </a:r>
          </a:p>
          <a:p>
            <a:r>
              <a:rPr lang="en-GB" dirty="0"/>
              <a:t>Also, the project management plan will allow to schedule your supervision meetings, and what and when you will give chapters, etc. to your supervisor.</a:t>
            </a:r>
          </a:p>
        </p:txBody>
      </p:sp>
    </p:spTree>
    <p:extLst>
      <p:ext uri="{BB962C8B-B14F-4D97-AF65-F5344CB8AC3E}">
        <p14:creationId xmlns:p14="http://schemas.microsoft.com/office/powerpoint/2010/main" val="35150937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project manage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useful to create a chart, like a Gantt chart. </a:t>
            </a:r>
          </a:p>
          <a:p>
            <a:r>
              <a:rPr lang="en-GB" dirty="0"/>
              <a:t>You can create Gantt charts on excel, word, </a:t>
            </a:r>
            <a:r>
              <a:rPr lang="en-GB" dirty="0" err="1"/>
              <a:t>visio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981056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1D09-E9E2-492B-BCF1-E811BD54E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Easy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629C3DD-4098-4850-A5E7-6BC036E16C6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196752"/>
          <a:ext cx="82296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>
                  <a:extLst>
                    <a:ext uri="{9D8B030D-6E8A-4147-A177-3AD203B41FA5}">
                      <a16:colId xmlns:a16="http://schemas.microsoft.com/office/drawing/2014/main" val="3832365548"/>
                    </a:ext>
                  </a:extLst>
                </a:gridCol>
                <a:gridCol w="3963888">
                  <a:extLst>
                    <a:ext uri="{9D8B030D-6E8A-4147-A177-3AD203B41FA5}">
                      <a16:colId xmlns:a16="http://schemas.microsoft.com/office/drawing/2014/main" val="312878239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3099321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 (milestone)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81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topic </a:t>
                      </a:r>
                    </a:p>
                    <a:p>
                      <a:r>
                        <a:rPr lang="en-GB" dirty="0"/>
                        <a:t>Discuss topic with supervisor</a:t>
                      </a:r>
                    </a:p>
                    <a:p>
                      <a:r>
                        <a:rPr lang="en-GB" dirty="0"/>
                        <a:t>Get an overview of resources and skills needed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Submit reflective report on 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October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0030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literature </a:t>
                      </a:r>
                    </a:p>
                    <a:p>
                      <a:r>
                        <a:rPr lang="en-GB" dirty="0"/>
                        <a:t>Write short comments on readings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9632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Write overview of key literature (i.e. Literature review) and discuss with supervisor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4394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structure of dissertation (i.e., chapter headings)</a:t>
                      </a:r>
                    </a:p>
                    <a:p>
                      <a:r>
                        <a:rPr lang="en-GB" dirty="0"/>
                        <a:t>Prepare presentation about dissertation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Presentation with structure of dissertation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874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5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Write draft of chapter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700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21774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4C34-00F7-4332-812D-71AF649B4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84C099D-3231-4C65-BC43-53989B533B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849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0544">
                  <a:extLst>
                    <a:ext uri="{9D8B030D-6E8A-4147-A177-3AD203B41FA5}">
                      <a16:colId xmlns:a16="http://schemas.microsoft.com/office/drawing/2014/main" val="451563765"/>
                    </a:ext>
                  </a:extLst>
                </a:gridCol>
                <a:gridCol w="3675856">
                  <a:extLst>
                    <a:ext uri="{9D8B030D-6E8A-4147-A177-3AD203B41FA5}">
                      <a16:colId xmlns:a16="http://schemas.microsoft.com/office/drawing/2014/main" val="3743934362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0126130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03985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Block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Finalise dissertation</a:t>
                      </a:r>
                    </a:p>
                    <a:p>
                      <a:r>
                        <a:rPr lang="en-GB" dirty="0"/>
                        <a:t>Revise dissertation (i.e., spell check)</a:t>
                      </a:r>
                    </a:p>
                    <a:p>
                      <a:r>
                        <a:rPr lang="en-GB" dirty="0"/>
                        <a:t>Finalise bibliography </a:t>
                      </a:r>
                    </a:p>
                    <a:p>
                      <a:r>
                        <a:rPr lang="en-GB" dirty="0"/>
                        <a:t>Prepare dissertation for submission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Submit dissertation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7178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02100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5793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0742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36358-7B62-406C-9A43-A9FC93DB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DE61E-8CE0-4B45-BA7E-228E9DC8C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Blank Gantt Chart on Moodle </a:t>
            </a:r>
          </a:p>
          <a:p>
            <a:r>
              <a:rPr lang="en-GB"/>
              <a:t>Plus </a:t>
            </a:r>
            <a:r>
              <a:rPr lang="en-GB" dirty="0"/>
              <a:t>a short video explaining it </a:t>
            </a:r>
          </a:p>
        </p:txBody>
      </p:sp>
    </p:spTree>
    <p:extLst>
      <p:ext uri="{BB962C8B-B14F-4D97-AF65-F5344CB8AC3E}">
        <p14:creationId xmlns:p14="http://schemas.microsoft.com/office/powerpoint/2010/main" val="32602867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903</Words>
  <Application>Microsoft Office PowerPoint</Application>
  <PresentationFormat>On-screen Show (4:3)</PresentationFormat>
  <Paragraphs>109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Myriad Pro</vt:lpstr>
      <vt:lpstr>Arial</vt:lpstr>
      <vt:lpstr>Calibri</vt:lpstr>
      <vt:lpstr>20140311PresentationUWTSDTemplate</vt:lpstr>
      <vt:lpstr>How to write a Reflective Report  </vt:lpstr>
      <vt:lpstr>What should come in a report? </vt:lpstr>
      <vt:lpstr>PowerPoint Presentation</vt:lpstr>
      <vt:lpstr>A generalised structure of the report </vt:lpstr>
      <vt:lpstr>By now most of you should</vt:lpstr>
      <vt:lpstr>Just reading is not a methodology!</vt:lpstr>
      <vt:lpstr>Success – oddly NOT the most important…</vt:lpstr>
      <vt:lpstr>Reflective practice is crucial </vt:lpstr>
      <vt:lpstr>Important Appendices </vt:lpstr>
      <vt:lpstr>What is a bibliography?</vt:lpstr>
      <vt:lpstr>But how do I know what I am going to use?</vt:lpstr>
      <vt:lpstr>So what do I put in?</vt:lpstr>
      <vt:lpstr>How should a bibliography look?</vt:lpstr>
      <vt:lpstr>The Project Management Plan</vt:lpstr>
      <vt:lpstr>What is this?</vt:lpstr>
      <vt:lpstr>How to project manage</vt:lpstr>
      <vt:lpstr>Easy example </vt:lpstr>
      <vt:lpstr>PowerPoint Presentation</vt:lpstr>
      <vt:lpstr>Gantt Chart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Develop an Argument </dc:title>
  <dc:creator>Bettina Schmidt</dc:creator>
  <cp:lastModifiedBy>Bettina Schmidt</cp:lastModifiedBy>
  <cp:revision>6</cp:revision>
  <dcterms:created xsi:type="dcterms:W3CDTF">2020-09-10T15:23:04Z</dcterms:created>
  <dcterms:modified xsi:type="dcterms:W3CDTF">2022-11-03T13:36:55Z</dcterms:modified>
</cp:coreProperties>
</file>