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BC5115-0778-BCA9-AEA5-7B91D1B2B053}" v="1334" dt="2026-01-15T08:41:31.833"/>
    <p1510:client id="{CD2E28EA-68A2-C387-DEC1-EA3E2F9287C2}" v="13" dt="2026-01-14T06:02:22.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1/15/2026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0795463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38055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1/15/2026</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9167116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22270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75948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3589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5970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11981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28482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06268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1/15/2026</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33945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1/15/2026</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83882426"/>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pompeiiinpictures.com/pompeiiinpictures/R8/8%2007%2028%20plan.htm" TargetMode="External"/><Relationship Id="rId2" Type="http://schemas.openxmlformats.org/officeDocument/2006/relationships/hyperlink" Target="https://openpress.digital.conncoll.edu/religionsofgreeceandromesitereports/chapter/temple-of-isis-at-pompeii/" TargetMode="External"/><Relationship Id="rId1" Type="http://schemas.openxmlformats.org/officeDocument/2006/relationships/slideLayout" Target="../slideLayouts/slideLayout2.xml"/><Relationship Id="rId4" Type="http://schemas.openxmlformats.org/officeDocument/2006/relationships/hyperlink" Target="https://pompeiiinpictures.com/pompeiiinpictures/R8/8%2007%2028%20p14.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Poster Presentation</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By Lizzie Mansfield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0004-2B76-55EC-E815-8051E51E722A}"/>
              </a:ext>
            </a:extLst>
          </p:cNvPr>
          <p:cNvSpPr>
            <a:spLocks noGrp="1"/>
          </p:cNvSpPr>
          <p:nvPr>
            <p:ph type="title"/>
          </p:nvPr>
        </p:nvSpPr>
        <p:spPr/>
        <p:txBody>
          <a:bodyPr/>
          <a:lstStyle/>
          <a:p>
            <a:r>
              <a:rPr lang="en-GB" dirty="0"/>
              <a:t>The Temple of Isis- The </a:t>
            </a:r>
            <a:r>
              <a:rPr lang="en-GB" dirty="0" err="1"/>
              <a:t>Ekklesiasterion</a:t>
            </a:r>
            <a:endParaRPr lang="en-US" dirty="0" err="1"/>
          </a:p>
          <a:p>
            <a:endParaRPr lang="en-GB" dirty="0"/>
          </a:p>
        </p:txBody>
      </p:sp>
      <p:sp>
        <p:nvSpPr>
          <p:cNvPr id="3" name="Content Placeholder 2">
            <a:extLst>
              <a:ext uri="{FF2B5EF4-FFF2-40B4-BE49-F238E27FC236}">
                <a16:creationId xmlns:a16="http://schemas.microsoft.com/office/drawing/2014/main" id="{8F19B38A-23B8-EF9A-2E28-8A0BC0A3F1C0}"/>
              </a:ext>
            </a:extLst>
          </p:cNvPr>
          <p:cNvSpPr>
            <a:spLocks noGrp="1"/>
          </p:cNvSpPr>
          <p:nvPr>
            <p:ph sz="half" idx="1"/>
          </p:nvPr>
        </p:nvSpPr>
        <p:spPr>
          <a:xfrm>
            <a:off x="850440" y="1959488"/>
            <a:ext cx="4754880" cy="4561144"/>
          </a:xfrm>
        </p:spPr>
        <p:txBody>
          <a:bodyPr vert="horz" lIns="91440" tIns="45720" rIns="91440" bIns="45720" rtlCol="0" anchor="t">
            <a:noAutofit/>
          </a:bodyPr>
          <a:lstStyle/>
          <a:p>
            <a:r>
              <a:rPr lang="en-GB" sz="1800" dirty="0"/>
              <a:t>The </a:t>
            </a:r>
            <a:r>
              <a:rPr lang="en-GB" sz="1800" err="1"/>
              <a:t>Ekklesiasterion</a:t>
            </a:r>
            <a:r>
              <a:rPr lang="en-GB" sz="1800" dirty="0"/>
              <a:t> was a large hall that was situated behind the temple. It was used for gatherings, rituals and banquets.</a:t>
            </a:r>
          </a:p>
          <a:p>
            <a:r>
              <a:rPr lang="en-GB" sz="1800" dirty="0"/>
              <a:t>Initiation rituals for the cult occurred here, and due to the items and material remains discovered there, it was evident that banquets and animal sacrifices happened in the hall.</a:t>
            </a:r>
          </a:p>
          <a:p>
            <a:r>
              <a:rPr lang="en-GB" sz="1800" dirty="0"/>
              <a:t>It seems that mostly birds were used as animal sacrifices, due to the skeletal remains that were found. This may be because Isis wasn't as important as other gods/goddesses at the time, as she could have received more valuable cattle as sacrifices (Strabley, 2026). But it could also be due to the fact the goddess Isis's sacred animal was a bird, the Ibis.</a:t>
            </a:r>
          </a:p>
        </p:txBody>
      </p:sp>
      <p:pic>
        <p:nvPicPr>
          <p:cNvPr id="5" name="Content Placeholder 4" descr="VIII.7.28 Pompeii. Temple of Isis or Tempio di Iside.&#10;Plan of Temple areas and locations of main finds.">
            <a:extLst>
              <a:ext uri="{FF2B5EF4-FFF2-40B4-BE49-F238E27FC236}">
                <a16:creationId xmlns:a16="http://schemas.microsoft.com/office/drawing/2014/main" id="{BE0730F9-7A23-D7E1-5D9E-B1E592AE3E37}"/>
              </a:ext>
            </a:extLst>
          </p:cNvPr>
          <p:cNvPicPr>
            <a:picLocks noGrp="1" noChangeAspect="1"/>
          </p:cNvPicPr>
          <p:nvPr>
            <p:ph sz="half" idx="2"/>
          </p:nvPr>
        </p:nvPicPr>
        <p:blipFill>
          <a:blip r:embed="rId2"/>
          <a:stretch>
            <a:fillRect/>
          </a:stretch>
        </p:blipFill>
        <p:spPr>
          <a:xfrm>
            <a:off x="6272144" y="2006867"/>
            <a:ext cx="5339427" cy="4226304"/>
          </a:xfrm>
          <a:prstGeom prst="rect">
            <a:avLst/>
          </a:prstGeom>
        </p:spPr>
      </p:pic>
      <p:sp>
        <p:nvSpPr>
          <p:cNvPr id="6" name="TextBox 5">
            <a:extLst>
              <a:ext uri="{FF2B5EF4-FFF2-40B4-BE49-F238E27FC236}">
                <a16:creationId xmlns:a16="http://schemas.microsoft.com/office/drawing/2014/main" id="{8BDEACD3-AB36-C5C6-D66D-E1CF27DCE9AE}"/>
              </a:ext>
            </a:extLst>
          </p:cNvPr>
          <p:cNvSpPr txBox="1"/>
          <p:nvPr/>
        </p:nvSpPr>
        <p:spPr>
          <a:xfrm>
            <a:off x="6791761" y="6269346"/>
            <a:ext cx="57520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Figure 1. Floor plan of the Temple of Isis in Pompeii (</a:t>
            </a:r>
            <a:r>
              <a:rPr lang="en-GB" sz="1600" dirty="0" err="1"/>
              <a:t>PompeiiinPictures</a:t>
            </a:r>
            <a:r>
              <a:rPr lang="en-GB" sz="1600" dirty="0"/>
              <a:t>, 2021).</a:t>
            </a:r>
          </a:p>
        </p:txBody>
      </p:sp>
    </p:spTree>
    <p:extLst>
      <p:ext uri="{BB962C8B-B14F-4D97-AF65-F5344CB8AC3E}">
        <p14:creationId xmlns:p14="http://schemas.microsoft.com/office/powerpoint/2010/main" val="2219936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957B-F3B6-379D-8566-5E6E38383ECC}"/>
              </a:ext>
            </a:extLst>
          </p:cNvPr>
          <p:cNvSpPr>
            <a:spLocks noGrp="1"/>
          </p:cNvSpPr>
          <p:nvPr>
            <p:ph type="title"/>
          </p:nvPr>
        </p:nvSpPr>
        <p:spPr/>
        <p:txBody>
          <a:bodyPr/>
          <a:lstStyle/>
          <a:p>
            <a:r>
              <a:rPr lang="en-GB" dirty="0"/>
              <a:t>Material remains</a:t>
            </a:r>
          </a:p>
        </p:txBody>
      </p:sp>
      <p:sp>
        <p:nvSpPr>
          <p:cNvPr id="3" name="Content Placeholder 2">
            <a:extLst>
              <a:ext uri="{FF2B5EF4-FFF2-40B4-BE49-F238E27FC236}">
                <a16:creationId xmlns:a16="http://schemas.microsoft.com/office/drawing/2014/main" id="{8598E40D-A62B-49A6-D4BA-1F129435151F}"/>
              </a:ext>
            </a:extLst>
          </p:cNvPr>
          <p:cNvSpPr>
            <a:spLocks noGrp="1"/>
          </p:cNvSpPr>
          <p:nvPr>
            <p:ph idx="1"/>
          </p:nvPr>
        </p:nvSpPr>
        <p:spPr/>
        <p:txBody>
          <a:bodyPr vert="horz" lIns="91440" tIns="45720" rIns="91440" bIns="45720" rtlCol="0" anchor="t">
            <a:normAutofit/>
          </a:bodyPr>
          <a:lstStyle/>
          <a:p>
            <a:r>
              <a:rPr lang="en-GB" sz="2000" dirty="0"/>
              <a:t>These are some examples of material remains that were recovered from the </a:t>
            </a:r>
            <a:r>
              <a:rPr lang="en-GB" sz="2000" err="1"/>
              <a:t>Ekklesiasterion</a:t>
            </a:r>
            <a:r>
              <a:rPr lang="en-GB" sz="2000" dirty="0"/>
              <a:t>.</a:t>
            </a:r>
          </a:p>
          <a:p>
            <a:r>
              <a:rPr lang="en-GB" sz="2000" dirty="0"/>
              <a:t>A vase made of terracotta.</a:t>
            </a:r>
          </a:p>
          <a:p>
            <a:r>
              <a:rPr lang="en-GB" sz="2000" dirty="0"/>
              <a:t>A sistrum.</a:t>
            </a:r>
          </a:p>
          <a:p>
            <a:r>
              <a:rPr lang="en-GB" sz="2000" dirty="0"/>
              <a:t>A table.</a:t>
            </a:r>
          </a:p>
          <a:p>
            <a:r>
              <a:rPr lang="en-GB" sz="2000" dirty="0"/>
              <a:t>A head of a statue of the goddess Isis.</a:t>
            </a:r>
          </a:p>
          <a:p>
            <a:r>
              <a:rPr lang="en-GB" sz="2000" dirty="0"/>
              <a:t>A skeleton of a male.</a:t>
            </a:r>
            <a:endParaRPr lang="en-GB" dirty="0"/>
          </a:p>
          <a:p>
            <a:r>
              <a:rPr lang="en-GB" sz="2000" dirty="0"/>
              <a:t>Various items of tableware.</a:t>
            </a:r>
          </a:p>
          <a:p>
            <a:r>
              <a:rPr lang="en-GB" sz="2000" dirty="0"/>
              <a:t>A cooking pot and a latch with a keyhole, both made out of bronze.</a:t>
            </a:r>
          </a:p>
          <a:p>
            <a:endParaRPr lang="en-GB" dirty="0"/>
          </a:p>
          <a:p>
            <a:endParaRPr lang="en-GB" dirty="0"/>
          </a:p>
        </p:txBody>
      </p:sp>
      <p:sp>
        <p:nvSpPr>
          <p:cNvPr id="4" name="Text Placeholder 3">
            <a:extLst>
              <a:ext uri="{FF2B5EF4-FFF2-40B4-BE49-F238E27FC236}">
                <a16:creationId xmlns:a16="http://schemas.microsoft.com/office/drawing/2014/main" id="{8FCA7F0E-3DAD-0EB4-A7A2-8C0458F6FC78}"/>
              </a:ext>
            </a:extLst>
          </p:cNvPr>
          <p:cNvSpPr>
            <a:spLocks noGrp="1"/>
          </p:cNvSpPr>
          <p:nvPr>
            <p:ph type="body" sz="half" idx="2"/>
          </p:nvPr>
        </p:nvSpPr>
        <p:spPr>
          <a:xfrm>
            <a:off x="7987352" y="6270636"/>
            <a:ext cx="4369495" cy="499139"/>
          </a:xfrm>
        </p:spPr>
        <p:txBody>
          <a:bodyPr vert="horz" lIns="91440" tIns="45720" rIns="91440" bIns="45720" rtlCol="0" anchor="t">
            <a:noAutofit/>
          </a:bodyPr>
          <a:lstStyle/>
          <a:p>
            <a:r>
              <a:rPr lang="en-GB" sz="1400" dirty="0"/>
              <a:t>Figure 2. Sistrum found in  </a:t>
            </a:r>
            <a:r>
              <a:rPr lang="en-GB" sz="1400" err="1"/>
              <a:t>Ekklesiasterion</a:t>
            </a:r>
            <a:r>
              <a:rPr lang="en-GB" sz="1400" dirty="0"/>
              <a:t> (</a:t>
            </a:r>
            <a:r>
              <a:rPr lang="en-GB" sz="1400" err="1"/>
              <a:t>PompeiiinPictures</a:t>
            </a:r>
            <a:r>
              <a:rPr lang="en-GB" sz="1400" dirty="0"/>
              <a:t>, 2023).</a:t>
            </a:r>
          </a:p>
        </p:txBody>
      </p:sp>
      <p:pic>
        <p:nvPicPr>
          <p:cNvPr id="5" name="Picture 4" descr="VIII.7.28 Pompeii. The instrument was found on January 4th, 1766 in the Ekklesiasterion.&#10;The sistrum is adorned on the top with a crouched cat and on the sides with lotus flowers. &#10;It was found together with some marble fragments of limbs, among which some of the hand that originally held it and of a marble head of Isis.&#10;Now in Naples Archaeological Museum. Inventory number 2397.&#10;&#10;Now in Naples Archaeological Museum. Inventory number 409AE.&#10;&#10;">
            <a:extLst>
              <a:ext uri="{FF2B5EF4-FFF2-40B4-BE49-F238E27FC236}">
                <a16:creationId xmlns:a16="http://schemas.microsoft.com/office/drawing/2014/main" id="{C4A8C0D9-5011-E2BD-6CEF-38901005C0AA}"/>
              </a:ext>
            </a:extLst>
          </p:cNvPr>
          <p:cNvPicPr>
            <a:picLocks noChangeAspect="1"/>
          </p:cNvPicPr>
          <p:nvPr/>
        </p:nvPicPr>
        <p:blipFill>
          <a:blip r:embed="rId2"/>
          <a:stretch>
            <a:fillRect/>
          </a:stretch>
        </p:blipFill>
        <p:spPr>
          <a:xfrm>
            <a:off x="7984232" y="1799180"/>
            <a:ext cx="3185917" cy="4460049"/>
          </a:xfrm>
          <a:prstGeom prst="rect">
            <a:avLst/>
          </a:prstGeom>
        </p:spPr>
      </p:pic>
    </p:spTree>
    <p:extLst>
      <p:ext uri="{BB962C8B-B14F-4D97-AF65-F5344CB8AC3E}">
        <p14:creationId xmlns:p14="http://schemas.microsoft.com/office/powerpoint/2010/main" val="782370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8E1F8-BFE3-E62B-D6BA-66E9BA592089}"/>
              </a:ext>
            </a:extLst>
          </p:cNvPr>
          <p:cNvSpPr>
            <a:spLocks noGrp="1"/>
          </p:cNvSpPr>
          <p:nvPr>
            <p:ph type="title"/>
          </p:nvPr>
        </p:nvSpPr>
        <p:spPr/>
        <p:txBody>
          <a:bodyPr/>
          <a:lstStyle/>
          <a:p>
            <a:r>
              <a:rPr lang="en-GB" dirty="0"/>
              <a:t>Artwork</a:t>
            </a:r>
          </a:p>
        </p:txBody>
      </p:sp>
      <p:sp>
        <p:nvSpPr>
          <p:cNvPr id="3" name="Content Placeholder 2">
            <a:extLst>
              <a:ext uri="{FF2B5EF4-FFF2-40B4-BE49-F238E27FC236}">
                <a16:creationId xmlns:a16="http://schemas.microsoft.com/office/drawing/2014/main" id="{8E3EFC1A-AEC6-152D-2DCA-EFB179BCAF17}"/>
              </a:ext>
            </a:extLst>
          </p:cNvPr>
          <p:cNvSpPr>
            <a:spLocks noGrp="1"/>
          </p:cNvSpPr>
          <p:nvPr>
            <p:ph idx="1"/>
          </p:nvPr>
        </p:nvSpPr>
        <p:spPr>
          <a:xfrm>
            <a:off x="1207008" y="2140930"/>
            <a:ext cx="3193302" cy="4093924"/>
          </a:xfrm>
        </p:spPr>
        <p:txBody>
          <a:bodyPr vert="horz" lIns="91440" tIns="45720" rIns="91440" bIns="45720" rtlCol="0" anchor="t">
            <a:normAutofit fontScale="92500"/>
          </a:bodyPr>
          <a:lstStyle/>
          <a:p>
            <a:r>
              <a:rPr lang="en-GB" sz="2000" dirty="0"/>
              <a:t>The floor of the </a:t>
            </a:r>
            <a:r>
              <a:rPr lang="en-GB" sz="2000" dirty="0" err="1"/>
              <a:t>Ekklesiasterion</a:t>
            </a:r>
            <a:r>
              <a:rPr lang="en-GB" sz="2000" dirty="0"/>
              <a:t> is paved with a mosaic. </a:t>
            </a:r>
            <a:r>
              <a:rPr lang="en-GB" sz="2000" dirty="0" err="1"/>
              <a:t>Enscribed</a:t>
            </a:r>
            <a:r>
              <a:rPr lang="en-GB" sz="2000" dirty="0"/>
              <a:t> are the three names: Corelia Celsa, N </a:t>
            </a:r>
            <a:r>
              <a:rPr lang="en-GB" sz="2000" dirty="0" err="1"/>
              <a:t>Popidi</a:t>
            </a:r>
            <a:r>
              <a:rPr lang="en-GB" sz="2000" dirty="0"/>
              <a:t> </a:t>
            </a:r>
            <a:r>
              <a:rPr lang="en-GB" sz="2000" dirty="0" err="1"/>
              <a:t>Ampliati</a:t>
            </a:r>
            <a:r>
              <a:rPr lang="en-GB" sz="2000" dirty="0"/>
              <a:t>, N </a:t>
            </a:r>
            <a:r>
              <a:rPr lang="en-GB" sz="2000" dirty="0" err="1"/>
              <a:t>Popidi</a:t>
            </a:r>
            <a:r>
              <a:rPr lang="en-GB" sz="2000" dirty="0"/>
              <a:t> </a:t>
            </a:r>
            <a:r>
              <a:rPr lang="en-GB" sz="2000" dirty="0" err="1"/>
              <a:t>Celsini</a:t>
            </a:r>
            <a:r>
              <a:rPr lang="en-GB" sz="2000" dirty="0"/>
              <a:t>.</a:t>
            </a:r>
          </a:p>
          <a:p>
            <a:r>
              <a:rPr lang="en-GB" sz="2000" dirty="0"/>
              <a:t>There are three frescoes on the walls of the </a:t>
            </a:r>
            <a:r>
              <a:rPr lang="en-GB" sz="2000" err="1"/>
              <a:t>Ekklesiasterion</a:t>
            </a:r>
            <a:r>
              <a:rPr lang="en-GB" sz="2000" dirty="0"/>
              <a:t>. They depict various scenes of the myth of Io. </a:t>
            </a:r>
          </a:p>
          <a:p>
            <a:r>
              <a:rPr lang="en-GB" sz="2000" dirty="0"/>
              <a:t>There is also various painted panels of different sizes.</a:t>
            </a:r>
          </a:p>
          <a:p>
            <a:endParaRPr lang="en-GB" sz="2000" dirty="0"/>
          </a:p>
          <a:p>
            <a:endParaRPr lang="en-GB" sz="2000" dirty="0"/>
          </a:p>
        </p:txBody>
      </p:sp>
      <p:sp>
        <p:nvSpPr>
          <p:cNvPr id="4" name="Text Placeholder 3">
            <a:extLst>
              <a:ext uri="{FF2B5EF4-FFF2-40B4-BE49-F238E27FC236}">
                <a16:creationId xmlns:a16="http://schemas.microsoft.com/office/drawing/2014/main" id="{5F217C80-D3F1-50CE-85D7-2157A799AF53}"/>
              </a:ext>
            </a:extLst>
          </p:cNvPr>
          <p:cNvSpPr>
            <a:spLocks noGrp="1"/>
          </p:cNvSpPr>
          <p:nvPr>
            <p:ph type="body" sz="half" idx="2"/>
          </p:nvPr>
        </p:nvSpPr>
        <p:spPr/>
        <p:txBody>
          <a:bodyPr/>
          <a:lstStyle/>
          <a:p>
            <a:endParaRPr lang="en-GB"/>
          </a:p>
        </p:txBody>
      </p:sp>
      <p:pic>
        <p:nvPicPr>
          <p:cNvPr id="5" name="Picture 4" descr="VIII.7.28 Pompeii. Arrival of Io, still horned, but now in the care of a sea deity, at Canopus. &#10;Isis offers her hand as her priestesses shake their sistra. &#10;Found in the centre of the south wall of the Ekklesiasterion in November 1765. &#10;Now in Naples Archaeological Museum. Inventory number 9558.&#10;&#10;">
            <a:extLst>
              <a:ext uri="{FF2B5EF4-FFF2-40B4-BE49-F238E27FC236}">
                <a16:creationId xmlns:a16="http://schemas.microsoft.com/office/drawing/2014/main" id="{7E1D0791-A3E6-A28C-8358-834502D1EBAA}"/>
              </a:ext>
            </a:extLst>
          </p:cNvPr>
          <p:cNvPicPr>
            <a:picLocks noChangeAspect="1"/>
          </p:cNvPicPr>
          <p:nvPr/>
        </p:nvPicPr>
        <p:blipFill>
          <a:blip r:embed="rId2"/>
          <a:stretch>
            <a:fillRect/>
          </a:stretch>
        </p:blipFill>
        <p:spPr>
          <a:xfrm>
            <a:off x="5916460" y="1796441"/>
            <a:ext cx="5651325" cy="4288075"/>
          </a:xfrm>
          <a:prstGeom prst="rect">
            <a:avLst/>
          </a:prstGeom>
        </p:spPr>
      </p:pic>
      <p:sp>
        <p:nvSpPr>
          <p:cNvPr id="6" name="TextBox 5">
            <a:extLst>
              <a:ext uri="{FF2B5EF4-FFF2-40B4-BE49-F238E27FC236}">
                <a16:creationId xmlns:a16="http://schemas.microsoft.com/office/drawing/2014/main" id="{0B79887E-F739-2CE6-AD36-184AF578E95F}"/>
              </a:ext>
            </a:extLst>
          </p:cNvPr>
          <p:cNvSpPr txBox="1"/>
          <p:nvPr/>
        </p:nvSpPr>
        <p:spPr>
          <a:xfrm>
            <a:off x="6566501" y="6084020"/>
            <a:ext cx="47323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Figure 3. </a:t>
            </a:r>
            <a:r>
              <a:rPr lang="en-GB" dirty="0" err="1"/>
              <a:t>Frescoe</a:t>
            </a:r>
            <a:r>
              <a:rPr lang="en-GB" dirty="0"/>
              <a:t> of Io arriving at Canopus (</a:t>
            </a:r>
            <a:r>
              <a:rPr lang="en-GB" dirty="0" err="1"/>
              <a:t>PompeiiinPictures</a:t>
            </a:r>
            <a:r>
              <a:rPr lang="en-GB" dirty="0"/>
              <a:t>, 2023).</a:t>
            </a:r>
          </a:p>
        </p:txBody>
      </p:sp>
    </p:spTree>
    <p:extLst>
      <p:ext uri="{BB962C8B-B14F-4D97-AF65-F5344CB8AC3E}">
        <p14:creationId xmlns:p14="http://schemas.microsoft.com/office/powerpoint/2010/main" val="1512633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E9FC4-909F-9C40-0465-C22AE00C3C7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EEB088B-F5B4-1BEF-AE38-25C7FF7D2F22}"/>
              </a:ext>
            </a:extLst>
          </p:cNvPr>
          <p:cNvSpPr>
            <a:spLocks noGrp="1"/>
          </p:cNvSpPr>
          <p:nvPr>
            <p:ph idx="1"/>
          </p:nvPr>
        </p:nvSpPr>
        <p:spPr/>
        <p:txBody>
          <a:bodyPr vert="horz" lIns="91440" tIns="45720" rIns="91440" bIns="45720" rtlCol="0" anchor="t">
            <a:normAutofit fontScale="92500" lnSpcReduction="10000"/>
          </a:bodyPr>
          <a:lstStyle/>
          <a:p>
            <a:r>
              <a:rPr lang="en-GB" dirty="0"/>
              <a:t>Strabley, E. (2021) </a:t>
            </a:r>
            <a:r>
              <a:rPr lang="en-GB" i="1" dirty="0"/>
              <a:t>Temple of Isis at Pompeii. </a:t>
            </a:r>
            <a:r>
              <a:rPr lang="en-GB" dirty="0"/>
              <a:t>Available at: </a:t>
            </a:r>
            <a:r>
              <a:rPr lang="en-GB" dirty="0">
                <a:hlinkClick r:id="rId2"/>
              </a:rPr>
              <a:t>https://openpress.digital.conncoll.edu/religionsofgreeceandromesitereports/chapter/temple-of-isis-at-pompeii/</a:t>
            </a:r>
            <a:r>
              <a:rPr lang="en-GB" dirty="0"/>
              <a:t> (Accessed: 15/01/2026).</a:t>
            </a:r>
            <a:endParaRPr lang="en-US"/>
          </a:p>
          <a:p>
            <a:r>
              <a:rPr lang="en-GB" dirty="0"/>
              <a:t>Images</a:t>
            </a:r>
          </a:p>
          <a:p>
            <a:r>
              <a:rPr lang="en-GB" dirty="0"/>
              <a:t>1. </a:t>
            </a:r>
            <a:r>
              <a:rPr lang="en-GB" dirty="0" err="1"/>
              <a:t>PompeiiinPictures</a:t>
            </a:r>
            <a:r>
              <a:rPr lang="en-GB" dirty="0"/>
              <a:t>. (2021) Plan of Temple areas and locations of main finds. Available at: </a:t>
            </a:r>
            <a:r>
              <a:rPr lang="en-GB" dirty="0">
                <a:hlinkClick r:id="rId3"/>
              </a:rPr>
              <a:t>https://pompeiiinpictures.com/pompeiiinpictures/R8/8%2007%2028%20plan.htm</a:t>
            </a:r>
            <a:r>
              <a:rPr lang="en-GB" dirty="0"/>
              <a:t> (Accessed: 15/01/2026).</a:t>
            </a:r>
          </a:p>
          <a:p>
            <a:r>
              <a:rPr lang="en-GB" dirty="0"/>
              <a:t>2. </a:t>
            </a:r>
            <a:r>
              <a:rPr lang="en-GB" dirty="0" err="1"/>
              <a:t>PompeiiinPictures</a:t>
            </a:r>
            <a:r>
              <a:rPr lang="en-GB" dirty="0"/>
              <a:t>. (2023) </a:t>
            </a:r>
            <a:r>
              <a:rPr lang="en-GB" dirty="0" err="1"/>
              <a:t>Ekklesiasterion</a:t>
            </a:r>
            <a:r>
              <a:rPr lang="en-GB" dirty="0"/>
              <a:t>. Available at: </a:t>
            </a:r>
            <a:r>
              <a:rPr lang="en-GB" dirty="0">
                <a:hlinkClick r:id="rId4"/>
              </a:rPr>
              <a:t>https://pompeiiinpictures.com/pompeiiinpictures/R8/8%2007%2028%20p14.htm</a:t>
            </a:r>
            <a:r>
              <a:rPr lang="en-GB" dirty="0"/>
              <a:t> (Accessed: 15/01/2026).</a:t>
            </a:r>
          </a:p>
          <a:p>
            <a:r>
              <a:rPr lang="en-GB" dirty="0" err="1"/>
              <a:t>PompeiiinPictures</a:t>
            </a:r>
            <a:r>
              <a:rPr lang="en-GB" dirty="0"/>
              <a:t>. (2023) </a:t>
            </a:r>
            <a:r>
              <a:rPr lang="en-GB" dirty="0" err="1"/>
              <a:t>Ekklesiasterion</a:t>
            </a:r>
            <a:r>
              <a:rPr lang="en-GB" dirty="0"/>
              <a:t>. Available at: </a:t>
            </a:r>
            <a:r>
              <a:rPr lang="en-GB" dirty="0">
                <a:hlinkClick r:id="rId4"/>
              </a:rPr>
              <a:t>https://pompeiiinpictures.com/pompeiiinpictures/R8/8%2007%2028%20p14.htm</a:t>
            </a:r>
            <a:r>
              <a:rPr lang="en-GB" dirty="0"/>
              <a:t>  (Accessed: 15/01/2026).</a:t>
            </a:r>
          </a:p>
          <a:p>
            <a:endParaRPr lang="en-GB" dirty="0"/>
          </a:p>
          <a:p>
            <a:endParaRPr lang="en-GB" dirty="0"/>
          </a:p>
        </p:txBody>
      </p:sp>
    </p:spTree>
    <p:extLst>
      <p:ext uri="{BB962C8B-B14F-4D97-AF65-F5344CB8AC3E}">
        <p14:creationId xmlns:p14="http://schemas.microsoft.com/office/powerpoint/2010/main" val="3684033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Banded</vt:lpstr>
      <vt:lpstr>Poster Presentation</vt:lpstr>
      <vt:lpstr>The Temple of Isis- The Ekklesiasterion </vt:lpstr>
      <vt:lpstr>Material remains</vt:lpstr>
      <vt:lpstr>Artwork</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415</cp:revision>
  <dcterms:created xsi:type="dcterms:W3CDTF">2026-01-14T05:02:29Z</dcterms:created>
  <dcterms:modified xsi:type="dcterms:W3CDTF">2026-01-15T08:41:52Z</dcterms:modified>
</cp:coreProperties>
</file>