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8" r:id="rId2"/>
    <p:sldId id="259" r:id="rId3"/>
    <p:sldId id="283" r:id="rId4"/>
    <p:sldId id="274" r:id="rId5"/>
    <p:sldId id="279" r:id="rId6"/>
    <p:sldId id="262" r:id="rId7"/>
    <p:sldId id="266" r:id="rId8"/>
    <p:sldId id="275" r:id="rId9"/>
    <p:sldId id="284" r:id="rId10"/>
    <p:sldId id="285" r:id="rId11"/>
    <p:sldId id="286" r:id="rId12"/>
    <p:sldId id="287" r:id="rId13"/>
    <p:sldId id="280" r:id="rId14"/>
    <p:sldId id="268" r:id="rId15"/>
    <p:sldId id="276" r:id="rId16"/>
    <p:sldId id="269" r:id="rId17"/>
    <p:sldId id="278" r:id="rId18"/>
    <p:sldId id="271" r:id="rId19"/>
    <p:sldId id="281" r:id="rId20"/>
    <p:sldId id="270" r:id="rId21"/>
    <p:sldId id="277" r:id="rId22"/>
    <p:sldId id="263" r:id="rId23"/>
    <p:sldId id="289" r:id="rId24"/>
    <p:sldId id="290" r:id="rId25"/>
    <p:sldId id="282" r:id="rId26"/>
    <p:sldId id="264" r:id="rId27"/>
    <p:sldId id="288" r:id="rId28"/>
    <p:sldId id="273" r:id="rId29"/>
    <p:sldId id="26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6A0490-7640-5414-C575-E60CAD2EEC11}" v="32" dt="2022-10-25T15:45:20.555"/>
    <p1510:client id="{27A815BF-FEFA-CB97-30F8-25DFF8D70E30}" v="127" dt="2022-10-28T08:48:23.738"/>
    <p1510:client id="{4F4B69AC-915C-4D75-A927-58929B28B234}" v="44" dt="2022-04-06T14:36:39.429"/>
    <p1510:client id="{603A4D8F-E00E-FB39-5B10-495C24BD1E26}" v="147" dt="2022-10-24T14:16:18.471"/>
    <p1510:client id="{8A4C9285-8F96-72FC-0214-EFAB19DCF00F}" v="887" dt="2022-04-06T14:30:35.789"/>
    <p1510:client id="{A2938CDB-257B-E8D7-0579-BE021F4F0C69}" v="5" dt="2022-03-01T15:12:35.591"/>
    <p1510:client id="{F33446C5-BE3F-7A42-8520-FB2B84A8DCFE}" v="6" dt="2022-10-28T10:44:45.1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1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Now that we know what a 'literature review' is -  lets look at the WHY and the HOW of literature reviews.</a:t>
            </a:r>
          </a:p>
          <a:p>
            <a:endParaRPr lang="en-US" dirty="0">
              <a:cs typeface="Calibri"/>
            </a:endParaRPr>
          </a:p>
          <a:p>
            <a:r>
              <a:rPr lang="en-US" dirty="0">
                <a:cs typeface="Calibri"/>
              </a:rPr>
              <a:t>WHY do you need to undertake a literature review</a:t>
            </a:r>
          </a:p>
          <a:p>
            <a:r>
              <a:rPr lang="en-US" dirty="0">
                <a:cs typeface="Calibri"/>
              </a:rPr>
              <a:t>&amp;</a:t>
            </a:r>
          </a:p>
          <a:p>
            <a:r>
              <a:rPr lang="en-US" dirty="0">
                <a:cs typeface="Calibri"/>
              </a:rPr>
              <a:t>HOW do you write your literature review</a:t>
            </a:r>
          </a:p>
          <a:p>
            <a:endParaRPr lang="en-US"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057250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let me ask you – Why do you need to do a literature review as part of your dissertation?</a:t>
            </a:r>
          </a:p>
          <a:p>
            <a:endParaRPr lang="en-US"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4092608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00050" lvl="1">
              <a:lnSpc>
                <a:spcPct val="90000"/>
              </a:lnSpc>
              <a:spcBef>
                <a:spcPct val="20000"/>
              </a:spcBef>
            </a:pPr>
            <a:r>
              <a:rPr lang="en-GB" dirty="0">
                <a:cs typeface="Calibri" panose="020F0502020204030204"/>
              </a:rPr>
              <a:t>There are a number of reasons, which </a:t>
            </a:r>
            <a:r>
              <a:rPr lang="en-GB" dirty="0" err="1">
                <a:cs typeface="Calibri" panose="020F0502020204030204"/>
              </a:rPr>
              <a:t>inlcudes</a:t>
            </a:r>
            <a:r>
              <a:rPr lang="en-GB" dirty="0">
                <a:cs typeface="Calibri" panose="020F0502020204030204"/>
              </a:rPr>
              <a:t>:</a:t>
            </a:r>
          </a:p>
          <a:p>
            <a:pPr marL="857250" lvl="1" indent="-457200">
              <a:lnSpc>
                <a:spcPct val="90000"/>
              </a:lnSpc>
              <a:spcBef>
                <a:spcPct val="20000"/>
              </a:spcBef>
              <a:buFont typeface="Courier New,monospace"/>
              <a:buChar char="•"/>
            </a:pPr>
            <a:r>
              <a:rPr lang="en-GB" dirty="0"/>
              <a:t>To find out what information already exists and who is saying what about your topic area</a:t>
            </a:r>
            <a:endParaRPr lang="en-US">
              <a:cs typeface="Calibri"/>
            </a:endParaRPr>
          </a:p>
          <a:p>
            <a:pPr marL="857250" lvl="1" indent="-457200">
              <a:lnSpc>
                <a:spcPct val="90000"/>
              </a:lnSpc>
              <a:spcBef>
                <a:spcPct val="20000"/>
              </a:spcBef>
              <a:buFont typeface="Courier New,monospace"/>
              <a:buChar char="•"/>
            </a:pPr>
            <a:r>
              <a:rPr lang="en-GB" dirty="0"/>
              <a:t>To identify gaps in the literature</a:t>
            </a:r>
            <a:endParaRPr lang="en-US"/>
          </a:p>
          <a:p>
            <a:pPr marL="857250" lvl="1" indent="-457200">
              <a:lnSpc>
                <a:spcPct val="90000"/>
              </a:lnSpc>
              <a:spcBef>
                <a:spcPct val="20000"/>
              </a:spcBef>
              <a:buFont typeface="Courier New,monospace"/>
              <a:buChar char="•"/>
            </a:pPr>
            <a:r>
              <a:rPr lang="en-GB" dirty="0"/>
              <a:t>To provide context for your research</a:t>
            </a:r>
            <a:endParaRPr lang="en-US"/>
          </a:p>
          <a:p>
            <a:pPr marL="857250" lvl="1" indent="-457200">
              <a:lnSpc>
                <a:spcPct val="90000"/>
              </a:lnSpc>
              <a:spcBef>
                <a:spcPct val="20000"/>
              </a:spcBef>
              <a:buFont typeface="Courier New,monospace"/>
              <a:buChar char="•"/>
            </a:pPr>
            <a:r>
              <a:rPr lang="en-GB" dirty="0"/>
              <a:t>To show that you have read widely and in depth</a:t>
            </a:r>
            <a:endParaRPr lang="en-US"/>
          </a:p>
          <a:p>
            <a:pPr marL="857250" lvl="1" indent="-457200">
              <a:lnSpc>
                <a:spcPct val="90000"/>
              </a:lnSpc>
              <a:spcBef>
                <a:spcPct val="20000"/>
              </a:spcBef>
              <a:buFont typeface="Courier New,monospace"/>
              <a:buChar char="•"/>
            </a:pPr>
            <a:r>
              <a:rPr lang="en-GB" dirty="0"/>
              <a:t>To show you have the skills to interpret and evaluate the literature</a:t>
            </a:r>
            <a:endParaRPr lang="en-GB">
              <a:ea typeface="Calibri"/>
              <a:cs typeface="Calibri"/>
            </a:endParaRPr>
          </a:p>
          <a:p>
            <a:pPr marL="857250" lvl="1" indent="-457200">
              <a:lnSpc>
                <a:spcPct val="90000"/>
              </a:lnSpc>
              <a:spcBef>
                <a:spcPct val="20000"/>
              </a:spcBef>
              <a:buFont typeface="Courier New,monospace"/>
              <a:buChar char="•"/>
            </a:pPr>
            <a:r>
              <a:rPr lang="en-GB" dirty="0">
                <a:ea typeface="Calibri"/>
                <a:cs typeface="Calibri"/>
              </a:rPr>
              <a:t>To identify major influential works</a:t>
            </a:r>
          </a:p>
          <a:p>
            <a:pPr marL="857250" lvl="1" indent="-457200">
              <a:lnSpc>
                <a:spcPct val="90000"/>
              </a:lnSpc>
              <a:spcBef>
                <a:spcPct val="20000"/>
              </a:spcBef>
              <a:buFont typeface="Courier New,monospace"/>
              <a:buChar char="•"/>
            </a:pPr>
            <a:r>
              <a:rPr lang="en-GB" dirty="0">
                <a:ea typeface="Calibri"/>
                <a:cs typeface="Calibri"/>
              </a:rPr>
              <a:t>To identify main methodologies and research techniques already used in the subject area</a:t>
            </a:r>
          </a:p>
          <a:p>
            <a:pPr marL="857250" lvl="1" indent="-457200">
              <a:lnSpc>
                <a:spcPct val="90000"/>
              </a:lnSpc>
              <a:spcBef>
                <a:spcPct val="20000"/>
              </a:spcBef>
              <a:buFont typeface="Courier New,monospace"/>
              <a:buChar char="•"/>
            </a:pPr>
            <a:r>
              <a:rPr lang="en-GB" dirty="0">
                <a:ea typeface="Calibri"/>
                <a:cs typeface="Calibri"/>
              </a:rPr>
              <a:t>To identify main ideas, conclusions and theories</a:t>
            </a:r>
          </a:p>
          <a:p>
            <a:pPr marL="857250" lvl="1" indent="-457200">
              <a:lnSpc>
                <a:spcPct val="90000"/>
              </a:lnSpc>
              <a:spcBef>
                <a:spcPct val="20000"/>
              </a:spcBef>
              <a:buFont typeface="Courier New,monospace"/>
              <a:buChar char="•"/>
            </a:pPr>
            <a:r>
              <a:rPr lang="en-GB" dirty="0">
                <a:ea typeface="Calibri"/>
                <a:cs typeface="Calibri"/>
              </a:rPr>
              <a:t>Show relationships between previous research and theories in the area</a:t>
            </a:r>
          </a:p>
          <a:p>
            <a:pPr marL="857250" lvl="1" indent="-457200">
              <a:lnSpc>
                <a:spcPct val="90000"/>
              </a:lnSpc>
              <a:spcBef>
                <a:spcPct val="20000"/>
              </a:spcBef>
              <a:buFont typeface="Courier New,monospace"/>
              <a:buChar char="•"/>
            </a:pPr>
            <a:endParaRPr lang="en-GB">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54399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What do you think are the common problems that you will face in writing your literature review?</a:t>
            </a:r>
          </a:p>
          <a:p>
            <a:r>
              <a:rPr lang="en-US" dirty="0">
                <a:ea typeface="Calibri"/>
                <a:cs typeface="Calibri"/>
              </a:rPr>
              <a:t>Think of the whole process</a:t>
            </a:r>
          </a:p>
          <a:p>
            <a:r>
              <a:rPr lang="en-US" dirty="0">
                <a:ea typeface="Calibri"/>
                <a:cs typeface="Calibri"/>
              </a:rPr>
              <a:t>WHERE DO YOU START?</a:t>
            </a:r>
          </a:p>
          <a:p>
            <a:endParaRPr lang="en-US" dirty="0">
              <a:ea typeface="Calibri"/>
              <a:cs typeface="Calibri"/>
            </a:endParaRPr>
          </a:p>
          <a:p>
            <a:r>
              <a:rPr lang="en-US" dirty="0">
                <a:ea typeface="Calibri"/>
                <a:cs typeface="Calibri"/>
              </a:rPr>
              <a:t>These are just some of the common problems encountered by students when they embark upon their literature reviews</a:t>
            </a:r>
            <a:endParaRPr lang="en-US" dirty="0"/>
          </a:p>
          <a:p>
            <a:endParaRPr lang="en-US">
              <a:ea typeface="Calibri"/>
              <a:cs typeface="Calibri"/>
            </a:endParaRPr>
          </a:p>
          <a:p>
            <a:pPr marL="171450" indent="-171450">
              <a:spcBef>
                <a:spcPct val="20000"/>
              </a:spcBef>
              <a:buFont typeface="Arial"/>
              <a:buChar char="•"/>
            </a:pPr>
            <a:r>
              <a:rPr lang="en-GB" dirty="0"/>
              <a:t>Where will you find appropriate and relevant literature? What if you can't find anything? Do you concentrate online or do you go to the library?</a:t>
            </a:r>
            <a:endParaRPr lang="en-US" dirty="0"/>
          </a:p>
          <a:p>
            <a:pPr marL="171450" indent="-171450">
              <a:spcBef>
                <a:spcPct val="20000"/>
              </a:spcBef>
              <a:buFont typeface="Arial"/>
              <a:buChar char="•"/>
            </a:pPr>
            <a:r>
              <a:rPr lang="en-GB" dirty="0"/>
              <a:t>How to reference correctly – how confident are you with your Harvard referencing at this moment in time?</a:t>
            </a:r>
            <a:endParaRPr lang="en-US" dirty="0"/>
          </a:p>
          <a:p>
            <a:pPr marL="171450" indent="-171450">
              <a:spcBef>
                <a:spcPct val="20000"/>
              </a:spcBef>
              <a:buFont typeface="Arial"/>
              <a:buChar char="•"/>
            </a:pPr>
            <a:r>
              <a:rPr lang="en-GB" dirty="0"/>
              <a:t>How to review the literature – how do you actually do this?</a:t>
            </a:r>
            <a:endParaRPr lang="en-US" dirty="0"/>
          </a:p>
          <a:p>
            <a:pPr marL="171450" indent="-171450">
              <a:spcBef>
                <a:spcPct val="20000"/>
              </a:spcBef>
              <a:buFont typeface="Arial"/>
              <a:buChar char="•"/>
            </a:pPr>
            <a:r>
              <a:rPr lang="en-GB" dirty="0"/>
              <a:t>How to structure the literature review chapter – how do you go about putting all the notes from your reading into a document?</a:t>
            </a:r>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1542048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Lets now turn to the HOW of writing a literature review</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1034686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Mapping research objectives to chapter sub-sections</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993968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(i.e. your tutor/marker) of your research objectives and the areas that you intend covering in your Literature Review</a:t>
            </a:r>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870891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Lets start at the beginning - Where do you find the resources for you to undertake a literature review?</a:t>
            </a:r>
          </a:p>
          <a:p>
            <a:r>
              <a:rPr lang="en-US" dirty="0">
                <a:cs typeface="Calibri"/>
              </a:rPr>
              <a:t>Its the same for everyone irrespective of the topic/subject area.</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3304873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As some have already submitted your proposals you have already started on your literature review – so looking back on that research lets hear how you found your resources. For those that haven't where do you think you'll start?</a:t>
            </a:r>
          </a:p>
          <a:p>
            <a:r>
              <a:rPr lang="en-US" dirty="0">
                <a:ea typeface="Calibri"/>
                <a:cs typeface="Calibri"/>
              </a:rPr>
              <a:t>ASK FOR EXAMPLES</a:t>
            </a:r>
          </a:p>
          <a:p>
            <a:endParaRPr lang="en-US" dirty="0">
              <a:ea typeface="Calibri"/>
              <a:cs typeface="Calibri"/>
            </a:endParaRPr>
          </a:p>
          <a:p>
            <a:r>
              <a:rPr lang="en-US" dirty="0">
                <a:ea typeface="Calibri"/>
                <a:cs typeface="Calibri"/>
              </a:rPr>
              <a:t>The easy answer is : GO AND LOOK FOR IT!!</a:t>
            </a:r>
          </a:p>
          <a:p>
            <a:endParaRPr lang="en-US">
              <a:ea typeface="Calibri"/>
              <a:cs typeface="Calibri"/>
            </a:endParaRPr>
          </a:p>
          <a:p>
            <a:r>
              <a:rPr lang="en-US" dirty="0">
                <a:ea typeface="Calibri"/>
                <a:cs typeface="Calibri"/>
              </a:rPr>
              <a:t>1. </a:t>
            </a:r>
            <a:r>
              <a:rPr lang="en-US" b="1" dirty="0">
                <a:ea typeface="Calibri"/>
                <a:cs typeface="Calibri"/>
              </a:rPr>
              <a:t>University Library </a:t>
            </a:r>
            <a:r>
              <a:rPr lang="en-US" dirty="0">
                <a:ea typeface="Calibri"/>
                <a:cs typeface="Calibri"/>
              </a:rPr>
              <a:t>– you will be having an input from Lisa Ellis , Academic Librarian on 7th November ( invitation has gone out - should be in your Teams calendar)</a:t>
            </a:r>
          </a:p>
          <a:p>
            <a:r>
              <a:rPr lang="en-US" dirty="0">
                <a:ea typeface="Calibri"/>
                <a:cs typeface="Calibri"/>
              </a:rPr>
              <a:t>Don't forget - You can also visit the library on campus at anytime ( as a student you have access to the libraries in Swansea, Carmarthen, Lampeter and any other campus)</a:t>
            </a:r>
          </a:p>
          <a:p>
            <a:r>
              <a:rPr lang="en-US" dirty="0">
                <a:ea typeface="Calibri"/>
                <a:cs typeface="Calibri"/>
              </a:rPr>
              <a:t>You may have specialist libraries within your </a:t>
            </a:r>
            <a:r>
              <a:rPr lang="en-US" dirty="0" err="1">
                <a:ea typeface="Calibri"/>
                <a:cs typeface="Calibri"/>
              </a:rPr>
              <a:t>organisations</a:t>
            </a:r>
            <a:r>
              <a:rPr lang="en-US" dirty="0">
                <a:ea typeface="Calibri"/>
                <a:cs typeface="Calibri"/>
              </a:rPr>
              <a:t> ( e.g. NHS, Gov depts </a:t>
            </a:r>
            <a:r>
              <a:rPr lang="en-US" dirty="0" err="1">
                <a:ea typeface="Calibri"/>
                <a:cs typeface="Calibri"/>
              </a:rPr>
              <a:t>etc</a:t>
            </a:r>
            <a:r>
              <a:rPr lang="en-US" dirty="0">
                <a:ea typeface="Calibri"/>
                <a:cs typeface="Calibri"/>
              </a:rPr>
              <a:t>)</a:t>
            </a:r>
          </a:p>
          <a:p>
            <a:r>
              <a:rPr lang="en-US" dirty="0">
                <a:ea typeface="Calibri"/>
                <a:cs typeface="Calibri"/>
              </a:rPr>
              <a:t>Don't also forget about public libraries depending on your subject area</a:t>
            </a:r>
          </a:p>
          <a:p>
            <a:endParaRPr lang="en-US">
              <a:ea typeface="Calibri"/>
              <a:cs typeface="Calibri"/>
            </a:endParaRPr>
          </a:p>
          <a:p>
            <a:r>
              <a:rPr lang="en-US" dirty="0">
                <a:ea typeface="Calibri"/>
                <a:cs typeface="Calibri"/>
              </a:rPr>
              <a:t>2.</a:t>
            </a:r>
            <a:r>
              <a:rPr lang="en-US" b="1" dirty="0">
                <a:ea typeface="Calibri"/>
                <a:cs typeface="Calibri"/>
              </a:rPr>
              <a:t> Google scholar</a:t>
            </a:r>
            <a:r>
              <a:rPr lang="en-US" dirty="0">
                <a:ea typeface="Calibri"/>
                <a:cs typeface="Calibri"/>
              </a:rPr>
              <a:t> – look at the abstract for articles – dismiss if not relevant to your topic/subject</a:t>
            </a:r>
          </a:p>
          <a:p>
            <a:endParaRPr lang="en-US">
              <a:ea typeface="Calibri"/>
              <a:cs typeface="Calibri"/>
            </a:endParaRPr>
          </a:p>
          <a:p>
            <a:r>
              <a:rPr lang="en-US" dirty="0">
                <a:ea typeface="Calibri"/>
                <a:cs typeface="Calibri"/>
              </a:rPr>
              <a:t>3. </a:t>
            </a:r>
            <a:r>
              <a:rPr lang="en-US" b="1" dirty="0">
                <a:ea typeface="Calibri"/>
                <a:cs typeface="Calibri"/>
              </a:rPr>
              <a:t>Snowballing </a:t>
            </a:r>
            <a:r>
              <a:rPr lang="en-US" dirty="0">
                <a:ea typeface="Calibri"/>
                <a:cs typeface="Calibri"/>
              </a:rPr>
              <a:t>– this is when a few core articles will lead you to others via reference lists /bibliographies which you can then explore  further. Note : you may find that as you explore they become dated and this is because they al build on each other</a:t>
            </a:r>
          </a:p>
          <a:p>
            <a:endParaRPr lang="en-US">
              <a:ea typeface="Calibri"/>
              <a:cs typeface="Calibri"/>
            </a:endParaRPr>
          </a:p>
          <a:p>
            <a:r>
              <a:rPr lang="en-US" dirty="0">
                <a:ea typeface="Calibri"/>
                <a:cs typeface="Calibri"/>
              </a:rPr>
              <a:t>4.</a:t>
            </a:r>
            <a:r>
              <a:rPr lang="en-US" b="1" dirty="0">
                <a:ea typeface="Calibri"/>
                <a:cs typeface="Calibri"/>
              </a:rPr>
              <a:t> Related dissertations </a:t>
            </a:r>
            <a:r>
              <a:rPr lang="en-US" dirty="0">
                <a:ea typeface="Calibri"/>
                <a:cs typeface="Calibri"/>
              </a:rPr>
              <a:t>– to your topic area – look for sources of information from these ( use </a:t>
            </a:r>
            <a:r>
              <a:rPr lang="en-US" dirty="0" err="1">
                <a:ea typeface="Calibri"/>
                <a:cs typeface="Calibri"/>
              </a:rPr>
              <a:t>Proquest</a:t>
            </a:r>
            <a:r>
              <a:rPr lang="en-US" dirty="0">
                <a:ea typeface="Calibri"/>
                <a:cs typeface="Calibri"/>
              </a:rPr>
              <a:t> via University library)</a:t>
            </a:r>
          </a:p>
          <a:p>
            <a:endParaRPr lang="en-US">
              <a:ea typeface="Calibri"/>
              <a:cs typeface="Calibri"/>
            </a:endParaRPr>
          </a:p>
          <a:p>
            <a:endParaRPr lang="en-US">
              <a:ea typeface="Calibri"/>
              <a:cs typeface="Calibri"/>
            </a:endParaRPr>
          </a:p>
          <a:p>
            <a:r>
              <a:rPr lang="en-US" dirty="0">
                <a:ea typeface="Calibri"/>
                <a:cs typeface="Calibri"/>
              </a:rPr>
              <a:t>Use your detective skills:</a:t>
            </a:r>
          </a:p>
          <a:p>
            <a:pPr marL="514350" indent="-514350">
              <a:spcBef>
                <a:spcPct val="20000"/>
              </a:spcBef>
              <a:buAutoNum type="arabicPeriod"/>
            </a:pPr>
            <a:r>
              <a:rPr lang="en-GB" dirty="0"/>
              <a:t>Questions that need answers ( research objectives)</a:t>
            </a:r>
            <a:endParaRPr lang="en-US" dirty="0"/>
          </a:p>
          <a:p>
            <a:pPr marL="514350" indent="-514350">
              <a:spcBef>
                <a:spcPct val="20000"/>
              </a:spcBef>
              <a:buAutoNum type="arabicPeriod"/>
            </a:pPr>
            <a:r>
              <a:rPr lang="en-GB" dirty="0"/>
              <a:t>Clues are in literature sources</a:t>
            </a:r>
            <a:endParaRPr lang="en-US" dirty="0"/>
          </a:p>
          <a:p>
            <a:pPr marL="514350" indent="-514350">
              <a:spcBef>
                <a:spcPct val="20000"/>
              </a:spcBef>
              <a:buAutoNum type="arabicPeriod"/>
            </a:pPr>
            <a:r>
              <a:rPr lang="en-GB" dirty="0"/>
              <a:t>Discard any information that is irrelevant</a:t>
            </a:r>
            <a:endParaRPr lang="en-US" dirty="0"/>
          </a:p>
          <a:p>
            <a:pPr marL="514350" indent="-514350">
              <a:spcBef>
                <a:spcPct val="20000"/>
              </a:spcBef>
              <a:buAutoNum type="arabicPeriod"/>
            </a:pPr>
            <a:r>
              <a:rPr lang="en-GB" dirty="0"/>
              <a:t>Follow up any leads to other sources</a:t>
            </a:r>
            <a:endParaRPr lang="en-US" dirty="0"/>
          </a:p>
          <a:p>
            <a:pPr marL="514350" indent="-514350">
              <a:spcBef>
                <a:spcPct val="20000"/>
              </a:spcBef>
              <a:buAutoNum type="arabicPeriod"/>
            </a:pPr>
            <a:r>
              <a:rPr lang="en-GB" dirty="0"/>
              <a:t>Construct your ‘case’ on the evidence that you have found from your sources</a:t>
            </a:r>
            <a:endParaRPr lang="en-US" dirty="0"/>
          </a:p>
          <a:p>
            <a:pPr marL="514350" indent="-514350">
              <a:spcBef>
                <a:spcPct val="20000"/>
              </a:spcBef>
              <a:buAutoNum type="arabicPeriod"/>
            </a:pPr>
            <a:r>
              <a:rPr lang="en-GB" dirty="0"/>
              <a:t>Lay down the facts as you see them ( i.e. present the results of your review highlight your main findings and implications on your work)</a:t>
            </a:r>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1890943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Log, Catalogue and review</a:t>
            </a:r>
          </a:p>
          <a:p>
            <a:endParaRPr lang="en-US">
              <a:ea typeface="Calibri"/>
              <a:cs typeface="Calibri"/>
            </a:endParaRPr>
          </a:p>
          <a:p>
            <a:r>
              <a:rPr lang="en-US" b="1" dirty="0">
                <a:ea typeface="Calibri"/>
                <a:cs typeface="Calibri"/>
              </a:rPr>
              <a:t>a. Log</a:t>
            </a:r>
          </a:p>
          <a:p>
            <a:r>
              <a:rPr lang="en-US" dirty="0">
                <a:ea typeface="Calibri"/>
                <a:cs typeface="Calibri"/>
              </a:rPr>
              <a:t>This is all about logging all the reference material as you go along</a:t>
            </a:r>
          </a:p>
          <a:p>
            <a:r>
              <a:rPr lang="en-US" dirty="0">
                <a:ea typeface="Calibri"/>
                <a:cs typeface="Calibri"/>
              </a:rPr>
              <a:t>There are many different reference management programmes available online or you can just use an old fashioned spreadsheet/word document</a:t>
            </a:r>
          </a:p>
          <a:p>
            <a:r>
              <a:rPr lang="en-US" dirty="0">
                <a:ea typeface="Calibri"/>
                <a:cs typeface="Calibri"/>
              </a:rPr>
              <a:t>DON'T FORGET – it must comply with UWTSD HArvard reference system</a:t>
            </a:r>
          </a:p>
          <a:p>
            <a:endParaRPr lang="en-US">
              <a:ea typeface="Calibri"/>
              <a:cs typeface="Calibri"/>
            </a:endParaRPr>
          </a:p>
          <a:p>
            <a:r>
              <a:rPr lang="en-US" b="1" dirty="0">
                <a:ea typeface="Calibri"/>
                <a:cs typeface="Calibri"/>
              </a:rPr>
              <a:t>b. Catalogue</a:t>
            </a:r>
          </a:p>
          <a:p>
            <a:r>
              <a:rPr lang="en-US" dirty="0">
                <a:ea typeface="Calibri"/>
                <a:cs typeface="Calibri"/>
              </a:rPr>
              <a:t>This is all about cataloguing all your literature - arguments, relevant quotations etc. This will assist you in locating information quickly and accurately. Again </a:t>
            </a:r>
            <a:r>
              <a:rPr lang="en-US" dirty="0" err="1">
                <a:ea typeface="Calibri"/>
                <a:cs typeface="Calibri"/>
              </a:rPr>
              <a:t>thik</a:t>
            </a:r>
            <a:r>
              <a:rPr lang="en-US" dirty="0">
                <a:ea typeface="Calibri"/>
                <a:cs typeface="Calibri"/>
              </a:rPr>
              <a:t> of how you will do this – notebook or excel spreadsheet ( excel spreadsheet will allow you to filter information quickly and easily).</a:t>
            </a:r>
          </a:p>
          <a:p>
            <a:endParaRPr lang="en-US" b="1">
              <a:ea typeface="Calibri"/>
              <a:cs typeface="Calibri"/>
            </a:endParaRPr>
          </a:p>
          <a:p>
            <a:r>
              <a:rPr lang="en-US" b="1" dirty="0">
                <a:ea typeface="Calibri"/>
                <a:cs typeface="Calibri"/>
              </a:rPr>
              <a:t>c. Digest and review</a:t>
            </a:r>
          </a:p>
          <a:p>
            <a:r>
              <a:rPr lang="en-US" dirty="0">
                <a:ea typeface="Calibri"/>
                <a:cs typeface="Calibri"/>
              </a:rPr>
              <a:t>Having logged and catalogued – step back and think about how it all fits together – look at who agrees/disagrees with each others points, how do different authors respond to the same points, what is the current research how does it differ from previous findings etc. How are you now going to combine it all together.</a:t>
            </a:r>
          </a:p>
          <a:p>
            <a:r>
              <a:rPr lang="en-US" dirty="0">
                <a:ea typeface="Calibri"/>
                <a:cs typeface="Calibri"/>
              </a:rPr>
              <a:t>Use visuals like a mind-map to help you </a:t>
            </a:r>
            <a:r>
              <a:rPr lang="en-US" dirty="0" err="1">
                <a:ea typeface="Calibri"/>
                <a:cs typeface="Calibri"/>
              </a:rPr>
              <a:t>visualise</a:t>
            </a:r>
            <a:r>
              <a:rPr lang="en-US" dirty="0">
                <a:ea typeface="Calibri"/>
                <a:cs typeface="Calibri"/>
              </a:rPr>
              <a:t> how you will bring it together into a narrative</a:t>
            </a:r>
          </a:p>
          <a:p>
            <a:r>
              <a:rPr lang="en-US" dirty="0">
                <a:ea typeface="Calibri"/>
                <a:cs typeface="Calibri"/>
              </a:rPr>
              <a:t>Zoom out/take a step back now and again and think about where everything fits in</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313942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When reviewing the literature , what kind of questions should you be considering as you are reading through and making notes – the 'critical' side of things</a:t>
            </a:r>
          </a:p>
          <a:p>
            <a:endParaRPr lang="en-US">
              <a:ea typeface="Calibri"/>
              <a:cs typeface="Calibri"/>
            </a:endParaRPr>
          </a:p>
          <a:p>
            <a:r>
              <a:rPr lang="en-US" dirty="0">
                <a:ea typeface="Calibri"/>
                <a:cs typeface="Calibri"/>
              </a:rPr>
              <a:t>Some suggestions:</a:t>
            </a:r>
          </a:p>
          <a:p>
            <a:pPr marL="171450" indent="-171450">
              <a:spcBef>
                <a:spcPct val="20000"/>
              </a:spcBef>
              <a:buFont typeface="Arial,Sans-Serif"/>
              <a:buChar char="•"/>
            </a:pPr>
            <a:r>
              <a:rPr lang="en-GB" dirty="0"/>
              <a:t>What question or problem is the author addressing?</a:t>
            </a:r>
            <a:endParaRPr lang="en-US"/>
          </a:p>
          <a:p>
            <a:pPr marL="171450" indent="-171450">
              <a:spcBef>
                <a:spcPct val="20000"/>
              </a:spcBef>
              <a:buFont typeface="Arial,Sans-Serif"/>
              <a:buChar char="•"/>
            </a:pPr>
            <a:r>
              <a:rPr lang="en-GB" dirty="0"/>
              <a:t>What are the key concepts and how are they defined?</a:t>
            </a:r>
            <a:endParaRPr lang="en-US"/>
          </a:p>
          <a:p>
            <a:pPr marL="171450" indent="-171450">
              <a:spcBef>
                <a:spcPct val="20000"/>
              </a:spcBef>
              <a:buFont typeface="Arial,Sans-Serif"/>
              <a:buChar char="•"/>
            </a:pPr>
            <a:r>
              <a:rPr lang="en-GB" dirty="0"/>
              <a:t>What are the key theories, models and methods? Does the research use established frameworks or take an innovative approach?</a:t>
            </a:r>
            <a:endParaRPr lang="en-US"/>
          </a:p>
          <a:p>
            <a:pPr marL="171450" indent="-171450">
              <a:spcBef>
                <a:spcPct val="20000"/>
              </a:spcBef>
              <a:buFont typeface="Arial,Sans-Serif"/>
              <a:buChar char="•"/>
            </a:pPr>
            <a:r>
              <a:rPr lang="en-GB" dirty="0"/>
              <a:t>What are the results and conclusions of the study?</a:t>
            </a:r>
            <a:endParaRPr lang="en-US"/>
          </a:p>
          <a:p>
            <a:pPr marL="171450" indent="-171450">
              <a:spcBef>
                <a:spcPct val="20000"/>
              </a:spcBef>
              <a:buFont typeface="Arial,Sans-Serif"/>
              <a:buChar char="•"/>
            </a:pPr>
            <a:r>
              <a:rPr lang="en-GB" dirty="0"/>
              <a:t>How does the publication relate to other literature in the field? Does it confirm, add to, or challenge established knowledge?</a:t>
            </a:r>
            <a:endParaRPr lang="en-US"/>
          </a:p>
          <a:p>
            <a:pPr marL="171450" indent="-171450">
              <a:spcBef>
                <a:spcPct val="20000"/>
              </a:spcBef>
              <a:buFont typeface="Arial,Sans-Serif"/>
              <a:buChar char="•"/>
            </a:pPr>
            <a:r>
              <a:rPr lang="en-GB" dirty="0"/>
              <a:t>How does the publication contribute to your understanding of the topic? What are its key insights and arguments?</a:t>
            </a:r>
            <a:endParaRPr lang="en-US"/>
          </a:p>
          <a:p>
            <a:pPr marL="171450" indent="-171450">
              <a:spcBef>
                <a:spcPct val="20000"/>
              </a:spcBef>
              <a:buFont typeface="Arial,Sans-Serif"/>
              <a:buChar char="•"/>
            </a:pPr>
            <a:r>
              <a:rPr lang="en-GB" dirty="0"/>
              <a:t>What are the strengths and weaknesses of the research</a:t>
            </a:r>
            <a:endParaRPr lang="en-US"/>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949003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In which ways do you think you could structure your literature review?</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978791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GB" b="1" dirty="0">
                <a:cs typeface="Calibri"/>
              </a:rPr>
              <a:t>4  ways that you can structure your literature review</a:t>
            </a:r>
            <a:endParaRPr lang="en-GB" b="1" dirty="0"/>
          </a:p>
          <a:p>
            <a:pPr>
              <a:spcBef>
                <a:spcPct val="20000"/>
              </a:spcBef>
            </a:pPr>
            <a:r>
              <a:rPr lang="en-GB" b="1" dirty="0"/>
              <a:t>1. Chronological</a:t>
            </a:r>
            <a:endParaRPr lang="en-GB" dirty="0">
              <a:cs typeface="Calibri" panose="020F0502020204030204"/>
            </a:endParaRPr>
          </a:p>
          <a:p>
            <a:pPr marL="285750" indent="-285750">
              <a:spcBef>
                <a:spcPct val="20000"/>
              </a:spcBef>
              <a:buFont typeface="Arial"/>
              <a:buChar char="•"/>
            </a:pPr>
            <a:r>
              <a:rPr lang="en-GB" dirty="0"/>
              <a:t>The simplest approach is to trace the development of the topic over time. However, if you choose this strategy, be careful to avoid simply listing and summarizing sources in order. It has to be critically written.</a:t>
            </a:r>
            <a:endParaRPr lang="en-US" dirty="0"/>
          </a:p>
          <a:p>
            <a:pPr marL="285750" indent="-285750">
              <a:spcBef>
                <a:spcPct val="20000"/>
              </a:spcBef>
              <a:buFont typeface="Arial"/>
              <a:buChar char="•"/>
            </a:pPr>
            <a:r>
              <a:rPr lang="en-GB" dirty="0"/>
              <a:t>Try to analyse patterns, turning points and key debates that have shaped the direction of the field. Give your interpretation of how and why certain developments occurred.</a:t>
            </a:r>
            <a:endParaRPr lang="en-US" dirty="0"/>
          </a:p>
          <a:p>
            <a:pPr marL="285750" indent="-285750">
              <a:spcBef>
                <a:spcPct val="20000"/>
              </a:spcBef>
              <a:buFont typeface="Arial"/>
              <a:buChar char="•"/>
            </a:pPr>
            <a:endParaRPr lang="en-GB"/>
          </a:p>
          <a:p>
            <a:pPr>
              <a:spcBef>
                <a:spcPct val="20000"/>
              </a:spcBef>
            </a:pPr>
            <a:r>
              <a:rPr lang="en-GB" b="1" dirty="0"/>
              <a:t>2. Thematic</a:t>
            </a:r>
            <a:endParaRPr lang="en-GB" dirty="0">
              <a:cs typeface="Calibri" panose="020F0502020204030204"/>
            </a:endParaRPr>
          </a:p>
          <a:p>
            <a:pPr marL="285750" indent="-285750">
              <a:spcBef>
                <a:spcPct val="20000"/>
              </a:spcBef>
              <a:buFont typeface="Arial"/>
              <a:buChar char="•"/>
            </a:pPr>
            <a:r>
              <a:rPr lang="en-GB" dirty="0"/>
              <a:t>If you have found some recurring central themes, you can organize your literature review into subsections that address different aspects of the topic.</a:t>
            </a:r>
            <a:endParaRPr lang="en-US" dirty="0"/>
          </a:p>
          <a:p>
            <a:pPr marL="285750" indent="-285750">
              <a:spcBef>
                <a:spcPct val="20000"/>
              </a:spcBef>
              <a:buFont typeface="Arial"/>
              <a:buChar char="•"/>
            </a:pPr>
            <a:r>
              <a:rPr lang="en-GB" dirty="0"/>
              <a:t>For example, if you are reviewing literature about inequalities in migrant health outcomes, key themes might include healthcare policy, language barriers, cultural attitudes, legal status, and economic access.</a:t>
            </a:r>
            <a:endParaRPr lang="en-US" dirty="0"/>
          </a:p>
          <a:p>
            <a:pPr marL="285750" indent="-285750">
              <a:spcBef>
                <a:spcPct val="20000"/>
              </a:spcBef>
              <a:buFont typeface="Arial"/>
              <a:buChar char="•"/>
            </a:pPr>
            <a:endParaRPr lang="en-GB"/>
          </a:p>
          <a:p>
            <a:pPr>
              <a:spcBef>
                <a:spcPct val="20000"/>
              </a:spcBef>
            </a:pPr>
            <a:r>
              <a:rPr lang="en-GB" b="1" dirty="0"/>
              <a:t>3. Methodological</a:t>
            </a:r>
            <a:endParaRPr lang="en-US" dirty="0">
              <a:cs typeface="Calibri" panose="020F0502020204030204"/>
            </a:endParaRPr>
          </a:p>
          <a:p>
            <a:pPr marL="285750" indent="-285750">
              <a:spcBef>
                <a:spcPct val="20000"/>
              </a:spcBef>
              <a:buFont typeface="Arial"/>
              <a:buChar char="•"/>
            </a:pPr>
            <a:r>
              <a:rPr lang="en-GB" dirty="0"/>
              <a:t>If you draw your sources from different disciplines or fields that use a variety of research methods you might want to compare the results and conclusions that emerge from different approaches. For example:</a:t>
            </a:r>
            <a:endParaRPr lang="en-US" dirty="0"/>
          </a:p>
          <a:p>
            <a:pPr marL="285750" indent="-285750">
              <a:spcBef>
                <a:spcPct val="20000"/>
              </a:spcBef>
              <a:buFont typeface="Arial,Sans-Serif"/>
              <a:buChar char="•"/>
            </a:pPr>
            <a:r>
              <a:rPr lang="en-GB" dirty="0"/>
              <a:t>Look at what results have emerged in qualitative versus quantitative methods</a:t>
            </a:r>
            <a:endParaRPr lang="en-GB" dirty="0">
              <a:cs typeface="Calibri"/>
            </a:endParaRPr>
          </a:p>
          <a:p>
            <a:pPr marL="285750" indent="-285750">
              <a:spcBef>
                <a:spcPct val="20000"/>
              </a:spcBef>
              <a:buFont typeface="Arial,Sans-Serif"/>
              <a:buChar char="•"/>
            </a:pPr>
            <a:r>
              <a:rPr lang="en-GB" dirty="0"/>
              <a:t>Discuss how the topic has been approached by empirical versus theoretical scholarship</a:t>
            </a:r>
            <a:endParaRPr lang="en-US" dirty="0"/>
          </a:p>
          <a:p>
            <a:pPr marL="285750" indent="-285750">
              <a:spcBef>
                <a:spcPct val="20000"/>
              </a:spcBef>
              <a:buFont typeface="Arial,Sans-Serif"/>
              <a:buChar char="•"/>
            </a:pPr>
            <a:r>
              <a:rPr lang="en-GB" dirty="0"/>
              <a:t>Divide the literature into sociological, historical, and cultural sources</a:t>
            </a:r>
            <a:endParaRPr lang="en-US" dirty="0"/>
          </a:p>
          <a:p>
            <a:pPr marL="285750" indent="-285750">
              <a:spcBef>
                <a:spcPct val="20000"/>
              </a:spcBef>
              <a:buFont typeface="Arial,Sans-Serif"/>
              <a:buChar char="•"/>
            </a:pPr>
            <a:endParaRPr lang="en-GB"/>
          </a:p>
          <a:p>
            <a:pPr>
              <a:spcBef>
                <a:spcPct val="20000"/>
              </a:spcBef>
            </a:pPr>
            <a:r>
              <a:rPr lang="en-GB" b="1" dirty="0"/>
              <a:t>4. Theoretical</a:t>
            </a:r>
            <a:endParaRPr lang="en-GB" dirty="0">
              <a:cs typeface="Calibri" panose="020F0502020204030204"/>
            </a:endParaRPr>
          </a:p>
          <a:p>
            <a:pPr marL="285750" indent="-285750">
              <a:spcBef>
                <a:spcPct val="20000"/>
              </a:spcBef>
              <a:buFont typeface="Arial,Sans-Serif"/>
              <a:buChar char="•"/>
            </a:pPr>
            <a:r>
              <a:rPr lang="en-GB" dirty="0"/>
              <a:t>A literature review is often the foundation for a theoretical framework. You can use it to discuss various theories, models, and definitions of key concepts.</a:t>
            </a:r>
            <a:endParaRPr lang="en-US" dirty="0"/>
          </a:p>
          <a:p>
            <a:pPr marL="285750" indent="-285750">
              <a:spcBef>
                <a:spcPct val="20000"/>
              </a:spcBef>
              <a:buFont typeface="Arial,Sans-Serif"/>
              <a:buChar char="•"/>
            </a:pPr>
            <a:r>
              <a:rPr lang="en-GB" dirty="0"/>
              <a:t>You might argue for the relevance of a specific theoretical approach, or combine various theoretical concepts to create a framework for your research.</a:t>
            </a:r>
            <a:endParaRPr lang="en-GB"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20744467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a. Outlining</a:t>
            </a:r>
          </a:p>
          <a:p>
            <a:endParaRPr lang="en-US">
              <a:ea typeface="Calibri"/>
              <a:cs typeface="Calibri"/>
            </a:endParaRPr>
          </a:p>
          <a:p>
            <a:r>
              <a:rPr lang="en-US">
                <a:ea typeface="Calibri"/>
                <a:cs typeface="Calibri"/>
              </a:rPr>
              <a:t>Plan it first - this is not set in stone but is there to assist you</a:t>
            </a:r>
          </a:p>
          <a:p>
            <a:r>
              <a:rPr lang="en-US">
                <a:ea typeface="Calibri"/>
                <a:cs typeface="Calibri"/>
              </a:rPr>
              <a:t>Structural options – on previous slide 4 structural options mentioned</a:t>
            </a:r>
          </a:p>
          <a:p>
            <a:r>
              <a:rPr lang="en-US">
                <a:ea typeface="Calibri"/>
                <a:cs typeface="Calibri"/>
              </a:rPr>
              <a:t>Which will you chose?</a:t>
            </a:r>
          </a:p>
          <a:p>
            <a:endParaRPr lang="en-US">
              <a:ea typeface="Calibri"/>
              <a:cs typeface="Calibri"/>
            </a:endParaRPr>
          </a:p>
          <a:p>
            <a:r>
              <a:rPr lang="en-US" b="1">
                <a:ea typeface="Calibri"/>
                <a:cs typeface="Calibri"/>
              </a:rPr>
              <a:t>b. writing up</a:t>
            </a:r>
          </a:p>
          <a:p>
            <a:r>
              <a:rPr lang="en-US">
                <a:ea typeface="Calibri"/>
                <a:cs typeface="Calibri"/>
              </a:rPr>
              <a:t>Do drafts – perfection is not the objective at this time so don't aim for it, just get rough content down</a:t>
            </a:r>
          </a:p>
          <a:p>
            <a:r>
              <a:rPr lang="en-US">
                <a:ea typeface="Calibri"/>
                <a:cs typeface="Calibri"/>
              </a:rPr>
              <a:t>Step away and go back to it and then tweak it so that you are happier with it</a:t>
            </a:r>
          </a:p>
          <a:p>
            <a:r>
              <a:rPr lang="en-US">
                <a:ea typeface="Calibri"/>
                <a:cs typeface="Calibri"/>
              </a:rPr>
              <a:t>Get someone else to read it and give you feedback – then edit again if needed</a:t>
            </a:r>
          </a:p>
          <a:p>
            <a:r>
              <a:rPr lang="en-US">
                <a:ea typeface="Calibri"/>
                <a:cs typeface="Calibri"/>
              </a:rPr>
              <a:t>Send draft in for formative feedback from supervisor </a:t>
            </a:r>
          </a:p>
          <a:p>
            <a:r>
              <a:rPr lang="en-US">
                <a:ea typeface="Calibri"/>
                <a:cs typeface="Calibri"/>
              </a:rPr>
              <a:t>Listen to the feedback and act on it </a:t>
            </a:r>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413138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What do you think are the features of a GOOD literature review?</a:t>
            </a:r>
          </a:p>
          <a:p>
            <a:endParaRPr lang="en-US" dirty="0">
              <a:ea typeface="Calibri"/>
              <a:cs typeface="Calibri"/>
            </a:endParaRPr>
          </a:p>
          <a:p>
            <a:r>
              <a:rPr lang="en-US" dirty="0">
                <a:ea typeface="Calibri"/>
                <a:cs typeface="Calibri"/>
              </a:rPr>
              <a:t>Put yourself in your examiners position and think about what you would consider as good features?</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246547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Put yourself in the shoes of your marker for a minute – what kind of things do you think a student should avoid doing or presenting in their written work?</a:t>
            </a:r>
          </a:p>
        </p:txBody>
      </p:sp>
      <p:sp>
        <p:nvSpPr>
          <p:cNvPr id="4" name="Slide Number Placeholder 3"/>
          <p:cNvSpPr>
            <a:spLocks noGrp="1"/>
          </p:cNvSpPr>
          <p:nvPr>
            <p:ph type="sldNum" sz="quarter" idx="5"/>
          </p:nvPr>
        </p:nvSpPr>
        <p:spPr/>
        <p:txBody>
          <a:bodyPr/>
          <a:lstStyle/>
          <a:p>
            <a:fld id="{D2EC847A-7DAE-4150-8492-BD754CE2926B}" type="slidenum">
              <a:rPr lang="en-GB" smtClean="0"/>
              <a:t>25</a:t>
            </a:fld>
            <a:endParaRPr lang="en-GB"/>
          </a:p>
        </p:txBody>
      </p:sp>
    </p:spTree>
    <p:extLst>
      <p:ext uri="{BB962C8B-B14F-4D97-AF65-F5344CB8AC3E}">
        <p14:creationId xmlns:p14="http://schemas.microsoft.com/office/powerpoint/2010/main" val="1349786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This list is not exhaustive , but can include things like:</a:t>
            </a:r>
          </a:p>
          <a:p>
            <a:pPr marL="171450" indent="-171450">
              <a:lnSpc>
                <a:spcPct val="90000"/>
              </a:lnSpc>
              <a:spcBef>
                <a:spcPct val="20000"/>
              </a:spcBef>
              <a:buFont typeface="Arial"/>
              <a:buChar char="•"/>
            </a:pPr>
            <a:r>
              <a:rPr lang="en-GB"/>
              <a:t>Irrelevant rambling – stay focused</a:t>
            </a:r>
            <a:endParaRPr lang="en-US"/>
          </a:p>
          <a:p>
            <a:pPr marL="171450" indent="-171450">
              <a:lnSpc>
                <a:spcPct val="90000"/>
              </a:lnSpc>
              <a:spcBef>
                <a:spcPct val="20000"/>
              </a:spcBef>
              <a:buFont typeface="Arial"/>
              <a:buChar char="•"/>
            </a:pPr>
            <a:r>
              <a:rPr lang="en-GB">
                <a:ea typeface="Calibri"/>
                <a:cs typeface="Calibri"/>
              </a:rPr>
              <a:t>No structure - Ideas</a:t>
            </a:r>
            <a:r>
              <a:rPr lang="en-GB"/>
              <a:t> presented in no order – difficult to follow argument/discussions</a:t>
            </a:r>
            <a:endParaRPr lang="en-US">
              <a:ea typeface="Calibri" panose="020F0502020204030204"/>
              <a:cs typeface="Calibri" panose="020F0502020204030204"/>
            </a:endParaRPr>
          </a:p>
          <a:p>
            <a:pPr marL="171450" indent="-171450">
              <a:lnSpc>
                <a:spcPct val="90000"/>
              </a:lnSpc>
              <a:spcBef>
                <a:spcPct val="20000"/>
              </a:spcBef>
              <a:buFont typeface="Arial"/>
              <a:buChar char="•"/>
            </a:pPr>
            <a:r>
              <a:rPr lang="en-GB"/>
              <a:t>Too descriptive – no opinion, no support</a:t>
            </a:r>
            <a:endParaRPr lang="en-US"/>
          </a:p>
          <a:p>
            <a:pPr marL="171450" indent="-171450">
              <a:lnSpc>
                <a:spcPct val="90000"/>
              </a:lnSpc>
              <a:spcBef>
                <a:spcPct val="20000"/>
              </a:spcBef>
              <a:buFont typeface="Arial"/>
              <a:buChar char="•"/>
            </a:pPr>
            <a:r>
              <a:rPr lang="en-GB">
                <a:ea typeface="Calibri"/>
                <a:cs typeface="Calibri"/>
              </a:rPr>
              <a:t>Lack of knowledge</a:t>
            </a:r>
            <a:endParaRPr lang="en-GB"/>
          </a:p>
          <a:p>
            <a:pPr marL="171450" indent="-171450">
              <a:lnSpc>
                <a:spcPct val="90000"/>
              </a:lnSpc>
              <a:spcBef>
                <a:spcPct val="20000"/>
              </a:spcBef>
              <a:buFont typeface="Arial"/>
              <a:buChar char="•"/>
            </a:pPr>
            <a:r>
              <a:rPr lang="en-GB"/>
              <a:t>Ends abruptly, without highlighting any main findings</a:t>
            </a:r>
            <a:endParaRPr lang="en-US"/>
          </a:p>
          <a:p>
            <a:pPr marL="171450" indent="-171450">
              <a:lnSpc>
                <a:spcPct val="90000"/>
              </a:lnSpc>
              <a:spcBef>
                <a:spcPct val="20000"/>
              </a:spcBef>
              <a:buFont typeface="Arial"/>
              <a:buChar char="•"/>
            </a:pPr>
            <a:r>
              <a:rPr lang="en-GB"/>
              <a:t>Limited sources used – mainly websites</a:t>
            </a:r>
          </a:p>
          <a:p>
            <a:pPr marL="171450" indent="-171450">
              <a:lnSpc>
                <a:spcPct val="90000"/>
              </a:lnSpc>
              <a:spcBef>
                <a:spcPct val="20000"/>
              </a:spcBef>
              <a:buFont typeface="Arial"/>
              <a:buChar char="•"/>
            </a:pPr>
            <a:r>
              <a:rPr lang="en-GB">
                <a:ea typeface="Calibri"/>
                <a:cs typeface="Calibri"/>
              </a:rPr>
              <a:t>Copy/pasting and no referencing</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32019257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Feedback includes </a:t>
            </a:r>
          </a:p>
        </p:txBody>
      </p:sp>
      <p:sp>
        <p:nvSpPr>
          <p:cNvPr id="4" name="Slide Number Placeholder 3"/>
          <p:cNvSpPr>
            <a:spLocks noGrp="1"/>
          </p:cNvSpPr>
          <p:nvPr>
            <p:ph type="sldNum" sz="quarter" idx="5"/>
          </p:nvPr>
        </p:nvSpPr>
        <p:spPr/>
        <p:txBody>
          <a:bodyPr/>
          <a:lstStyle/>
          <a:p>
            <a:fld id="{D2EC847A-7DAE-4150-8492-BD754CE2926B}" type="slidenum">
              <a:rPr lang="en-GB" smtClean="0"/>
              <a:t>27</a:t>
            </a:fld>
            <a:endParaRPr lang="en-GB"/>
          </a:p>
        </p:txBody>
      </p:sp>
    </p:spTree>
    <p:extLst>
      <p:ext uri="{BB962C8B-B14F-4D97-AF65-F5344CB8AC3E}">
        <p14:creationId xmlns:p14="http://schemas.microsoft.com/office/powerpoint/2010/main" val="10754865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19/02/2024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19/02/2024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19/02/2024</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4605432" y="1256051"/>
            <a:ext cx="7046636" cy="4547263"/>
          </a:xfrm>
        </p:spPr>
        <p:txBody>
          <a:bodyPr>
            <a:normAutofit/>
          </a:bodyPr>
          <a:lstStyle/>
          <a:p>
            <a:r>
              <a:rPr lang="en-GB" b="1" dirty="0">
                <a:solidFill>
                  <a:srgbClr val="002060"/>
                </a:solidFill>
              </a:rPr>
              <a:t>   MBA IHM</a:t>
            </a:r>
            <a:br>
              <a:rPr lang="en-GB" b="1" dirty="0"/>
            </a:br>
            <a:br>
              <a:rPr lang="en-GB" b="1" dirty="0"/>
            </a:br>
            <a:r>
              <a:rPr lang="en-GB" b="1" dirty="0">
                <a:solidFill>
                  <a:schemeClr val="bg1"/>
                </a:solidFill>
              </a:rPr>
              <a:t>Literature Review</a:t>
            </a:r>
            <a:br>
              <a:rPr lang="en-GB" b="1">
                <a:solidFill>
                  <a:schemeClr val="bg1"/>
                </a:solidFill>
              </a:rPr>
            </a:br>
            <a:br>
              <a:rPr lang="en-GB" b="1" dirty="0"/>
            </a:br>
            <a:endParaRPr lang="en-US"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a:solidFill>
                  <a:srgbClr val="0070C0"/>
                </a:solidFill>
              </a:rPr>
              <a:t>Deilliannau Dysgu </a:t>
            </a:r>
            <a:r>
              <a:rPr lang="en-GB">
                <a:solidFill>
                  <a:schemeClr val="bg1"/>
                </a:solidFill>
              </a:rPr>
              <a:t>Learning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lnSpcReduction="10000"/>
          </a:bodyPr>
          <a:lstStyle/>
          <a:p>
            <a:r>
              <a:rPr lang="en-GB" dirty="0" err="1">
                <a:solidFill>
                  <a:srgbClr val="0070C0"/>
                </a:solidFill>
              </a:rPr>
              <a:t>Esbonio’r</a:t>
            </a:r>
            <a:r>
              <a:rPr lang="en-GB" dirty="0">
                <a:solidFill>
                  <a:srgbClr val="0070C0"/>
                </a:solidFill>
              </a:rPr>
              <a:t> term ‘</a:t>
            </a:r>
            <a:r>
              <a:rPr lang="en-GB" dirty="0" err="1">
                <a:solidFill>
                  <a:srgbClr val="0070C0"/>
                </a:solidFill>
              </a:rPr>
              <a:t>adolygiad</a:t>
            </a:r>
            <a:r>
              <a:rPr lang="en-GB" dirty="0">
                <a:solidFill>
                  <a:srgbClr val="0070C0"/>
                </a:solidFill>
              </a:rPr>
              <a:t> </a:t>
            </a:r>
            <a:r>
              <a:rPr lang="en-GB" dirty="0" err="1">
                <a:solidFill>
                  <a:srgbClr val="0070C0"/>
                </a:solidFill>
              </a:rPr>
              <a:t>llenyddiaeth</a:t>
            </a:r>
            <a:r>
              <a:rPr lang="en-GB" dirty="0">
                <a:solidFill>
                  <a:srgbClr val="0070C0"/>
                </a:solidFill>
              </a:rPr>
              <a:t>’</a:t>
            </a:r>
          </a:p>
          <a:p>
            <a:r>
              <a:rPr lang="en-GB" dirty="0" err="1">
                <a:solidFill>
                  <a:srgbClr val="0070C0"/>
                </a:solidFill>
              </a:rPr>
              <a:t>Nodi’r</a:t>
            </a:r>
            <a:r>
              <a:rPr lang="en-GB" dirty="0">
                <a:solidFill>
                  <a:srgbClr val="0070C0"/>
                </a:solidFill>
              </a:rPr>
              <a:t> </a:t>
            </a:r>
            <a:r>
              <a:rPr lang="en-GB" dirty="0" err="1">
                <a:solidFill>
                  <a:srgbClr val="0070C0"/>
                </a:solidFill>
              </a:rPr>
              <a:t>problemau</a:t>
            </a:r>
            <a:r>
              <a:rPr lang="en-GB" dirty="0">
                <a:solidFill>
                  <a:srgbClr val="0070C0"/>
                </a:solidFill>
              </a:rPr>
              <a:t> </a:t>
            </a:r>
            <a:r>
              <a:rPr lang="en-GB" dirty="0" err="1">
                <a:solidFill>
                  <a:srgbClr val="0070C0"/>
                </a:solidFill>
              </a:rPr>
              <a:t>cyffredin</a:t>
            </a:r>
            <a:r>
              <a:rPr lang="en-GB" dirty="0">
                <a:solidFill>
                  <a:srgbClr val="0070C0"/>
                </a:solidFill>
              </a:rPr>
              <a:t> y </a:t>
            </a:r>
            <a:r>
              <a:rPr lang="en-GB" dirty="0" err="1">
                <a:solidFill>
                  <a:srgbClr val="0070C0"/>
                </a:solidFill>
              </a:rPr>
              <a:t>gellir</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wynebu</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ddechrau</a:t>
            </a:r>
            <a:r>
              <a:rPr lang="en-GB" dirty="0">
                <a:solidFill>
                  <a:srgbClr val="0070C0"/>
                </a:solidFill>
              </a:rPr>
              <a:t> </a:t>
            </a:r>
            <a:r>
              <a:rPr lang="en-GB" dirty="0" err="1">
                <a:solidFill>
                  <a:srgbClr val="0070C0"/>
                </a:solidFill>
              </a:rPr>
              <a:t>ysgrifennu</a:t>
            </a:r>
            <a:r>
              <a:rPr lang="en-GB" dirty="0">
                <a:solidFill>
                  <a:srgbClr val="0070C0"/>
                </a:solidFill>
              </a:rPr>
              <a:t> </a:t>
            </a:r>
            <a:r>
              <a:rPr lang="en-GB" dirty="0" err="1">
                <a:solidFill>
                  <a:srgbClr val="0070C0"/>
                </a:solidFill>
              </a:rPr>
              <a:t>adolygiad</a:t>
            </a:r>
            <a:r>
              <a:rPr lang="en-GB" dirty="0">
                <a:solidFill>
                  <a:srgbClr val="0070C0"/>
                </a:solidFill>
              </a:rPr>
              <a:t> o </a:t>
            </a:r>
            <a:r>
              <a:rPr lang="en-GB" dirty="0" err="1">
                <a:solidFill>
                  <a:srgbClr val="0070C0"/>
                </a:solidFill>
              </a:rPr>
              <a:t>lenyddiaeth</a:t>
            </a:r>
            <a:r>
              <a:rPr lang="en-GB" dirty="0">
                <a:solidFill>
                  <a:srgbClr val="0070C0"/>
                </a:solidFill>
              </a:rPr>
              <a:t> a </a:t>
            </a:r>
            <a:r>
              <a:rPr lang="en-GB" dirty="0" err="1">
                <a:solidFill>
                  <a:srgbClr val="0070C0"/>
                </a:solidFill>
              </a:rPr>
              <a:t>sut</a:t>
            </a:r>
            <a:r>
              <a:rPr lang="en-GB" dirty="0">
                <a:solidFill>
                  <a:srgbClr val="0070C0"/>
                </a:solidFill>
              </a:rPr>
              <a:t> </a:t>
            </a:r>
            <a:r>
              <a:rPr lang="en-GB" dirty="0" err="1">
                <a:solidFill>
                  <a:srgbClr val="0070C0"/>
                </a:solidFill>
              </a:rPr>
              <a:t>i’w</a:t>
            </a:r>
            <a:r>
              <a:rPr lang="en-GB" dirty="0">
                <a:solidFill>
                  <a:srgbClr val="0070C0"/>
                </a:solidFill>
              </a:rPr>
              <a:t> </a:t>
            </a:r>
            <a:r>
              <a:rPr lang="en-GB" dirty="0" err="1">
                <a:solidFill>
                  <a:srgbClr val="0070C0"/>
                </a:solidFill>
              </a:rPr>
              <a:t>groesgyn</a:t>
            </a:r>
            <a:endParaRPr lang="en-GB" dirty="0">
              <a:solidFill>
                <a:srgbClr val="0070C0"/>
              </a:solidFill>
            </a:endParaRPr>
          </a:p>
          <a:p>
            <a:r>
              <a:rPr lang="en-GB" dirty="0" err="1">
                <a:solidFill>
                  <a:srgbClr val="0070C0"/>
                </a:solidFill>
              </a:rPr>
              <a:t>Amlinellu</a:t>
            </a:r>
            <a:r>
              <a:rPr lang="en-GB" dirty="0">
                <a:solidFill>
                  <a:srgbClr val="0070C0"/>
                </a:solidFill>
              </a:rPr>
              <a:t> </a:t>
            </a:r>
            <a:r>
              <a:rPr lang="en-GB" dirty="0" err="1">
                <a:solidFill>
                  <a:srgbClr val="0070C0"/>
                </a:solidFill>
              </a:rPr>
              <a:t>Nodweddion</a:t>
            </a:r>
            <a:r>
              <a:rPr lang="en-GB" dirty="0">
                <a:solidFill>
                  <a:srgbClr val="0070C0"/>
                </a:solidFill>
              </a:rPr>
              <a:t> da a </a:t>
            </a:r>
            <a:r>
              <a:rPr lang="en-GB" dirty="0" err="1">
                <a:solidFill>
                  <a:srgbClr val="0070C0"/>
                </a:solidFill>
              </a:rPr>
              <a:t>drwg</a:t>
            </a:r>
            <a:r>
              <a:rPr lang="en-GB" dirty="0">
                <a:solidFill>
                  <a:srgbClr val="0070C0"/>
                </a:solidFill>
              </a:rPr>
              <a:t> </a:t>
            </a:r>
            <a:r>
              <a:rPr lang="en-GB" dirty="0" err="1">
                <a:solidFill>
                  <a:srgbClr val="0070C0"/>
                </a:solidFill>
              </a:rPr>
              <a:t>ysgrifennu</a:t>
            </a:r>
            <a:r>
              <a:rPr lang="en-GB" dirty="0">
                <a:solidFill>
                  <a:srgbClr val="0070C0"/>
                </a:solidFill>
              </a:rPr>
              <a:t> </a:t>
            </a:r>
            <a:r>
              <a:rPr lang="en-GB" dirty="0" err="1">
                <a:solidFill>
                  <a:srgbClr val="0070C0"/>
                </a:solidFill>
              </a:rPr>
              <a:t>adolygiadau</a:t>
            </a:r>
            <a:r>
              <a:rPr lang="en-GB" dirty="0">
                <a:solidFill>
                  <a:srgbClr val="0070C0"/>
                </a:solidFill>
              </a:rPr>
              <a:t> </a:t>
            </a:r>
            <a:r>
              <a:rPr lang="en-GB" dirty="0" err="1">
                <a:solidFill>
                  <a:srgbClr val="0070C0"/>
                </a:solidFill>
              </a:rPr>
              <a:t>llenyddiaeth</a:t>
            </a:r>
          </a:p>
          <a:p>
            <a:pPr marL="0" indent="0">
              <a:buNone/>
            </a:pPr>
            <a:endParaRPr lang="en-GB"/>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vert="horz" lIns="91440" tIns="45720" rIns="91440" bIns="45720" rtlCol="0" anchor="t">
            <a:normAutofit lnSpcReduction="10000"/>
          </a:bodyPr>
          <a:lstStyle/>
          <a:p>
            <a:r>
              <a:rPr lang="en-GB" dirty="0"/>
              <a:t>Explain the term ‘literature review’</a:t>
            </a:r>
          </a:p>
          <a:p>
            <a:r>
              <a:rPr lang="en-GB" dirty="0"/>
              <a:t>Identify the common problems that may be encountered when beginning to write a literature review and how to overcome them</a:t>
            </a:r>
          </a:p>
          <a:p>
            <a:r>
              <a:rPr lang="en-GB" dirty="0"/>
              <a:t>Outline the good/bad features of literature review writing</a:t>
            </a:r>
          </a:p>
          <a:p>
            <a:endParaRPr lang="en-GB"/>
          </a:p>
        </p:txBody>
      </p:sp>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548E-614B-76B2-5546-3EBF2FE77340}"/>
              </a:ext>
            </a:extLst>
          </p:cNvPr>
          <p:cNvSpPr>
            <a:spLocks noGrp="1"/>
          </p:cNvSpPr>
          <p:nvPr>
            <p:ph type="title"/>
          </p:nvPr>
        </p:nvSpPr>
        <p:spPr/>
        <p:txBody>
          <a:bodyPr/>
          <a:lstStyle/>
          <a:p>
            <a:r>
              <a:rPr lang="en-GB" dirty="0"/>
              <a:t>What is meant by a 'Literature Review'?</a:t>
            </a:r>
          </a:p>
        </p:txBody>
      </p:sp>
      <p:sp>
        <p:nvSpPr>
          <p:cNvPr id="3" name="Content Placeholder 2">
            <a:extLst>
              <a:ext uri="{FF2B5EF4-FFF2-40B4-BE49-F238E27FC236}">
                <a16:creationId xmlns:a16="http://schemas.microsoft.com/office/drawing/2014/main" id="{45640B55-CDF9-6176-34E0-AACF5EE799C3}"/>
              </a:ext>
            </a:extLst>
          </p:cNvPr>
          <p:cNvSpPr>
            <a:spLocks noGrp="1"/>
          </p:cNvSpPr>
          <p:nvPr>
            <p:ph sz="half" idx="1"/>
          </p:nvPr>
        </p:nvSpPr>
        <p:spPr>
          <a:xfrm>
            <a:off x="609600" y="1600201"/>
            <a:ext cx="3209925" cy="3989040"/>
          </a:xfrm>
        </p:spPr>
        <p:txBody>
          <a:bodyPr vert="horz" lIns="91440" tIns="45720" rIns="91440" bIns="45720" rtlCol="0" anchor="t">
            <a:normAutofit fontScale="77500" lnSpcReduction="20000"/>
          </a:bodyPr>
          <a:lstStyle/>
          <a:p>
            <a:pPr marL="0" indent="0">
              <a:buNone/>
            </a:pPr>
            <a:r>
              <a:rPr lang="en-GB" sz="2800" dirty="0">
                <a:solidFill>
                  <a:srgbClr val="0070C0"/>
                </a:solidFill>
              </a:rPr>
              <a:t>a. </a:t>
            </a:r>
            <a:r>
              <a:rPr lang="en-GB" sz="2800" dirty="0">
                <a:solidFill>
                  <a:srgbClr val="0070C0"/>
                </a:solidFill>
                <a:ea typeface="+mn-lt"/>
                <a:cs typeface="+mn-lt"/>
              </a:rPr>
              <a:t>A literature review is a comprehensive summary of previous research on a topic. The literature review surveys scholarly articles, books, and other sources relevant to a particular area of research' (</a:t>
            </a:r>
            <a:r>
              <a:rPr lang="en-GB" sz="2800" dirty="0" err="1">
                <a:solidFill>
                  <a:srgbClr val="0070C0"/>
                </a:solidFill>
                <a:ea typeface="+mn-lt"/>
                <a:cs typeface="+mn-lt"/>
              </a:rPr>
              <a:t>Bloomsberg</a:t>
            </a:r>
            <a:r>
              <a:rPr lang="en-GB" sz="2800" dirty="0">
                <a:solidFill>
                  <a:srgbClr val="0070C0"/>
                </a:solidFill>
                <a:ea typeface="+mn-lt"/>
                <a:cs typeface="+mn-lt"/>
              </a:rPr>
              <a:t> Uni, 2022)</a:t>
            </a:r>
          </a:p>
          <a:p>
            <a:pPr marL="0" indent="0">
              <a:buNone/>
            </a:pPr>
            <a:endParaRPr lang="en-GB" sz="2800" i="1" dirty="0">
              <a:solidFill>
                <a:srgbClr val="7030A0"/>
              </a:solidFill>
            </a:endParaRPr>
          </a:p>
        </p:txBody>
      </p:sp>
      <p:sp>
        <p:nvSpPr>
          <p:cNvPr id="4" name="Content Placeholder 3">
            <a:extLst>
              <a:ext uri="{FF2B5EF4-FFF2-40B4-BE49-F238E27FC236}">
                <a16:creationId xmlns:a16="http://schemas.microsoft.com/office/drawing/2014/main" id="{089B9056-B654-A712-26ED-850ED93EB768}"/>
              </a:ext>
            </a:extLst>
          </p:cNvPr>
          <p:cNvSpPr>
            <a:spLocks noGrp="1"/>
          </p:cNvSpPr>
          <p:nvPr>
            <p:ph sz="half" idx="2"/>
          </p:nvPr>
        </p:nvSpPr>
        <p:spPr>
          <a:xfrm>
            <a:off x="6832600" y="1600201"/>
            <a:ext cx="4749800" cy="3989040"/>
          </a:xfrm>
        </p:spPr>
        <p:txBody>
          <a:bodyPr vert="horz" lIns="91440" tIns="45720" rIns="91440" bIns="45720" rtlCol="0" anchor="t">
            <a:normAutofit fontScale="77500" lnSpcReduction="20000"/>
          </a:bodyPr>
          <a:lstStyle/>
          <a:p>
            <a:r>
              <a:rPr lang="en-GB" i="1" dirty="0">
                <a:solidFill>
                  <a:srgbClr val="7030A0"/>
                </a:solidFill>
                <a:ea typeface="+mn-lt"/>
                <a:cs typeface="+mn-lt"/>
              </a:rPr>
              <a:t>b. A literature review is a piece of academic writing demonstrating knowledge and understanding of the academic literature on a specific topic placed in context.  A literature review also includes a critical evaluation of the material; this is why it is called a literature review rather than a literature report. It is a process of reviewing the literature, as well as a form of writing ( Edinburgh Uni, 2022)</a:t>
            </a:r>
            <a:endParaRPr lang="en-GB" dirty="0"/>
          </a:p>
        </p:txBody>
      </p:sp>
      <p:pic>
        <p:nvPicPr>
          <p:cNvPr id="6" name="Picture 6">
            <a:extLst>
              <a:ext uri="{FF2B5EF4-FFF2-40B4-BE49-F238E27FC236}">
                <a16:creationId xmlns:a16="http://schemas.microsoft.com/office/drawing/2014/main" id="{B7C59930-A94B-3A0C-30FB-6EAFB0207D31}"/>
              </a:ext>
            </a:extLst>
          </p:cNvPr>
          <p:cNvPicPr>
            <a:picLocks noChangeAspect="1"/>
          </p:cNvPicPr>
          <p:nvPr/>
        </p:nvPicPr>
        <p:blipFill>
          <a:blip r:embed="rId2"/>
          <a:stretch>
            <a:fillRect/>
          </a:stretch>
        </p:blipFill>
        <p:spPr>
          <a:xfrm>
            <a:off x="4089400" y="1933512"/>
            <a:ext cx="2743200" cy="3103545"/>
          </a:xfrm>
          <a:prstGeom prst="rect">
            <a:avLst/>
          </a:prstGeom>
        </p:spPr>
      </p:pic>
    </p:spTree>
    <p:extLst>
      <p:ext uri="{BB962C8B-B14F-4D97-AF65-F5344CB8AC3E}">
        <p14:creationId xmlns:p14="http://schemas.microsoft.com/office/powerpoint/2010/main" val="403169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29C10-D87A-B9F5-7781-CF5A9F38459E}"/>
              </a:ext>
            </a:extLst>
          </p:cNvPr>
          <p:cNvSpPr>
            <a:spLocks noGrp="1"/>
          </p:cNvSpPr>
          <p:nvPr>
            <p:ph type="title"/>
          </p:nvPr>
        </p:nvSpPr>
        <p:spPr>
          <a:xfrm>
            <a:off x="609600" y="274638"/>
            <a:ext cx="10972800" cy="1143000"/>
          </a:xfrm>
        </p:spPr>
        <p:txBody>
          <a:bodyPr anchor="ctr">
            <a:normAutofit/>
          </a:bodyPr>
          <a:lstStyle/>
          <a:p>
            <a:r>
              <a:rPr lang="en-GB"/>
              <a:t>Literature Review</a:t>
            </a:r>
          </a:p>
        </p:txBody>
      </p:sp>
      <p:sp>
        <p:nvSpPr>
          <p:cNvPr id="3" name="Content Placeholder 2">
            <a:extLst>
              <a:ext uri="{FF2B5EF4-FFF2-40B4-BE49-F238E27FC236}">
                <a16:creationId xmlns:a16="http://schemas.microsoft.com/office/drawing/2014/main" id="{25CC47C9-B776-EEEC-32FF-ADD7E7EAF114}"/>
              </a:ext>
            </a:extLst>
          </p:cNvPr>
          <p:cNvSpPr>
            <a:spLocks noGrp="1"/>
          </p:cNvSpPr>
          <p:nvPr>
            <p:ph sz="half" idx="1"/>
          </p:nvPr>
        </p:nvSpPr>
        <p:spPr>
          <a:xfrm>
            <a:off x="609600" y="1600201"/>
            <a:ext cx="5384800" cy="3989040"/>
          </a:xfrm>
        </p:spPr>
        <p:txBody>
          <a:bodyPr vert="horz" lIns="91440" tIns="45720" rIns="91440" bIns="45720" rtlCol="0" anchor="t">
            <a:normAutofit/>
          </a:bodyPr>
          <a:lstStyle/>
          <a:p>
            <a:pPr marL="0" indent="0">
              <a:buNone/>
            </a:pPr>
            <a:r>
              <a:rPr lang="en-GB" b="1" dirty="0"/>
              <a:t>The WHY &amp; the HOW</a:t>
            </a:r>
            <a:endParaRPr lang="en-US" b="1" dirty="0"/>
          </a:p>
          <a:p>
            <a:pPr marL="0" indent="0">
              <a:buNone/>
            </a:pPr>
            <a:endParaRPr lang="en-GB"/>
          </a:p>
          <a:p>
            <a:pPr marL="0" indent="0">
              <a:buNone/>
            </a:pPr>
            <a:r>
              <a:rPr lang="en-GB" b="1" dirty="0"/>
              <a:t>WHY </a:t>
            </a:r>
            <a:r>
              <a:rPr lang="en-GB" dirty="0"/>
              <a:t>do you need to undertake a literature review?</a:t>
            </a:r>
          </a:p>
          <a:p>
            <a:pPr marL="0" indent="0">
              <a:buNone/>
            </a:pPr>
            <a:endParaRPr lang="en-GB"/>
          </a:p>
          <a:p>
            <a:pPr marL="0" indent="0">
              <a:buNone/>
            </a:pPr>
            <a:r>
              <a:rPr lang="en-GB" b="1" dirty="0"/>
              <a:t>HOW</a:t>
            </a:r>
            <a:r>
              <a:rPr lang="en-GB" dirty="0"/>
              <a:t> do you write your literature review?</a:t>
            </a:r>
          </a:p>
        </p:txBody>
      </p:sp>
      <p:pic>
        <p:nvPicPr>
          <p:cNvPr id="4" name="Picture 4">
            <a:extLst>
              <a:ext uri="{FF2B5EF4-FFF2-40B4-BE49-F238E27FC236}">
                <a16:creationId xmlns:a16="http://schemas.microsoft.com/office/drawing/2014/main" id="{5FA1AB67-FB92-1F7C-EBDC-4D5A092ECC9D}"/>
              </a:ext>
            </a:extLst>
          </p:cNvPr>
          <p:cNvPicPr>
            <a:picLocks noChangeAspect="1"/>
          </p:cNvPicPr>
          <p:nvPr/>
        </p:nvPicPr>
        <p:blipFill rotWithShape="1">
          <a:blip r:embed="rId3"/>
          <a:srcRect l="19710" r="16844" b="-1"/>
          <a:stretch/>
        </p:blipFill>
        <p:spPr>
          <a:xfrm>
            <a:off x="6197600" y="1600201"/>
            <a:ext cx="5384800" cy="3989040"/>
          </a:xfrm>
          <a:prstGeom prst="rect">
            <a:avLst/>
          </a:prstGeom>
          <a:noFill/>
        </p:spPr>
      </p:pic>
    </p:spTree>
    <p:extLst>
      <p:ext uri="{BB962C8B-B14F-4D97-AF65-F5344CB8AC3E}">
        <p14:creationId xmlns:p14="http://schemas.microsoft.com/office/powerpoint/2010/main" val="428850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62C22-EF33-0CE5-51BD-F28BC42B5C68}"/>
              </a:ext>
            </a:extLst>
          </p:cNvPr>
          <p:cNvSpPr>
            <a:spLocks noGrp="1"/>
          </p:cNvSpPr>
          <p:nvPr>
            <p:ph type="title"/>
          </p:nvPr>
        </p:nvSpPr>
        <p:spPr/>
        <p:txBody>
          <a:bodyPr/>
          <a:lstStyle/>
          <a:p>
            <a:r>
              <a:rPr lang="en-GB"/>
              <a:t>Why do you need to do a literature review?</a:t>
            </a:r>
          </a:p>
        </p:txBody>
      </p:sp>
      <p:pic>
        <p:nvPicPr>
          <p:cNvPr id="4" name="Picture 4" descr="A picture containing indoor&#10;&#10;Description automatically generated">
            <a:extLst>
              <a:ext uri="{FF2B5EF4-FFF2-40B4-BE49-F238E27FC236}">
                <a16:creationId xmlns:a16="http://schemas.microsoft.com/office/drawing/2014/main" id="{97D873DF-50C2-E3AB-F366-0C845525ED00}"/>
              </a:ext>
            </a:extLst>
          </p:cNvPr>
          <p:cNvPicPr>
            <a:picLocks noGrp="1" noChangeAspect="1"/>
          </p:cNvPicPr>
          <p:nvPr>
            <p:ph idx="1"/>
          </p:nvPr>
        </p:nvPicPr>
        <p:blipFill>
          <a:blip r:embed="rId3"/>
          <a:stretch>
            <a:fillRect/>
          </a:stretch>
        </p:blipFill>
        <p:spPr>
          <a:xfrm>
            <a:off x="4371975" y="1844217"/>
            <a:ext cx="3448050" cy="3429000"/>
          </a:xfrm>
        </p:spPr>
      </p:pic>
    </p:spTree>
    <p:extLst>
      <p:ext uri="{BB962C8B-B14F-4D97-AF65-F5344CB8AC3E}">
        <p14:creationId xmlns:p14="http://schemas.microsoft.com/office/powerpoint/2010/main" val="156822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xfrm>
            <a:off x="609600" y="274638"/>
            <a:ext cx="10972800" cy="877187"/>
          </a:xfrm>
        </p:spPr>
        <p:txBody>
          <a:bodyPr anchor="ctr">
            <a:normAutofit/>
          </a:bodyPr>
          <a:lstStyle/>
          <a:p>
            <a:pPr>
              <a:lnSpc>
                <a:spcPct val="90000"/>
              </a:lnSpc>
            </a:pPr>
            <a:r>
              <a:rPr lang="en-GB" sz="3700" b="1"/>
              <a:t>Literature Review - 'the WHY'</a:t>
            </a:r>
          </a:p>
        </p:txBody>
      </p:sp>
      <p:pic>
        <p:nvPicPr>
          <p:cNvPr id="6" name="Picture 7" descr="Diagram, schematic&#10;&#10;Description automatically generated">
            <a:extLst>
              <a:ext uri="{FF2B5EF4-FFF2-40B4-BE49-F238E27FC236}">
                <a16:creationId xmlns:a16="http://schemas.microsoft.com/office/drawing/2014/main" id="{C926700E-17AD-9F9E-3015-15F6EF5C6272}"/>
              </a:ext>
            </a:extLst>
          </p:cNvPr>
          <p:cNvPicPr>
            <a:picLocks noGrp="1" noChangeAspect="1"/>
          </p:cNvPicPr>
          <p:nvPr>
            <p:ph sz="half" idx="1"/>
          </p:nvPr>
        </p:nvPicPr>
        <p:blipFill>
          <a:blip r:embed="rId3"/>
          <a:stretch>
            <a:fillRect/>
          </a:stretch>
        </p:blipFill>
        <p:spPr>
          <a:xfrm>
            <a:off x="1262041" y="1130596"/>
            <a:ext cx="4576104" cy="4458992"/>
          </a:xfrm>
          <a:noFill/>
        </p:spPr>
      </p:pic>
      <p:sp>
        <p:nvSpPr>
          <p:cNvPr id="3" name="Content Placeholder 2">
            <a:extLst>
              <a:ext uri="{FF2B5EF4-FFF2-40B4-BE49-F238E27FC236}">
                <a16:creationId xmlns:a16="http://schemas.microsoft.com/office/drawing/2014/main" id="{4358918E-1024-4B7B-87D5-A2EA36C0AA5F}"/>
              </a:ext>
            </a:extLst>
          </p:cNvPr>
          <p:cNvSpPr>
            <a:spLocks noGrp="1"/>
          </p:cNvSpPr>
          <p:nvPr>
            <p:ph sz="half" idx="2"/>
          </p:nvPr>
        </p:nvSpPr>
        <p:spPr>
          <a:xfrm>
            <a:off x="6197600" y="1157178"/>
            <a:ext cx="5650613" cy="4432063"/>
          </a:xfrm>
        </p:spPr>
        <p:txBody>
          <a:bodyPr vert="horz" lIns="91440" tIns="45720" rIns="91440" bIns="45720" rtlCol="0" anchor="t">
            <a:normAutofit/>
          </a:bodyPr>
          <a:lstStyle/>
          <a:p>
            <a:pPr marL="0" indent="0">
              <a:lnSpc>
                <a:spcPct val="90000"/>
              </a:lnSpc>
              <a:buNone/>
            </a:pPr>
            <a:endParaRPr lang="en-GB" sz="1800"/>
          </a:p>
          <a:p>
            <a:pPr marL="857250" lvl="1" indent="-457200">
              <a:lnSpc>
                <a:spcPct val="90000"/>
              </a:lnSpc>
              <a:buFont typeface="Courier New" panose="02070309020205020404" pitchFamily="49" charset="0"/>
              <a:buChar char="o"/>
            </a:pPr>
            <a:r>
              <a:rPr lang="en-GB" sz="1800"/>
              <a:t>To find out who is saying what about your topic area</a:t>
            </a:r>
          </a:p>
          <a:p>
            <a:pPr marL="857250" lvl="1" indent="-457200">
              <a:lnSpc>
                <a:spcPct val="90000"/>
              </a:lnSpc>
              <a:buFont typeface="Courier New" panose="02070309020205020404" pitchFamily="49" charset="0"/>
              <a:buChar char="o"/>
            </a:pPr>
            <a:r>
              <a:rPr lang="en-GB" sz="1800"/>
              <a:t>To identify gaps in the literature</a:t>
            </a:r>
          </a:p>
          <a:p>
            <a:pPr marL="857250" lvl="1" indent="-457200">
              <a:lnSpc>
                <a:spcPct val="90000"/>
              </a:lnSpc>
              <a:buFont typeface="Courier New" panose="02070309020205020404" pitchFamily="49" charset="0"/>
              <a:buChar char="o"/>
            </a:pPr>
            <a:r>
              <a:rPr lang="en-GB" sz="1800"/>
              <a:t>To provide context for your research</a:t>
            </a:r>
          </a:p>
          <a:p>
            <a:pPr marL="857250" lvl="1" indent="-457200">
              <a:lnSpc>
                <a:spcPct val="90000"/>
              </a:lnSpc>
              <a:buFont typeface="Courier New" panose="02070309020205020404" pitchFamily="49" charset="0"/>
              <a:buChar char="o"/>
            </a:pPr>
            <a:r>
              <a:rPr lang="en-GB" sz="1800"/>
              <a:t>To show that you have read widely and in depth</a:t>
            </a:r>
          </a:p>
          <a:p>
            <a:pPr marL="857250" lvl="1" indent="-457200">
              <a:lnSpc>
                <a:spcPct val="90000"/>
              </a:lnSpc>
              <a:buFont typeface="Courier New" panose="02070309020205020404" pitchFamily="49" charset="0"/>
              <a:buChar char="o"/>
            </a:pPr>
            <a:r>
              <a:rPr lang="en-GB" sz="1800"/>
              <a:t>To show you have the skills to interpret and evaluate the literature</a:t>
            </a:r>
          </a:p>
          <a:p>
            <a:pPr marL="400050" lvl="1" indent="0">
              <a:lnSpc>
                <a:spcPct val="90000"/>
              </a:lnSpc>
              <a:buNone/>
            </a:pPr>
            <a:endParaRPr lang="en-GB" sz="1800"/>
          </a:p>
          <a:p>
            <a:pPr marL="400050" lvl="1" indent="0">
              <a:lnSpc>
                <a:spcPct val="90000"/>
              </a:lnSpc>
              <a:buNone/>
            </a:pPr>
            <a:r>
              <a:rPr lang="en-GB" sz="1800" i="1">
                <a:solidFill>
                  <a:srgbClr val="0070C0"/>
                </a:solidFill>
              </a:rPr>
              <a:t>‘ review of literature should demonstrate that ‘the writer has studied existing work in the field with insight’ (Haywood and Wragg, 1982.p2)</a:t>
            </a:r>
          </a:p>
          <a:p>
            <a:pPr>
              <a:lnSpc>
                <a:spcPct val="90000"/>
              </a:lnSpc>
            </a:pPr>
            <a:endParaRPr lang="en-GB" sz="1800"/>
          </a:p>
        </p:txBody>
      </p:sp>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DEBB6-6173-49FA-8CB8-162FD9235CCE}"/>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b="1"/>
              <a:t>Starting your literature review – common problems</a:t>
            </a:r>
          </a:p>
        </p:txBody>
      </p:sp>
      <p:sp>
        <p:nvSpPr>
          <p:cNvPr id="3" name="Content Placeholder 2">
            <a:extLst>
              <a:ext uri="{FF2B5EF4-FFF2-40B4-BE49-F238E27FC236}">
                <a16:creationId xmlns:a16="http://schemas.microsoft.com/office/drawing/2014/main" id="{10E6881C-20D2-4CFE-ABA8-E24969530039}"/>
              </a:ext>
            </a:extLst>
          </p:cNvPr>
          <p:cNvSpPr>
            <a:spLocks noGrp="1"/>
          </p:cNvSpPr>
          <p:nvPr>
            <p:ph sz="half" idx="1"/>
          </p:nvPr>
        </p:nvSpPr>
        <p:spPr>
          <a:xfrm>
            <a:off x="609600" y="1600201"/>
            <a:ext cx="5384800" cy="3989040"/>
          </a:xfrm>
        </p:spPr>
        <p:txBody>
          <a:bodyPr vert="horz" lIns="91440" tIns="45720" rIns="91440" bIns="45720" rtlCol="0">
            <a:normAutofit/>
          </a:bodyPr>
          <a:lstStyle/>
          <a:p>
            <a:r>
              <a:rPr lang="en-GB"/>
              <a:t>Where will you find appropriate and relevant literature? </a:t>
            </a:r>
            <a:endParaRPr lang="en-US"/>
          </a:p>
          <a:p>
            <a:r>
              <a:rPr lang="en-GB"/>
              <a:t>How to reference correctly</a:t>
            </a:r>
          </a:p>
          <a:p>
            <a:r>
              <a:rPr lang="en-GB"/>
              <a:t>How to review the literature</a:t>
            </a:r>
          </a:p>
          <a:p>
            <a:r>
              <a:rPr lang="en-GB"/>
              <a:t>How to structure the literature review chapter</a:t>
            </a:r>
          </a:p>
        </p:txBody>
      </p:sp>
      <p:pic>
        <p:nvPicPr>
          <p:cNvPr id="4" name="Picture 4" descr="A picture containing indoor, several&#10;&#10;Description automatically generated">
            <a:extLst>
              <a:ext uri="{FF2B5EF4-FFF2-40B4-BE49-F238E27FC236}">
                <a16:creationId xmlns:a16="http://schemas.microsoft.com/office/drawing/2014/main" id="{BF01C22B-4845-E44C-EF50-C03EBD455B2D}"/>
              </a:ext>
            </a:extLst>
          </p:cNvPr>
          <p:cNvPicPr>
            <a:picLocks noGrp="1" noChangeAspect="1"/>
          </p:cNvPicPr>
          <p:nvPr>
            <p:ph sz="half" idx="2"/>
          </p:nvPr>
        </p:nvPicPr>
        <p:blipFill rotWithShape="1">
          <a:blip r:embed="rId3"/>
          <a:srcRect r="1457" b="-1"/>
          <a:stretch/>
        </p:blipFill>
        <p:spPr>
          <a:xfrm>
            <a:off x="6197600" y="1600201"/>
            <a:ext cx="5384800" cy="3989040"/>
          </a:xfrm>
          <a:noFill/>
        </p:spPr>
      </p:pic>
    </p:spTree>
    <p:extLst>
      <p:ext uri="{BB962C8B-B14F-4D97-AF65-F5344CB8AC3E}">
        <p14:creationId xmlns:p14="http://schemas.microsoft.com/office/powerpoint/2010/main" val="216297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B05F1-C81D-53E1-DCDF-AA00407FD04A}"/>
              </a:ext>
            </a:extLst>
          </p:cNvPr>
          <p:cNvSpPr>
            <a:spLocks noGrp="1"/>
          </p:cNvSpPr>
          <p:nvPr>
            <p:ph type="title"/>
          </p:nvPr>
        </p:nvSpPr>
        <p:spPr>
          <a:xfrm>
            <a:off x="609600" y="274638"/>
            <a:ext cx="10972800" cy="1143000"/>
          </a:xfrm>
        </p:spPr>
        <p:txBody>
          <a:bodyPr anchor="ctr">
            <a:normAutofit/>
          </a:bodyPr>
          <a:lstStyle/>
          <a:p>
            <a:r>
              <a:rPr lang="en-GB"/>
              <a:t>The 'How' of writing a Literature review</a:t>
            </a:r>
          </a:p>
        </p:txBody>
      </p:sp>
      <p:pic>
        <p:nvPicPr>
          <p:cNvPr id="5" name="Picture 4" descr="Reading a book and drinking coffee on the table">
            <a:extLst>
              <a:ext uri="{FF2B5EF4-FFF2-40B4-BE49-F238E27FC236}">
                <a16:creationId xmlns:a16="http://schemas.microsoft.com/office/drawing/2014/main" id="{F7322D8B-A9BE-C4B1-3594-E6A1CC16066C}"/>
              </a:ext>
            </a:extLst>
          </p:cNvPr>
          <p:cNvPicPr>
            <a:picLocks noChangeAspect="1"/>
          </p:cNvPicPr>
          <p:nvPr/>
        </p:nvPicPr>
        <p:blipFill rotWithShape="1">
          <a:blip r:embed="rId3"/>
          <a:srcRect t="16022" r="3" b="30459"/>
          <a:stretch/>
        </p:blipFill>
        <p:spPr>
          <a:xfrm>
            <a:off x="609600" y="1600201"/>
            <a:ext cx="10972800" cy="3917032"/>
          </a:xfrm>
          <a:prstGeom prst="rect">
            <a:avLst/>
          </a:prstGeom>
          <a:noFill/>
        </p:spPr>
      </p:pic>
    </p:spTree>
    <p:extLst>
      <p:ext uri="{BB962C8B-B14F-4D97-AF65-F5344CB8AC3E}">
        <p14:creationId xmlns:p14="http://schemas.microsoft.com/office/powerpoint/2010/main" val="439820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DE759-EC45-4D3B-AD45-53D2E4F55135}"/>
              </a:ext>
            </a:extLst>
          </p:cNvPr>
          <p:cNvSpPr>
            <a:spLocks noGrp="1"/>
          </p:cNvSpPr>
          <p:nvPr>
            <p:ph type="title"/>
          </p:nvPr>
        </p:nvSpPr>
        <p:spPr/>
        <p:txBody>
          <a:bodyPr/>
          <a:lstStyle/>
          <a:p>
            <a:r>
              <a:rPr lang="en-GB" dirty="0"/>
              <a:t>Literature Review</a:t>
            </a:r>
          </a:p>
        </p:txBody>
      </p:sp>
      <p:sp>
        <p:nvSpPr>
          <p:cNvPr id="3" name="Content Placeholder 2">
            <a:extLst>
              <a:ext uri="{FF2B5EF4-FFF2-40B4-BE49-F238E27FC236}">
                <a16:creationId xmlns:a16="http://schemas.microsoft.com/office/drawing/2014/main" id="{663A0AE2-0E88-4291-A6C0-966D6AFD9822}"/>
              </a:ext>
            </a:extLst>
          </p:cNvPr>
          <p:cNvSpPr>
            <a:spLocks noGrp="1"/>
          </p:cNvSpPr>
          <p:nvPr>
            <p:ph idx="1"/>
          </p:nvPr>
        </p:nvSpPr>
        <p:spPr/>
        <p:txBody>
          <a:bodyPr>
            <a:normAutofit fontScale="92500" lnSpcReduction="10000"/>
          </a:bodyPr>
          <a:lstStyle/>
          <a:p>
            <a:r>
              <a:rPr lang="en-GB" dirty="0"/>
              <a:t>When writing the Literature Review, it is very easy for students to drift from their main research objectives to find themselves immersed in writing about peripheral aspects of their topic that are extraneous to their research</a:t>
            </a:r>
          </a:p>
          <a:p>
            <a:r>
              <a:rPr lang="en-GB" dirty="0"/>
              <a:t>Create sub-sections/headings in your Literature Review chapter that link directly to your specific research objectives</a:t>
            </a:r>
          </a:p>
          <a:p>
            <a:r>
              <a:rPr lang="en-GB" dirty="0"/>
              <a:t>For example, for the research objectives above to be covered in the Literature Review (i.e. objectives 1 and 2)</a:t>
            </a:r>
          </a:p>
        </p:txBody>
      </p:sp>
    </p:spTree>
    <p:extLst>
      <p:ext uri="{BB962C8B-B14F-4D97-AF65-F5344CB8AC3E}">
        <p14:creationId xmlns:p14="http://schemas.microsoft.com/office/powerpoint/2010/main" val="944152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79040F2-B626-440C-925E-6E675E70CC31}"/>
              </a:ext>
            </a:extLst>
          </p:cNvPr>
          <p:cNvPicPr>
            <a:picLocks noGrp="1" noChangeAspect="1"/>
          </p:cNvPicPr>
          <p:nvPr>
            <p:ph idx="1"/>
          </p:nvPr>
        </p:nvPicPr>
        <p:blipFill>
          <a:blip r:embed="rId3"/>
          <a:stretch>
            <a:fillRect/>
          </a:stretch>
        </p:blipFill>
        <p:spPr>
          <a:xfrm>
            <a:off x="457199" y="353138"/>
            <a:ext cx="10915881" cy="5167124"/>
          </a:xfrm>
          <a:noFill/>
        </p:spPr>
      </p:pic>
    </p:spTree>
    <p:extLst>
      <p:ext uri="{BB962C8B-B14F-4D97-AF65-F5344CB8AC3E}">
        <p14:creationId xmlns:p14="http://schemas.microsoft.com/office/powerpoint/2010/main" val="2255666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1E80A-4D6A-403B-B3E9-0BA2C5863E41}"/>
              </a:ext>
            </a:extLst>
          </p:cNvPr>
          <p:cNvSpPr>
            <a:spLocks noGrp="1"/>
          </p:cNvSpPr>
          <p:nvPr>
            <p:ph type="title"/>
          </p:nvPr>
        </p:nvSpPr>
        <p:spPr>
          <a:xfrm>
            <a:off x="609600" y="389784"/>
            <a:ext cx="10972800" cy="1143000"/>
          </a:xfrm>
        </p:spPr>
        <p:txBody>
          <a:bodyPr>
            <a:normAutofit fontScale="90000"/>
          </a:bodyPr>
          <a:lstStyle/>
          <a:p>
            <a:r>
              <a:rPr lang="en-GB" dirty="0"/>
              <a:t>A good Literature Review is characterised by the following features: </a:t>
            </a:r>
            <a:br>
              <a:rPr lang="en-GB" dirty="0"/>
            </a:br>
            <a:endParaRPr lang="en-GB" dirty="0"/>
          </a:p>
        </p:txBody>
      </p:sp>
      <p:sp>
        <p:nvSpPr>
          <p:cNvPr id="3" name="Content Placeholder 2">
            <a:extLst>
              <a:ext uri="{FF2B5EF4-FFF2-40B4-BE49-F238E27FC236}">
                <a16:creationId xmlns:a16="http://schemas.microsoft.com/office/drawing/2014/main" id="{4751AB59-E3BA-4204-BB42-078E1B74391C}"/>
              </a:ext>
            </a:extLst>
          </p:cNvPr>
          <p:cNvSpPr>
            <a:spLocks noGrp="1"/>
          </p:cNvSpPr>
          <p:nvPr>
            <p:ph idx="1"/>
          </p:nvPr>
        </p:nvSpPr>
        <p:spPr/>
        <p:txBody>
          <a:bodyPr>
            <a:normAutofit fontScale="77500" lnSpcReduction="20000"/>
          </a:bodyPr>
          <a:lstStyle/>
          <a:p>
            <a:pPr marL="0" indent="0">
              <a:buNone/>
            </a:pPr>
            <a:r>
              <a:rPr lang="en-GB" dirty="0"/>
              <a:t>• It lays out what research has been done by others relevant to your research aim/objectives (why waste your time discussing irrelevant stuff?)</a:t>
            </a:r>
          </a:p>
          <a:p>
            <a:pPr marL="0" indent="0">
              <a:buNone/>
            </a:pPr>
            <a:r>
              <a:rPr lang="en-GB" dirty="0"/>
              <a:t>• It presents the work of others in a clear, interesting and progressive manner (to build up a coherent/logical picture). </a:t>
            </a:r>
          </a:p>
          <a:p>
            <a:pPr marL="0" indent="0">
              <a:buNone/>
            </a:pPr>
            <a:r>
              <a:rPr lang="en-GB" dirty="0"/>
              <a:t>• It provides evidence of in-depth critical evaluation (i.e. to show that YOU can give an opinion and support it with argument/evidence). </a:t>
            </a:r>
          </a:p>
          <a:p>
            <a:pPr marL="0" indent="0">
              <a:buNone/>
            </a:pPr>
            <a:r>
              <a:rPr lang="en-GB" dirty="0"/>
              <a:t>• It highlights pertinent/emerging issues (otherwise what is the point of your Literature Review?). </a:t>
            </a:r>
          </a:p>
          <a:p>
            <a:pPr marL="0" indent="0">
              <a:buNone/>
            </a:pPr>
            <a:r>
              <a:rPr lang="en-GB" dirty="0"/>
              <a:t>• It cites a variety of relevant sources properly (to show that you are well read and scholarly in your approach).</a:t>
            </a:r>
          </a:p>
          <a:p>
            <a:pPr marL="0" indent="0" algn="r">
              <a:buNone/>
            </a:pPr>
            <a:r>
              <a:rPr lang="en-GB" dirty="0" err="1"/>
              <a:t>Biggam</a:t>
            </a:r>
            <a:r>
              <a:rPr lang="en-GB" dirty="0"/>
              <a:t> </a:t>
            </a:r>
          </a:p>
        </p:txBody>
      </p:sp>
    </p:spTree>
    <p:extLst>
      <p:ext uri="{BB962C8B-B14F-4D97-AF65-F5344CB8AC3E}">
        <p14:creationId xmlns:p14="http://schemas.microsoft.com/office/powerpoint/2010/main" val="499506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501B9-7FBD-466E-8A71-997EAAFF84C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207613D-2DA0-4DB7-9CAE-6967FAD66BFF}"/>
              </a:ext>
            </a:extLst>
          </p:cNvPr>
          <p:cNvSpPr>
            <a:spLocks noGrp="1"/>
          </p:cNvSpPr>
          <p:nvPr>
            <p:ph idx="1"/>
          </p:nvPr>
        </p:nvSpPr>
        <p:spPr/>
        <p:txBody>
          <a:bodyPr/>
          <a:lstStyle/>
          <a:p>
            <a:r>
              <a:rPr lang="en-GB" dirty="0"/>
              <a:t>At start of LR good practice -  remind the reader of your research objectives and the areas that you intend covering in your Literature Review. </a:t>
            </a:r>
          </a:p>
          <a:p>
            <a:endParaRPr lang="en-GB" dirty="0"/>
          </a:p>
        </p:txBody>
      </p:sp>
    </p:spTree>
    <p:extLst>
      <p:ext uri="{BB962C8B-B14F-4D97-AF65-F5344CB8AC3E}">
        <p14:creationId xmlns:p14="http://schemas.microsoft.com/office/powerpoint/2010/main" val="107868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9B4B4-379A-854B-2B8A-C85447FCCFA4}"/>
              </a:ext>
            </a:extLst>
          </p:cNvPr>
          <p:cNvSpPr>
            <a:spLocks noGrp="1"/>
          </p:cNvSpPr>
          <p:nvPr>
            <p:ph type="title"/>
          </p:nvPr>
        </p:nvSpPr>
        <p:spPr>
          <a:xfrm>
            <a:off x="609600" y="274638"/>
            <a:ext cx="10972800" cy="1143000"/>
          </a:xfrm>
        </p:spPr>
        <p:txBody>
          <a:bodyPr anchor="ctr">
            <a:normAutofit/>
          </a:bodyPr>
          <a:lstStyle/>
          <a:p>
            <a:r>
              <a:rPr lang="en-GB"/>
              <a:t>Where do you find resources?</a:t>
            </a:r>
          </a:p>
        </p:txBody>
      </p:sp>
      <p:pic>
        <p:nvPicPr>
          <p:cNvPr id="4" name="Picture 4" descr="A picture containing indoor&#10;&#10;Description automatically generated">
            <a:extLst>
              <a:ext uri="{FF2B5EF4-FFF2-40B4-BE49-F238E27FC236}">
                <a16:creationId xmlns:a16="http://schemas.microsoft.com/office/drawing/2014/main" id="{CF84F874-BC50-02AD-55C4-7EC43E384D99}"/>
              </a:ext>
            </a:extLst>
          </p:cNvPr>
          <p:cNvPicPr>
            <a:picLocks noGrp="1" noChangeAspect="1"/>
          </p:cNvPicPr>
          <p:nvPr>
            <p:ph idx="1"/>
          </p:nvPr>
        </p:nvPicPr>
        <p:blipFill>
          <a:blip r:embed="rId3"/>
          <a:stretch>
            <a:fillRect/>
          </a:stretch>
        </p:blipFill>
        <p:spPr>
          <a:xfrm>
            <a:off x="4126603" y="1600201"/>
            <a:ext cx="3938793" cy="3917032"/>
          </a:xfrm>
          <a:noFill/>
        </p:spPr>
      </p:pic>
    </p:spTree>
    <p:extLst>
      <p:ext uri="{BB962C8B-B14F-4D97-AF65-F5344CB8AC3E}">
        <p14:creationId xmlns:p14="http://schemas.microsoft.com/office/powerpoint/2010/main" val="2229950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9B736-1AFF-4B03-ABA5-4A8BB14F2637}"/>
              </a:ext>
            </a:extLst>
          </p:cNvPr>
          <p:cNvSpPr>
            <a:spLocks noGrp="1"/>
          </p:cNvSpPr>
          <p:nvPr>
            <p:ph type="title"/>
          </p:nvPr>
        </p:nvSpPr>
        <p:spPr>
          <a:xfrm>
            <a:off x="609600" y="186033"/>
            <a:ext cx="10972800" cy="1089838"/>
          </a:xfrm>
          <a:solidFill>
            <a:srgbClr val="002060"/>
          </a:solidFill>
        </p:spPr>
        <p:txBody>
          <a:bodyPr>
            <a:normAutofit fontScale="90000"/>
          </a:bodyPr>
          <a:lstStyle/>
          <a:p>
            <a:br>
              <a:rPr lang="en-GB" sz="3600">
                <a:solidFill>
                  <a:schemeClr val="bg1"/>
                </a:solidFill>
              </a:rPr>
            </a:br>
            <a:r>
              <a:rPr lang="en-GB" sz="3600">
                <a:solidFill>
                  <a:schemeClr val="bg1"/>
                </a:solidFill>
              </a:rPr>
              <a:t>1. How to find your resources </a:t>
            </a:r>
            <a:br>
              <a:rPr lang="en-GB">
                <a:solidFill>
                  <a:srgbClr val="0070C0"/>
                </a:solidFill>
              </a:rPr>
            </a:br>
            <a:endParaRPr lang="en-GB"/>
          </a:p>
        </p:txBody>
      </p:sp>
      <p:sp>
        <p:nvSpPr>
          <p:cNvPr id="3" name="Content Placeholder 2">
            <a:extLst>
              <a:ext uri="{FF2B5EF4-FFF2-40B4-BE49-F238E27FC236}">
                <a16:creationId xmlns:a16="http://schemas.microsoft.com/office/drawing/2014/main" id="{8B111716-3034-4E79-A97B-9F80860C3CD1}"/>
              </a:ext>
            </a:extLst>
          </p:cNvPr>
          <p:cNvSpPr>
            <a:spLocks noGrp="1"/>
          </p:cNvSpPr>
          <p:nvPr>
            <p:ph sz="half" idx="1"/>
          </p:nvPr>
        </p:nvSpPr>
        <p:spPr/>
        <p:txBody>
          <a:bodyPr vert="horz" lIns="91440" tIns="45720" rIns="91440" bIns="45720" rtlCol="0" anchor="t">
            <a:normAutofit fontScale="70000" lnSpcReduction="20000"/>
          </a:bodyPr>
          <a:lstStyle/>
          <a:p>
            <a:pPr marL="0" indent="0" algn="ctr">
              <a:buNone/>
            </a:pPr>
            <a:r>
              <a:rPr lang="en-GB" sz="2400" b="1" i="1">
                <a:solidFill>
                  <a:srgbClr val="0070C0"/>
                </a:solidFill>
              </a:rPr>
              <a:t>Go and look for it! </a:t>
            </a:r>
            <a:endParaRPr lang="en-US">
              <a:solidFill>
                <a:srgbClr val="0070C0"/>
              </a:solidFill>
            </a:endParaRPr>
          </a:p>
          <a:p>
            <a:pPr marL="0" indent="0">
              <a:buNone/>
            </a:pPr>
            <a:r>
              <a:rPr lang="en-GB" i="1"/>
              <a:t>4 methods of finding resources:</a:t>
            </a:r>
          </a:p>
          <a:p>
            <a:pPr marL="0" indent="0">
              <a:buNone/>
            </a:pPr>
            <a:r>
              <a:rPr lang="en-GB" i="1"/>
              <a:t>1. University Library</a:t>
            </a:r>
          </a:p>
          <a:p>
            <a:pPr marL="0" indent="0">
              <a:buNone/>
            </a:pPr>
            <a:r>
              <a:rPr lang="en-GB" i="1"/>
              <a:t>2. Google scholar</a:t>
            </a:r>
          </a:p>
          <a:p>
            <a:pPr marL="0" indent="0">
              <a:buNone/>
            </a:pPr>
            <a:r>
              <a:rPr lang="en-GB" i="1"/>
              <a:t>3. 'Snowballing'</a:t>
            </a:r>
          </a:p>
          <a:p>
            <a:pPr marL="0" indent="0">
              <a:buNone/>
            </a:pPr>
            <a:r>
              <a:rPr lang="en-GB" i="1"/>
              <a:t>4. Related dissertations</a:t>
            </a:r>
          </a:p>
          <a:p>
            <a:endParaRPr lang="en-GB"/>
          </a:p>
        </p:txBody>
      </p:sp>
      <p:sp>
        <p:nvSpPr>
          <p:cNvPr id="4" name="Content Placeholder 3">
            <a:extLst>
              <a:ext uri="{FF2B5EF4-FFF2-40B4-BE49-F238E27FC236}">
                <a16:creationId xmlns:a16="http://schemas.microsoft.com/office/drawing/2014/main" id="{75056C04-059C-45A7-9438-E29046016883}"/>
              </a:ext>
            </a:extLst>
          </p:cNvPr>
          <p:cNvSpPr>
            <a:spLocks noGrp="1"/>
          </p:cNvSpPr>
          <p:nvPr>
            <p:ph sz="half" idx="2"/>
          </p:nvPr>
        </p:nvSpPr>
        <p:spPr/>
        <p:txBody>
          <a:bodyPr>
            <a:normAutofit fontScale="70000" lnSpcReduction="20000"/>
          </a:bodyPr>
          <a:lstStyle/>
          <a:p>
            <a:pPr marL="0" indent="0">
              <a:buNone/>
            </a:pPr>
            <a:r>
              <a:rPr lang="en-GB"/>
              <a:t>Detective skills – </a:t>
            </a:r>
          </a:p>
          <a:p>
            <a:pPr marL="514350" indent="-514350">
              <a:buAutoNum type="arabicPeriod"/>
            </a:pPr>
            <a:r>
              <a:rPr lang="en-GB"/>
              <a:t>Questions that need answers ( research objectives)</a:t>
            </a:r>
          </a:p>
          <a:p>
            <a:pPr marL="514350" indent="-514350">
              <a:buAutoNum type="arabicPeriod"/>
            </a:pPr>
            <a:r>
              <a:rPr lang="en-GB"/>
              <a:t>Clues are in literature sources</a:t>
            </a:r>
          </a:p>
          <a:p>
            <a:pPr marL="514350" indent="-514350">
              <a:buAutoNum type="arabicPeriod"/>
            </a:pPr>
            <a:r>
              <a:rPr lang="en-GB"/>
              <a:t>Discard any information that is irrelevant</a:t>
            </a:r>
          </a:p>
          <a:p>
            <a:pPr marL="514350" indent="-514350">
              <a:buAutoNum type="arabicPeriod"/>
            </a:pPr>
            <a:r>
              <a:rPr lang="en-GB"/>
              <a:t>Follow up any leads to other sources</a:t>
            </a:r>
          </a:p>
          <a:p>
            <a:pPr marL="514350" indent="-514350">
              <a:buAutoNum type="arabicPeriod"/>
            </a:pPr>
            <a:r>
              <a:rPr lang="en-GB"/>
              <a:t>Construct your ‘case’ on the evidence that you have found from your sources</a:t>
            </a:r>
          </a:p>
          <a:p>
            <a:pPr marL="514350" indent="-514350">
              <a:buAutoNum type="arabicPeriod"/>
            </a:pPr>
            <a:r>
              <a:rPr lang="en-GB"/>
              <a:t>Lay down the facts as you see them ( i.e. present the results of your review highlight your main findings and implications on your work)</a:t>
            </a:r>
          </a:p>
        </p:txBody>
      </p:sp>
      <p:pic>
        <p:nvPicPr>
          <p:cNvPr id="5" name="Picture 5" descr="A picture containing text, shelf, book, indoor&#10;&#10;Description automatically generated">
            <a:extLst>
              <a:ext uri="{FF2B5EF4-FFF2-40B4-BE49-F238E27FC236}">
                <a16:creationId xmlns:a16="http://schemas.microsoft.com/office/drawing/2014/main" id="{C23A6946-C4E6-7372-F09F-B5CC023DA11C}"/>
              </a:ext>
            </a:extLst>
          </p:cNvPr>
          <p:cNvPicPr>
            <a:picLocks noChangeAspect="1"/>
          </p:cNvPicPr>
          <p:nvPr/>
        </p:nvPicPr>
        <p:blipFill>
          <a:blip r:embed="rId3"/>
          <a:stretch>
            <a:fillRect/>
          </a:stretch>
        </p:blipFill>
        <p:spPr>
          <a:xfrm>
            <a:off x="1970087" y="4183032"/>
            <a:ext cx="2743199" cy="1571685"/>
          </a:xfrm>
          <a:prstGeom prst="rect">
            <a:avLst/>
          </a:prstGeom>
        </p:spPr>
      </p:pic>
    </p:spTree>
    <p:extLst>
      <p:ext uri="{BB962C8B-B14F-4D97-AF65-F5344CB8AC3E}">
        <p14:creationId xmlns:p14="http://schemas.microsoft.com/office/powerpoint/2010/main" val="4056308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0" end="0"/>
                                            </p:txEl>
                                          </p:spTgt>
                                        </p:tgtEl>
                                        <p:attrNameLst>
                                          <p:attrName>style.visibility</p:attrName>
                                        </p:attrNameLst>
                                      </p:cBhvr>
                                      <p:to>
                                        <p:strVal val="visible"/>
                                      </p:to>
                                    </p:set>
                                    <p:animEffect transition="in" filter="fade">
                                      <p:cBhvr>
                                        <p:cTn id="49" dur="1000"/>
                                        <p:tgtEl>
                                          <p:spTgt spid="4">
                                            <p:txEl>
                                              <p:pRg st="0" end="0"/>
                                            </p:txEl>
                                          </p:spTgt>
                                        </p:tgtEl>
                                      </p:cBhvr>
                                    </p:animEffect>
                                    <p:anim calcmode="lin" valueType="num">
                                      <p:cBhvr>
                                        <p:cTn id="5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
                                            <p:txEl>
                                              <p:pRg st="1" end="1"/>
                                            </p:txEl>
                                          </p:spTgt>
                                        </p:tgtEl>
                                        <p:attrNameLst>
                                          <p:attrName>style.visibility</p:attrName>
                                        </p:attrNameLst>
                                      </p:cBhvr>
                                      <p:to>
                                        <p:strVal val="visible"/>
                                      </p:to>
                                    </p:set>
                                    <p:animEffect transition="in" filter="fade">
                                      <p:cBhvr>
                                        <p:cTn id="54" dur="1000"/>
                                        <p:tgtEl>
                                          <p:spTgt spid="4">
                                            <p:txEl>
                                              <p:pRg st="1" end="1"/>
                                            </p:txEl>
                                          </p:spTgt>
                                        </p:tgtEl>
                                      </p:cBhvr>
                                    </p:animEffect>
                                    <p:anim calcmode="lin" valueType="num">
                                      <p:cBhvr>
                                        <p:cTn id="5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4">
                                            <p:txEl>
                                              <p:pRg st="2" end="2"/>
                                            </p:txEl>
                                          </p:spTgt>
                                        </p:tgtEl>
                                        <p:attrNameLst>
                                          <p:attrName>style.visibility</p:attrName>
                                        </p:attrNameLst>
                                      </p:cBhvr>
                                      <p:to>
                                        <p:strVal val="visible"/>
                                      </p:to>
                                    </p:set>
                                    <p:animEffect transition="in" filter="fade">
                                      <p:cBhvr>
                                        <p:cTn id="59" dur="1000"/>
                                        <p:tgtEl>
                                          <p:spTgt spid="4">
                                            <p:txEl>
                                              <p:pRg st="2" end="2"/>
                                            </p:txEl>
                                          </p:spTgt>
                                        </p:tgtEl>
                                      </p:cBhvr>
                                    </p:animEffect>
                                    <p:anim calcmode="lin" valueType="num">
                                      <p:cBhvr>
                                        <p:cTn id="6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6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4">
                                            <p:txEl>
                                              <p:pRg st="3" end="3"/>
                                            </p:txEl>
                                          </p:spTgt>
                                        </p:tgtEl>
                                        <p:attrNameLst>
                                          <p:attrName>style.visibility</p:attrName>
                                        </p:attrNameLst>
                                      </p:cBhvr>
                                      <p:to>
                                        <p:strVal val="visible"/>
                                      </p:to>
                                    </p:set>
                                    <p:animEffect transition="in" filter="fade">
                                      <p:cBhvr>
                                        <p:cTn id="64" dur="1000"/>
                                        <p:tgtEl>
                                          <p:spTgt spid="4">
                                            <p:txEl>
                                              <p:pRg st="3" end="3"/>
                                            </p:txEl>
                                          </p:spTgt>
                                        </p:tgtEl>
                                      </p:cBhvr>
                                    </p:animEffect>
                                    <p:anim calcmode="lin" valueType="num">
                                      <p:cBhvr>
                                        <p:cTn id="6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3" end="3"/>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
                                            <p:txEl>
                                              <p:pRg st="4" end="4"/>
                                            </p:txEl>
                                          </p:spTgt>
                                        </p:tgtEl>
                                        <p:attrNameLst>
                                          <p:attrName>style.visibility</p:attrName>
                                        </p:attrNameLst>
                                      </p:cBhvr>
                                      <p:to>
                                        <p:strVal val="visible"/>
                                      </p:to>
                                    </p:set>
                                    <p:animEffect transition="in" filter="fade">
                                      <p:cBhvr>
                                        <p:cTn id="69" dur="1000"/>
                                        <p:tgtEl>
                                          <p:spTgt spid="4">
                                            <p:txEl>
                                              <p:pRg st="4" end="4"/>
                                            </p:txEl>
                                          </p:spTgt>
                                        </p:tgtEl>
                                      </p:cBhvr>
                                    </p:animEffect>
                                    <p:anim calcmode="lin" valueType="num">
                                      <p:cBhvr>
                                        <p:cTn id="7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71" dur="1000" fill="hold"/>
                                        <p:tgtEl>
                                          <p:spTgt spid="4">
                                            <p:txEl>
                                              <p:pRg st="4" end="4"/>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4">
                                            <p:txEl>
                                              <p:pRg st="5" end="5"/>
                                            </p:txEl>
                                          </p:spTgt>
                                        </p:tgtEl>
                                        <p:attrNameLst>
                                          <p:attrName>style.visibility</p:attrName>
                                        </p:attrNameLst>
                                      </p:cBhvr>
                                      <p:to>
                                        <p:strVal val="visible"/>
                                      </p:to>
                                    </p:set>
                                    <p:animEffect transition="in" filter="fade">
                                      <p:cBhvr>
                                        <p:cTn id="74" dur="1000"/>
                                        <p:tgtEl>
                                          <p:spTgt spid="4">
                                            <p:txEl>
                                              <p:pRg st="5" end="5"/>
                                            </p:txEl>
                                          </p:spTgt>
                                        </p:tgtEl>
                                      </p:cBhvr>
                                    </p:animEffect>
                                    <p:anim calcmode="lin" valueType="num">
                                      <p:cBhvr>
                                        <p:cTn id="75"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5" end="5"/>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4">
                                            <p:txEl>
                                              <p:pRg st="6" end="6"/>
                                            </p:txEl>
                                          </p:spTgt>
                                        </p:tgtEl>
                                        <p:attrNameLst>
                                          <p:attrName>style.visibility</p:attrName>
                                        </p:attrNameLst>
                                      </p:cBhvr>
                                      <p:to>
                                        <p:strVal val="visible"/>
                                      </p:to>
                                    </p:set>
                                    <p:animEffect transition="in" filter="fade">
                                      <p:cBhvr>
                                        <p:cTn id="79" dur="1000"/>
                                        <p:tgtEl>
                                          <p:spTgt spid="4">
                                            <p:txEl>
                                              <p:pRg st="6" end="6"/>
                                            </p:txEl>
                                          </p:spTgt>
                                        </p:tgtEl>
                                      </p:cBhvr>
                                    </p:animEffect>
                                    <p:anim calcmode="lin" valueType="num">
                                      <p:cBhvr>
                                        <p:cTn id="8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8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BE5B1-94F8-F79D-2B01-92260BBBA717}"/>
              </a:ext>
            </a:extLst>
          </p:cNvPr>
          <p:cNvSpPr>
            <a:spLocks noGrp="1"/>
          </p:cNvSpPr>
          <p:nvPr>
            <p:ph type="title"/>
          </p:nvPr>
        </p:nvSpPr>
        <p:spPr/>
        <p:txBody>
          <a:bodyPr/>
          <a:lstStyle/>
          <a:p>
            <a:r>
              <a:rPr lang="en-GB" dirty="0"/>
              <a:t>2. Log, Catalogue and Review </a:t>
            </a:r>
          </a:p>
        </p:txBody>
      </p:sp>
      <p:sp>
        <p:nvSpPr>
          <p:cNvPr id="3" name="Content Placeholder 2">
            <a:extLst>
              <a:ext uri="{FF2B5EF4-FFF2-40B4-BE49-F238E27FC236}">
                <a16:creationId xmlns:a16="http://schemas.microsoft.com/office/drawing/2014/main" id="{807DDB61-171E-89B4-8D4F-255C6E9B9E0B}"/>
              </a:ext>
            </a:extLst>
          </p:cNvPr>
          <p:cNvSpPr>
            <a:spLocks noGrp="1"/>
          </p:cNvSpPr>
          <p:nvPr>
            <p:ph sz="half" idx="1"/>
          </p:nvPr>
        </p:nvSpPr>
        <p:spPr>
          <a:xfrm>
            <a:off x="609600" y="1600201"/>
            <a:ext cx="5384800" cy="1827087"/>
          </a:xfrm>
          <a:solidFill>
            <a:schemeClr val="accent1">
              <a:lumMod val="20000"/>
              <a:lumOff val="80000"/>
            </a:schemeClr>
          </a:solidFill>
        </p:spPr>
        <p:txBody>
          <a:bodyPr vert="horz" lIns="91440" tIns="45720" rIns="91440" bIns="45720" rtlCol="0" anchor="t">
            <a:normAutofit lnSpcReduction="10000"/>
          </a:bodyPr>
          <a:lstStyle/>
          <a:p>
            <a:pPr marL="0" indent="0">
              <a:buNone/>
            </a:pPr>
            <a:r>
              <a:rPr lang="en-GB" b="1"/>
              <a:t>a. Log</a:t>
            </a:r>
          </a:p>
          <a:p>
            <a:pPr marL="0" indent="0">
              <a:buNone/>
            </a:pPr>
            <a:r>
              <a:rPr lang="en-GB"/>
              <a:t>Logging all the reference information</a:t>
            </a:r>
          </a:p>
        </p:txBody>
      </p:sp>
      <p:sp>
        <p:nvSpPr>
          <p:cNvPr id="4" name="Content Placeholder 3">
            <a:extLst>
              <a:ext uri="{FF2B5EF4-FFF2-40B4-BE49-F238E27FC236}">
                <a16:creationId xmlns:a16="http://schemas.microsoft.com/office/drawing/2014/main" id="{5A01556D-8ACD-4D02-04A2-7486AEA18E38}"/>
              </a:ext>
            </a:extLst>
          </p:cNvPr>
          <p:cNvSpPr>
            <a:spLocks noGrp="1"/>
          </p:cNvSpPr>
          <p:nvPr>
            <p:ph sz="half" idx="2"/>
          </p:nvPr>
        </p:nvSpPr>
        <p:spPr>
          <a:xfrm>
            <a:off x="6197600" y="1600201"/>
            <a:ext cx="5384800" cy="1827088"/>
          </a:xfrm>
          <a:solidFill>
            <a:schemeClr val="accent1">
              <a:lumMod val="40000"/>
              <a:lumOff val="60000"/>
            </a:schemeClr>
          </a:solidFill>
        </p:spPr>
        <p:txBody>
          <a:bodyPr vert="horz" lIns="91440" tIns="45720" rIns="91440" bIns="45720" rtlCol="0" anchor="t">
            <a:normAutofit lnSpcReduction="10000"/>
          </a:bodyPr>
          <a:lstStyle/>
          <a:p>
            <a:pPr marL="0" indent="0">
              <a:buNone/>
            </a:pPr>
            <a:r>
              <a:rPr lang="en-GB" b="1"/>
              <a:t>b. Catalogue</a:t>
            </a:r>
            <a:endParaRPr lang="en-US" b="1"/>
          </a:p>
          <a:p>
            <a:pPr marL="0" indent="0">
              <a:buNone/>
            </a:pPr>
            <a:r>
              <a:rPr lang="en-GB"/>
              <a:t>Catalogue all your literature – assist in remembering who said what/where etc</a:t>
            </a:r>
          </a:p>
        </p:txBody>
      </p:sp>
      <p:sp>
        <p:nvSpPr>
          <p:cNvPr id="5" name="Rectangle 4">
            <a:extLst>
              <a:ext uri="{FF2B5EF4-FFF2-40B4-BE49-F238E27FC236}">
                <a16:creationId xmlns:a16="http://schemas.microsoft.com/office/drawing/2014/main" id="{84E97E43-0FE7-537D-E1B0-D35D7B872378}"/>
              </a:ext>
            </a:extLst>
          </p:cNvPr>
          <p:cNvSpPr/>
          <p:nvPr/>
        </p:nvSpPr>
        <p:spPr>
          <a:xfrm>
            <a:off x="2573079" y="3778101"/>
            <a:ext cx="6016254" cy="185183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800" b="1" dirty="0">
                <a:solidFill>
                  <a:schemeClr val="tx1"/>
                </a:solidFill>
              </a:rPr>
              <a:t>c. Review &amp; digest</a:t>
            </a:r>
          </a:p>
          <a:p>
            <a:r>
              <a:rPr lang="en-GB" sz="2400" dirty="0">
                <a:solidFill>
                  <a:schemeClr val="tx1"/>
                </a:solidFill>
              </a:rPr>
              <a:t>How it all fits together</a:t>
            </a:r>
          </a:p>
          <a:p>
            <a:r>
              <a:rPr lang="en-GB" sz="2400" dirty="0">
                <a:solidFill>
                  <a:schemeClr val="tx1"/>
                </a:solidFill>
              </a:rPr>
              <a:t>How you will combine it all into narrative</a:t>
            </a:r>
          </a:p>
          <a:p>
            <a:r>
              <a:rPr lang="en-GB" sz="2400" dirty="0">
                <a:solidFill>
                  <a:schemeClr val="tx1"/>
                </a:solidFill>
              </a:rPr>
              <a:t>Mind-map</a:t>
            </a:r>
          </a:p>
          <a:p>
            <a:pPr algn="ctr"/>
            <a:endParaRPr lang="en-GB"/>
          </a:p>
        </p:txBody>
      </p:sp>
    </p:spTree>
    <p:extLst>
      <p:ext uri="{BB962C8B-B14F-4D97-AF65-F5344CB8AC3E}">
        <p14:creationId xmlns:p14="http://schemas.microsoft.com/office/powerpoint/2010/main" val="848828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97E1-EADB-42EB-838C-6AFF0663F1BC}"/>
              </a:ext>
            </a:extLst>
          </p:cNvPr>
          <p:cNvSpPr>
            <a:spLocks noGrp="1"/>
          </p:cNvSpPr>
          <p:nvPr>
            <p:ph type="title"/>
          </p:nvPr>
        </p:nvSpPr>
        <p:spPr>
          <a:solidFill>
            <a:srgbClr val="002060"/>
          </a:solidFill>
        </p:spPr>
        <p:txBody>
          <a:bodyPr/>
          <a:lstStyle/>
          <a:p>
            <a:r>
              <a:rPr lang="en-GB">
                <a:solidFill>
                  <a:schemeClr val="bg1"/>
                </a:solidFill>
              </a:rPr>
              <a:t>Referencing &amp; Reviewing Literature</a:t>
            </a:r>
            <a:endParaRPr lang="en-GB"/>
          </a:p>
        </p:txBody>
      </p:sp>
      <p:sp>
        <p:nvSpPr>
          <p:cNvPr id="3" name="Content Placeholder 2">
            <a:extLst>
              <a:ext uri="{FF2B5EF4-FFF2-40B4-BE49-F238E27FC236}">
                <a16:creationId xmlns:a16="http://schemas.microsoft.com/office/drawing/2014/main" id="{4EF48B10-0F82-4100-A629-EC7C92D1D0F6}"/>
              </a:ext>
            </a:extLst>
          </p:cNvPr>
          <p:cNvSpPr>
            <a:spLocks noGrp="1"/>
          </p:cNvSpPr>
          <p:nvPr>
            <p:ph sz="half" idx="1"/>
          </p:nvPr>
        </p:nvSpPr>
        <p:spPr/>
        <p:txBody>
          <a:bodyPr/>
          <a:lstStyle/>
          <a:p>
            <a:r>
              <a:rPr lang="en-GB" b="1">
                <a:solidFill>
                  <a:srgbClr val="0070C0"/>
                </a:solidFill>
              </a:rPr>
              <a:t>How to reference correctly</a:t>
            </a:r>
          </a:p>
          <a:p>
            <a:pPr marL="0" indent="0">
              <a:buNone/>
            </a:pPr>
            <a:endParaRPr lang="en-GB"/>
          </a:p>
          <a:p>
            <a:pPr lvl="1">
              <a:buFont typeface="Courier New" panose="02070309020205020404" pitchFamily="49" charset="0"/>
              <a:buChar char="o"/>
            </a:pPr>
            <a:r>
              <a:rPr lang="en-GB"/>
              <a:t> Harvard Referencing</a:t>
            </a:r>
          </a:p>
          <a:p>
            <a:pPr lvl="1">
              <a:buFont typeface="Courier New" panose="02070309020205020404" pitchFamily="49" charset="0"/>
              <a:buChar char="o"/>
            </a:pPr>
            <a:r>
              <a:rPr lang="en-GB"/>
              <a:t>Keep a record of everything you read/reference from the start</a:t>
            </a:r>
          </a:p>
          <a:p>
            <a:pPr lvl="1">
              <a:buFont typeface="Courier New" panose="02070309020205020404" pitchFamily="49" charset="0"/>
              <a:buChar char="o"/>
            </a:pPr>
            <a:r>
              <a:rPr lang="en-GB"/>
              <a:t> use the handout!</a:t>
            </a:r>
          </a:p>
        </p:txBody>
      </p:sp>
      <p:sp>
        <p:nvSpPr>
          <p:cNvPr id="4" name="Content Placeholder 3">
            <a:extLst>
              <a:ext uri="{FF2B5EF4-FFF2-40B4-BE49-F238E27FC236}">
                <a16:creationId xmlns:a16="http://schemas.microsoft.com/office/drawing/2014/main" id="{4B1CA0CB-51E3-4AE0-A442-C4EF8AEA51B6}"/>
              </a:ext>
            </a:extLst>
          </p:cNvPr>
          <p:cNvSpPr>
            <a:spLocks noGrp="1"/>
          </p:cNvSpPr>
          <p:nvPr>
            <p:ph sz="half" idx="2"/>
          </p:nvPr>
        </p:nvSpPr>
        <p:spPr/>
        <p:txBody>
          <a:bodyPr/>
          <a:lstStyle/>
          <a:p>
            <a:r>
              <a:rPr lang="en-GB" b="1">
                <a:solidFill>
                  <a:srgbClr val="0070C0"/>
                </a:solidFill>
              </a:rPr>
              <a:t>How to review the literature</a:t>
            </a:r>
          </a:p>
          <a:p>
            <a:pPr marL="0" indent="0">
              <a:buNone/>
            </a:pPr>
            <a:endParaRPr lang="en-GB"/>
          </a:p>
          <a:p>
            <a:pPr>
              <a:buFont typeface="Courier New" panose="02070309020205020404" pitchFamily="49" charset="0"/>
              <a:buChar char="o"/>
            </a:pPr>
            <a:r>
              <a:rPr lang="en-GB"/>
              <a:t>Read widely</a:t>
            </a:r>
          </a:p>
          <a:p>
            <a:pPr>
              <a:buFont typeface="Courier New" panose="02070309020205020404" pitchFamily="49" charset="0"/>
              <a:buChar char="o"/>
            </a:pPr>
            <a:r>
              <a:rPr lang="en-GB"/>
              <a:t>‘Critically evaluate’ what you read</a:t>
            </a:r>
          </a:p>
          <a:p>
            <a:pPr>
              <a:buFont typeface="Courier New" panose="02070309020205020404" pitchFamily="49" charset="0"/>
              <a:buChar char="o"/>
            </a:pPr>
            <a:r>
              <a:rPr lang="en-GB"/>
              <a:t>Identify themes, gaps, trends, patterns</a:t>
            </a:r>
          </a:p>
          <a:p>
            <a:pPr>
              <a:buFont typeface="Courier New" panose="02070309020205020404" pitchFamily="49" charset="0"/>
              <a:buChar char="o"/>
            </a:pPr>
            <a:r>
              <a:rPr lang="en-GB"/>
              <a:t>Make notes</a:t>
            </a:r>
          </a:p>
          <a:p>
            <a:pPr>
              <a:buFont typeface="Courier New" panose="02070309020205020404" pitchFamily="49" charset="0"/>
              <a:buChar char="o"/>
            </a:pPr>
            <a:endParaRPr lang="en-GB"/>
          </a:p>
        </p:txBody>
      </p:sp>
    </p:spTree>
    <p:extLst>
      <p:ext uri="{BB962C8B-B14F-4D97-AF65-F5344CB8AC3E}">
        <p14:creationId xmlns:p14="http://schemas.microsoft.com/office/powerpoint/2010/main" val="7757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additive="base">
                                        <p:cTn id="3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 calcmode="lin" valueType="num">
                                      <p:cBhvr additive="base">
                                        <p:cTn id="3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anim calcmode="lin" valueType="num">
                                      <p:cBhvr additive="base">
                                        <p:cTn id="4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 calcmode="lin" valueType="num">
                                      <p:cBhvr additive="base">
                                        <p:cTn id="4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585DA-10DB-AD35-FF3B-BFB63A19EB68}"/>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2800"/>
              <a:t>When reviewing the literature , what kind of questions should you be considering as you are reading and making notes?</a:t>
            </a:r>
          </a:p>
        </p:txBody>
      </p:sp>
      <p:pic>
        <p:nvPicPr>
          <p:cNvPr id="5" name="Picture 5" descr="A picture containing indoor&#10;&#10;Description automatically generated">
            <a:extLst>
              <a:ext uri="{FF2B5EF4-FFF2-40B4-BE49-F238E27FC236}">
                <a16:creationId xmlns:a16="http://schemas.microsoft.com/office/drawing/2014/main" id="{C32DC965-3AD9-6F45-6316-2A4BE4BD5B36}"/>
              </a:ext>
            </a:extLst>
          </p:cNvPr>
          <p:cNvPicPr>
            <a:picLocks noGrp="1" noChangeAspect="1"/>
          </p:cNvPicPr>
          <p:nvPr>
            <p:ph idx="1"/>
          </p:nvPr>
        </p:nvPicPr>
        <p:blipFill>
          <a:blip r:embed="rId2"/>
          <a:stretch>
            <a:fillRect/>
          </a:stretch>
        </p:blipFill>
        <p:spPr>
          <a:xfrm>
            <a:off x="4126603" y="1600201"/>
            <a:ext cx="3938793" cy="3917032"/>
          </a:xfrm>
          <a:noFill/>
        </p:spPr>
      </p:pic>
    </p:spTree>
    <p:extLst>
      <p:ext uri="{BB962C8B-B14F-4D97-AF65-F5344CB8AC3E}">
        <p14:creationId xmlns:p14="http://schemas.microsoft.com/office/powerpoint/2010/main" val="359367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72A5E-BE99-41BF-B0E9-F75BCE2ACA8F}"/>
              </a:ext>
            </a:extLst>
          </p:cNvPr>
          <p:cNvSpPr>
            <a:spLocks noGrp="1"/>
          </p:cNvSpPr>
          <p:nvPr>
            <p:ph type="title"/>
          </p:nvPr>
        </p:nvSpPr>
        <p:spPr>
          <a:solidFill>
            <a:srgbClr val="002060"/>
          </a:solidFill>
        </p:spPr>
        <p:txBody>
          <a:bodyPr/>
          <a:lstStyle/>
          <a:p>
            <a:r>
              <a:rPr lang="en-GB">
                <a:solidFill>
                  <a:schemeClr val="bg1"/>
                </a:solidFill>
              </a:rPr>
              <a:t>Reviewing the literature</a:t>
            </a:r>
          </a:p>
        </p:txBody>
      </p:sp>
      <p:sp>
        <p:nvSpPr>
          <p:cNvPr id="3" name="Content Placeholder 2">
            <a:extLst>
              <a:ext uri="{FF2B5EF4-FFF2-40B4-BE49-F238E27FC236}">
                <a16:creationId xmlns:a16="http://schemas.microsoft.com/office/drawing/2014/main" id="{E7F732D7-B0A7-46E8-A046-7D7E63D1586C}"/>
              </a:ext>
            </a:extLst>
          </p:cNvPr>
          <p:cNvSpPr>
            <a:spLocks noGrp="1"/>
          </p:cNvSpPr>
          <p:nvPr>
            <p:ph idx="1"/>
          </p:nvPr>
        </p:nvSpPr>
        <p:spPr/>
        <p:txBody>
          <a:bodyPr>
            <a:normAutofit fontScale="85000" lnSpcReduction="20000"/>
          </a:bodyPr>
          <a:lstStyle/>
          <a:p>
            <a:pPr algn="l">
              <a:buFont typeface="Arial" panose="020B0604020202020204" pitchFamily="34" charset="0"/>
              <a:buChar char="•"/>
            </a:pPr>
            <a:r>
              <a:rPr lang="en-GB" b="0" i="0" dirty="0">
                <a:solidFill>
                  <a:srgbClr val="0D405F"/>
                </a:solidFill>
                <a:effectLst/>
                <a:latin typeface="Inter"/>
              </a:rPr>
              <a:t>What question or problem is the author addressing?</a:t>
            </a:r>
          </a:p>
          <a:p>
            <a:pPr algn="l">
              <a:buFont typeface="Arial" panose="020B0604020202020204" pitchFamily="34" charset="0"/>
              <a:buChar char="•"/>
            </a:pPr>
            <a:r>
              <a:rPr lang="en-GB" b="0" i="0" dirty="0">
                <a:solidFill>
                  <a:srgbClr val="0D405F"/>
                </a:solidFill>
                <a:effectLst/>
                <a:latin typeface="Inter"/>
              </a:rPr>
              <a:t>What are the key concepts and how are they defined?</a:t>
            </a:r>
          </a:p>
          <a:p>
            <a:pPr algn="l">
              <a:buFont typeface="Arial" panose="020B0604020202020204" pitchFamily="34" charset="0"/>
              <a:buChar char="•"/>
            </a:pPr>
            <a:r>
              <a:rPr lang="en-GB" b="0" i="0" dirty="0">
                <a:solidFill>
                  <a:srgbClr val="0D405F"/>
                </a:solidFill>
                <a:effectLst/>
                <a:latin typeface="Inter"/>
              </a:rPr>
              <a:t>What are the key theories, models and methods? Does the research use established frameworks or take an innovative approach?</a:t>
            </a:r>
          </a:p>
          <a:p>
            <a:pPr algn="l">
              <a:buFont typeface="Arial" panose="020B0604020202020204" pitchFamily="34" charset="0"/>
              <a:buChar char="•"/>
            </a:pPr>
            <a:r>
              <a:rPr lang="en-GB" b="0" i="0" dirty="0">
                <a:solidFill>
                  <a:srgbClr val="0D405F"/>
                </a:solidFill>
                <a:effectLst/>
                <a:latin typeface="Inter"/>
              </a:rPr>
              <a:t>What are the results and conclusions of the study?</a:t>
            </a:r>
          </a:p>
          <a:p>
            <a:pPr algn="l">
              <a:buFont typeface="Arial" panose="020B0604020202020204" pitchFamily="34" charset="0"/>
              <a:buChar char="•"/>
            </a:pPr>
            <a:r>
              <a:rPr lang="en-GB" b="0" i="0" dirty="0">
                <a:solidFill>
                  <a:srgbClr val="0D405F"/>
                </a:solidFill>
                <a:effectLst/>
                <a:latin typeface="Inter"/>
              </a:rPr>
              <a:t>How does the publication relate to other literature in the field? Does it confirm, add to, or challenge established knowledge?</a:t>
            </a:r>
          </a:p>
          <a:p>
            <a:pPr algn="l">
              <a:buFont typeface="Arial" panose="020B0604020202020204" pitchFamily="34" charset="0"/>
              <a:buChar char="•"/>
            </a:pPr>
            <a:r>
              <a:rPr lang="en-GB" b="0" i="0" dirty="0">
                <a:solidFill>
                  <a:srgbClr val="0D405F"/>
                </a:solidFill>
                <a:effectLst/>
                <a:latin typeface="Inter"/>
              </a:rPr>
              <a:t>How does the publication contribute to your understanding of the topic? What are its key insights and arguments?</a:t>
            </a:r>
          </a:p>
          <a:p>
            <a:pPr algn="l">
              <a:buFont typeface="Arial" panose="020B0604020202020204" pitchFamily="34" charset="0"/>
              <a:buChar char="•"/>
            </a:pPr>
            <a:r>
              <a:rPr lang="en-GB" b="0" i="0" dirty="0">
                <a:solidFill>
                  <a:srgbClr val="0D405F"/>
                </a:solidFill>
                <a:effectLst/>
                <a:latin typeface="Inter"/>
              </a:rPr>
              <a:t>What are the strengths and weaknesses of the research</a:t>
            </a:r>
          </a:p>
          <a:p>
            <a:endParaRPr lang="en-GB" dirty="0"/>
          </a:p>
        </p:txBody>
      </p:sp>
    </p:spTree>
    <p:extLst>
      <p:ext uri="{BB962C8B-B14F-4D97-AF65-F5344CB8AC3E}">
        <p14:creationId xmlns:p14="http://schemas.microsoft.com/office/powerpoint/2010/main" val="95898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413E-1874-49CD-F642-5E67D1F91610}"/>
              </a:ext>
            </a:extLst>
          </p:cNvPr>
          <p:cNvSpPr>
            <a:spLocks noGrp="1"/>
          </p:cNvSpPr>
          <p:nvPr>
            <p:ph type="title"/>
          </p:nvPr>
        </p:nvSpPr>
        <p:spPr/>
        <p:txBody>
          <a:bodyPr/>
          <a:lstStyle/>
          <a:p>
            <a:r>
              <a:rPr lang="en-GB"/>
              <a:t>How to structure your literature review?</a:t>
            </a:r>
          </a:p>
        </p:txBody>
      </p:sp>
      <p:pic>
        <p:nvPicPr>
          <p:cNvPr id="4" name="Picture 4" descr="A picture containing indoor&#10;&#10;Description automatically generated">
            <a:extLst>
              <a:ext uri="{FF2B5EF4-FFF2-40B4-BE49-F238E27FC236}">
                <a16:creationId xmlns:a16="http://schemas.microsoft.com/office/drawing/2014/main" id="{445FB699-872C-DF22-F3EF-F169B0637AD2}"/>
              </a:ext>
            </a:extLst>
          </p:cNvPr>
          <p:cNvPicPr>
            <a:picLocks noGrp="1" noChangeAspect="1"/>
          </p:cNvPicPr>
          <p:nvPr>
            <p:ph idx="1"/>
          </p:nvPr>
        </p:nvPicPr>
        <p:blipFill>
          <a:blip r:embed="rId3"/>
          <a:stretch>
            <a:fillRect/>
          </a:stretch>
        </p:blipFill>
        <p:spPr>
          <a:xfrm>
            <a:off x="4371975" y="1844217"/>
            <a:ext cx="3448050" cy="3429000"/>
          </a:xfrm>
        </p:spPr>
      </p:pic>
    </p:spTree>
    <p:extLst>
      <p:ext uri="{BB962C8B-B14F-4D97-AF65-F5344CB8AC3E}">
        <p14:creationId xmlns:p14="http://schemas.microsoft.com/office/powerpoint/2010/main" val="3715423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D92F6-CB89-4734-9081-ADC0D0E397F6}"/>
              </a:ext>
            </a:extLst>
          </p:cNvPr>
          <p:cNvSpPr>
            <a:spLocks noGrp="1"/>
          </p:cNvSpPr>
          <p:nvPr>
            <p:ph type="title"/>
          </p:nvPr>
        </p:nvSpPr>
        <p:spPr>
          <a:xfrm>
            <a:off x="609600" y="274638"/>
            <a:ext cx="10972800" cy="1143000"/>
          </a:xfrm>
        </p:spPr>
        <p:txBody>
          <a:bodyPr anchor="ctr">
            <a:normAutofit/>
          </a:bodyPr>
          <a:lstStyle/>
          <a:p>
            <a:r>
              <a:rPr lang="en-GB"/>
              <a:t>3. How to structure your literature review</a:t>
            </a:r>
          </a:p>
        </p:txBody>
      </p:sp>
      <p:sp>
        <p:nvSpPr>
          <p:cNvPr id="5" name="Content Placeholder 4">
            <a:extLst>
              <a:ext uri="{FF2B5EF4-FFF2-40B4-BE49-F238E27FC236}">
                <a16:creationId xmlns:a16="http://schemas.microsoft.com/office/drawing/2014/main" id="{255D66C9-A2C5-42DD-910C-F74F279F6BBB}"/>
              </a:ext>
            </a:extLst>
          </p:cNvPr>
          <p:cNvSpPr>
            <a:spLocks noGrp="1"/>
          </p:cNvSpPr>
          <p:nvPr>
            <p:ph sz="half" idx="1"/>
          </p:nvPr>
        </p:nvSpPr>
        <p:spPr>
          <a:xfrm>
            <a:off x="609600" y="1600201"/>
            <a:ext cx="5384800" cy="3989040"/>
          </a:xfrm>
        </p:spPr>
        <p:txBody>
          <a:bodyPr vert="horz" lIns="91440" tIns="45720" rIns="91440" bIns="45720" rtlCol="0">
            <a:normAutofit/>
          </a:bodyPr>
          <a:lstStyle/>
          <a:p>
            <a:pPr>
              <a:lnSpc>
                <a:spcPct val="90000"/>
              </a:lnSpc>
            </a:pPr>
            <a:endParaRPr lang="en-GB" sz="2600" dirty="0"/>
          </a:p>
          <a:p>
            <a:pPr>
              <a:lnSpc>
                <a:spcPct val="90000"/>
              </a:lnSpc>
            </a:pPr>
            <a:endParaRPr lang="en-GB" sz="2600" dirty="0"/>
          </a:p>
        </p:txBody>
      </p:sp>
    </p:spTree>
    <p:extLst>
      <p:ext uri="{BB962C8B-B14F-4D97-AF65-F5344CB8AC3E}">
        <p14:creationId xmlns:p14="http://schemas.microsoft.com/office/powerpoint/2010/main" val="2182149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52CD5-5D1B-01B4-118A-7DFFB6C2645F}"/>
              </a:ext>
            </a:extLst>
          </p:cNvPr>
          <p:cNvSpPr>
            <a:spLocks noGrp="1"/>
          </p:cNvSpPr>
          <p:nvPr>
            <p:ph type="title"/>
          </p:nvPr>
        </p:nvSpPr>
        <p:spPr/>
        <p:txBody>
          <a:bodyPr/>
          <a:lstStyle/>
          <a:p>
            <a:r>
              <a:rPr lang="en-GB"/>
              <a:t>Outlining and writing up</a:t>
            </a:r>
          </a:p>
        </p:txBody>
      </p:sp>
      <p:sp>
        <p:nvSpPr>
          <p:cNvPr id="3" name="Content Placeholder 2">
            <a:extLst>
              <a:ext uri="{FF2B5EF4-FFF2-40B4-BE49-F238E27FC236}">
                <a16:creationId xmlns:a16="http://schemas.microsoft.com/office/drawing/2014/main" id="{3186A518-F0C4-9734-D59A-6E30C263B37A}"/>
              </a:ext>
            </a:extLst>
          </p:cNvPr>
          <p:cNvSpPr>
            <a:spLocks noGrp="1"/>
          </p:cNvSpPr>
          <p:nvPr>
            <p:ph sz="half" idx="1"/>
          </p:nvPr>
        </p:nvSpPr>
        <p:spPr>
          <a:xfrm>
            <a:off x="609600" y="1263504"/>
            <a:ext cx="3719033" cy="2287830"/>
          </a:xfrm>
          <a:solidFill>
            <a:schemeClr val="accent5">
              <a:lumMod val="20000"/>
              <a:lumOff val="80000"/>
            </a:schemeClr>
          </a:solidFill>
        </p:spPr>
        <p:txBody>
          <a:bodyPr vert="horz" lIns="91440" tIns="45720" rIns="91440" bIns="45720" rtlCol="0" anchor="t">
            <a:normAutofit/>
          </a:bodyPr>
          <a:lstStyle/>
          <a:p>
            <a:pPr marL="0" indent="0" algn="ctr">
              <a:buNone/>
            </a:pPr>
            <a:r>
              <a:rPr lang="en-GB" b="1">
                <a:solidFill>
                  <a:srgbClr val="0070C0"/>
                </a:solidFill>
              </a:rPr>
              <a:t>a. Outlining</a:t>
            </a:r>
            <a:endParaRPr lang="en-US" b="1">
              <a:solidFill>
                <a:srgbClr val="0070C0"/>
              </a:solidFill>
            </a:endParaRPr>
          </a:p>
          <a:p>
            <a:pPr marL="457200" indent="-457200"/>
            <a:r>
              <a:rPr lang="en-GB"/>
              <a:t>Plan it!</a:t>
            </a:r>
          </a:p>
          <a:p>
            <a:pPr marL="457200" indent="-457200"/>
            <a:r>
              <a:rPr lang="en-GB"/>
              <a:t>Structural options</a:t>
            </a:r>
          </a:p>
        </p:txBody>
      </p:sp>
      <p:sp>
        <p:nvSpPr>
          <p:cNvPr id="4" name="Content Placeholder 3">
            <a:extLst>
              <a:ext uri="{FF2B5EF4-FFF2-40B4-BE49-F238E27FC236}">
                <a16:creationId xmlns:a16="http://schemas.microsoft.com/office/drawing/2014/main" id="{0D61E801-A196-F0EE-F8D5-11BCC1EA335D}"/>
              </a:ext>
            </a:extLst>
          </p:cNvPr>
          <p:cNvSpPr>
            <a:spLocks noGrp="1"/>
          </p:cNvSpPr>
          <p:nvPr>
            <p:ph sz="half" idx="2"/>
          </p:nvPr>
        </p:nvSpPr>
        <p:spPr>
          <a:xfrm>
            <a:off x="2467345" y="3133061"/>
            <a:ext cx="4020289" cy="2075181"/>
          </a:xfrm>
          <a:solidFill>
            <a:schemeClr val="tx2">
              <a:lumMod val="20000"/>
              <a:lumOff val="80000"/>
            </a:schemeClr>
          </a:solidFill>
        </p:spPr>
        <p:txBody>
          <a:bodyPr vert="horz" lIns="91440" tIns="45720" rIns="91440" bIns="45720" rtlCol="0" anchor="t">
            <a:normAutofit/>
          </a:bodyPr>
          <a:lstStyle/>
          <a:p>
            <a:pPr marL="0" indent="0" algn="ctr">
              <a:buNone/>
            </a:pPr>
            <a:r>
              <a:rPr lang="en-GB" b="1" dirty="0">
                <a:solidFill>
                  <a:srgbClr val="0070C0"/>
                </a:solidFill>
              </a:rPr>
              <a:t>b. Writing up</a:t>
            </a:r>
            <a:endParaRPr lang="en-US" dirty="0"/>
          </a:p>
          <a:p>
            <a:pPr marL="457200" indent="-457200"/>
            <a:r>
              <a:rPr lang="en-GB" dirty="0"/>
              <a:t>Drafts</a:t>
            </a:r>
          </a:p>
          <a:p>
            <a:pPr marL="457200" indent="-457200"/>
            <a:r>
              <a:rPr lang="en-GB" dirty="0"/>
              <a:t>Supervisor feedback</a:t>
            </a:r>
          </a:p>
          <a:p>
            <a:pPr marL="457200" indent="-457200"/>
            <a:r>
              <a:rPr lang="en-GB" dirty="0"/>
              <a:t>Meet deadlines </a:t>
            </a:r>
          </a:p>
        </p:txBody>
      </p:sp>
      <p:pic>
        <p:nvPicPr>
          <p:cNvPr id="5" name="Picture 5" descr="A hand holding a pen&#10;&#10;Description automatically generated">
            <a:extLst>
              <a:ext uri="{FF2B5EF4-FFF2-40B4-BE49-F238E27FC236}">
                <a16:creationId xmlns:a16="http://schemas.microsoft.com/office/drawing/2014/main" id="{D44F9B06-D7BB-F365-8A66-CAF810A0BED4}"/>
              </a:ext>
            </a:extLst>
          </p:cNvPr>
          <p:cNvPicPr>
            <a:picLocks noChangeAspect="1"/>
          </p:cNvPicPr>
          <p:nvPr/>
        </p:nvPicPr>
        <p:blipFill>
          <a:blip r:embed="rId3"/>
          <a:stretch>
            <a:fillRect/>
          </a:stretch>
        </p:blipFill>
        <p:spPr>
          <a:xfrm>
            <a:off x="6966098" y="1432814"/>
            <a:ext cx="4010245" cy="3992369"/>
          </a:xfrm>
          <a:prstGeom prst="rect">
            <a:avLst/>
          </a:prstGeom>
        </p:spPr>
      </p:pic>
    </p:spTree>
    <p:extLst>
      <p:ext uri="{BB962C8B-B14F-4D97-AF65-F5344CB8AC3E}">
        <p14:creationId xmlns:p14="http://schemas.microsoft.com/office/powerpoint/2010/main" val="3556983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xfrm>
            <a:off x="609600" y="274638"/>
            <a:ext cx="10972800" cy="1143000"/>
          </a:xfrm>
        </p:spPr>
        <p:txBody>
          <a:bodyPr anchor="ctr">
            <a:normAutofit/>
          </a:bodyPr>
          <a:lstStyle/>
          <a:p>
            <a:pPr>
              <a:lnSpc>
                <a:spcPct val="90000"/>
              </a:lnSpc>
            </a:pPr>
            <a:br>
              <a:rPr lang="en-GB" sz="3700" b="1"/>
            </a:br>
            <a:r>
              <a:rPr lang="en-GB" sz="3700" b="1"/>
              <a:t>Features of a good literature review</a:t>
            </a:r>
          </a:p>
        </p:txBody>
      </p:sp>
      <p:pic>
        <p:nvPicPr>
          <p:cNvPr id="4" name="Picture 5" descr="A picture containing text, book, indoor&#10;&#10;Description automatically generated">
            <a:extLst>
              <a:ext uri="{FF2B5EF4-FFF2-40B4-BE49-F238E27FC236}">
                <a16:creationId xmlns:a16="http://schemas.microsoft.com/office/drawing/2014/main" id="{EEDDEDD5-4334-7FC5-DD3A-FEF94FCB047C}"/>
              </a:ext>
            </a:extLst>
          </p:cNvPr>
          <p:cNvPicPr>
            <a:picLocks noGrp="1" noChangeAspect="1"/>
          </p:cNvPicPr>
          <p:nvPr>
            <p:ph sz="half" idx="1"/>
          </p:nvPr>
        </p:nvPicPr>
        <p:blipFill>
          <a:blip r:embed="rId3"/>
          <a:stretch>
            <a:fillRect/>
          </a:stretch>
        </p:blipFill>
        <p:spPr>
          <a:xfrm>
            <a:off x="609600" y="2315831"/>
            <a:ext cx="5384800" cy="2557780"/>
          </a:xfrm>
          <a:noFill/>
        </p:spPr>
      </p:pic>
      <p:sp>
        <p:nvSpPr>
          <p:cNvPr id="3" name="Content Placeholder 2">
            <a:extLst>
              <a:ext uri="{FF2B5EF4-FFF2-40B4-BE49-F238E27FC236}">
                <a16:creationId xmlns:a16="http://schemas.microsoft.com/office/drawing/2014/main" id="{8766F6A4-D7CF-4558-A2B3-ABB5DE96FA76}"/>
              </a:ext>
            </a:extLst>
          </p:cNvPr>
          <p:cNvSpPr>
            <a:spLocks noGrp="1"/>
          </p:cNvSpPr>
          <p:nvPr>
            <p:ph sz="half" idx="2"/>
          </p:nvPr>
        </p:nvSpPr>
        <p:spPr>
          <a:xfrm>
            <a:off x="6197600" y="1600201"/>
            <a:ext cx="5384800" cy="3989040"/>
          </a:xfrm>
        </p:spPr>
        <p:txBody>
          <a:bodyPr>
            <a:normAutofit/>
          </a:bodyPr>
          <a:lstStyle/>
          <a:p>
            <a:pPr>
              <a:lnSpc>
                <a:spcPct val="90000"/>
              </a:lnSpc>
            </a:pPr>
            <a:r>
              <a:rPr lang="en-GB" sz="2200"/>
              <a:t>Lays out what research has been done by others which is relevant to your research aim/objectives</a:t>
            </a:r>
          </a:p>
          <a:p>
            <a:pPr>
              <a:lnSpc>
                <a:spcPct val="90000"/>
              </a:lnSpc>
            </a:pPr>
            <a:r>
              <a:rPr lang="en-GB" sz="2200"/>
              <a:t>Presents work of others in a clear, interesting and progressive manner ( to build up a logical picture)</a:t>
            </a:r>
          </a:p>
          <a:p>
            <a:pPr>
              <a:lnSpc>
                <a:spcPct val="90000"/>
              </a:lnSpc>
            </a:pPr>
            <a:r>
              <a:rPr lang="en-GB" sz="2200"/>
              <a:t>Provides evidence of in-depth critical evaluation</a:t>
            </a:r>
          </a:p>
          <a:p>
            <a:pPr>
              <a:lnSpc>
                <a:spcPct val="90000"/>
              </a:lnSpc>
            </a:pPr>
            <a:r>
              <a:rPr lang="en-GB" sz="2200"/>
              <a:t>Highlights important/emerging issues</a:t>
            </a:r>
          </a:p>
          <a:p>
            <a:pPr>
              <a:lnSpc>
                <a:spcPct val="90000"/>
              </a:lnSpc>
            </a:pPr>
            <a:r>
              <a:rPr lang="en-GB" sz="2200"/>
              <a:t>Cites a variety of relevant and appropriate sources properly</a:t>
            </a:r>
          </a:p>
        </p:txBody>
      </p:sp>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A062E25-2702-435A-9BCF-2E05684E4A26}"/>
              </a:ext>
            </a:extLst>
          </p:cNvPr>
          <p:cNvSpPr>
            <a:spLocks noGrp="1"/>
          </p:cNvSpPr>
          <p:nvPr>
            <p:ph type="title"/>
          </p:nvPr>
        </p:nvSpPr>
        <p:spPr/>
        <p:txBody>
          <a:bodyPr/>
          <a:lstStyle/>
          <a:p>
            <a:r>
              <a:rPr lang="en-GB" dirty="0"/>
              <a:t>Funnel Approach </a:t>
            </a:r>
          </a:p>
        </p:txBody>
      </p:sp>
      <p:sp>
        <p:nvSpPr>
          <p:cNvPr id="6" name="Content Placeholder 5">
            <a:extLst>
              <a:ext uri="{FF2B5EF4-FFF2-40B4-BE49-F238E27FC236}">
                <a16:creationId xmlns:a16="http://schemas.microsoft.com/office/drawing/2014/main" id="{85238970-5FAA-40FB-A813-AF951677687C}"/>
              </a:ext>
            </a:extLst>
          </p:cNvPr>
          <p:cNvSpPr>
            <a:spLocks noGrp="1"/>
          </p:cNvSpPr>
          <p:nvPr>
            <p:ph idx="1"/>
          </p:nvPr>
        </p:nvSpPr>
        <p:spPr/>
        <p:txBody>
          <a:bodyPr>
            <a:normAutofit fontScale="70000" lnSpcReduction="20000"/>
          </a:bodyPr>
          <a:lstStyle/>
          <a:p>
            <a:r>
              <a:rPr lang="en-GB" dirty="0"/>
              <a:t>The funnel structure moves from the broad to the detailed, the general to the specific, or from the abstract to the concrete. </a:t>
            </a:r>
          </a:p>
          <a:p>
            <a:r>
              <a:rPr lang="en-GB" dirty="0"/>
              <a:t>Broader aspects of your topic (the contextual background, for instance) 2) gradually narrow your focus until you reach the specific aspect of the topic that you will be addressing. </a:t>
            </a:r>
          </a:p>
          <a:p>
            <a:r>
              <a:rPr lang="en-GB" dirty="0"/>
              <a:t>You might equally be looking at the more abstract, theoretical work on your subject before moving to more concrete case studies in which those approaches have been applied, or more general treatments to more detailed and smaller scale studies. </a:t>
            </a:r>
          </a:p>
          <a:p>
            <a:r>
              <a:rPr lang="en-GB" dirty="0"/>
              <a:t>That way, you are guiding your reader and helping them build their understanding of your topic: providing them with the background information and context they need in order to grasp your main ideas.</a:t>
            </a:r>
          </a:p>
          <a:p>
            <a:pPr marL="0" indent="0" algn="r">
              <a:buNone/>
            </a:pPr>
            <a:r>
              <a:rPr lang="en-GB" dirty="0"/>
              <a:t>Newcastle University Accessed 2024</a:t>
            </a:r>
          </a:p>
        </p:txBody>
      </p:sp>
    </p:spTree>
    <p:extLst>
      <p:ext uri="{BB962C8B-B14F-4D97-AF65-F5344CB8AC3E}">
        <p14:creationId xmlns:p14="http://schemas.microsoft.com/office/powerpoint/2010/main" val="19731043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335580C-86E9-422E-87B0-C2469BCFA28C}"/>
              </a:ext>
            </a:extLst>
          </p:cNvPr>
          <p:cNvPicPr>
            <a:picLocks noGrp="1" noChangeAspect="1"/>
          </p:cNvPicPr>
          <p:nvPr>
            <p:ph type="pic" idx="4294967295"/>
          </p:nvPr>
        </p:nvPicPr>
        <p:blipFill>
          <a:blip r:embed="rId2"/>
          <a:stretch/>
        </p:blipFill>
        <p:spPr>
          <a:xfrm>
            <a:off x="2269375" y="238703"/>
            <a:ext cx="7406582" cy="4928856"/>
          </a:xfrm>
          <a:prstGeom prst="rect">
            <a:avLst/>
          </a:prstGeom>
          <a:noFill/>
        </p:spPr>
      </p:pic>
    </p:spTree>
    <p:extLst>
      <p:ext uri="{BB962C8B-B14F-4D97-AF65-F5344CB8AC3E}">
        <p14:creationId xmlns:p14="http://schemas.microsoft.com/office/powerpoint/2010/main" val="1253255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23A2A-EFF0-4994-99BD-E94224597075}"/>
              </a:ext>
            </a:extLst>
          </p:cNvPr>
          <p:cNvSpPr>
            <a:spLocks noGrp="1"/>
          </p:cNvSpPr>
          <p:nvPr>
            <p:ph type="title"/>
          </p:nvPr>
        </p:nvSpPr>
        <p:spPr/>
        <p:txBody>
          <a:bodyPr>
            <a:normAutofit fontScale="90000"/>
          </a:bodyPr>
          <a:lstStyle/>
          <a:p>
            <a:r>
              <a:rPr lang="en-GB"/>
              <a:t>Features of a 'bad' literature review – what to avoid in your writing</a:t>
            </a:r>
          </a:p>
        </p:txBody>
      </p:sp>
      <p:pic>
        <p:nvPicPr>
          <p:cNvPr id="4" name="Picture 4" descr="A picture containing indoor&#10;&#10;Description automatically generated">
            <a:extLst>
              <a:ext uri="{FF2B5EF4-FFF2-40B4-BE49-F238E27FC236}">
                <a16:creationId xmlns:a16="http://schemas.microsoft.com/office/drawing/2014/main" id="{359E89FA-8E17-721D-622D-AC1540D32B62}"/>
              </a:ext>
            </a:extLst>
          </p:cNvPr>
          <p:cNvPicPr>
            <a:picLocks noGrp="1" noChangeAspect="1"/>
          </p:cNvPicPr>
          <p:nvPr>
            <p:ph idx="1"/>
          </p:nvPr>
        </p:nvPicPr>
        <p:blipFill>
          <a:blip r:embed="rId3"/>
          <a:stretch>
            <a:fillRect/>
          </a:stretch>
        </p:blipFill>
        <p:spPr>
          <a:xfrm>
            <a:off x="4371975" y="1844217"/>
            <a:ext cx="3448050" cy="3429000"/>
          </a:xfrm>
        </p:spPr>
      </p:pic>
    </p:spTree>
    <p:extLst>
      <p:ext uri="{BB962C8B-B14F-4D97-AF65-F5344CB8AC3E}">
        <p14:creationId xmlns:p14="http://schemas.microsoft.com/office/powerpoint/2010/main" val="1463891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xfrm>
            <a:off x="609600" y="274638"/>
            <a:ext cx="10972800" cy="1143000"/>
          </a:xfrm>
        </p:spPr>
        <p:txBody>
          <a:bodyPr anchor="ctr">
            <a:normAutofit/>
          </a:bodyPr>
          <a:lstStyle/>
          <a:p>
            <a:r>
              <a:rPr lang="en-GB"/>
              <a:t>Avoid…</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a:xfrm>
            <a:off x="609600" y="1600201"/>
            <a:ext cx="5384800" cy="3989040"/>
          </a:xfrm>
        </p:spPr>
        <p:txBody>
          <a:bodyPr>
            <a:normAutofit/>
          </a:bodyPr>
          <a:lstStyle/>
          <a:p>
            <a:pPr>
              <a:lnSpc>
                <a:spcPct val="90000"/>
              </a:lnSpc>
            </a:pPr>
            <a:r>
              <a:rPr lang="en-GB" sz="2400"/>
              <a:t>Irrelevant rambling – stay focused</a:t>
            </a:r>
          </a:p>
          <a:p>
            <a:pPr>
              <a:lnSpc>
                <a:spcPct val="90000"/>
              </a:lnSpc>
            </a:pPr>
            <a:r>
              <a:rPr lang="en-GB" sz="2400"/>
              <a:t>Ideas presented in no order – difficult to follow argument/discussions</a:t>
            </a:r>
          </a:p>
          <a:p>
            <a:pPr>
              <a:lnSpc>
                <a:spcPct val="90000"/>
              </a:lnSpc>
            </a:pPr>
            <a:r>
              <a:rPr lang="en-GB" sz="2400"/>
              <a:t>Too descriptive – no opinion, no support</a:t>
            </a:r>
          </a:p>
          <a:p>
            <a:pPr>
              <a:lnSpc>
                <a:spcPct val="90000"/>
              </a:lnSpc>
            </a:pPr>
            <a:r>
              <a:rPr lang="en-GB" sz="2400"/>
              <a:t>Ends abruptly, without highlighting any main findings</a:t>
            </a:r>
          </a:p>
          <a:p>
            <a:pPr>
              <a:lnSpc>
                <a:spcPct val="90000"/>
              </a:lnSpc>
            </a:pPr>
            <a:r>
              <a:rPr lang="en-GB" sz="2400"/>
              <a:t>Limited sources used – mainly websites</a:t>
            </a:r>
          </a:p>
        </p:txBody>
      </p:sp>
      <p:pic>
        <p:nvPicPr>
          <p:cNvPr id="4" name="Picture 4">
            <a:extLst>
              <a:ext uri="{FF2B5EF4-FFF2-40B4-BE49-F238E27FC236}">
                <a16:creationId xmlns:a16="http://schemas.microsoft.com/office/drawing/2014/main" id="{E22C1256-9A04-0E89-4DCA-433BA692BF79}"/>
              </a:ext>
            </a:extLst>
          </p:cNvPr>
          <p:cNvPicPr>
            <a:picLocks noGrp="1" noChangeAspect="1"/>
          </p:cNvPicPr>
          <p:nvPr>
            <p:ph sz="half" idx="2"/>
          </p:nvPr>
        </p:nvPicPr>
        <p:blipFill>
          <a:blip r:embed="rId3"/>
          <a:stretch>
            <a:fillRect/>
          </a:stretch>
        </p:blipFill>
        <p:spPr>
          <a:xfrm>
            <a:off x="6197600" y="1804275"/>
            <a:ext cx="5384800" cy="3580892"/>
          </a:xfrm>
          <a:noFill/>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34F7415-E4FD-48F4-8E18-210A001D0116}"/>
              </a:ext>
            </a:extLst>
          </p:cNvPr>
          <p:cNvSpPr>
            <a:spLocks noGrp="1"/>
          </p:cNvSpPr>
          <p:nvPr>
            <p:ph type="title"/>
          </p:nvPr>
        </p:nvSpPr>
        <p:spPr/>
        <p:txBody>
          <a:bodyPr/>
          <a:lstStyle/>
          <a:p>
            <a:r>
              <a:rPr lang="en-GB" dirty="0"/>
              <a:t>A bad Literature Review exhibits </a:t>
            </a:r>
          </a:p>
        </p:txBody>
      </p:sp>
      <p:sp>
        <p:nvSpPr>
          <p:cNvPr id="6" name="Content Placeholder 5">
            <a:extLst>
              <a:ext uri="{FF2B5EF4-FFF2-40B4-BE49-F238E27FC236}">
                <a16:creationId xmlns:a16="http://schemas.microsoft.com/office/drawing/2014/main" id="{B9005D8C-ADEB-4CB9-BBCC-B8DE07895714}"/>
              </a:ext>
            </a:extLst>
          </p:cNvPr>
          <p:cNvSpPr>
            <a:spLocks noGrp="1"/>
          </p:cNvSpPr>
          <p:nvPr>
            <p:ph idx="1"/>
          </p:nvPr>
        </p:nvSpPr>
        <p:spPr/>
        <p:txBody>
          <a:bodyPr>
            <a:normAutofit lnSpcReduction="10000"/>
          </a:bodyPr>
          <a:lstStyle/>
          <a:p>
            <a:pPr marL="0" indent="0">
              <a:buNone/>
            </a:pPr>
            <a:r>
              <a:rPr lang="en-GB" dirty="0"/>
              <a:t>• Irrelevant rambling (i.e. what we call ‘student drift’); </a:t>
            </a:r>
          </a:p>
          <a:p>
            <a:pPr marL="0" indent="0">
              <a:buNone/>
            </a:pPr>
            <a:r>
              <a:rPr lang="en-GB" dirty="0"/>
              <a:t>• Ideas presented in no particular order (and so difficult to follow thread of student discussion); </a:t>
            </a:r>
          </a:p>
          <a:p>
            <a:pPr marL="0" indent="0">
              <a:buNone/>
            </a:pPr>
            <a:r>
              <a:rPr lang="en-GB" dirty="0"/>
              <a:t>• Too descriptive (with no/little attempt to give an opinion, much less support it with reasoned argument); </a:t>
            </a:r>
          </a:p>
          <a:p>
            <a:pPr marL="0" indent="0">
              <a:buNone/>
            </a:pPr>
            <a:r>
              <a:rPr lang="en-GB" dirty="0"/>
              <a:t>• Ends abruptly, devoid of any clarification of main findings; • Limited sources used (mainly websites), coupled with inconsistent referencing styles.</a:t>
            </a:r>
          </a:p>
        </p:txBody>
      </p:sp>
    </p:spTree>
    <p:extLst>
      <p:ext uri="{BB962C8B-B14F-4D97-AF65-F5344CB8AC3E}">
        <p14:creationId xmlns:p14="http://schemas.microsoft.com/office/powerpoint/2010/main" val="4112450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Learning Outcomes</a:t>
            </a:r>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idx="1"/>
          </p:nvPr>
        </p:nvSpPr>
        <p:spPr/>
        <p:txBody>
          <a:bodyPr vert="horz" lIns="91440" tIns="45720" rIns="91440" bIns="45720" rtlCol="0" anchor="t">
            <a:normAutofit/>
          </a:bodyPr>
          <a:lstStyle/>
          <a:p>
            <a:r>
              <a:rPr lang="en-GB" dirty="0"/>
              <a:t>Explain the term ‘literature review’</a:t>
            </a:r>
          </a:p>
          <a:p>
            <a:r>
              <a:rPr lang="en-GB" dirty="0"/>
              <a:t>Identify the common problems that may be encountered when beginning to write a literature review and how to overcome them</a:t>
            </a:r>
          </a:p>
          <a:p>
            <a:r>
              <a:rPr lang="en-GB" dirty="0"/>
              <a:t>Outline the good/bad features of literature review writing</a:t>
            </a:r>
          </a:p>
          <a:p>
            <a:endParaRPr lang="en-GB" dirty="0"/>
          </a:p>
        </p:txBody>
      </p:sp>
    </p:spTree>
    <p:extLst>
      <p:ext uri="{BB962C8B-B14F-4D97-AF65-F5344CB8AC3E}">
        <p14:creationId xmlns:p14="http://schemas.microsoft.com/office/powerpoint/2010/main" val="2336228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normAutofit/>
          </a:bodyPr>
          <a:lstStyle/>
          <a:p>
            <a:r>
              <a:rPr lang="en-GB" b="1" dirty="0"/>
              <a:t>Questions?</a:t>
            </a:r>
          </a:p>
        </p:txBody>
      </p:sp>
      <p:pic>
        <p:nvPicPr>
          <p:cNvPr id="6" name="Picture 6" descr="Text&#10;&#10;Description automatically generated">
            <a:extLst>
              <a:ext uri="{FF2B5EF4-FFF2-40B4-BE49-F238E27FC236}">
                <a16:creationId xmlns:a16="http://schemas.microsoft.com/office/drawing/2014/main" id="{0BFFCEA5-C3B3-E408-2119-444631AC7FE8}"/>
              </a:ext>
            </a:extLst>
          </p:cNvPr>
          <p:cNvPicPr>
            <a:picLocks noGrp="1" noChangeAspect="1"/>
          </p:cNvPicPr>
          <p:nvPr>
            <p:ph idx="1"/>
          </p:nvPr>
        </p:nvPicPr>
        <p:blipFill>
          <a:blip r:embed="rId2"/>
          <a:stretch>
            <a:fillRect/>
          </a:stretch>
        </p:blipFill>
        <p:spPr>
          <a:xfrm>
            <a:off x="2801937" y="1850567"/>
            <a:ext cx="6588125" cy="3360737"/>
          </a:xfr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2953</Words>
  <Application>Microsoft Office PowerPoint</Application>
  <PresentationFormat>Widescreen</PresentationFormat>
  <Paragraphs>271</Paragraphs>
  <Slides>29</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Arial,Sans-Serif</vt:lpstr>
      <vt:lpstr>Courier New,monospace</vt:lpstr>
      <vt:lpstr>Inter</vt:lpstr>
      <vt:lpstr>Myriad Pro</vt:lpstr>
      <vt:lpstr>Arial</vt:lpstr>
      <vt:lpstr>Calibri</vt:lpstr>
      <vt:lpstr>Courier New</vt:lpstr>
      <vt:lpstr>Theme1.thmx first page pp</vt:lpstr>
      <vt:lpstr>   MBA IHM  Literature Review  </vt:lpstr>
      <vt:lpstr>Deilliannau Dysgu Learning Outcomes</vt:lpstr>
      <vt:lpstr>What is meant by a 'Literature Review'?</vt:lpstr>
      <vt:lpstr>Literature Review</vt:lpstr>
      <vt:lpstr>Why do you need to do a literature review?</vt:lpstr>
      <vt:lpstr>Literature Review - 'the WHY'</vt:lpstr>
      <vt:lpstr>Starting your literature review – common problems</vt:lpstr>
      <vt:lpstr>The 'How' of writing a Literature review</vt:lpstr>
      <vt:lpstr>Literature Review</vt:lpstr>
      <vt:lpstr>PowerPoint Presentation</vt:lpstr>
      <vt:lpstr>A good Literature Review is characterised by the following features:  </vt:lpstr>
      <vt:lpstr>PowerPoint Presentation</vt:lpstr>
      <vt:lpstr>Where do you find resources?</vt:lpstr>
      <vt:lpstr> 1. How to find your resources  </vt:lpstr>
      <vt:lpstr>2. Log, Catalogue and Review </vt:lpstr>
      <vt:lpstr>Referencing &amp; Reviewing Literature</vt:lpstr>
      <vt:lpstr>When reviewing the literature , what kind of questions should you be considering as you are reading and making notes?</vt:lpstr>
      <vt:lpstr>Reviewing the literature</vt:lpstr>
      <vt:lpstr>How to structure your literature review?</vt:lpstr>
      <vt:lpstr>3. How to structure your literature review</vt:lpstr>
      <vt:lpstr>Outlining and writing up</vt:lpstr>
      <vt:lpstr> Features of a good literature review</vt:lpstr>
      <vt:lpstr>Funnel Approach </vt:lpstr>
      <vt:lpstr>PowerPoint Presentation</vt:lpstr>
      <vt:lpstr>Features of a 'bad' literature review – what to avoid in your writing</vt:lpstr>
      <vt:lpstr>Avoid…</vt:lpstr>
      <vt:lpstr>A bad Literature Review exhibits </vt:lpstr>
      <vt:lpstr>Learning Outcomes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MBA Course  Adolygiad Llenyddiaeth Literature Review 28.10.22</dc:title>
  <dc:creator>Helen Evans (Institute of Management and Health)</dc:creator>
  <cp:lastModifiedBy>Helen Evans (Institute of Management and Health)</cp:lastModifiedBy>
  <cp:revision>4</cp:revision>
  <dcterms:created xsi:type="dcterms:W3CDTF">2024-02-19T16:59:29Z</dcterms:created>
  <dcterms:modified xsi:type="dcterms:W3CDTF">2024-02-19T17:24:45Z</dcterms:modified>
</cp:coreProperties>
</file>