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088881-4FA9-7949-99E4-FF00904EC726}" v="13" dt="2026-08-10T21:18:36.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868"/>
    <p:restoredTop sz="94767"/>
  </p:normalViewPr>
  <p:slideViewPr>
    <p:cSldViewPr snapToGrid="0" snapToObjects="1">
      <p:cViewPr>
        <p:scale>
          <a:sx n="101" d="100"/>
          <a:sy n="101" d="100"/>
        </p:scale>
        <p:origin x="144"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us Robert Audain (2427085)" userId="7f1618ef-9da6-4004-b7bf-b727fb33b605" providerId="ADAL" clId="{FEDC83FB-5D3A-5401-95EA-EFF5BEF2F6E5}"/>
    <pc:docChg chg="undo custSel addSld modSld sldOrd">
      <pc:chgData name="Marcus Robert Audain (2427085)" userId="7f1618ef-9da6-4004-b7bf-b727fb33b605" providerId="ADAL" clId="{FEDC83FB-5D3A-5401-95EA-EFF5BEF2F6E5}" dt="2026-08-10T21:18:36.738" v="1719" actId="20577"/>
      <pc:docMkLst>
        <pc:docMk/>
      </pc:docMkLst>
      <pc:sldChg chg="modSp mod">
        <pc:chgData name="Marcus Robert Audain (2427085)" userId="7f1618ef-9da6-4004-b7bf-b727fb33b605" providerId="ADAL" clId="{FEDC83FB-5D3A-5401-95EA-EFF5BEF2F6E5}" dt="2026-08-10T21:18:36.738" v="1719" actId="20577"/>
        <pc:sldMkLst>
          <pc:docMk/>
          <pc:sldMk cId="0" sldId="256"/>
        </pc:sldMkLst>
        <pc:spChg chg="mod">
          <ac:chgData name="Marcus Robert Audain (2427085)" userId="7f1618ef-9da6-4004-b7bf-b727fb33b605" providerId="ADAL" clId="{FEDC83FB-5D3A-5401-95EA-EFF5BEF2F6E5}" dt="2026-08-10T21:18:36.738" v="1719" actId="20577"/>
          <ac:spMkLst>
            <pc:docMk/>
            <pc:sldMk cId="0" sldId="256"/>
            <ac:spMk id="5" creationId="{00000000-0000-0000-0000-000000000000}"/>
          </ac:spMkLst>
        </pc:spChg>
        <pc:picChg chg="mod">
          <ac:chgData name="Marcus Robert Audain (2427085)" userId="7f1618ef-9da6-4004-b7bf-b727fb33b605" providerId="ADAL" clId="{FEDC83FB-5D3A-5401-95EA-EFF5BEF2F6E5}" dt="2026-08-10T21:01:29.566" v="1129" actId="1076"/>
          <ac:picMkLst>
            <pc:docMk/>
            <pc:sldMk cId="0" sldId="256"/>
            <ac:picMk id="2" creationId="{00000000-0000-0000-0000-000000000000}"/>
          </ac:picMkLst>
        </pc:picChg>
      </pc:sldChg>
      <pc:sldChg chg="modSp mod">
        <pc:chgData name="Marcus Robert Audain (2427085)" userId="7f1618ef-9da6-4004-b7bf-b727fb33b605" providerId="ADAL" clId="{FEDC83FB-5D3A-5401-95EA-EFF5BEF2F6E5}" dt="2026-08-10T20:35:28.662" v="642" actId="20577"/>
        <pc:sldMkLst>
          <pc:docMk/>
          <pc:sldMk cId="0" sldId="257"/>
        </pc:sldMkLst>
        <pc:spChg chg="mod">
          <ac:chgData name="Marcus Robert Audain (2427085)" userId="7f1618ef-9da6-4004-b7bf-b727fb33b605" providerId="ADAL" clId="{FEDC83FB-5D3A-5401-95EA-EFF5BEF2F6E5}" dt="2026-08-10T20:33:39.271" v="488" actId="14100"/>
          <ac:spMkLst>
            <pc:docMk/>
            <pc:sldMk cId="0" sldId="257"/>
            <ac:spMk id="7" creationId="{00000000-0000-0000-0000-000000000000}"/>
          </ac:spMkLst>
        </pc:spChg>
        <pc:spChg chg="mod">
          <ac:chgData name="Marcus Robert Audain (2427085)" userId="7f1618ef-9da6-4004-b7bf-b727fb33b605" providerId="ADAL" clId="{FEDC83FB-5D3A-5401-95EA-EFF5BEF2F6E5}" dt="2026-08-10T20:20:46.815" v="58" actId="20577"/>
          <ac:spMkLst>
            <pc:docMk/>
            <pc:sldMk cId="0" sldId="257"/>
            <ac:spMk id="8" creationId="{00000000-0000-0000-0000-000000000000}"/>
          </ac:spMkLst>
        </pc:spChg>
        <pc:spChg chg="mod">
          <ac:chgData name="Marcus Robert Audain (2427085)" userId="7f1618ef-9da6-4004-b7bf-b727fb33b605" providerId="ADAL" clId="{FEDC83FB-5D3A-5401-95EA-EFF5BEF2F6E5}" dt="2026-08-10T20:35:28.662" v="642" actId="20577"/>
          <ac:spMkLst>
            <pc:docMk/>
            <pc:sldMk cId="0" sldId="257"/>
            <ac:spMk id="9" creationId="{00000000-0000-0000-0000-000000000000}"/>
          </ac:spMkLst>
        </pc:spChg>
      </pc:sldChg>
      <pc:sldChg chg="modSp mod">
        <pc:chgData name="Marcus Robert Audain (2427085)" userId="7f1618ef-9da6-4004-b7bf-b727fb33b605" providerId="ADAL" clId="{FEDC83FB-5D3A-5401-95EA-EFF5BEF2F6E5}" dt="2026-08-10T21:05:58.282" v="1209" actId="20577"/>
        <pc:sldMkLst>
          <pc:docMk/>
          <pc:sldMk cId="0" sldId="258"/>
        </pc:sldMkLst>
        <pc:spChg chg="mod">
          <ac:chgData name="Marcus Robert Audain (2427085)" userId="7f1618ef-9da6-4004-b7bf-b727fb33b605" providerId="ADAL" clId="{FEDC83FB-5D3A-5401-95EA-EFF5BEF2F6E5}" dt="2026-08-10T21:04:25.125" v="1168" actId="14100"/>
          <ac:spMkLst>
            <pc:docMk/>
            <pc:sldMk cId="0" sldId="258"/>
            <ac:spMk id="5" creationId="{00000000-0000-0000-0000-000000000000}"/>
          </ac:spMkLst>
        </pc:spChg>
        <pc:spChg chg="mod">
          <ac:chgData name="Marcus Robert Audain (2427085)" userId="7f1618ef-9da6-4004-b7bf-b727fb33b605" providerId="ADAL" clId="{FEDC83FB-5D3A-5401-95EA-EFF5BEF2F6E5}" dt="2026-08-10T21:05:58.282" v="1209" actId="20577"/>
          <ac:spMkLst>
            <pc:docMk/>
            <pc:sldMk cId="0" sldId="258"/>
            <ac:spMk id="7" creationId="{00000000-0000-0000-0000-000000000000}"/>
          </ac:spMkLst>
        </pc:spChg>
      </pc:sldChg>
      <pc:sldChg chg="modSp mod">
        <pc:chgData name="Marcus Robert Audain (2427085)" userId="7f1618ef-9da6-4004-b7bf-b727fb33b605" providerId="ADAL" clId="{FEDC83FB-5D3A-5401-95EA-EFF5BEF2F6E5}" dt="2026-08-10T21:10:26.789" v="1391" actId="20577"/>
        <pc:sldMkLst>
          <pc:docMk/>
          <pc:sldMk cId="0" sldId="259"/>
        </pc:sldMkLst>
        <pc:spChg chg="mod">
          <ac:chgData name="Marcus Robert Audain (2427085)" userId="7f1618ef-9da6-4004-b7bf-b727fb33b605" providerId="ADAL" clId="{FEDC83FB-5D3A-5401-95EA-EFF5BEF2F6E5}" dt="2026-08-10T21:10:26.789" v="1391" actId="20577"/>
          <ac:spMkLst>
            <pc:docMk/>
            <pc:sldMk cId="0" sldId="259"/>
            <ac:spMk id="6" creationId="{00000000-0000-0000-0000-000000000000}"/>
          </ac:spMkLst>
        </pc:spChg>
      </pc:sldChg>
      <pc:sldChg chg="modSp mod">
        <pc:chgData name="Marcus Robert Audain (2427085)" userId="7f1618ef-9da6-4004-b7bf-b727fb33b605" providerId="ADAL" clId="{FEDC83FB-5D3A-5401-95EA-EFF5BEF2F6E5}" dt="2026-08-10T20:15:00.669" v="28" actId="20577"/>
        <pc:sldMkLst>
          <pc:docMk/>
          <pc:sldMk cId="0" sldId="262"/>
        </pc:sldMkLst>
        <pc:spChg chg="mod">
          <ac:chgData name="Marcus Robert Audain (2427085)" userId="7f1618ef-9da6-4004-b7bf-b727fb33b605" providerId="ADAL" clId="{FEDC83FB-5D3A-5401-95EA-EFF5BEF2F6E5}" dt="2026-08-10T20:15:00.669" v="28" actId="20577"/>
          <ac:spMkLst>
            <pc:docMk/>
            <pc:sldMk cId="0" sldId="262"/>
            <ac:spMk id="6" creationId="{00000000-0000-0000-0000-000000000000}"/>
          </ac:spMkLst>
        </pc:spChg>
      </pc:sldChg>
      <pc:sldChg chg="modSp mod">
        <pc:chgData name="Marcus Robert Audain (2427085)" userId="7f1618ef-9da6-4004-b7bf-b727fb33b605" providerId="ADAL" clId="{FEDC83FB-5D3A-5401-95EA-EFF5BEF2F6E5}" dt="2026-08-10T20:08:48.990" v="9" actId="20577"/>
        <pc:sldMkLst>
          <pc:docMk/>
          <pc:sldMk cId="0" sldId="263"/>
        </pc:sldMkLst>
        <pc:spChg chg="mod">
          <ac:chgData name="Marcus Robert Audain (2427085)" userId="7f1618ef-9da6-4004-b7bf-b727fb33b605" providerId="ADAL" clId="{FEDC83FB-5D3A-5401-95EA-EFF5BEF2F6E5}" dt="2026-08-10T20:08:48.990" v="9" actId="20577"/>
          <ac:spMkLst>
            <pc:docMk/>
            <pc:sldMk cId="0" sldId="263"/>
            <ac:spMk id="9" creationId="{00000000-0000-0000-0000-000000000000}"/>
          </ac:spMkLst>
        </pc:spChg>
      </pc:sldChg>
      <pc:sldChg chg="modSp mod">
        <pc:chgData name="Marcus Robert Audain (2427085)" userId="7f1618ef-9da6-4004-b7bf-b727fb33b605" providerId="ADAL" clId="{FEDC83FB-5D3A-5401-95EA-EFF5BEF2F6E5}" dt="2026-08-10T20:14:23.608" v="16" actId="14100"/>
        <pc:sldMkLst>
          <pc:docMk/>
          <pc:sldMk cId="0" sldId="265"/>
        </pc:sldMkLst>
        <pc:spChg chg="mod">
          <ac:chgData name="Marcus Robert Audain (2427085)" userId="7f1618ef-9da6-4004-b7bf-b727fb33b605" providerId="ADAL" clId="{FEDC83FB-5D3A-5401-95EA-EFF5BEF2F6E5}" dt="2026-08-10T20:14:01.443" v="11" actId="1076"/>
          <ac:spMkLst>
            <pc:docMk/>
            <pc:sldMk cId="0" sldId="265"/>
            <ac:spMk id="4" creationId="{00000000-0000-0000-0000-000000000000}"/>
          </ac:spMkLst>
        </pc:spChg>
        <pc:spChg chg="mod">
          <ac:chgData name="Marcus Robert Audain (2427085)" userId="7f1618ef-9da6-4004-b7bf-b727fb33b605" providerId="ADAL" clId="{FEDC83FB-5D3A-5401-95EA-EFF5BEF2F6E5}" dt="2026-08-10T20:14:08.771" v="14" actId="1076"/>
          <ac:spMkLst>
            <pc:docMk/>
            <pc:sldMk cId="0" sldId="265"/>
            <ac:spMk id="5" creationId="{00000000-0000-0000-0000-000000000000}"/>
          </ac:spMkLst>
        </pc:spChg>
        <pc:spChg chg="mod">
          <ac:chgData name="Marcus Robert Audain (2427085)" userId="7f1618ef-9da6-4004-b7bf-b727fb33b605" providerId="ADAL" clId="{FEDC83FB-5D3A-5401-95EA-EFF5BEF2F6E5}" dt="2026-08-10T20:14:06.517" v="13" actId="1076"/>
          <ac:spMkLst>
            <pc:docMk/>
            <pc:sldMk cId="0" sldId="265"/>
            <ac:spMk id="9" creationId="{00000000-0000-0000-0000-000000000000}"/>
          </ac:spMkLst>
        </pc:spChg>
        <pc:spChg chg="mod">
          <ac:chgData name="Marcus Robert Audain (2427085)" userId="7f1618ef-9da6-4004-b7bf-b727fb33b605" providerId="ADAL" clId="{FEDC83FB-5D3A-5401-95EA-EFF5BEF2F6E5}" dt="2026-08-10T20:14:23.608" v="16" actId="14100"/>
          <ac:spMkLst>
            <pc:docMk/>
            <pc:sldMk cId="0" sldId="265"/>
            <ac:spMk id="10" creationId="{00000000-0000-0000-0000-000000000000}"/>
          </ac:spMkLst>
        </pc:spChg>
        <pc:spChg chg="mod">
          <ac:chgData name="Marcus Robert Audain (2427085)" userId="7f1618ef-9da6-4004-b7bf-b727fb33b605" providerId="ADAL" clId="{FEDC83FB-5D3A-5401-95EA-EFF5BEF2F6E5}" dt="2026-08-10T20:14:19.584" v="15" actId="1076"/>
          <ac:spMkLst>
            <pc:docMk/>
            <pc:sldMk cId="0" sldId="265"/>
            <ac:spMk id="12" creationId="{00000000-0000-0000-0000-000000000000}"/>
          </ac:spMkLst>
        </pc:spChg>
        <pc:spChg chg="mod">
          <ac:chgData name="Marcus Robert Audain (2427085)" userId="7f1618ef-9da6-4004-b7bf-b727fb33b605" providerId="ADAL" clId="{FEDC83FB-5D3A-5401-95EA-EFF5BEF2F6E5}" dt="2026-08-10T20:14:03.805" v="12" actId="1076"/>
          <ac:spMkLst>
            <pc:docMk/>
            <pc:sldMk cId="0" sldId="265"/>
            <ac:spMk id="13" creationId="{00000000-0000-0000-0000-000000000000}"/>
          </ac:spMkLst>
        </pc:spChg>
        <pc:spChg chg="mod">
          <ac:chgData name="Marcus Robert Audain (2427085)" userId="7f1618ef-9da6-4004-b7bf-b727fb33b605" providerId="ADAL" clId="{FEDC83FB-5D3A-5401-95EA-EFF5BEF2F6E5}" dt="2026-08-10T20:13:54.928" v="10" actId="1076"/>
          <ac:spMkLst>
            <pc:docMk/>
            <pc:sldMk cId="0" sldId="265"/>
            <ac:spMk id="14" creationId="{00000000-0000-0000-0000-000000000000}"/>
          </ac:spMkLst>
        </pc:spChg>
      </pc:sldChg>
      <pc:sldChg chg="addSp delSp modSp new mod ord setBg">
        <pc:chgData name="Marcus Robert Audain (2427085)" userId="7f1618ef-9da6-4004-b7bf-b727fb33b605" providerId="ADAL" clId="{FEDC83FB-5D3A-5401-95EA-EFF5BEF2F6E5}" dt="2026-08-10T21:16:44.765" v="1716" actId="20577"/>
        <pc:sldMkLst>
          <pc:docMk/>
          <pc:sldMk cId="2173213670" sldId="269"/>
        </pc:sldMkLst>
        <pc:spChg chg="add del mod">
          <ac:chgData name="Marcus Robert Audain (2427085)" userId="7f1618ef-9da6-4004-b7bf-b727fb33b605" providerId="ADAL" clId="{FEDC83FB-5D3A-5401-95EA-EFF5BEF2F6E5}" dt="2026-08-10T20:40:41.698" v="650" actId="767"/>
          <ac:spMkLst>
            <pc:docMk/>
            <pc:sldMk cId="2173213670" sldId="269"/>
            <ac:spMk id="2" creationId="{8DBD35C3-97CE-BCD6-08AB-0DB11467E1BE}"/>
          </ac:spMkLst>
        </pc:spChg>
        <pc:spChg chg="add del mod">
          <ac:chgData name="Marcus Robert Audain (2427085)" userId="7f1618ef-9da6-4004-b7bf-b727fb33b605" providerId="ADAL" clId="{FEDC83FB-5D3A-5401-95EA-EFF5BEF2F6E5}" dt="2026-08-10T20:48:53.973" v="714" actId="478"/>
          <ac:spMkLst>
            <pc:docMk/>
            <pc:sldMk cId="2173213670" sldId="269"/>
            <ac:spMk id="5" creationId="{0AD7D9A4-8470-2F4F-2969-C1DD591E408F}"/>
          </ac:spMkLst>
        </pc:spChg>
        <pc:spChg chg="add del mod">
          <ac:chgData name="Marcus Robert Audain (2427085)" userId="7f1618ef-9da6-4004-b7bf-b727fb33b605" providerId="ADAL" clId="{FEDC83FB-5D3A-5401-95EA-EFF5BEF2F6E5}" dt="2026-08-10T20:48:50.959" v="713" actId="478"/>
          <ac:spMkLst>
            <pc:docMk/>
            <pc:sldMk cId="2173213670" sldId="269"/>
            <ac:spMk id="6" creationId="{E452E737-354F-8939-35F8-6137EF67A77A}"/>
          </ac:spMkLst>
        </pc:spChg>
        <pc:spChg chg="add mod">
          <ac:chgData name="Marcus Robert Audain (2427085)" userId="7f1618ef-9da6-4004-b7bf-b727fb33b605" providerId="ADAL" clId="{FEDC83FB-5D3A-5401-95EA-EFF5BEF2F6E5}" dt="2026-08-10T21:16:44.765" v="1716" actId="20577"/>
          <ac:spMkLst>
            <pc:docMk/>
            <pc:sldMk cId="2173213670" sldId="269"/>
            <ac:spMk id="7" creationId="{CF1F1D1B-C745-EEEC-1F93-07BFF0C38392}"/>
          </ac:spMkLst>
        </pc:spChg>
        <pc:spChg chg="add mod">
          <ac:chgData name="Marcus Robert Audain (2427085)" userId="7f1618ef-9da6-4004-b7bf-b727fb33b605" providerId="ADAL" clId="{FEDC83FB-5D3A-5401-95EA-EFF5BEF2F6E5}" dt="2026-08-10T21:11:10.421" v="1394" actId="1076"/>
          <ac:spMkLst>
            <pc:docMk/>
            <pc:sldMk cId="2173213670" sldId="269"/>
            <ac:spMk id="8" creationId="{43E78FE2-CBEB-AC23-3D3C-FBA1B9E9FD47}"/>
          </ac:spMkLst>
        </pc:spChg>
        <pc:spChg chg="add">
          <ac:chgData name="Marcus Robert Audain (2427085)" userId="7f1618ef-9da6-4004-b7bf-b727fb33b605" providerId="ADAL" clId="{FEDC83FB-5D3A-5401-95EA-EFF5BEF2F6E5}" dt="2026-08-10T20:41:54.248" v="654" actId="26606"/>
          <ac:spMkLst>
            <pc:docMk/>
            <pc:sldMk cId="2173213670" sldId="269"/>
            <ac:spMk id="9" creationId="{AB8C311F-7253-4AED-9701-7FC0708C41C7}"/>
          </ac:spMkLst>
        </pc:spChg>
        <pc:spChg chg="add del">
          <ac:chgData name="Marcus Robert Audain (2427085)" userId="7f1618ef-9da6-4004-b7bf-b727fb33b605" providerId="ADAL" clId="{FEDC83FB-5D3A-5401-95EA-EFF5BEF2F6E5}" dt="2026-08-10T20:57:33.987" v="1117" actId="478"/>
          <ac:spMkLst>
            <pc:docMk/>
            <pc:sldMk cId="2173213670" sldId="269"/>
            <ac:spMk id="10" creationId="{F3013EE5-AC96-B359-3D39-199E49BE5823}"/>
          </ac:spMkLst>
        </pc:spChg>
        <pc:spChg chg="add">
          <ac:chgData name="Marcus Robert Audain (2427085)" userId="7f1618ef-9da6-4004-b7bf-b727fb33b605" providerId="ADAL" clId="{FEDC83FB-5D3A-5401-95EA-EFF5BEF2F6E5}" dt="2026-08-10T20:41:54.248" v="654" actId="26606"/>
          <ac:spMkLst>
            <pc:docMk/>
            <pc:sldMk cId="2173213670" sldId="269"/>
            <ac:spMk id="11" creationId="{E2384209-CB15-4CDF-9D31-C44FD9A3F20D}"/>
          </ac:spMkLst>
        </pc:spChg>
        <pc:spChg chg="add del mod">
          <ac:chgData name="Marcus Robert Audain (2427085)" userId="7f1618ef-9da6-4004-b7bf-b727fb33b605" providerId="ADAL" clId="{FEDC83FB-5D3A-5401-95EA-EFF5BEF2F6E5}" dt="2026-08-10T20:57:59.095" v="1123"/>
          <ac:spMkLst>
            <pc:docMk/>
            <pc:sldMk cId="2173213670" sldId="269"/>
            <ac:spMk id="12" creationId="{73F5382D-6C12-5AF2-FD89-974C8377F21E}"/>
          </ac:spMkLst>
        </pc:spChg>
        <pc:spChg chg="add">
          <ac:chgData name="Marcus Robert Audain (2427085)" userId="7f1618ef-9da6-4004-b7bf-b727fb33b605" providerId="ADAL" clId="{FEDC83FB-5D3A-5401-95EA-EFF5BEF2F6E5}" dt="2026-08-10T20:41:54.248" v="654" actId="26606"/>
          <ac:spMkLst>
            <pc:docMk/>
            <pc:sldMk cId="2173213670" sldId="269"/>
            <ac:spMk id="13" creationId="{2633B3B5-CC90-43F0-8714-D31D1F3F0209}"/>
          </ac:spMkLst>
        </pc:spChg>
        <pc:spChg chg="add del mod">
          <ac:chgData name="Marcus Robert Audain (2427085)" userId="7f1618ef-9da6-4004-b7bf-b727fb33b605" providerId="ADAL" clId="{FEDC83FB-5D3A-5401-95EA-EFF5BEF2F6E5}" dt="2026-08-10T20:57:57.086" v="1121"/>
          <ac:spMkLst>
            <pc:docMk/>
            <pc:sldMk cId="2173213670" sldId="269"/>
            <ac:spMk id="14" creationId="{92833C13-FA08-F375-F048-15F56D08938A}"/>
          </ac:spMkLst>
        </pc:spChg>
        <pc:spChg chg="add">
          <ac:chgData name="Marcus Robert Audain (2427085)" userId="7f1618ef-9da6-4004-b7bf-b727fb33b605" providerId="ADAL" clId="{FEDC83FB-5D3A-5401-95EA-EFF5BEF2F6E5}" dt="2026-08-10T20:41:54.248" v="654" actId="26606"/>
          <ac:spMkLst>
            <pc:docMk/>
            <pc:sldMk cId="2173213670" sldId="269"/>
            <ac:spMk id="15" creationId="{A8D57A06-A426-446D-B02C-A2DC6B62E45E}"/>
          </ac:spMkLst>
        </pc:spChg>
        <pc:spChg chg="add mod">
          <ac:chgData name="Marcus Robert Audain (2427085)" userId="7f1618ef-9da6-4004-b7bf-b727fb33b605" providerId="ADAL" clId="{FEDC83FB-5D3A-5401-95EA-EFF5BEF2F6E5}" dt="2026-08-10T21:12:14.151" v="1429" actId="20577"/>
          <ac:spMkLst>
            <pc:docMk/>
            <pc:sldMk cId="2173213670" sldId="269"/>
            <ac:spMk id="16" creationId="{0A809C9C-1708-08BB-89B9-C2B119BEBBA5}"/>
          </ac:spMkLst>
        </pc:spChg>
        <pc:picChg chg="add mod">
          <ac:chgData name="Marcus Robert Audain (2427085)" userId="7f1618ef-9da6-4004-b7bf-b727fb33b605" providerId="ADAL" clId="{FEDC83FB-5D3A-5401-95EA-EFF5BEF2F6E5}" dt="2026-08-10T20:57:19.852" v="1115" actId="1076"/>
          <ac:picMkLst>
            <pc:docMk/>
            <pc:sldMk cId="2173213670" sldId="269"/>
            <ac:picMk id="4" creationId="{3AC4EF07-E0CE-E1B1-E5B2-F168B028130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8/10/26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8/10/26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8/10/26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41312"/>
        </a:solidFill>
        <a:effectLst/>
      </p:bgPr>
    </p:bg>
    <p:spTree>
      <p:nvGrpSpPr>
        <p:cNvPr id="1" name=""/>
        <p:cNvGrpSpPr/>
        <p:nvPr/>
      </p:nvGrpSpPr>
      <p:grpSpPr>
        <a:xfrm>
          <a:off x="0" y="0"/>
          <a:ext cx="0" cy="0"/>
          <a:chOff x="0" y="0"/>
          <a:chExt cx="0" cy="0"/>
        </a:xfrm>
      </p:grpSpPr>
      <p:pic>
        <p:nvPicPr>
          <p:cNvPr id="2" name="Picture 1" descr="499CFB74-BDA2-4788-AE0E-6E69273C6661.jpeg"/>
          <p:cNvPicPr>
            <a:picLocks noChangeAspect="1"/>
          </p:cNvPicPr>
          <p:nvPr/>
        </p:nvPicPr>
        <p:blipFill>
          <a:blip r:embed="rId2"/>
          <a:stretch>
            <a:fillRect/>
          </a:stretch>
        </p:blipFill>
        <p:spPr>
          <a:xfrm>
            <a:off x="7562088" y="0"/>
            <a:ext cx="4647895" cy="6858000"/>
          </a:xfrm>
          <a:prstGeom prst="rect">
            <a:avLst/>
          </a:prstGeom>
        </p:spPr>
      </p:pic>
      <p:sp>
        <p:nvSpPr>
          <p:cNvPr id="3" name="Rectangle 2"/>
          <p:cNvSpPr/>
          <p:nvPr/>
        </p:nvSpPr>
        <p:spPr>
          <a:xfrm>
            <a:off x="0" y="0"/>
            <a:ext cx="7543800" cy="6858000"/>
          </a:xfrm>
          <a:prstGeom prst="rect">
            <a:avLst/>
          </a:prstGeom>
          <a:solidFill>
            <a:srgbClr val="1413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Rounded Rectangle 3"/>
          <p:cNvSpPr/>
          <p:nvPr/>
        </p:nvSpPr>
        <p:spPr>
          <a:xfrm>
            <a:off x="749808" y="987551"/>
            <a:ext cx="2272172" cy="640079"/>
          </a:xfrm>
          <a:prstGeom prst="roundRect">
            <a:avLst/>
          </a:prstGeom>
          <a:solidFill>
            <a:srgbClr val="BE96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02884" y="1069890"/>
            <a:ext cx="2419096" cy="484748"/>
          </a:xfrm>
          <a:prstGeom prst="rect">
            <a:avLst/>
          </a:prstGeom>
          <a:noFill/>
        </p:spPr>
        <p:txBody>
          <a:bodyPr wrap="square" anchor="t">
            <a:spAutoFit/>
          </a:bodyPr>
          <a:lstStyle/>
          <a:p>
            <a:pPr algn="ctr"/>
            <a:r>
              <a:rPr sz="850" b="1" i="0" dirty="0">
                <a:solidFill>
                  <a:srgbClr val="141312"/>
                </a:solidFill>
                <a:latin typeface="Aptos"/>
              </a:rPr>
              <a:t>FRAGRANCE PRODUCT PRESENTATION</a:t>
            </a:r>
            <a:br>
              <a:rPr lang="en-US" sz="850" b="1" i="0" dirty="0">
                <a:solidFill>
                  <a:srgbClr val="141312"/>
                </a:solidFill>
                <a:latin typeface="Aptos"/>
              </a:rPr>
            </a:br>
            <a:r>
              <a:rPr lang="en-US" sz="850" b="1" i="0" dirty="0" err="1">
                <a:solidFill>
                  <a:srgbClr val="141312"/>
                </a:solidFill>
                <a:latin typeface="Aptos"/>
              </a:rPr>
              <a:t>marcus</a:t>
            </a:r>
            <a:r>
              <a:rPr lang="en-US" sz="850" b="1" i="0" dirty="0">
                <a:solidFill>
                  <a:srgbClr val="141312"/>
                </a:solidFill>
                <a:latin typeface="Aptos"/>
              </a:rPr>
              <a:t> Audain</a:t>
            </a:r>
            <a:br>
              <a:rPr lang="en-US" sz="850" b="1" i="0" dirty="0">
                <a:solidFill>
                  <a:srgbClr val="141312"/>
                </a:solidFill>
                <a:latin typeface="Aptos"/>
              </a:rPr>
            </a:br>
            <a:r>
              <a:rPr lang="en-US" sz="850" b="1" i="0" dirty="0">
                <a:solidFill>
                  <a:srgbClr val="141312"/>
                </a:solidFill>
                <a:latin typeface="Aptos"/>
              </a:rPr>
              <a:t>ID 2427085</a:t>
            </a:r>
            <a:endParaRPr sz="850" b="1" i="0" dirty="0">
              <a:solidFill>
                <a:srgbClr val="141312"/>
              </a:solidFill>
              <a:latin typeface="Aptos"/>
            </a:endParaRPr>
          </a:p>
        </p:txBody>
      </p:sp>
      <p:sp>
        <p:nvSpPr>
          <p:cNvPr id="6" name="TextBox 5"/>
          <p:cNvSpPr txBox="1"/>
          <p:nvPr/>
        </p:nvSpPr>
        <p:spPr>
          <a:xfrm>
            <a:off x="749808" y="1874519"/>
            <a:ext cx="5394960" cy="754053"/>
          </a:xfrm>
          <a:prstGeom prst="rect">
            <a:avLst/>
          </a:prstGeom>
          <a:noFill/>
        </p:spPr>
        <p:txBody>
          <a:bodyPr wrap="square" anchor="t">
            <a:spAutoFit/>
          </a:bodyPr>
          <a:lstStyle/>
          <a:p>
            <a:r>
              <a:rPr sz="4300" b="1" i="0" dirty="0">
                <a:solidFill>
                  <a:srgbClr val="FFFFFC"/>
                </a:solidFill>
                <a:latin typeface="Aptos Display"/>
              </a:rPr>
              <a:t>ORRISE</a:t>
            </a:r>
          </a:p>
        </p:txBody>
      </p:sp>
      <p:sp>
        <p:nvSpPr>
          <p:cNvPr id="7" name="TextBox 6"/>
          <p:cNvSpPr txBox="1"/>
          <p:nvPr/>
        </p:nvSpPr>
        <p:spPr>
          <a:xfrm>
            <a:off x="768096" y="2633472"/>
            <a:ext cx="5303520" cy="461665"/>
          </a:xfrm>
          <a:prstGeom prst="rect">
            <a:avLst/>
          </a:prstGeom>
          <a:noFill/>
        </p:spPr>
        <p:txBody>
          <a:bodyPr wrap="square" anchor="t">
            <a:spAutoFit/>
          </a:bodyPr>
          <a:lstStyle/>
          <a:p>
            <a:r>
              <a:rPr sz="2300" b="0" i="0" dirty="0">
                <a:solidFill>
                  <a:srgbClr val="DEC27E"/>
                </a:solidFill>
                <a:latin typeface="Aptos Display"/>
              </a:rPr>
              <a:t>Deluxe </a:t>
            </a:r>
            <a:r>
              <a:rPr lang="en-US" sz="2300" dirty="0">
                <a:solidFill>
                  <a:srgbClr val="DEC27E"/>
                </a:solidFill>
                <a:latin typeface="Aptos Display"/>
              </a:rPr>
              <a:t>Parfum</a:t>
            </a:r>
            <a:endParaRPr sz="2300" b="0" i="0" dirty="0">
              <a:solidFill>
                <a:srgbClr val="DEC27E"/>
              </a:solidFill>
              <a:latin typeface="Aptos Display"/>
            </a:endParaRPr>
          </a:p>
        </p:txBody>
      </p:sp>
      <p:sp>
        <p:nvSpPr>
          <p:cNvPr id="8" name="TextBox 7"/>
          <p:cNvSpPr txBox="1"/>
          <p:nvPr/>
        </p:nvSpPr>
        <p:spPr>
          <a:xfrm>
            <a:off x="786384" y="3383280"/>
            <a:ext cx="4511330" cy="276999"/>
          </a:xfrm>
          <a:prstGeom prst="rect">
            <a:avLst/>
          </a:prstGeom>
          <a:noFill/>
        </p:spPr>
        <p:txBody>
          <a:bodyPr wrap="square" anchor="t">
            <a:spAutoFit/>
          </a:bodyPr>
          <a:lstStyle/>
          <a:p>
            <a:r>
              <a:rPr sz="1200" b="1" i="0" dirty="0">
                <a:solidFill>
                  <a:srgbClr val="FFFFFC"/>
                </a:solidFill>
                <a:latin typeface="Aptos"/>
              </a:rPr>
              <a:t>PARFUM • 50 ML</a:t>
            </a:r>
          </a:p>
        </p:txBody>
      </p:sp>
      <p:sp>
        <p:nvSpPr>
          <p:cNvPr id="9" name="TextBox 8"/>
          <p:cNvSpPr txBox="1"/>
          <p:nvPr/>
        </p:nvSpPr>
        <p:spPr>
          <a:xfrm>
            <a:off x="832104" y="5454951"/>
            <a:ext cx="5713113" cy="415498"/>
          </a:xfrm>
          <a:prstGeom prst="rect">
            <a:avLst/>
          </a:prstGeom>
          <a:noFill/>
        </p:spPr>
        <p:txBody>
          <a:bodyPr wrap="square" anchor="t">
            <a:spAutoFit/>
          </a:bodyPr>
          <a:lstStyle/>
          <a:p>
            <a:pPr algn="l"/>
            <a:r>
              <a:rPr sz="2100" b="0" i="1" dirty="0">
                <a:solidFill>
                  <a:srgbClr val="DEC27E"/>
                </a:solidFill>
                <a:latin typeface="Aptos Display"/>
              </a:rPr>
              <a:t>“Unleash Your Essence.”</a:t>
            </a:r>
          </a:p>
        </p:txBody>
      </p:sp>
      <p:sp>
        <p:nvSpPr>
          <p:cNvPr id="11" name="Rectangle 10">
            <a:extLst>
              <a:ext uri="{FF2B5EF4-FFF2-40B4-BE49-F238E27FC236}">
                <a16:creationId xmlns:a16="http://schemas.microsoft.com/office/drawing/2014/main" id="{AA40E122-F91E-7A64-02DE-4328C869FDF4}"/>
              </a:ext>
            </a:extLst>
          </p:cNvPr>
          <p:cNvSpPr/>
          <p:nvPr/>
        </p:nvSpPr>
        <p:spPr>
          <a:xfrm>
            <a:off x="6003635" y="2967335"/>
            <a:ext cx="184730" cy="923330"/>
          </a:xfrm>
          <a:prstGeom prst="rect">
            <a:avLst/>
          </a:prstGeom>
          <a:noFill/>
        </p:spPr>
        <p:txBody>
          <a:bodyPr wrap="none" lIns="91440" tIns="45720" rIns="91440" bIns="45720">
            <a:spAutoFit/>
          </a:bodyPr>
          <a:lstStyle/>
          <a:p>
            <a:pPr algn="ctr"/>
            <a:endParaRPr lang="en-GB" sz="5400" b="1" cap="none" spc="50" dirty="0">
              <a:ln w="0"/>
              <a:solidFill>
                <a:schemeClr val="bg2"/>
              </a:solidFill>
              <a:effectLst>
                <a:innerShdw blurRad="63500" dist="50800" dir="13500000">
                  <a:srgbClr val="000000">
                    <a:alpha val="50000"/>
                  </a:srgbClr>
                </a:inn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ppt_x"/>
                                          </p:val>
                                        </p:tav>
                                        <p:tav tm="100000">
                                          <p:val>
                                            <p:strVal val="#ppt_x"/>
                                          </p:val>
                                        </p:tav>
                                      </p:tavLst>
                                    </p:anim>
                                    <p:anim calcmode="lin" valueType="num">
                                      <p:cBhvr additive="base">
                                        <p:cTn id="3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23220"/>
          </a:xfrm>
          <a:prstGeom prst="rect">
            <a:avLst/>
          </a:prstGeom>
          <a:noFill/>
        </p:spPr>
        <p:txBody>
          <a:bodyPr wrap="square" anchor="t">
            <a:spAutoFit/>
          </a:bodyPr>
          <a:lstStyle/>
          <a:p>
            <a:pPr algn="l"/>
            <a:r>
              <a:rPr sz="2800" b="1" i="0" dirty="0">
                <a:solidFill>
                  <a:srgbClr val="141312"/>
                </a:solidFill>
                <a:latin typeface="Aptos Display"/>
              </a:rPr>
              <a:t>Executive Overview</a:t>
            </a:r>
            <a:r>
              <a:rPr lang="en-US" sz="2800" b="1" i="0" dirty="0">
                <a:solidFill>
                  <a:srgbClr val="141312"/>
                </a:solidFill>
                <a:latin typeface="Aptos Display"/>
              </a:rPr>
              <a:t> &amp; Concept</a:t>
            </a:r>
            <a:endParaRPr sz="2800" b="1" i="0" dirty="0">
              <a:solidFill>
                <a:srgbClr val="141312"/>
              </a:solidFill>
              <a:latin typeface="Aptos Display"/>
            </a:endParaRP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A concise product proposition based on the information visible on the supplied perfume artwork.</a:t>
            </a:r>
          </a:p>
        </p:txBody>
      </p:sp>
      <p:sp>
        <p:nvSpPr>
          <p:cNvPr id="4" name="Rounded Rectangle 3"/>
          <p:cNvSpPr/>
          <p:nvPr/>
        </p:nvSpPr>
        <p:spPr>
          <a:xfrm>
            <a:off x="640080" y="1737360"/>
            <a:ext cx="5349240" cy="324612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68680" y="1947672"/>
            <a:ext cx="4892040" cy="347472"/>
          </a:xfrm>
          <a:prstGeom prst="rect">
            <a:avLst/>
          </a:prstGeom>
          <a:noFill/>
        </p:spPr>
        <p:txBody>
          <a:bodyPr wrap="square" anchor="t">
            <a:spAutoFit/>
          </a:bodyPr>
          <a:lstStyle/>
          <a:p>
            <a:pPr algn="l"/>
            <a:r>
              <a:rPr sz="1650" b="1" i="0">
                <a:solidFill>
                  <a:srgbClr val="BE9641"/>
                </a:solidFill>
                <a:latin typeface="Aptos Display"/>
              </a:rPr>
              <a:t>Product identity</a:t>
            </a:r>
          </a:p>
        </p:txBody>
      </p:sp>
      <p:sp>
        <p:nvSpPr>
          <p:cNvPr id="6" name="TextBox 5"/>
          <p:cNvSpPr txBox="1"/>
          <p:nvPr/>
        </p:nvSpPr>
        <p:spPr>
          <a:xfrm>
            <a:off x="868680" y="2450591"/>
            <a:ext cx="4892040" cy="2350008"/>
          </a:xfrm>
          <a:prstGeom prst="rect">
            <a:avLst/>
          </a:prstGeom>
          <a:noFill/>
        </p:spPr>
        <p:txBody>
          <a:bodyPr wrap="square" anchor="t">
            <a:spAutoFit/>
          </a:bodyPr>
          <a:lstStyle/>
          <a:p>
            <a:pPr algn="l"/>
            <a:r>
              <a:rPr sz="1320" b="0" i="0" dirty="0">
                <a:solidFill>
                  <a:srgbClr val="70695E"/>
                </a:solidFill>
                <a:latin typeface="Aptos"/>
              </a:rPr>
              <a:t>ORRISE is presented as “Deluxe Opulence”, positioned as a parfum in a 50 ml bottle. The visual identity </a:t>
            </a:r>
            <a:r>
              <a:rPr sz="1320" b="0" i="0" dirty="0" err="1">
                <a:solidFill>
                  <a:srgbClr val="70695E"/>
                </a:solidFill>
                <a:latin typeface="Aptos"/>
              </a:rPr>
              <a:t>centres</a:t>
            </a:r>
            <a:r>
              <a:rPr sz="1320" b="0" i="0" dirty="0">
                <a:solidFill>
                  <a:srgbClr val="70695E"/>
                </a:solidFill>
                <a:latin typeface="Aptos"/>
              </a:rPr>
              <a:t> on dark glass, metallic gold detailing and an opulent presentation.</a:t>
            </a:r>
          </a:p>
        </p:txBody>
      </p:sp>
      <p:sp>
        <p:nvSpPr>
          <p:cNvPr id="7" name="Rounded Rectangle 6"/>
          <p:cNvSpPr/>
          <p:nvPr/>
        </p:nvSpPr>
        <p:spPr>
          <a:xfrm>
            <a:off x="6217920" y="1737359"/>
            <a:ext cx="5349240" cy="4982095"/>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446520" y="1947672"/>
            <a:ext cx="4892040" cy="347472"/>
          </a:xfrm>
          <a:prstGeom prst="rect">
            <a:avLst/>
          </a:prstGeom>
          <a:noFill/>
        </p:spPr>
        <p:txBody>
          <a:bodyPr wrap="square" anchor="t">
            <a:spAutoFit/>
          </a:bodyPr>
          <a:lstStyle/>
          <a:p>
            <a:pPr algn="l"/>
            <a:r>
              <a:rPr sz="1650" b="1" i="0" dirty="0">
                <a:solidFill>
                  <a:srgbClr val="BE9641"/>
                </a:solidFill>
                <a:latin typeface="Aptos Display"/>
              </a:rPr>
              <a:t>Brand promise</a:t>
            </a:r>
            <a:r>
              <a:rPr lang="en-US" sz="1650" b="1" i="0" dirty="0">
                <a:solidFill>
                  <a:srgbClr val="BE9641"/>
                </a:solidFill>
                <a:latin typeface="Aptos Display"/>
              </a:rPr>
              <a:t> &amp; Financial capital Targets</a:t>
            </a:r>
            <a:endParaRPr sz="1650" b="1" i="0" dirty="0">
              <a:solidFill>
                <a:srgbClr val="BE9641"/>
              </a:solidFill>
              <a:latin typeface="Aptos Display"/>
            </a:endParaRPr>
          </a:p>
        </p:txBody>
      </p:sp>
      <p:sp>
        <p:nvSpPr>
          <p:cNvPr id="9" name="TextBox 8"/>
          <p:cNvSpPr txBox="1"/>
          <p:nvPr/>
        </p:nvSpPr>
        <p:spPr>
          <a:xfrm>
            <a:off x="6446520" y="2450591"/>
            <a:ext cx="4892040" cy="4358116"/>
          </a:xfrm>
          <a:prstGeom prst="rect">
            <a:avLst/>
          </a:prstGeom>
          <a:noFill/>
        </p:spPr>
        <p:txBody>
          <a:bodyPr wrap="square" anchor="t">
            <a:spAutoFit/>
          </a:bodyPr>
          <a:lstStyle/>
          <a:p>
            <a:pPr algn="l"/>
            <a:r>
              <a:rPr sz="1320" b="0" i="0" dirty="0">
                <a:solidFill>
                  <a:srgbClr val="70695E"/>
                </a:solidFill>
                <a:latin typeface="Aptos"/>
              </a:rPr>
              <a:t>The supplied creative uses the statement “Unleash Your Essence.” This frames the fragrance around personal expression, presence and an elevated luxury aesthetic.</a:t>
            </a:r>
            <a:br>
              <a:rPr lang="en-US" sz="1320" b="0" i="0" dirty="0">
                <a:solidFill>
                  <a:srgbClr val="70695E"/>
                </a:solidFill>
                <a:latin typeface="Aptos"/>
              </a:rPr>
            </a:br>
            <a:br>
              <a:rPr lang="en-US" sz="1320" dirty="0">
                <a:solidFill>
                  <a:srgbClr val="70695E"/>
                </a:solidFill>
                <a:latin typeface="Aptos"/>
              </a:rPr>
            </a:br>
            <a:r>
              <a:rPr lang="en-US" sz="1320" dirty="0" err="1">
                <a:solidFill>
                  <a:srgbClr val="70695E"/>
                </a:solidFill>
                <a:latin typeface="Aptos"/>
              </a:rPr>
              <a:t>Im</a:t>
            </a:r>
            <a:r>
              <a:rPr lang="en-US" sz="1320" dirty="0">
                <a:solidFill>
                  <a:srgbClr val="70695E"/>
                </a:solidFill>
                <a:latin typeface="Aptos"/>
              </a:rPr>
              <a:t> seeking 10,000 in </a:t>
            </a:r>
            <a:r>
              <a:rPr lang="en-US" sz="1320" dirty="0" err="1">
                <a:solidFill>
                  <a:srgbClr val="70695E"/>
                </a:solidFill>
                <a:latin typeface="Aptos"/>
              </a:rPr>
              <a:t>busniss</a:t>
            </a:r>
            <a:r>
              <a:rPr lang="en-US" sz="1320" dirty="0">
                <a:solidFill>
                  <a:srgbClr val="70695E"/>
                </a:solidFill>
                <a:latin typeface="Aptos"/>
              </a:rPr>
              <a:t> funding to support the launch and growth of my </a:t>
            </a:r>
            <a:r>
              <a:rPr lang="en-US" sz="1320" dirty="0" err="1">
                <a:solidFill>
                  <a:srgbClr val="70695E"/>
                </a:solidFill>
                <a:latin typeface="Aptos"/>
              </a:rPr>
              <a:t>busniss</a:t>
            </a:r>
            <a:r>
              <a:rPr lang="en-US" sz="1320" dirty="0">
                <a:solidFill>
                  <a:srgbClr val="70695E"/>
                </a:solidFill>
                <a:latin typeface="Aptos"/>
              </a:rPr>
              <a:t> covering essential start up costs marketing also the equipment and working capital</a:t>
            </a:r>
            <a:br>
              <a:rPr lang="en-US" sz="1320" dirty="0">
                <a:solidFill>
                  <a:srgbClr val="70695E"/>
                </a:solidFill>
                <a:latin typeface="Aptos"/>
              </a:rPr>
            </a:br>
            <a:br>
              <a:rPr lang="en-US" sz="1320" dirty="0">
                <a:solidFill>
                  <a:srgbClr val="70695E"/>
                </a:solidFill>
                <a:latin typeface="Aptos"/>
              </a:rPr>
            </a:br>
            <a:r>
              <a:rPr lang="en-US" sz="1320" dirty="0">
                <a:solidFill>
                  <a:srgbClr val="70695E"/>
                </a:solidFill>
                <a:latin typeface="Aptos"/>
              </a:rPr>
              <a:t>year 1 profit % gross margins </a:t>
            </a:r>
            <a:br>
              <a:rPr lang="en-US" sz="1320" dirty="0">
                <a:solidFill>
                  <a:srgbClr val="70695E"/>
                </a:solidFill>
                <a:latin typeface="Aptos"/>
              </a:rPr>
            </a:br>
            <a:r>
              <a:rPr lang="en-US" sz="1320" dirty="0">
                <a:solidFill>
                  <a:srgbClr val="70695E"/>
                </a:solidFill>
                <a:latin typeface="Aptos"/>
              </a:rPr>
              <a:t>projected year 1 revenue : $100,000</a:t>
            </a:r>
            <a:br>
              <a:rPr lang="en-US" sz="1320" dirty="0">
                <a:solidFill>
                  <a:srgbClr val="70695E"/>
                </a:solidFill>
                <a:latin typeface="Aptos"/>
              </a:rPr>
            </a:br>
            <a:r>
              <a:rPr lang="en-US" sz="1320" dirty="0">
                <a:solidFill>
                  <a:srgbClr val="70695E"/>
                </a:solidFill>
                <a:latin typeface="Aptos"/>
              </a:rPr>
              <a:t>Target customers :500</a:t>
            </a:r>
            <a:br>
              <a:rPr lang="en-US" sz="1320" dirty="0">
                <a:solidFill>
                  <a:srgbClr val="70695E"/>
                </a:solidFill>
                <a:latin typeface="Aptos"/>
              </a:rPr>
            </a:br>
            <a:r>
              <a:rPr lang="en-US" sz="1320" dirty="0">
                <a:solidFill>
                  <a:srgbClr val="70695E"/>
                </a:solidFill>
                <a:latin typeface="Aptos"/>
              </a:rPr>
              <a:t>average customer spend 200$ </a:t>
            </a:r>
            <a:br>
              <a:rPr lang="en-US" sz="1320" b="0" i="0" dirty="0">
                <a:solidFill>
                  <a:srgbClr val="70695E"/>
                </a:solidFill>
                <a:latin typeface="Aptos"/>
              </a:rPr>
            </a:br>
            <a:r>
              <a:rPr lang="en-US" sz="1320" b="0" i="0" dirty="0">
                <a:solidFill>
                  <a:srgbClr val="70695E"/>
                </a:solidFill>
                <a:latin typeface="Aptos"/>
              </a:rPr>
              <a:t>gross profit $60,000</a:t>
            </a:r>
            <a:br>
              <a:rPr lang="en-US" sz="1320" b="0" i="0" dirty="0">
                <a:solidFill>
                  <a:srgbClr val="70695E"/>
                </a:solidFill>
                <a:latin typeface="Aptos"/>
              </a:rPr>
            </a:br>
            <a:r>
              <a:rPr lang="en-US" sz="1320" b="0" i="0" dirty="0">
                <a:solidFill>
                  <a:srgbClr val="70695E"/>
                </a:solidFill>
                <a:latin typeface="Aptos"/>
              </a:rPr>
              <a:t>gross margin 60%</a:t>
            </a:r>
            <a:br>
              <a:rPr lang="en-US" sz="1320" b="0" i="0" dirty="0">
                <a:solidFill>
                  <a:srgbClr val="70695E"/>
                </a:solidFill>
                <a:latin typeface="Aptos"/>
              </a:rPr>
            </a:br>
            <a:r>
              <a:rPr lang="en-US" sz="1320" b="0" i="0" dirty="0">
                <a:solidFill>
                  <a:srgbClr val="70695E"/>
                </a:solidFill>
                <a:latin typeface="Aptos"/>
              </a:rPr>
              <a:t>Estimated net profit 25,00</a:t>
            </a:r>
            <a:br>
              <a:rPr lang="en-US" sz="1320" b="0" i="0" dirty="0">
                <a:solidFill>
                  <a:srgbClr val="70695E"/>
                </a:solidFill>
                <a:latin typeface="Aptos"/>
              </a:rPr>
            </a:br>
            <a:r>
              <a:rPr lang="en-US" sz="1320" dirty="0">
                <a:solidFill>
                  <a:srgbClr val="70695E"/>
                </a:solidFill>
                <a:latin typeface="Aptos"/>
              </a:rPr>
              <a:t>If we average around 42 customers per month or roughly 10 customers per week to reach 100,000 in annual sales</a:t>
            </a:r>
            <a:br>
              <a:rPr lang="en-US" sz="1320" b="0" i="0" dirty="0">
                <a:solidFill>
                  <a:srgbClr val="70695E"/>
                </a:solidFill>
                <a:latin typeface="Aptos"/>
              </a:rPr>
            </a:br>
            <a:br>
              <a:rPr lang="en-US" sz="1320" b="0" i="0" dirty="0">
                <a:solidFill>
                  <a:srgbClr val="70695E"/>
                </a:solidFill>
                <a:latin typeface="Aptos"/>
              </a:rPr>
            </a:br>
            <a:br>
              <a:rPr lang="en-US" sz="1320" b="0" i="0" dirty="0">
                <a:solidFill>
                  <a:srgbClr val="70695E"/>
                </a:solidFill>
                <a:latin typeface="Aptos"/>
              </a:rPr>
            </a:br>
            <a:endParaRPr lang="en-US" sz="1320" b="0" i="0" dirty="0">
              <a:solidFill>
                <a:srgbClr val="70695E"/>
              </a:solidFill>
              <a:latin typeface="Aptos"/>
            </a:endParaRPr>
          </a:p>
          <a:p>
            <a:pPr algn="l"/>
            <a:endParaRPr sz="1320" b="0" i="0" dirty="0">
              <a:solidFill>
                <a:srgbClr val="70695E"/>
              </a:solidFill>
              <a:latin typeface="Aptos"/>
            </a:endParaRPr>
          </a:p>
        </p:txBody>
      </p:sp>
      <p:sp>
        <p:nvSpPr>
          <p:cNvPr id="10" name="TextBox 9"/>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02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Product Identity</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What the supplied visual communicates about the fragrance.</a:t>
            </a:r>
          </a:p>
        </p:txBody>
      </p:sp>
      <p:pic>
        <p:nvPicPr>
          <p:cNvPr id="4" name="Picture 3" descr="499CFB74-BDA2-4788-AE0E-6E69273C6661.jpeg"/>
          <p:cNvPicPr>
            <a:picLocks noChangeAspect="1"/>
          </p:cNvPicPr>
          <p:nvPr/>
        </p:nvPicPr>
        <p:blipFill>
          <a:blip r:embed="rId2"/>
          <a:stretch>
            <a:fillRect/>
          </a:stretch>
        </p:blipFill>
        <p:spPr>
          <a:xfrm>
            <a:off x="685800" y="1417320"/>
            <a:ext cx="4251960" cy="4892040"/>
          </a:xfrm>
          <a:prstGeom prst="rect">
            <a:avLst/>
          </a:prstGeom>
        </p:spPr>
      </p:pic>
      <p:sp>
        <p:nvSpPr>
          <p:cNvPr id="5" name="Rounded Rectangle 4"/>
          <p:cNvSpPr/>
          <p:nvPr/>
        </p:nvSpPr>
        <p:spPr>
          <a:xfrm>
            <a:off x="5257800" y="1106425"/>
            <a:ext cx="3060700" cy="251460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0" y="1719072"/>
            <a:ext cx="2514600" cy="347472"/>
          </a:xfrm>
          <a:prstGeom prst="rect">
            <a:avLst/>
          </a:prstGeom>
          <a:noFill/>
        </p:spPr>
        <p:txBody>
          <a:bodyPr wrap="square" anchor="t">
            <a:spAutoFit/>
          </a:bodyPr>
          <a:lstStyle/>
          <a:p>
            <a:pPr algn="l"/>
            <a:r>
              <a:rPr sz="1650" b="1" i="0">
                <a:solidFill>
                  <a:srgbClr val="BE9641"/>
                </a:solidFill>
                <a:latin typeface="Aptos Display"/>
              </a:rPr>
              <a:t>Name</a:t>
            </a:r>
          </a:p>
        </p:txBody>
      </p:sp>
      <p:sp>
        <p:nvSpPr>
          <p:cNvPr id="7" name="TextBox 6"/>
          <p:cNvSpPr txBox="1"/>
          <p:nvPr/>
        </p:nvSpPr>
        <p:spPr>
          <a:xfrm>
            <a:off x="5486400" y="1994231"/>
            <a:ext cx="2514600" cy="1920526"/>
          </a:xfrm>
          <a:prstGeom prst="rect">
            <a:avLst/>
          </a:prstGeom>
          <a:noFill/>
        </p:spPr>
        <p:txBody>
          <a:bodyPr wrap="square" anchor="t">
            <a:spAutoFit/>
          </a:bodyPr>
          <a:lstStyle/>
          <a:p>
            <a:pPr algn="l"/>
            <a:r>
              <a:rPr sz="1320" b="0" i="0" dirty="0">
                <a:solidFill>
                  <a:srgbClr val="70695E"/>
                </a:solidFill>
                <a:latin typeface="Aptos"/>
              </a:rPr>
              <a:t>ORRISE</a:t>
            </a:r>
            <a:r>
              <a:rPr lang="en-US" sz="1320" b="0" i="0" dirty="0">
                <a:solidFill>
                  <a:srgbClr val="70695E"/>
                </a:solidFill>
                <a:latin typeface="Aptos"/>
              </a:rPr>
              <a:t> Meaning </a:t>
            </a:r>
            <a:br>
              <a:rPr lang="en-US" sz="1320" b="0" i="0" dirty="0">
                <a:solidFill>
                  <a:srgbClr val="70695E"/>
                </a:solidFill>
                <a:latin typeface="Aptos"/>
              </a:rPr>
            </a:br>
            <a:r>
              <a:rPr lang="en-US" sz="1320" b="0" i="0" dirty="0">
                <a:solidFill>
                  <a:srgbClr val="70695E"/>
                </a:solidFill>
                <a:latin typeface="Aptos"/>
              </a:rPr>
              <a:t>Overcome</a:t>
            </a:r>
            <a:br>
              <a:rPr lang="en-US" sz="1320" b="0" i="0" dirty="0">
                <a:solidFill>
                  <a:srgbClr val="70695E"/>
                </a:solidFill>
                <a:latin typeface="Aptos"/>
              </a:rPr>
            </a:br>
            <a:r>
              <a:rPr lang="en-US" sz="1320" b="0" i="0" dirty="0">
                <a:solidFill>
                  <a:srgbClr val="70695E"/>
                </a:solidFill>
                <a:latin typeface="Aptos"/>
              </a:rPr>
              <a:t>Rise </a:t>
            </a:r>
            <a:br>
              <a:rPr lang="en-US" sz="1320" b="0" i="0" dirty="0">
                <a:solidFill>
                  <a:srgbClr val="70695E"/>
                </a:solidFill>
                <a:latin typeface="Aptos"/>
              </a:rPr>
            </a:br>
            <a:r>
              <a:rPr lang="en-US" sz="1320" b="0" i="0" dirty="0">
                <a:solidFill>
                  <a:srgbClr val="70695E"/>
                </a:solidFill>
                <a:latin typeface="Aptos"/>
              </a:rPr>
              <a:t>Resilient</a:t>
            </a:r>
            <a:br>
              <a:rPr lang="en-US" sz="1320" b="0" i="0" dirty="0">
                <a:solidFill>
                  <a:srgbClr val="70695E"/>
                </a:solidFill>
                <a:latin typeface="Aptos"/>
              </a:rPr>
            </a:br>
            <a:r>
              <a:rPr lang="en-US" sz="1320" b="0" i="0" dirty="0">
                <a:solidFill>
                  <a:srgbClr val="70695E"/>
                </a:solidFill>
                <a:latin typeface="Aptos"/>
              </a:rPr>
              <a:t>Inspire</a:t>
            </a:r>
            <a:br>
              <a:rPr lang="en-US" sz="1320" b="0" i="0" dirty="0">
                <a:solidFill>
                  <a:srgbClr val="70695E"/>
                </a:solidFill>
                <a:latin typeface="Aptos"/>
              </a:rPr>
            </a:br>
            <a:r>
              <a:rPr lang="en-US" sz="1320" dirty="0">
                <a:solidFill>
                  <a:srgbClr val="70695E"/>
                </a:solidFill>
                <a:latin typeface="Aptos"/>
              </a:rPr>
              <a:t>S</a:t>
            </a:r>
            <a:r>
              <a:rPr lang="en-US" sz="1320" b="0" i="0" dirty="0">
                <a:solidFill>
                  <a:srgbClr val="70695E"/>
                </a:solidFill>
                <a:latin typeface="Aptos"/>
              </a:rPr>
              <a:t>trength </a:t>
            </a:r>
            <a:br>
              <a:rPr lang="en-US" sz="1320" b="0" i="0" dirty="0">
                <a:solidFill>
                  <a:srgbClr val="70695E"/>
                </a:solidFill>
                <a:latin typeface="Aptos"/>
              </a:rPr>
            </a:br>
            <a:r>
              <a:rPr lang="en-US" sz="1320" b="0" i="0" dirty="0">
                <a:solidFill>
                  <a:srgbClr val="70695E"/>
                </a:solidFill>
                <a:latin typeface="Aptos"/>
              </a:rPr>
              <a:t>Elevate</a:t>
            </a:r>
            <a:br>
              <a:rPr lang="en-US" sz="1320" b="0" i="0" dirty="0">
                <a:solidFill>
                  <a:srgbClr val="70695E"/>
                </a:solidFill>
                <a:latin typeface="Aptos"/>
              </a:rPr>
            </a:br>
            <a:br>
              <a:rPr lang="en-US" sz="1320" b="0" i="0" dirty="0">
                <a:solidFill>
                  <a:srgbClr val="70695E"/>
                </a:solidFill>
                <a:latin typeface="Aptos"/>
              </a:rPr>
            </a:br>
            <a:endParaRPr sz="1320" b="0" i="0" dirty="0">
              <a:solidFill>
                <a:srgbClr val="70695E"/>
              </a:solidFill>
              <a:latin typeface="Aptos"/>
            </a:endParaRPr>
          </a:p>
        </p:txBody>
      </p:sp>
      <p:sp>
        <p:nvSpPr>
          <p:cNvPr id="8" name="Rounded Rectangle 7"/>
          <p:cNvSpPr/>
          <p:nvPr/>
        </p:nvSpPr>
        <p:spPr>
          <a:xfrm>
            <a:off x="8458200" y="1508760"/>
            <a:ext cx="2971800" cy="182880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686800" y="1719072"/>
            <a:ext cx="2514600" cy="347472"/>
          </a:xfrm>
          <a:prstGeom prst="rect">
            <a:avLst/>
          </a:prstGeom>
          <a:noFill/>
        </p:spPr>
        <p:txBody>
          <a:bodyPr wrap="square" anchor="t">
            <a:spAutoFit/>
          </a:bodyPr>
          <a:lstStyle/>
          <a:p>
            <a:pPr algn="l"/>
            <a:r>
              <a:rPr sz="1650" b="1" i="0">
                <a:solidFill>
                  <a:srgbClr val="BE9641"/>
                </a:solidFill>
                <a:latin typeface="Aptos Display"/>
              </a:rPr>
              <a:t>Edition</a:t>
            </a:r>
          </a:p>
        </p:txBody>
      </p:sp>
      <p:sp>
        <p:nvSpPr>
          <p:cNvPr id="10" name="TextBox 9"/>
          <p:cNvSpPr txBox="1"/>
          <p:nvPr/>
        </p:nvSpPr>
        <p:spPr>
          <a:xfrm>
            <a:off x="8686800" y="2221991"/>
            <a:ext cx="2514600" cy="932688"/>
          </a:xfrm>
          <a:prstGeom prst="rect">
            <a:avLst/>
          </a:prstGeom>
          <a:noFill/>
        </p:spPr>
        <p:txBody>
          <a:bodyPr wrap="square" anchor="t">
            <a:spAutoFit/>
          </a:bodyPr>
          <a:lstStyle/>
          <a:p>
            <a:pPr algn="l"/>
            <a:r>
              <a:rPr sz="1320" b="0" i="0">
                <a:solidFill>
                  <a:srgbClr val="70695E"/>
                </a:solidFill>
                <a:latin typeface="Aptos"/>
              </a:rPr>
              <a:t>Deluxe Opulence</a:t>
            </a:r>
          </a:p>
        </p:txBody>
      </p:sp>
      <p:sp>
        <p:nvSpPr>
          <p:cNvPr id="11" name="Rounded Rectangle 10"/>
          <p:cNvSpPr/>
          <p:nvPr/>
        </p:nvSpPr>
        <p:spPr>
          <a:xfrm>
            <a:off x="5257800" y="3566160"/>
            <a:ext cx="2971800" cy="182880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486400" y="3776472"/>
            <a:ext cx="2514600" cy="347472"/>
          </a:xfrm>
          <a:prstGeom prst="rect">
            <a:avLst/>
          </a:prstGeom>
          <a:noFill/>
        </p:spPr>
        <p:txBody>
          <a:bodyPr wrap="square" anchor="t">
            <a:spAutoFit/>
          </a:bodyPr>
          <a:lstStyle/>
          <a:p>
            <a:pPr algn="l"/>
            <a:r>
              <a:rPr sz="1650" b="1" i="0">
                <a:solidFill>
                  <a:srgbClr val="BE9641"/>
                </a:solidFill>
                <a:latin typeface="Aptos Display"/>
              </a:rPr>
              <a:t>Format</a:t>
            </a:r>
          </a:p>
        </p:txBody>
      </p:sp>
      <p:sp>
        <p:nvSpPr>
          <p:cNvPr id="13" name="TextBox 12"/>
          <p:cNvSpPr txBox="1"/>
          <p:nvPr/>
        </p:nvSpPr>
        <p:spPr>
          <a:xfrm>
            <a:off x="5486400" y="4279392"/>
            <a:ext cx="2514600" cy="932688"/>
          </a:xfrm>
          <a:prstGeom prst="rect">
            <a:avLst/>
          </a:prstGeom>
          <a:noFill/>
        </p:spPr>
        <p:txBody>
          <a:bodyPr wrap="square" anchor="t">
            <a:spAutoFit/>
          </a:bodyPr>
          <a:lstStyle/>
          <a:p>
            <a:pPr algn="l"/>
            <a:r>
              <a:rPr sz="1320" b="0" i="0">
                <a:solidFill>
                  <a:srgbClr val="70695E"/>
                </a:solidFill>
                <a:latin typeface="Aptos"/>
              </a:rPr>
              <a:t>Parfum • 50 ml</a:t>
            </a:r>
          </a:p>
        </p:txBody>
      </p:sp>
      <p:sp>
        <p:nvSpPr>
          <p:cNvPr id="14" name="Rounded Rectangle 13"/>
          <p:cNvSpPr/>
          <p:nvPr/>
        </p:nvSpPr>
        <p:spPr>
          <a:xfrm>
            <a:off x="8458200" y="3566160"/>
            <a:ext cx="2971800" cy="182880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686800" y="3776472"/>
            <a:ext cx="2514600" cy="347472"/>
          </a:xfrm>
          <a:prstGeom prst="rect">
            <a:avLst/>
          </a:prstGeom>
          <a:noFill/>
        </p:spPr>
        <p:txBody>
          <a:bodyPr wrap="square" anchor="t">
            <a:spAutoFit/>
          </a:bodyPr>
          <a:lstStyle/>
          <a:p>
            <a:pPr algn="l"/>
            <a:r>
              <a:rPr sz="1650" b="1" i="0">
                <a:solidFill>
                  <a:srgbClr val="BE9641"/>
                </a:solidFill>
                <a:latin typeface="Aptos Display"/>
              </a:rPr>
              <a:t>Tagline</a:t>
            </a:r>
          </a:p>
        </p:txBody>
      </p:sp>
      <p:sp>
        <p:nvSpPr>
          <p:cNvPr id="16" name="TextBox 15"/>
          <p:cNvSpPr txBox="1"/>
          <p:nvPr/>
        </p:nvSpPr>
        <p:spPr>
          <a:xfrm>
            <a:off x="8686800" y="4279392"/>
            <a:ext cx="2514600" cy="932688"/>
          </a:xfrm>
          <a:prstGeom prst="rect">
            <a:avLst/>
          </a:prstGeom>
          <a:noFill/>
        </p:spPr>
        <p:txBody>
          <a:bodyPr wrap="square" anchor="t">
            <a:spAutoFit/>
          </a:bodyPr>
          <a:lstStyle/>
          <a:p>
            <a:pPr algn="l"/>
            <a:r>
              <a:rPr sz="1320" b="0" i="0">
                <a:solidFill>
                  <a:srgbClr val="70695E"/>
                </a:solidFill>
                <a:latin typeface="Aptos"/>
              </a:rPr>
              <a:t>“Unleash Your Essence.”</a:t>
            </a:r>
          </a:p>
        </p:txBody>
      </p:sp>
      <p:sp>
        <p:nvSpPr>
          <p:cNvPr id="17" name="TextBox 16"/>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03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Packaging &amp; Visual Strategy</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The supplied image establishes a premium, theatrical visual language.</a:t>
            </a:r>
          </a:p>
        </p:txBody>
      </p:sp>
      <p:sp>
        <p:nvSpPr>
          <p:cNvPr id="4" name="Rounded Rectangle 3"/>
          <p:cNvSpPr/>
          <p:nvPr/>
        </p:nvSpPr>
        <p:spPr>
          <a:xfrm>
            <a:off x="640080" y="1600200"/>
            <a:ext cx="3429000" cy="420624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68680" y="1810512"/>
            <a:ext cx="2971800" cy="347472"/>
          </a:xfrm>
          <a:prstGeom prst="rect">
            <a:avLst/>
          </a:prstGeom>
          <a:noFill/>
        </p:spPr>
        <p:txBody>
          <a:bodyPr wrap="square" anchor="t">
            <a:spAutoFit/>
          </a:bodyPr>
          <a:lstStyle/>
          <a:p>
            <a:pPr algn="l"/>
            <a:r>
              <a:rPr sz="1650" b="1" i="0">
                <a:solidFill>
                  <a:srgbClr val="BE9641"/>
                </a:solidFill>
                <a:latin typeface="Aptos Display"/>
              </a:rPr>
              <a:t>Dark glass</a:t>
            </a:r>
          </a:p>
        </p:txBody>
      </p:sp>
      <p:sp>
        <p:nvSpPr>
          <p:cNvPr id="6" name="TextBox 5"/>
          <p:cNvSpPr txBox="1"/>
          <p:nvPr/>
        </p:nvSpPr>
        <p:spPr>
          <a:xfrm>
            <a:off x="868680" y="2313432"/>
            <a:ext cx="2971800" cy="2936188"/>
          </a:xfrm>
          <a:prstGeom prst="rect">
            <a:avLst/>
          </a:prstGeom>
          <a:noFill/>
        </p:spPr>
        <p:txBody>
          <a:bodyPr wrap="square" anchor="t">
            <a:spAutoFit/>
          </a:bodyPr>
          <a:lstStyle/>
          <a:p>
            <a:pPr algn="l"/>
            <a:r>
              <a:rPr sz="1320" b="0" i="0" dirty="0">
                <a:solidFill>
                  <a:srgbClr val="70695E"/>
                </a:solidFill>
                <a:latin typeface="Aptos"/>
              </a:rPr>
              <a:t>The bottle uses a deep, transparent charcoal appearance, creating a sophisticated and substantial visual impression.</a:t>
            </a:r>
            <a:br>
              <a:rPr lang="en-US" sz="1320" b="0" i="0" dirty="0">
                <a:solidFill>
                  <a:srgbClr val="70695E"/>
                </a:solidFill>
                <a:latin typeface="Aptos"/>
              </a:rPr>
            </a:br>
            <a:r>
              <a:rPr lang="en-US" sz="1320" b="0" i="0" dirty="0">
                <a:solidFill>
                  <a:srgbClr val="70695E"/>
                </a:solidFill>
                <a:latin typeface="Aptos"/>
              </a:rPr>
              <a:t> </a:t>
            </a:r>
          </a:p>
          <a:p>
            <a:pPr algn="l"/>
            <a:r>
              <a:rPr lang="en-US" sz="1320" dirty="0">
                <a:solidFill>
                  <a:srgbClr val="70695E"/>
                </a:solidFill>
                <a:latin typeface="Aptos"/>
              </a:rPr>
              <a:t>Price </a:t>
            </a:r>
            <a:r>
              <a:rPr lang="en-US" sz="1320" dirty="0" err="1">
                <a:solidFill>
                  <a:srgbClr val="70695E"/>
                </a:solidFill>
                <a:latin typeface="Aptos"/>
              </a:rPr>
              <a:t>brakedown</a:t>
            </a:r>
            <a:r>
              <a:rPr lang="en-US" sz="1320" dirty="0">
                <a:solidFill>
                  <a:srgbClr val="70695E"/>
                </a:solidFill>
                <a:latin typeface="Aptos"/>
              </a:rPr>
              <a:t> to make</a:t>
            </a:r>
          </a:p>
          <a:p>
            <a:pPr algn="l"/>
            <a:br>
              <a:rPr lang="en-US" sz="1320" b="0" i="0" dirty="0">
                <a:solidFill>
                  <a:srgbClr val="70695E"/>
                </a:solidFill>
                <a:latin typeface="Aptos"/>
              </a:rPr>
            </a:br>
            <a:r>
              <a:rPr lang="en-US" sz="1320" b="0" i="0" dirty="0">
                <a:solidFill>
                  <a:srgbClr val="70695E"/>
                </a:solidFill>
                <a:latin typeface="Aptos"/>
              </a:rPr>
              <a:t>50ml bottle $ 0,45</a:t>
            </a:r>
            <a:br>
              <a:rPr lang="en-US" sz="1320" b="0" i="0" dirty="0">
                <a:solidFill>
                  <a:srgbClr val="70695E"/>
                </a:solidFill>
                <a:latin typeface="Aptos"/>
              </a:rPr>
            </a:br>
            <a:r>
              <a:rPr lang="en-US" sz="1320" b="0" i="0" dirty="0">
                <a:solidFill>
                  <a:srgbClr val="70695E"/>
                </a:solidFill>
                <a:latin typeface="Aptos"/>
              </a:rPr>
              <a:t>high pressure spray $0.14</a:t>
            </a:r>
            <a:br>
              <a:rPr lang="en-US" sz="1320" b="0" i="0" dirty="0">
                <a:solidFill>
                  <a:srgbClr val="70695E"/>
                </a:solidFill>
                <a:latin typeface="Aptos"/>
              </a:rPr>
            </a:br>
            <a:r>
              <a:rPr lang="en-US" sz="1320" b="0" i="0" dirty="0">
                <a:solidFill>
                  <a:srgbClr val="70695E"/>
                </a:solidFill>
                <a:latin typeface="Aptos"/>
              </a:rPr>
              <a:t>ball shaped hat $0.14</a:t>
            </a:r>
            <a:br>
              <a:rPr lang="en-US" sz="1320" b="0" i="0" dirty="0">
                <a:solidFill>
                  <a:srgbClr val="70695E"/>
                </a:solidFill>
                <a:latin typeface="Aptos"/>
              </a:rPr>
            </a:br>
            <a:r>
              <a:rPr lang="en-US" sz="1320" b="0" i="0" dirty="0">
                <a:solidFill>
                  <a:srgbClr val="70695E"/>
                </a:solidFill>
                <a:latin typeface="Aptos"/>
              </a:rPr>
              <a:t>bottle mental </a:t>
            </a:r>
            <a:r>
              <a:rPr lang="en-US" sz="1320" b="0" i="0" dirty="0" err="1">
                <a:solidFill>
                  <a:srgbClr val="70695E"/>
                </a:solidFill>
                <a:latin typeface="Aptos"/>
              </a:rPr>
              <a:t>labal</a:t>
            </a:r>
            <a:r>
              <a:rPr lang="en-US" sz="1320" b="0" i="0" dirty="0">
                <a:solidFill>
                  <a:srgbClr val="70695E"/>
                </a:solidFill>
                <a:latin typeface="Aptos"/>
              </a:rPr>
              <a:t> 0.23</a:t>
            </a:r>
            <a:br>
              <a:rPr lang="en-US" sz="1320" b="0" i="0" dirty="0">
                <a:solidFill>
                  <a:srgbClr val="70695E"/>
                </a:solidFill>
                <a:latin typeface="Aptos"/>
              </a:rPr>
            </a:br>
            <a:r>
              <a:rPr lang="en-US" sz="1320" b="0" i="0" dirty="0">
                <a:solidFill>
                  <a:srgbClr val="70695E"/>
                </a:solidFill>
                <a:latin typeface="Aptos"/>
              </a:rPr>
              <a:t>packaging $1.25</a:t>
            </a:r>
            <a:br>
              <a:rPr lang="en-US" sz="1320" b="0" i="0" dirty="0">
                <a:solidFill>
                  <a:srgbClr val="70695E"/>
                </a:solidFill>
                <a:latin typeface="Aptos"/>
              </a:rPr>
            </a:br>
            <a:br>
              <a:rPr lang="en-US" sz="1320" b="0" i="0" dirty="0">
                <a:solidFill>
                  <a:srgbClr val="70695E"/>
                </a:solidFill>
                <a:latin typeface="Aptos"/>
              </a:rPr>
            </a:br>
            <a:r>
              <a:rPr lang="en-US" sz="1320" b="0" i="0" dirty="0" err="1">
                <a:solidFill>
                  <a:srgbClr val="70695E"/>
                </a:solidFill>
                <a:latin typeface="Aptos"/>
              </a:rPr>
              <a:t>moq</a:t>
            </a:r>
            <a:r>
              <a:rPr lang="en-US" sz="1320" b="0" i="0" dirty="0">
                <a:solidFill>
                  <a:srgbClr val="70695E"/>
                </a:solidFill>
                <a:latin typeface="Aptos"/>
              </a:rPr>
              <a:t> 2000 </a:t>
            </a:r>
            <a:r>
              <a:rPr lang="en-US" sz="1320" b="0" i="0" dirty="0" err="1">
                <a:solidFill>
                  <a:srgbClr val="70695E"/>
                </a:solidFill>
                <a:latin typeface="Aptos"/>
              </a:rPr>
              <a:t>pices</a:t>
            </a:r>
            <a:endParaRPr sz="1320" b="0" i="0" dirty="0">
              <a:solidFill>
                <a:srgbClr val="70695E"/>
              </a:solidFill>
              <a:latin typeface="Aptos"/>
            </a:endParaRPr>
          </a:p>
        </p:txBody>
      </p:sp>
      <p:sp>
        <p:nvSpPr>
          <p:cNvPr id="7" name="Rounded Rectangle 6"/>
          <p:cNvSpPr/>
          <p:nvPr/>
        </p:nvSpPr>
        <p:spPr>
          <a:xfrm>
            <a:off x="4370832" y="1600200"/>
            <a:ext cx="3429000" cy="420624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599432" y="1810512"/>
            <a:ext cx="2971800" cy="347472"/>
          </a:xfrm>
          <a:prstGeom prst="rect">
            <a:avLst/>
          </a:prstGeom>
          <a:noFill/>
        </p:spPr>
        <p:txBody>
          <a:bodyPr wrap="square" anchor="t">
            <a:spAutoFit/>
          </a:bodyPr>
          <a:lstStyle/>
          <a:p>
            <a:pPr algn="l"/>
            <a:r>
              <a:rPr sz="1650" b="1" i="0">
                <a:solidFill>
                  <a:srgbClr val="BE9641"/>
                </a:solidFill>
                <a:latin typeface="Aptos Display"/>
              </a:rPr>
              <a:t>Gold detailing</a:t>
            </a:r>
          </a:p>
        </p:txBody>
      </p:sp>
      <p:sp>
        <p:nvSpPr>
          <p:cNvPr id="9" name="TextBox 8"/>
          <p:cNvSpPr txBox="1"/>
          <p:nvPr/>
        </p:nvSpPr>
        <p:spPr>
          <a:xfrm>
            <a:off x="4599432" y="2313432"/>
            <a:ext cx="2971800" cy="3310127"/>
          </a:xfrm>
          <a:prstGeom prst="rect">
            <a:avLst/>
          </a:prstGeom>
          <a:noFill/>
        </p:spPr>
        <p:txBody>
          <a:bodyPr wrap="square" anchor="t">
            <a:spAutoFit/>
          </a:bodyPr>
          <a:lstStyle/>
          <a:p>
            <a:pPr algn="l"/>
            <a:r>
              <a:rPr sz="1320" b="0" i="0">
                <a:solidFill>
                  <a:srgbClr val="70695E"/>
                </a:solidFill>
                <a:latin typeface="Aptos"/>
              </a:rPr>
              <a:t>Gold appears across the cap, label and light effects, reinforcing the “opulence” positioning and giving the product a high-end visual signature.</a:t>
            </a:r>
          </a:p>
        </p:txBody>
      </p:sp>
      <p:sp>
        <p:nvSpPr>
          <p:cNvPr id="10" name="Rounded Rectangle 9"/>
          <p:cNvSpPr/>
          <p:nvPr/>
        </p:nvSpPr>
        <p:spPr>
          <a:xfrm>
            <a:off x="8101583" y="1600200"/>
            <a:ext cx="3429000" cy="420624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330183" y="1810512"/>
            <a:ext cx="2971800" cy="347472"/>
          </a:xfrm>
          <a:prstGeom prst="rect">
            <a:avLst/>
          </a:prstGeom>
          <a:noFill/>
        </p:spPr>
        <p:txBody>
          <a:bodyPr wrap="square" anchor="t">
            <a:spAutoFit/>
          </a:bodyPr>
          <a:lstStyle/>
          <a:p>
            <a:pPr algn="l"/>
            <a:r>
              <a:rPr sz="1650" b="1" i="0">
                <a:solidFill>
                  <a:srgbClr val="BE9641"/>
                </a:solidFill>
                <a:latin typeface="Aptos Display"/>
              </a:rPr>
              <a:t>Atmosphere</a:t>
            </a:r>
          </a:p>
        </p:txBody>
      </p:sp>
      <p:sp>
        <p:nvSpPr>
          <p:cNvPr id="12" name="TextBox 11"/>
          <p:cNvSpPr txBox="1"/>
          <p:nvPr/>
        </p:nvSpPr>
        <p:spPr>
          <a:xfrm>
            <a:off x="8330183" y="2313432"/>
            <a:ext cx="2971800" cy="3310127"/>
          </a:xfrm>
          <a:prstGeom prst="rect">
            <a:avLst/>
          </a:prstGeom>
          <a:noFill/>
        </p:spPr>
        <p:txBody>
          <a:bodyPr wrap="square" anchor="t">
            <a:spAutoFit/>
          </a:bodyPr>
          <a:lstStyle/>
          <a:p>
            <a:pPr algn="l"/>
            <a:r>
              <a:rPr sz="1320" b="0" i="0">
                <a:solidFill>
                  <a:srgbClr val="70695E"/>
                </a:solidFill>
                <a:latin typeface="Aptos"/>
              </a:rPr>
              <a:t>Smoke, glow and reflective surfaces create a dramatic campaign aesthetic designed to make the bottle the central visual object.</a:t>
            </a:r>
          </a:p>
        </p:txBody>
      </p:sp>
      <p:sp>
        <p:nvSpPr>
          <p:cNvPr id="13" name="TextBox 12"/>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04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C4EF07-E0CE-E1B1-E5B2-F168B028130A}"/>
              </a:ext>
            </a:extLst>
          </p:cNvPr>
          <p:cNvPicPr>
            <a:picLocks noChangeAspect="1"/>
          </p:cNvPicPr>
          <p:nvPr/>
        </p:nvPicPr>
        <p:blipFill>
          <a:blip r:embed="rId2"/>
          <a:stretch>
            <a:fillRect/>
          </a:stretch>
        </p:blipFill>
        <p:spPr>
          <a:xfrm>
            <a:off x="4326990" y="1854200"/>
            <a:ext cx="4741545" cy="4826000"/>
          </a:xfrm>
          <a:prstGeom prst="rect">
            <a:avLst/>
          </a:prstGeom>
        </p:spPr>
      </p:pic>
      <p:sp>
        <p:nvSpPr>
          <p:cNvPr id="7" name="Rounded Rectangle 6">
            <a:extLst>
              <a:ext uri="{FF2B5EF4-FFF2-40B4-BE49-F238E27FC236}">
                <a16:creationId xmlns:a16="http://schemas.microsoft.com/office/drawing/2014/main" id="{CF1F1D1B-C745-EEEC-1F93-07BFF0C38392}"/>
              </a:ext>
            </a:extLst>
          </p:cNvPr>
          <p:cNvSpPr/>
          <p:nvPr/>
        </p:nvSpPr>
        <p:spPr>
          <a:xfrm>
            <a:off x="1580579" y="2011862"/>
            <a:ext cx="2292922" cy="4668338"/>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a:solidFill>
                  <a:srgbClr val="00B050"/>
                </a:solidFill>
              </a:rPr>
              <a:t>Strengths &amp; Opportunities</a:t>
            </a:r>
          </a:p>
          <a:p>
            <a:pPr algn="ctr"/>
            <a:endParaRPr lang="en-US" b="1" dirty="0">
              <a:solidFill>
                <a:srgbClr val="00B050"/>
              </a:solidFill>
            </a:endParaRPr>
          </a:p>
          <a:p>
            <a:pPr algn="ctr"/>
            <a:r>
              <a:rPr lang="en-US" b="1" dirty="0">
                <a:solidFill>
                  <a:srgbClr val="00B050"/>
                </a:solidFill>
              </a:rPr>
              <a:t>Strengths: High-quality products, competitive pricing, strong customer service and good profit margins.</a:t>
            </a:r>
          </a:p>
          <a:p>
            <a:pPr algn="ctr"/>
            <a:endParaRPr lang="en-US" b="1" dirty="0">
              <a:solidFill>
                <a:srgbClr val="00B050"/>
              </a:solidFill>
            </a:endParaRPr>
          </a:p>
          <a:p>
            <a:pPr algn="ctr"/>
            <a:r>
              <a:rPr lang="en-US" b="1" dirty="0">
                <a:solidFill>
                  <a:srgbClr val="00B050"/>
                </a:solidFill>
              </a:rPr>
              <a:t>Opportunities: Growing market demand, online sales growth and potential to expand the customer base.</a:t>
            </a:r>
          </a:p>
          <a:p>
            <a:pPr algn="ctr"/>
            <a:endParaRPr lang="en-US" b="1" dirty="0">
              <a:solidFill>
                <a:srgbClr val="00B050"/>
              </a:solidFill>
            </a:endParaRPr>
          </a:p>
        </p:txBody>
      </p:sp>
      <p:sp>
        <p:nvSpPr>
          <p:cNvPr id="8" name="Rounded Rectangle 7">
            <a:extLst>
              <a:ext uri="{FF2B5EF4-FFF2-40B4-BE49-F238E27FC236}">
                <a16:creationId xmlns:a16="http://schemas.microsoft.com/office/drawing/2014/main" id="{43E78FE2-CBEB-AC23-3D3C-FBA1B9E9FD47}"/>
              </a:ext>
            </a:extLst>
          </p:cNvPr>
          <p:cNvSpPr/>
          <p:nvPr/>
        </p:nvSpPr>
        <p:spPr>
          <a:xfrm>
            <a:off x="9307980" y="2365376"/>
            <a:ext cx="2643809" cy="27432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rgbClr val="FF0000"/>
                </a:solidFill>
              </a:rPr>
              <a:t>Weaknesses &amp; threats</a:t>
            </a:r>
            <a:br>
              <a:rPr lang="en-US" dirty="0">
                <a:solidFill>
                  <a:srgbClr val="FF0000"/>
                </a:solidFill>
              </a:rPr>
            </a:br>
            <a:r>
              <a:rPr lang="en-US" dirty="0">
                <a:solidFill>
                  <a:srgbClr val="FF0000"/>
                </a:solidFill>
              </a:rPr>
              <a:t>new &amp; developing the brand .</a:t>
            </a:r>
            <a:br>
              <a:rPr lang="en-US" dirty="0">
                <a:solidFill>
                  <a:srgbClr val="FF0000"/>
                </a:solidFill>
              </a:rPr>
            </a:br>
            <a:r>
              <a:rPr lang="en-US" dirty="0">
                <a:solidFill>
                  <a:srgbClr val="FF0000"/>
                </a:solidFill>
              </a:rPr>
              <a:t>Competition from established </a:t>
            </a:r>
            <a:r>
              <a:rPr lang="en-US" dirty="0" err="1">
                <a:solidFill>
                  <a:srgbClr val="FF0000"/>
                </a:solidFill>
              </a:rPr>
              <a:t>bussnisses</a:t>
            </a:r>
            <a:br>
              <a:rPr lang="en-US" dirty="0">
                <a:solidFill>
                  <a:srgbClr val="FF0000"/>
                </a:solidFill>
              </a:rPr>
            </a:br>
            <a:r>
              <a:rPr lang="en-US" dirty="0" err="1">
                <a:solidFill>
                  <a:srgbClr val="FF0000"/>
                </a:solidFill>
              </a:rPr>
              <a:t>budiling</a:t>
            </a:r>
            <a:r>
              <a:rPr lang="en-US" dirty="0">
                <a:solidFill>
                  <a:srgbClr val="FF0000"/>
                </a:solidFill>
              </a:rPr>
              <a:t> loyal customer </a:t>
            </a:r>
            <a:r>
              <a:rPr lang="en-US" dirty="0" err="1">
                <a:solidFill>
                  <a:srgbClr val="FF0000"/>
                </a:solidFill>
              </a:rPr>
              <a:t>baase</a:t>
            </a:r>
            <a:r>
              <a:rPr lang="en-US" dirty="0">
                <a:solidFill>
                  <a:srgbClr val="FF0000"/>
                </a:solidFill>
              </a:rPr>
              <a:t> </a:t>
            </a:r>
            <a:br>
              <a:rPr lang="en-US" dirty="0">
                <a:solidFill>
                  <a:srgbClr val="FF0000"/>
                </a:solidFill>
              </a:rPr>
            </a:br>
            <a:r>
              <a:rPr lang="en-US" dirty="0" err="1">
                <a:solidFill>
                  <a:srgbClr val="FF0000"/>
                </a:solidFill>
              </a:rPr>
              <a:t>limiteddd</a:t>
            </a:r>
            <a:r>
              <a:rPr lang="en-US" dirty="0">
                <a:solidFill>
                  <a:srgbClr val="FF0000"/>
                </a:solidFill>
              </a:rPr>
              <a:t> initial </a:t>
            </a:r>
            <a:r>
              <a:rPr lang="en-US" dirty="0" err="1">
                <a:solidFill>
                  <a:srgbClr val="FF0000"/>
                </a:solidFill>
              </a:rPr>
              <a:t>resoues</a:t>
            </a:r>
            <a:r>
              <a:rPr lang="en-US" dirty="0">
                <a:solidFill>
                  <a:srgbClr val="FF0000"/>
                </a:solidFill>
              </a:rPr>
              <a:t> </a:t>
            </a:r>
          </a:p>
        </p:txBody>
      </p:sp>
      <p:sp>
        <p:nvSpPr>
          <p:cNvPr id="16" name="Rectangle 15">
            <a:extLst>
              <a:ext uri="{FF2B5EF4-FFF2-40B4-BE49-F238E27FC236}">
                <a16:creationId xmlns:a16="http://schemas.microsoft.com/office/drawing/2014/main" id="{0A809C9C-1708-08BB-89B9-C2B119BEBBA5}"/>
              </a:ext>
            </a:extLst>
          </p:cNvPr>
          <p:cNvSpPr/>
          <p:nvPr/>
        </p:nvSpPr>
        <p:spPr>
          <a:xfrm>
            <a:off x="2209300" y="578441"/>
            <a:ext cx="4647619" cy="923330"/>
          </a:xfrm>
          <a:prstGeom prst="rect">
            <a:avLst/>
          </a:prstGeom>
          <a:noFill/>
        </p:spPr>
        <p:txBody>
          <a:bodyPr wrap="none" lIns="91440" tIns="45720" rIns="91440" bIns="45720">
            <a:spAutoFit/>
          </a:bodyPr>
          <a:lstStyle/>
          <a:p>
            <a:pPr algn="ctr"/>
            <a:r>
              <a:rPr lang="en-GB" sz="5400" dirty="0">
                <a:ln w="0"/>
                <a:gradFill>
                  <a:gsLst>
                    <a:gs pos="21000">
                      <a:srgbClr val="53575C"/>
                    </a:gs>
                    <a:gs pos="88000">
                      <a:srgbClr val="C5C7CA"/>
                    </a:gs>
                  </a:gsLst>
                  <a:lin ang="5400000"/>
                </a:gradFill>
              </a:rPr>
              <a:t>Strategic SWOT </a:t>
            </a:r>
            <a:endParaRPr lang="en-GB" sz="5400" b="0" cap="none" spc="0" dirty="0">
              <a:ln w="0"/>
              <a:gradFill>
                <a:gsLst>
                  <a:gs pos="21000">
                    <a:srgbClr val="53575C"/>
                  </a:gs>
                  <a:gs pos="88000">
                    <a:srgbClr val="C5C7CA"/>
                  </a:gs>
                </a:gsLst>
                <a:lin ang="5400000"/>
              </a:gradFill>
              <a:effectLst/>
            </a:endParaRPr>
          </a:p>
        </p:txBody>
      </p:sp>
    </p:spTree>
    <p:extLst>
      <p:ext uri="{BB962C8B-B14F-4D97-AF65-F5344CB8AC3E}">
        <p14:creationId xmlns:p14="http://schemas.microsoft.com/office/powerpoint/2010/main" val="2173213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Product Objectives</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Strategic objectives that follow directly from the supplied brand presentation.</a:t>
            </a:r>
          </a:p>
        </p:txBody>
      </p:sp>
      <p:sp>
        <p:nvSpPr>
          <p:cNvPr id="4" name="Rounded Rectangle 3"/>
          <p:cNvSpPr/>
          <p:nvPr/>
        </p:nvSpPr>
        <p:spPr>
          <a:xfrm>
            <a:off x="640080" y="1828800"/>
            <a:ext cx="3383280" cy="329184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68680" y="2039112"/>
            <a:ext cx="2926080" cy="347472"/>
          </a:xfrm>
          <a:prstGeom prst="rect">
            <a:avLst/>
          </a:prstGeom>
          <a:noFill/>
        </p:spPr>
        <p:txBody>
          <a:bodyPr wrap="square" anchor="t">
            <a:spAutoFit/>
          </a:bodyPr>
          <a:lstStyle/>
          <a:p>
            <a:pPr algn="l"/>
            <a:r>
              <a:rPr sz="1650" b="1" i="0">
                <a:solidFill>
                  <a:srgbClr val="BE9641"/>
                </a:solidFill>
                <a:latin typeface="Aptos Display"/>
              </a:rPr>
              <a:t>01 • Recognition</a:t>
            </a:r>
          </a:p>
        </p:txBody>
      </p:sp>
      <p:sp>
        <p:nvSpPr>
          <p:cNvPr id="6" name="TextBox 5"/>
          <p:cNvSpPr txBox="1"/>
          <p:nvPr/>
        </p:nvSpPr>
        <p:spPr>
          <a:xfrm>
            <a:off x="868680" y="2542032"/>
            <a:ext cx="2926080" cy="2395728"/>
          </a:xfrm>
          <a:prstGeom prst="rect">
            <a:avLst/>
          </a:prstGeom>
          <a:noFill/>
        </p:spPr>
        <p:txBody>
          <a:bodyPr wrap="square" anchor="t">
            <a:spAutoFit/>
          </a:bodyPr>
          <a:lstStyle/>
          <a:p>
            <a:pPr algn="l"/>
            <a:r>
              <a:rPr sz="1320" b="0" i="0">
                <a:solidFill>
                  <a:srgbClr val="70695E"/>
                </a:solidFill>
                <a:latin typeface="Aptos"/>
              </a:rPr>
              <a:t>Build a distinctive identity around the ORRISE name and the Deluxe Opulence visual signature.</a:t>
            </a:r>
          </a:p>
        </p:txBody>
      </p:sp>
      <p:sp>
        <p:nvSpPr>
          <p:cNvPr id="7" name="Rounded Rectangle 6"/>
          <p:cNvSpPr/>
          <p:nvPr/>
        </p:nvSpPr>
        <p:spPr>
          <a:xfrm>
            <a:off x="4407408" y="1828800"/>
            <a:ext cx="3383280" cy="329184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636008" y="2039112"/>
            <a:ext cx="2926080" cy="347472"/>
          </a:xfrm>
          <a:prstGeom prst="rect">
            <a:avLst/>
          </a:prstGeom>
          <a:noFill/>
        </p:spPr>
        <p:txBody>
          <a:bodyPr wrap="square" anchor="t">
            <a:spAutoFit/>
          </a:bodyPr>
          <a:lstStyle/>
          <a:p>
            <a:pPr algn="l"/>
            <a:r>
              <a:rPr sz="1650" b="1" i="0">
                <a:solidFill>
                  <a:srgbClr val="BE9641"/>
                </a:solidFill>
                <a:latin typeface="Aptos Display"/>
              </a:rPr>
              <a:t>02 • Premium perception</a:t>
            </a:r>
          </a:p>
        </p:txBody>
      </p:sp>
      <p:sp>
        <p:nvSpPr>
          <p:cNvPr id="9" name="TextBox 8"/>
          <p:cNvSpPr txBox="1"/>
          <p:nvPr/>
        </p:nvSpPr>
        <p:spPr>
          <a:xfrm>
            <a:off x="4636008" y="2542032"/>
            <a:ext cx="2926080" cy="2395728"/>
          </a:xfrm>
          <a:prstGeom prst="rect">
            <a:avLst/>
          </a:prstGeom>
          <a:noFill/>
        </p:spPr>
        <p:txBody>
          <a:bodyPr wrap="square" anchor="t">
            <a:spAutoFit/>
          </a:bodyPr>
          <a:lstStyle/>
          <a:p>
            <a:pPr algn="l"/>
            <a:r>
              <a:rPr sz="1320" b="0" i="0">
                <a:solidFill>
                  <a:srgbClr val="70695E"/>
                </a:solidFill>
                <a:latin typeface="Aptos"/>
              </a:rPr>
              <a:t>Use consistent luxury-oriented packaging and communication to reinforce the product’s intended positioning.</a:t>
            </a:r>
          </a:p>
        </p:txBody>
      </p:sp>
      <p:sp>
        <p:nvSpPr>
          <p:cNvPr id="10" name="Rounded Rectangle 9"/>
          <p:cNvSpPr/>
          <p:nvPr/>
        </p:nvSpPr>
        <p:spPr>
          <a:xfrm>
            <a:off x="8174736" y="1828800"/>
            <a:ext cx="3383280" cy="329184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403336" y="2039112"/>
            <a:ext cx="2926080" cy="347472"/>
          </a:xfrm>
          <a:prstGeom prst="rect">
            <a:avLst/>
          </a:prstGeom>
          <a:noFill/>
        </p:spPr>
        <p:txBody>
          <a:bodyPr wrap="square" anchor="t">
            <a:spAutoFit/>
          </a:bodyPr>
          <a:lstStyle/>
          <a:p>
            <a:pPr algn="l"/>
            <a:r>
              <a:rPr sz="1650" b="1" i="0">
                <a:solidFill>
                  <a:srgbClr val="BE9641"/>
                </a:solidFill>
                <a:latin typeface="Aptos Display"/>
              </a:rPr>
              <a:t>03 • Expression</a:t>
            </a:r>
          </a:p>
        </p:txBody>
      </p:sp>
      <p:sp>
        <p:nvSpPr>
          <p:cNvPr id="12" name="TextBox 11"/>
          <p:cNvSpPr txBox="1"/>
          <p:nvPr/>
        </p:nvSpPr>
        <p:spPr>
          <a:xfrm>
            <a:off x="8403336" y="2542032"/>
            <a:ext cx="2926080" cy="2395728"/>
          </a:xfrm>
          <a:prstGeom prst="rect">
            <a:avLst/>
          </a:prstGeom>
          <a:noFill/>
        </p:spPr>
        <p:txBody>
          <a:bodyPr wrap="square" anchor="t">
            <a:spAutoFit/>
          </a:bodyPr>
          <a:lstStyle/>
          <a:p>
            <a:pPr algn="l"/>
            <a:r>
              <a:rPr sz="1320" b="0" i="0">
                <a:solidFill>
                  <a:srgbClr val="70695E"/>
                </a:solidFill>
                <a:latin typeface="Aptos"/>
              </a:rPr>
              <a:t>Make “Unleash Your Essence.” the emotional bridge between fragrance, identity and self-expression.</a:t>
            </a:r>
          </a:p>
        </p:txBody>
      </p:sp>
      <p:sp>
        <p:nvSpPr>
          <p:cNvPr id="13" name="TextBox 12"/>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05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Positioning Framework</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A strategic framework for defining the product without inventing unsupported competitor claims.</a:t>
            </a:r>
          </a:p>
        </p:txBody>
      </p:sp>
      <p:sp>
        <p:nvSpPr>
          <p:cNvPr id="4" name="Rectangle 3"/>
          <p:cNvSpPr/>
          <p:nvPr/>
        </p:nvSpPr>
        <p:spPr>
          <a:xfrm>
            <a:off x="594360" y="1508760"/>
            <a:ext cx="1554480" cy="502920"/>
          </a:xfrm>
          <a:prstGeom prst="rect">
            <a:avLst/>
          </a:prstGeom>
          <a:solidFill>
            <a:srgbClr val="1413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673352"/>
            <a:ext cx="1371600" cy="182880"/>
          </a:xfrm>
          <a:prstGeom prst="rect">
            <a:avLst/>
          </a:prstGeom>
          <a:noFill/>
        </p:spPr>
        <p:txBody>
          <a:bodyPr wrap="square" anchor="t">
            <a:spAutoFit/>
          </a:bodyPr>
          <a:lstStyle/>
          <a:p>
            <a:pPr algn="l"/>
            <a:r>
              <a:rPr sz="950" b="1" i="0">
                <a:solidFill>
                  <a:srgbClr val="FFFFFC"/>
                </a:solidFill>
                <a:latin typeface="Aptos"/>
              </a:rPr>
              <a:t>Dimension</a:t>
            </a:r>
          </a:p>
        </p:txBody>
      </p:sp>
      <p:sp>
        <p:nvSpPr>
          <p:cNvPr id="6" name="Rectangle 5"/>
          <p:cNvSpPr/>
          <p:nvPr/>
        </p:nvSpPr>
        <p:spPr>
          <a:xfrm>
            <a:off x="2148840" y="1508760"/>
            <a:ext cx="3383280" cy="502920"/>
          </a:xfrm>
          <a:prstGeom prst="rect">
            <a:avLst/>
          </a:prstGeom>
          <a:solidFill>
            <a:srgbClr val="1413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2240280" y="1673352"/>
            <a:ext cx="3200400" cy="182880"/>
          </a:xfrm>
          <a:prstGeom prst="rect">
            <a:avLst/>
          </a:prstGeom>
          <a:noFill/>
        </p:spPr>
        <p:txBody>
          <a:bodyPr wrap="square" anchor="t">
            <a:spAutoFit/>
          </a:bodyPr>
          <a:lstStyle/>
          <a:p>
            <a:pPr algn="l"/>
            <a:r>
              <a:rPr sz="950" b="1" i="0">
                <a:solidFill>
                  <a:srgbClr val="FFFFFC"/>
                </a:solidFill>
                <a:latin typeface="Aptos"/>
              </a:rPr>
              <a:t>ORRISE — supplied positioning</a:t>
            </a:r>
          </a:p>
        </p:txBody>
      </p:sp>
      <p:sp>
        <p:nvSpPr>
          <p:cNvPr id="8" name="Rectangle 7"/>
          <p:cNvSpPr/>
          <p:nvPr/>
        </p:nvSpPr>
        <p:spPr>
          <a:xfrm>
            <a:off x="5532120" y="1508760"/>
            <a:ext cx="3200400" cy="502920"/>
          </a:xfrm>
          <a:prstGeom prst="rect">
            <a:avLst/>
          </a:prstGeom>
          <a:solidFill>
            <a:srgbClr val="1413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623559" y="1673352"/>
            <a:ext cx="3017520" cy="182880"/>
          </a:xfrm>
          <a:prstGeom prst="rect">
            <a:avLst/>
          </a:prstGeom>
          <a:noFill/>
        </p:spPr>
        <p:txBody>
          <a:bodyPr wrap="square" anchor="t">
            <a:spAutoFit/>
          </a:bodyPr>
          <a:lstStyle/>
          <a:p>
            <a:pPr algn="l"/>
            <a:r>
              <a:rPr sz="950" b="1" i="0">
                <a:solidFill>
                  <a:srgbClr val="FFFFFC"/>
                </a:solidFill>
                <a:latin typeface="Aptos"/>
              </a:rPr>
              <a:t>Evidence in creative</a:t>
            </a:r>
          </a:p>
        </p:txBody>
      </p:sp>
      <p:sp>
        <p:nvSpPr>
          <p:cNvPr id="10" name="Rectangle 9"/>
          <p:cNvSpPr/>
          <p:nvPr/>
        </p:nvSpPr>
        <p:spPr>
          <a:xfrm>
            <a:off x="8732520" y="1508760"/>
            <a:ext cx="2834640" cy="502920"/>
          </a:xfrm>
          <a:prstGeom prst="rect">
            <a:avLst/>
          </a:prstGeom>
          <a:solidFill>
            <a:srgbClr val="1413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823960" y="1673352"/>
            <a:ext cx="2651760" cy="182880"/>
          </a:xfrm>
          <a:prstGeom prst="rect">
            <a:avLst/>
          </a:prstGeom>
          <a:noFill/>
        </p:spPr>
        <p:txBody>
          <a:bodyPr wrap="square" anchor="t">
            <a:spAutoFit/>
          </a:bodyPr>
          <a:lstStyle/>
          <a:p>
            <a:pPr algn="l"/>
            <a:r>
              <a:rPr sz="950" b="1" i="0">
                <a:solidFill>
                  <a:srgbClr val="FFFFFC"/>
                </a:solidFill>
                <a:latin typeface="Aptos"/>
              </a:rPr>
              <a:t>To validate</a:t>
            </a:r>
          </a:p>
        </p:txBody>
      </p:sp>
      <p:sp>
        <p:nvSpPr>
          <p:cNvPr id="12" name="Rectangle 11"/>
          <p:cNvSpPr/>
          <p:nvPr/>
        </p:nvSpPr>
        <p:spPr>
          <a:xfrm>
            <a:off x="594360" y="2011680"/>
            <a:ext cx="155448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85800" y="2267712"/>
            <a:ext cx="1371600" cy="274320"/>
          </a:xfrm>
          <a:prstGeom prst="rect">
            <a:avLst/>
          </a:prstGeom>
          <a:noFill/>
        </p:spPr>
        <p:txBody>
          <a:bodyPr wrap="square" anchor="t">
            <a:spAutoFit/>
          </a:bodyPr>
          <a:lstStyle/>
          <a:p>
            <a:pPr algn="l"/>
            <a:r>
              <a:rPr sz="1050" b="0" i="0">
                <a:solidFill>
                  <a:srgbClr val="70695E"/>
                </a:solidFill>
                <a:latin typeface="Aptos"/>
              </a:rPr>
              <a:t>Identity</a:t>
            </a:r>
          </a:p>
        </p:txBody>
      </p:sp>
      <p:sp>
        <p:nvSpPr>
          <p:cNvPr id="14" name="Rectangle 13"/>
          <p:cNvSpPr/>
          <p:nvPr/>
        </p:nvSpPr>
        <p:spPr>
          <a:xfrm>
            <a:off x="2148840" y="2011680"/>
            <a:ext cx="338328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2240280" y="2267712"/>
            <a:ext cx="3200400" cy="274320"/>
          </a:xfrm>
          <a:prstGeom prst="rect">
            <a:avLst/>
          </a:prstGeom>
          <a:noFill/>
        </p:spPr>
        <p:txBody>
          <a:bodyPr wrap="square" anchor="t">
            <a:spAutoFit/>
          </a:bodyPr>
          <a:lstStyle/>
          <a:p>
            <a:pPr algn="l"/>
            <a:r>
              <a:rPr sz="1050" b="0" i="0">
                <a:solidFill>
                  <a:srgbClr val="70695E"/>
                </a:solidFill>
                <a:latin typeface="Aptos"/>
              </a:rPr>
              <a:t>ORRISE</a:t>
            </a:r>
          </a:p>
        </p:txBody>
      </p:sp>
      <p:sp>
        <p:nvSpPr>
          <p:cNvPr id="16" name="Rectangle 15"/>
          <p:cNvSpPr/>
          <p:nvPr/>
        </p:nvSpPr>
        <p:spPr>
          <a:xfrm>
            <a:off x="5532120" y="2011680"/>
            <a:ext cx="320040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623559" y="2267712"/>
            <a:ext cx="3017520" cy="274320"/>
          </a:xfrm>
          <a:prstGeom prst="rect">
            <a:avLst/>
          </a:prstGeom>
          <a:noFill/>
        </p:spPr>
        <p:txBody>
          <a:bodyPr wrap="square" anchor="t">
            <a:spAutoFit/>
          </a:bodyPr>
          <a:lstStyle/>
          <a:p>
            <a:pPr algn="l"/>
            <a:r>
              <a:rPr sz="1050" b="0" i="0">
                <a:solidFill>
                  <a:srgbClr val="70695E"/>
                </a:solidFill>
                <a:latin typeface="Aptos"/>
              </a:rPr>
              <a:t>Brand name shown on label</a:t>
            </a:r>
          </a:p>
        </p:txBody>
      </p:sp>
      <p:sp>
        <p:nvSpPr>
          <p:cNvPr id="18" name="Rectangle 17"/>
          <p:cNvSpPr/>
          <p:nvPr/>
        </p:nvSpPr>
        <p:spPr>
          <a:xfrm>
            <a:off x="8732520" y="2011680"/>
            <a:ext cx="283464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823960" y="2267712"/>
            <a:ext cx="2651760" cy="274320"/>
          </a:xfrm>
          <a:prstGeom prst="rect">
            <a:avLst/>
          </a:prstGeom>
          <a:noFill/>
        </p:spPr>
        <p:txBody>
          <a:bodyPr wrap="square" anchor="t">
            <a:spAutoFit/>
          </a:bodyPr>
          <a:lstStyle/>
          <a:p>
            <a:pPr algn="l"/>
            <a:r>
              <a:rPr sz="1050" b="0" i="0">
                <a:solidFill>
                  <a:srgbClr val="70695E"/>
                </a:solidFill>
                <a:latin typeface="Aptos"/>
              </a:rPr>
              <a:t>Brand story</a:t>
            </a:r>
          </a:p>
        </p:txBody>
      </p:sp>
      <p:sp>
        <p:nvSpPr>
          <p:cNvPr id="20" name="Rectangle 19"/>
          <p:cNvSpPr/>
          <p:nvPr/>
        </p:nvSpPr>
        <p:spPr>
          <a:xfrm>
            <a:off x="594360" y="2852928"/>
            <a:ext cx="155448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85800" y="3108960"/>
            <a:ext cx="1371600" cy="274320"/>
          </a:xfrm>
          <a:prstGeom prst="rect">
            <a:avLst/>
          </a:prstGeom>
          <a:noFill/>
        </p:spPr>
        <p:txBody>
          <a:bodyPr wrap="square" anchor="t">
            <a:spAutoFit/>
          </a:bodyPr>
          <a:lstStyle/>
          <a:p>
            <a:pPr algn="l"/>
            <a:r>
              <a:rPr sz="1050" b="0" i="0">
                <a:solidFill>
                  <a:srgbClr val="70695E"/>
                </a:solidFill>
                <a:latin typeface="Aptos"/>
              </a:rPr>
              <a:t>Edition</a:t>
            </a:r>
          </a:p>
        </p:txBody>
      </p:sp>
      <p:sp>
        <p:nvSpPr>
          <p:cNvPr id="22" name="Rectangle 21"/>
          <p:cNvSpPr/>
          <p:nvPr/>
        </p:nvSpPr>
        <p:spPr>
          <a:xfrm>
            <a:off x="2148840" y="2852928"/>
            <a:ext cx="338328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2240280" y="3108960"/>
            <a:ext cx="3200400" cy="274320"/>
          </a:xfrm>
          <a:prstGeom prst="rect">
            <a:avLst/>
          </a:prstGeom>
          <a:noFill/>
        </p:spPr>
        <p:txBody>
          <a:bodyPr wrap="square" anchor="t">
            <a:spAutoFit/>
          </a:bodyPr>
          <a:lstStyle/>
          <a:p>
            <a:pPr algn="l"/>
            <a:r>
              <a:rPr sz="1050" b="0" i="0">
                <a:solidFill>
                  <a:srgbClr val="70695E"/>
                </a:solidFill>
                <a:latin typeface="Aptos"/>
              </a:rPr>
              <a:t>Deluxe Opulence</a:t>
            </a:r>
          </a:p>
        </p:txBody>
      </p:sp>
      <p:sp>
        <p:nvSpPr>
          <p:cNvPr id="24" name="Rectangle 23"/>
          <p:cNvSpPr/>
          <p:nvPr/>
        </p:nvSpPr>
        <p:spPr>
          <a:xfrm>
            <a:off x="5532120" y="2852928"/>
            <a:ext cx="320040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5623559" y="3108960"/>
            <a:ext cx="3017520" cy="274320"/>
          </a:xfrm>
          <a:prstGeom prst="rect">
            <a:avLst/>
          </a:prstGeom>
          <a:noFill/>
        </p:spPr>
        <p:txBody>
          <a:bodyPr wrap="square" anchor="t">
            <a:spAutoFit/>
          </a:bodyPr>
          <a:lstStyle/>
          <a:p>
            <a:pPr algn="l"/>
            <a:r>
              <a:rPr sz="1050" b="0" i="0">
                <a:solidFill>
                  <a:srgbClr val="70695E"/>
                </a:solidFill>
                <a:latin typeface="Aptos"/>
              </a:rPr>
              <a:t>Printed on label</a:t>
            </a:r>
          </a:p>
        </p:txBody>
      </p:sp>
      <p:sp>
        <p:nvSpPr>
          <p:cNvPr id="26" name="Rectangle 25"/>
          <p:cNvSpPr/>
          <p:nvPr/>
        </p:nvSpPr>
        <p:spPr>
          <a:xfrm>
            <a:off x="8732520" y="2852928"/>
            <a:ext cx="283464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823960" y="3108960"/>
            <a:ext cx="2651760" cy="274320"/>
          </a:xfrm>
          <a:prstGeom prst="rect">
            <a:avLst/>
          </a:prstGeom>
          <a:noFill/>
        </p:spPr>
        <p:txBody>
          <a:bodyPr wrap="square" anchor="t">
            <a:spAutoFit/>
          </a:bodyPr>
          <a:lstStyle/>
          <a:p>
            <a:pPr algn="l"/>
            <a:r>
              <a:rPr sz="1050" b="0" i="0">
                <a:solidFill>
                  <a:srgbClr val="70695E"/>
                </a:solidFill>
                <a:latin typeface="Aptos"/>
              </a:rPr>
              <a:t>Collection architecture</a:t>
            </a:r>
          </a:p>
        </p:txBody>
      </p:sp>
      <p:sp>
        <p:nvSpPr>
          <p:cNvPr id="28" name="Rectangle 27"/>
          <p:cNvSpPr/>
          <p:nvPr/>
        </p:nvSpPr>
        <p:spPr>
          <a:xfrm>
            <a:off x="594360" y="3694176"/>
            <a:ext cx="155448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685800" y="3950208"/>
            <a:ext cx="1371600" cy="274320"/>
          </a:xfrm>
          <a:prstGeom prst="rect">
            <a:avLst/>
          </a:prstGeom>
          <a:noFill/>
        </p:spPr>
        <p:txBody>
          <a:bodyPr wrap="square" anchor="t">
            <a:spAutoFit/>
          </a:bodyPr>
          <a:lstStyle/>
          <a:p>
            <a:pPr algn="l"/>
            <a:r>
              <a:rPr sz="1050" b="0" i="0">
                <a:solidFill>
                  <a:srgbClr val="70695E"/>
                </a:solidFill>
                <a:latin typeface="Aptos"/>
              </a:rPr>
              <a:t>Format</a:t>
            </a:r>
          </a:p>
        </p:txBody>
      </p:sp>
      <p:sp>
        <p:nvSpPr>
          <p:cNvPr id="30" name="Rectangle 29"/>
          <p:cNvSpPr/>
          <p:nvPr/>
        </p:nvSpPr>
        <p:spPr>
          <a:xfrm>
            <a:off x="2148840" y="3694176"/>
            <a:ext cx="338328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2240280" y="3950208"/>
            <a:ext cx="3200400" cy="274320"/>
          </a:xfrm>
          <a:prstGeom prst="rect">
            <a:avLst/>
          </a:prstGeom>
          <a:noFill/>
        </p:spPr>
        <p:txBody>
          <a:bodyPr wrap="square" anchor="t">
            <a:spAutoFit/>
          </a:bodyPr>
          <a:lstStyle/>
          <a:p>
            <a:pPr algn="l"/>
            <a:r>
              <a:rPr sz="1050" b="0" i="0">
                <a:solidFill>
                  <a:srgbClr val="70695E"/>
                </a:solidFill>
                <a:latin typeface="Aptos"/>
              </a:rPr>
              <a:t>Parfum • 50 ml</a:t>
            </a:r>
          </a:p>
        </p:txBody>
      </p:sp>
      <p:sp>
        <p:nvSpPr>
          <p:cNvPr id="32" name="Rectangle 31"/>
          <p:cNvSpPr/>
          <p:nvPr/>
        </p:nvSpPr>
        <p:spPr>
          <a:xfrm>
            <a:off x="5532120" y="3694176"/>
            <a:ext cx="320040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5623559" y="3950208"/>
            <a:ext cx="3017520" cy="274320"/>
          </a:xfrm>
          <a:prstGeom prst="rect">
            <a:avLst/>
          </a:prstGeom>
          <a:noFill/>
        </p:spPr>
        <p:txBody>
          <a:bodyPr wrap="square" anchor="t">
            <a:spAutoFit/>
          </a:bodyPr>
          <a:lstStyle/>
          <a:p>
            <a:pPr algn="l"/>
            <a:r>
              <a:rPr sz="1050" b="0" i="0">
                <a:solidFill>
                  <a:srgbClr val="70695E"/>
                </a:solidFill>
                <a:latin typeface="Aptos"/>
              </a:rPr>
              <a:t>Printed on label</a:t>
            </a:r>
          </a:p>
        </p:txBody>
      </p:sp>
      <p:sp>
        <p:nvSpPr>
          <p:cNvPr id="34" name="Rectangle 33"/>
          <p:cNvSpPr/>
          <p:nvPr/>
        </p:nvSpPr>
        <p:spPr>
          <a:xfrm>
            <a:off x="8732520" y="3694176"/>
            <a:ext cx="283464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8823960" y="3950208"/>
            <a:ext cx="2651760" cy="274320"/>
          </a:xfrm>
          <a:prstGeom prst="rect">
            <a:avLst/>
          </a:prstGeom>
          <a:noFill/>
        </p:spPr>
        <p:txBody>
          <a:bodyPr wrap="square" anchor="t">
            <a:spAutoFit/>
          </a:bodyPr>
          <a:lstStyle/>
          <a:p>
            <a:pPr algn="l"/>
            <a:r>
              <a:rPr sz="1050" b="0" i="0">
                <a:solidFill>
                  <a:srgbClr val="70695E"/>
                </a:solidFill>
                <a:latin typeface="Aptos"/>
              </a:rPr>
              <a:t>Retail format / variants</a:t>
            </a:r>
          </a:p>
        </p:txBody>
      </p:sp>
      <p:sp>
        <p:nvSpPr>
          <p:cNvPr id="36" name="Rectangle 35"/>
          <p:cNvSpPr/>
          <p:nvPr/>
        </p:nvSpPr>
        <p:spPr>
          <a:xfrm>
            <a:off x="594360" y="4535424"/>
            <a:ext cx="155448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685800" y="4791456"/>
            <a:ext cx="1371600" cy="274320"/>
          </a:xfrm>
          <a:prstGeom prst="rect">
            <a:avLst/>
          </a:prstGeom>
          <a:noFill/>
        </p:spPr>
        <p:txBody>
          <a:bodyPr wrap="square" anchor="t">
            <a:spAutoFit/>
          </a:bodyPr>
          <a:lstStyle/>
          <a:p>
            <a:pPr algn="l"/>
            <a:r>
              <a:rPr sz="1050" b="0" i="0">
                <a:solidFill>
                  <a:srgbClr val="70695E"/>
                </a:solidFill>
                <a:latin typeface="Aptos"/>
              </a:rPr>
              <a:t>Promise</a:t>
            </a:r>
          </a:p>
        </p:txBody>
      </p:sp>
      <p:sp>
        <p:nvSpPr>
          <p:cNvPr id="38" name="Rectangle 37"/>
          <p:cNvSpPr/>
          <p:nvPr/>
        </p:nvSpPr>
        <p:spPr>
          <a:xfrm>
            <a:off x="2148840" y="4535424"/>
            <a:ext cx="338328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2240280" y="4791456"/>
            <a:ext cx="3200400" cy="274320"/>
          </a:xfrm>
          <a:prstGeom prst="rect">
            <a:avLst/>
          </a:prstGeom>
          <a:noFill/>
        </p:spPr>
        <p:txBody>
          <a:bodyPr wrap="square" anchor="t">
            <a:spAutoFit/>
          </a:bodyPr>
          <a:lstStyle/>
          <a:p>
            <a:pPr algn="l"/>
            <a:r>
              <a:rPr sz="1050" b="0" i="0">
                <a:solidFill>
                  <a:srgbClr val="70695E"/>
                </a:solidFill>
                <a:latin typeface="Aptos"/>
              </a:rPr>
              <a:t>Unleash Your Essence.</a:t>
            </a:r>
          </a:p>
        </p:txBody>
      </p:sp>
      <p:sp>
        <p:nvSpPr>
          <p:cNvPr id="40" name="Rectangle 39"/>
          <p:cNvSpPr/>
          <p:nvPr/>
        </p:nvSpPr>
        <p:spPr>
          <a:xfrm>
            <a:off x="5532120" y="4535424"/>
            <a:ext cx="320040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5623559" y="4791456"/>
            <a:ext cx="3017520" cy="274320"/>
          </a:xfrm>
          <a:prstGeom prst="rect">
            <a:avLst/>
          </a:prstGeom>
          <a:noFill/>
        </p:spPr>
        <p:txBody>
          <a:bodyPr wrap="square" anchor="t">
            <a:spAutoFit/>
          </a:bodyPr>
          <a:lstStyle/>
          <a:p>
            <a:pPr algn="l"/>
            <a:r>
              <a:rPr sz="1050" b="0" i="0">
                <a:solidFill>
                  <a:srgbClr val="70695E"/>
                </a:solidFill>
                <a:latin typeface="Aptos"/>
              </a:rPr>
              <a:t>Campaign tagline</a:t>
            </a:r>
          </a:p>
        </p:txBody>
      </p:sp>
      <p:sp>
        <p:nvSpPr>
          <p:cNvPr id="42" name="Rectangle 41"/>
          <p:cNvSpPr/>
          <p:nvPr/>
        </p:nvSpPr>
        <p:spPr>
          <a:xfrm>
            <a:off x="8732520" y="4535424"/>
            <a:ext cx="2834640" cy="841248"/>
          </a:xfrm>
          <a:prstGeom prst="rect">
            <a:avLst/>
          </a:prstGeom>
          <a:solidFill>
            <a:srgbClr val="FFFFFC"/>
          </a:solidFill>
          <a:ln w="635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8823960" y="4791456"/>
            <a:ext cx="2651760" cy="274320"/>
          </a:xfrm>
          <a:prstGeom prst="rect">
            <a:avLst/>
          </a:prstGeom>
          <a:noFill/>
        </p:spPr>
        <p:txBody>
          <a:bodyPr wrap="square" anchor="t">
            <a:spAutoFit/>
          </a:bodyPr>
          <a:lstStyle/>
          <a:p>
            <a:pPr algn="l"/>
            <a:r>
              <a:rPr sz="1050" b="0" i="0">
                <a:solidFill>
                  <a:srgbClr val="70695E"/>
                </a:solidFill>
                <a:latin typeface="Aptos"/>
              </a:rPr>
              <a:t>Fragrance experience / notes</a:t>
            </a:r>
          </a:p>
        </p:txBody>
      </p:sp>
      <p:sp>
        <p:nvSpPr>
          <p:cNvPr id="44" name="TextBox 43"/>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06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Strategic Assessment</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What is clearly established by the supplied artwork — and what still requires product research.</a:t>
            </a:r>
          </a:p>
        </p:txBody>
      </p:sp>
      <p:sp>
        <p:nvSpPr>
          <p:cNvPr id="4" name="Rounded Rectangle 3"/>
          <p:cNvSpPr/>
          <p:nvPr/>
        </p:nvSpPr>
        <p:spPr>
          <a:xfrm>
            <a:off x="640080" y="1554480"/>
            <a:ext cx="5349240" cy="210312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68680" y="1764792"/>
            <a:ext cx="4892040" cy="347472"/>
          </a:xfrm>
          <a:prstGeom prst="rect">
            <a:avLst/>
          </a:prstGeom>
          <a:noFill/>
        </p:spPr>
        <p:txBody>
          <a:bodyPr wrap="square" anchor="t">
            <a:spAutoFit/>
          </a:bodyPr>
          <a:lstStyle/>
          <a:p>
            <a:pPr algn="l"/>
            <a:r>
              <a:rPr sz="1650" b="1" i="0">
                <a:solidFill>
                  <a:srgbClr val="BE9641"/>
                </a:solidFill>
                <a:latin typeface="Aptos Display"/>
              </a:rPr>
              <a:t>Established strengths</a:t>
            </a:r>
          </a:p>
        </p:txBody>
      </p:sp>
      <p:sp>
        <p:nvSpPr>
          <p:cNvPr id="6" name="TextBox 5"/>
          <p:cNvSpPr txBox="1"/>
          <p:nvPr/>
        </p:nvSpPr>
        <p:spPr>
          <a:xfrm>
            <a:off x="868680" y="2267712"/>
            <a:ext cx="4892040" cy="1126462"/>
          </a:xfrm>
          <a:prstGeom prst="rect">
            <a:avLst/>
          </a:prstGeom>
          <a:noFill/>
        </p:spPr>
        <p:txBody>
          <a:bodyPr wrap="square" anchor="t">
            <a:spAutoFit/>
          </a:bodyPr>
          <a:lstStyle/>
          <a:p>
            <a:pPr algn="l"/>
            <a:r>
              <a:rPr sz="1320" b="0" i="0" dirty="0">
                <a:solidFill>
                  <a:srgbClr val="70695E"/>
                </a:solidFill>
                <a:latin typeface="Aptos"/>
              </a:rPr>
              <a:t>• Distinctive name and edition</a:t>
            </a:r>
            <a:br>
              <a:rPr dirty="0"/>
            </a:br>
            <a:r>
              <a:rPr dirty="0"/>
              <a:t>• Strong luxury visual language</a:t>
            </a:r>
            <a:br>
              <a:rPr dirty="0"/>
            </a:br>
            <a:r>
              <a:rPr dirty="0"/>
              <a:t>• Clear 50 ml parfum format</a:t>
            </a:r>
            <a:br>
              <a:rPr dirty="0"/>
            </a:br>
            <a:r>
              <a:rPr dirty="0"/>
              <a:t>• Memorable emotional </a:t>
            </a:r>
            <a:r>
              <a:rPr lang="en-US" dirty="0"/>
              <a:t>smell</a:t>
            </a:r>
            <a:endParaRPr dirty="0"/>
          </a:p>
        </p:txBody>
      </p:sp>
      <p:sp>
        <p:nvSpPr>
          <p:cNvPr id="7" name="Rounded Rectangle 6"/>
          <p:cNvSpPr/>
          <p:nvPr/>
        </p:nvSpPr>
        <p:spPr>
          <a:xfrm>
            <a:off x="6217920" y="1554480"/>
            <a:ext cx="5349240" cy="210312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446520" y="1764792"/>
            <a:ext cx="4892040" cy="347472"/>
          </a:xfrm>
          <a:prstGeom prst="rect">
            <a:avLst/>
          </a:prstGeom>
          <a:noFill/>
        </p:spPr>
        <p:txBody>
          <a:bodyPr wrap="square" anchor="t">
            <a:spAutoFit/>
          </a:bodyPr>
          <a:lstStyle/>
          <a:p>
            <a:pPr algn="l"/>
            <a:r>
              <a:rPr sz="1650" b="1" i="0">
                <a:solidFill>
                  <a:srgbClr val="BE9641"/>
                </a:solidFill>
                <a:latin typeface="Aptos Display"/>
              </a:rPr>
              <a:t>Information gaps</a:t>
            </a:r>
          </a:p>
        </p:txBody>
      </p:sp>
      <p:sp>
        <p:nvSpPr>
          <p:cNvPr id="9" name="TextBox 8"/>
          <p:cNvSpPr txBox="1"/>
          <p:nvPr/>
        </p:nvSpPr>
        <p:spPr>
          <a:xfrm>
            <a:off x="6446520" y="2267712"/>
            <a:ext cx="4892040" cy="1207007"/>
          </a:xfrm>
          <a:prstGeom prst="rect">
            <a:avLst/>
          </a:prstGeom>
          <a:noFill/>
        </p:spPr>
        <p:txBody>
          <a:bodyPr wrap="square" anchor="t">
            <a:spAutoFit/>
          </a:bodyPr>
          <a:lstStyle/>
          <a:p>
            <a:pPr algn="l"/>
            <a:r>
              <a:rPr sz="1320" b="0" i="0">
                <a:solidFill>
                  <a:srgbClr val="70695E"/>
                </a:solidFill>
                <a:latin typeface="Aptos"/>
              </a:rPr>
              <a:t>• Fragrance notes / olfactory family</a:t>
            </a:r>
            <a:br/>
            <a:r>
              <a:t>• Target customer profile</a:t>
            </a:r>
            <a:br/>
            <a:r>
              <a:t>• Price and retail channels</a:t>
            </a:r>
            <a:br/>
            <a:r>
              <a:t>• Ingredients and concentration</a:t>
            </a:r>
            <a:br/>
            <a:r>
              <a:t>• Brand heritage and manufacturing</a:t>
            </a:r>
          </a:p>
        </p:txBody>
      </p:sp>
      <p:sp>
        <p:nvSpPr>
          <p:cNvPr id="10" name="Rounded Rectangle 9"/>
          <p:cNvSpPr/>
          <p:nvPr/>
        </p:nvSpPr>
        <p:spPr>
          <a:xfrm>
            <a:off x="640080" y="3886200"/>
            <a:ext cx="10927080" cy="164592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4096512"/>
            <a:ext cx="10469880" cy="347472"/>
          </a:xfrm>
          <a:prstGeom prst="rect">
            <a:avLst/>
          </a:prstGeom>
          <a:noFill/>
        </p:spPr>
        <p:txBody>
          <a:bodyPr wrap="square" anchor="t">
            <a:spAutoFit/>
          </a:bodyPr>
          <a:lstStyle/>
          <a:p>
            <a:pPr algn="l"/>
            <a:r>
              <a:rPr sz="1650" b="1" i="0">
                <a:solidFill>
                  <a:srgbClr val="BE9641"/>
                </a:solidFill>
                <a:latin typeface="Aptos Display"/>
              </a:rPr>
              <a:t>Important</a:t>
            </a:r>
          </a:p>
        </p:txBody>
      </p:sp>
      <p:sp>
        <p:nvSpPr>
          <p:cNvPr id="12" name="TextBox 11"/>
          <p:cNvSpPr txBox="1"/>
          <p:nvPr/>
        </p:nvSpPr>
        <p:spPr>
          <a:xfrm>
            <a:off x="868680" y="4599432"/>
            <a:ext cx="10469880" cy="749808"/>
          </a:xfrm>
          <a:prstGeom prst="rect">
            <a:avLst/>
          </a:prstGeom>
          <a:noFill/>
        </p:spPr>
        <p:txBody>
          <a:bodyPr wrap="square" anchor="t">
            <a:spAutoFit/>
          </a:bodyPr>
          <a:lstStyle/>
          <a:p>
            <a:pPr algn="l"/>
            <a:r>
              <a:rPr sz="1320" b="0" i="0">
                <a:solidFill>
                  <a:srgbClr val="70695E"/>
                </a:solidFill>
                <a:latin typeface="Aptos"/>
              </a:rPr>
              <a:t>The uploaded image supports the product identity and visual positioning above. It does not provide enough evidence to state fragrance notes, performance claims, pricing, market size or competitor comparisons as facts.</a:t>
            </a:r>
          </a:p>
        </p:txBody>
      </p:sp>
      <p:sp>
        <p:nvSpPr>
          <p:cNvPr id="13" name="TextBox 12"/>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07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Target Audience &amp; Consumer Proposition</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The creative suggests a luxury-oriented consumer proposition; demographic specifics should be validated.</a:t>
            </a:r>
          </a:p>
        </p:txBody>
      </p:sp>
      <p:sp>
        <p:nvSpPr>
          <p:cNvPr id="4" name="Rounded Rectangle 3"/>
          <p:cNvSpPr/>
          <p:nvPr/>
        </p:nvSpPr>
        <p:spPr>
          <a:xfrm>
            <a:off x="640080" y="1691640"/>
            <a:ext cx="4160520" cy="3154680"/>
          </a:xfrm>
          <a:prstGeom prst="roundRect">
            <a:avLst/>
          </a:prstGeom>
          <a:solidFill>
            <a:srgbClr val="141312"/>
          </a:solidFill>
          <a:ln>
            <a:solidFill>
              <a:srgbClr val="BE96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60120" y="2240280"/>
            <a:ext cx="3520440" cy="731520"/>
          </a:xfrm>
          <a:prstGeom prst="rect">
            <a:avLst/>
          </a:prstGeom>
          <a:noFill/>
        </p:spPr>
        <p:txBody>
          <a:bodyPr wrap="square" anchor="t">
            <a:spAutoFit/>
          </a:bodyPr>
          <a:lstStyle/>
          <a:p>
            <a:pPr algn="ctr"/>
            <a:r>
              <a:rPr sz="3800" b="1" i="0">
                <a:solidFill>
                  <a:srgbClr val="DEC27E"/>
                </a:solidFill>
                <a:latin typeface="Aptos Display"/>
              </a:rPr>
              <a:t>50 ML</a:t>
            </a:r>
          </a:p>
        </p:txBody>
      </p:sp>
      <p:sp>
        <p:nvSpPr>
          <p:cNvPr id="6" name="TextBox 5"/>
          <p:cNvSpPr txBox="1"/>
          <p:nvPr/>
        </p:nvSpPr>
        <p:spPr>
          <a:xfrm>
            <a:off x="960120" y="3063240"/>
            <a:ext cx="3520440" cy="320040"/>
          </a:xfrm>
          <a:prstGeom prst="rect">
            <a:avLst/>
          </a:prstGeom>
          <a:noFill/>
        </p:spPr>
        <p:txBody>
          <a:bodyPr wrap="square" anchor="t">
            <a:spAutoFit/>
          </a:bodyPr>
          <a:lstStyle/>
          <a:p>
            <a:pPr algn="ctr"/>
            <a:r>
              <a:rPr sz="1300" b="1" i="0">
                <a:solidFill>
                  <a:srgbClr val="FFFFFC"/>
                </a:solidFill>
                <a:latin typeface="Aptos"/>
              </a:rPr>
              <a:t>PARFUM FORMAT</a:t>
            </a:r>
          </a:p>
        </p:txBody>
      </p:sp>
      <p:sp>
        <p:nvSpPr>
          <p:cNvPr id="7" name="TextBox 6"/>
          <p:cNvSpPr txBox="1"/>
          <p:nvPr/>
        </p:nvSpPr>
        <p:spPr>
          <a:xfrm>
            <a:off x="960120" y="3703320"/>
            <a:ext cx="3520440" cy="594360"/>
          </a:xfrm>
          <a:prstGeom prst="rect">
            <a:avLst/>
          </a:prstGeom>
          <a:noFill/>
        </p:spPr>
        <p:txBody>
          <a:bodyPr wrap="square" anchor="t">
            <a:spAutoFit/>
          </a:bodyPr>
          <a:lstStyle/>
          <a:p>
            <a:pPr algn="ctr"/>
            <a:r>
              <a:rPr sz="1150" b="0" i="0">
                <a:solidFill>
                  <a:srgbClr val="D7D3CA"/>
                </a:solidFill>
                <a:latin typeface="Aptos"/>
              </a:rPr>
              <a:t>A compact premium format clearly stated on the supplied product label.</a:t>
            </a:r>
          </a:p>
        </p:txBody>
      </p:sp>
      <p:sp>
        <p:nvSpPr>
          <p:cNvPr id="8" name="TextBox 7"/>
          <p:cNvSpPr txBox="1"/>
          <p:nvPr/>
        </p:nvSpPr>
        <p:spPr>
          <a:xfrm>
            <a:off x="5303520" y="1737360"/>
            <a:ext cx="2926080" cy="365760"/>
          </a:xfrm>
          <a:prstGeom prst="rect">
            <a:avLst/>
          </a:prstGeom>
          <a:noFill/>
        </p:spPr>
        <p:txBody>
          <a:bodyPr wrap="square" anchor="t">
            <a:spAutoFit/>
          </a:bodyPr>
          <a:lstStyle/>
          <a:p>
            <a:pPr algn="l"/>
            <a:r>
              <a:rPr sz="2000" b="1" i="0">
                <a:solidFill>
                  <a:srgbClr val="BE9641"/>
                </a:solidFill>
                <a:latin typeface="Aptos Display"/>
              </a:rPr>
              <a:t>Consumer proposition</a:t>
            </a:r>
          </a:p>
        </p:txBody>
      </p:sp>
      <p:sp>
        <p:nvSpPr>
          <p:cNvPr id="9" name="TextBox 8"/>
          <p:cNvSpPr txBox="1"/>
          <p:nvPr/>
        </p:nvSpPr>
        <p:spPr>
          <a:xfrm>
            <a:off x="5303520" y="2286000"/>
            <a:ext cx="5760720" cy="830997"/>
          </a:xfrm>
          <a:prstGeom prst="rect">
            <a:avLst/>
          </a:prstGeom>
          <a:noFill/>
        </p:spPr>
        <p:txBody>
          <a:bodyPr wrap="square" anchor="t">
            <a:spAutoFit/>
          </a:bodyPr>
          <a:lstStyle/>
          <a:p>
            <a:pPr algn="l"/>
            <a:r>
              <a:rPr sz="1600" b="0" i="0" dirty="0">
                <a:solidFill>
                  <a:srgbClr val="70695E"/>
                </a:solidFill>
                <a:latin typeface="Aptos"/>
              </a:rPr>
              <a:t>The campaign language focuses on essence and personal expression. The dark-and-gold is consistent with a sophisticated, occasion-oriented luxury fragrance proposition.</a:t>
            </a:r>
          </a:p>
        </p:txBody>
      </p:sp>
      <p:sp>
        <p:nvSpPr>
          <p:cNvPr id="10" name="TextBox 9"/>
          <p:cNvSpPr txBox="1"/>
          <p:nvPr/>
        </p:nvSpPr>
        <p:spPr>
          <a:xfrm>
            <a:off x="5303520" y="4069080"/>
            <a:ext cx="3200400" cy="320040"/>
          </a:xfrm>
          <a:prstGeom prst="rect">
            <a:avLst/>
          </a:prstGeom>
          <a:noFill/>
        </p:spPr>
        <p:txBody>
          <a:bodyPr wrap="square" anchor="t">
            <a:spAutoFit/>
          </a:bodyPr>
          <a:lstStyle/>
          <a:p>
            <a:pPr algn="l"/>
            <a:r>
              <a:rPr sz="1700" b="1" i="0">
                <a:solidFill>
                  <a:srgbClr val="141312"/>
                </a:solidFill>
                <a:latin typeface="Aptos Display"/>
              </a:rPr>
              <a:t>Audience details to validate</a:t>
            </a:r>
          </a:p>
        </p:txBody>
      </p:sp>
      <p:sp>
        <p:nvSpPr>
          <p:cNvPr id="11" name="TextBox 10"/>
          <p:cNvSpPr txBox="1"/>
          <p:nvPr/>
        </p:nvSpPr>
        <p:spPr>
          <a:xfrm>
            <a:off x="5303520" y="4526280"/>
            <a:ext cx="5760720" cy="594360"/>
          </a:xfrm>
          <a:prstGeom prst="rect">
            <a:avLst/>
          </a:prstGeom>
          <a:noFill/>
        </p:spPr>
        <p:txBody>
          <a:bodyPr wrap="square" anchor="t">
            <a:spAutoFit/>
          </a:bodyPr>
          <a:lstStyle/>
          <a:p>
            <a:pPr algn="l"/>
            <a:r>
              <a:rPr sz="1300" b="0" i="0">
                <a:solidFill>
                  <a:srgbClr val="70695E"/>
                </a:solidFill>
                <a:latin typeface="Aptos"/>
              </a:rPr>
              <a:t>Age • gender positioning • geography • income • purchase occasion • preferred channels</a:t>
            </a:r>
          </a:p>
        </p:txBody>
      </p:sp>
      <p:sp>
        <p:nvSpPr>
          <p:cNvPr id="12" name="TextBox 11"/>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08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Communication Concept</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A campaign direction derived from the visual language of the supplied image.</a:t>
            </a:r>
          </a:p>
        </p:txBody>
      </p:sp>
      <p:pic>
        <p:nvPicPr>
          <p:cNvPr id="4" name="Picture 3" descr="499CFB74-BDA2-4788-AE0E-6E69273C6661.jpeg"/>
          <p:cNvPicPr>
            <a:picLocks noChangeAspect="1"/>
          </p:cNvPicPr>
          <p:nvPr/>
        </p:nvPicPr>
        <p:blipFill>
          <a:blip r:embed="rId2"/>
          <a:stretch>
            <a:fillRect/>
          </a:stretch>
        </p:blipFill>
        <p:spPr>
          <a:xfrm>
            <a:off x="685800" y="1417320"/>
            <a:ext cx="4160520" cy="4800600"/>
          </a:xfrm>
          <a:prstGeom prst="rect">
            <a:avLst/>
          </a:prstGeom>
        </p:spPr>
      </p:pic>
      <p:sp>
        <p:nvSpPr>
          <p:cNvPr id="5" name="Rounded Rectangle 4"/>
          <p:cNvSpPr/>
          <p:nvPr/>
        </p:nvSpPr>
        <p:spPr>
          <a:xfrm>
            <a:off x="5257800" y="1508760"/>
            <a:ext cx="5486400" cy="132588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0" y="1719072"/>
            <a:ext cx="5029200" cy="347472"/>
          </a:xfrm>
          <a:prstGeom prst="rect">
            <a:avLst/>
          </a:prstGeom>
          <a:noFill/>
        </p:spPr>
        <p:txBody>
          <a:bodyPr wrap="square" anchor="t">
            <a:spAutoFit/>
          </a:bodyPr>
          <a:lstStyle/>
          <a:p>
            <a:pPr algn="l"/>
            <a:r>
              <a:rPr sz="1650" b="1" i="0">
                <a:solidFill>
                  <a:srgbClr val="BE9641"/>
                </a:solidFill>
                <a:latin typeface="Aptos Display"/>
              </a:rPr>
              <a:t>Visual code</a:t>
            </a:r>
          </a:p>
        </p:txBody>
      </p:sp>
      <p:sp>
        <p:nvSpPr>
          <p:cNvPr id="7" name="TextBox 6"/>
          <p:cNvSpPr txBox="1"/>
          <p:nvPr/>
        </p:nvSpPr>
        <p:spPr>
          <a:xfrm>
            <a:off x="5486400" y="2221991"/>
            <a:ext cx="5029200" cy="429768"/>
          </a:xfrm>
          <a:prstGeom prst="rect">
            <a:avLst/>
          </a:prstGeom>
          <a:noFill/>
        </p:spPr>
        <p:txBody>
          <a:bodyPr wrap="square" anchor="t">
            <a:spAutoFit/>
          </a:bodyPr>
          <a:lstStyle/>
          <a:p>
            <a:pPr algn="l"/>
            <a:r>
              <a:rPr sz="1320" b="0" i="0">
                <a:solidFill>
                  <a:srgbClr val="70695E"/>
                </a:solidFill>
                <a:latin typeface="Aptos"/>
              </a:rPr>
              <a:t>Black / charcoal • metallic gold • warm light • smoke • reflective surfaces</a:t>
            </a:r>
          </a:p>
        </p:txBody>
      </p:sp>
      <p:sp>
        <p:nvSpPr>
          <p:cNvPr id="8" name="Rounded Rectangle 7"/>
          <p:cNvSpPr/>
          <p:nvPr/>
        </p:nvSpPr>
        <p:spPr>
          <a:xfrm>
            <a:off x="5257800" y="3063240"/>
            <a:ext cx="5486400" cy="132588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486400" y="3273552"/>
            <a:ext cx="5029200" cy="347472"/>
          </a:xfrm>
          <a:prstGeom prst="rect">
            <a:avLst/>
          </a:prstGeom>
          <a:noFill/>
        </p:spPr>
        <p:txBody>
          <a:bodyPr wrap="square" anchor="t">
            <a:spAutoFit/>
          </a:bodyPr>
          <a:lstStyle/>
          <a:p>
            <a:pPr algn="l"/>
            <a:r>
              <a:rPr sz="1650" b="1" i="0">
                <a:solidFill>
                  <a:srgbClr val="BE9641"/>
                </a:solidFill>
                <a:latin typeface="Aptos Display"/>
              </a:rPr>
              <a:t>Emotional code</a:t>
            </a:r>
          </a:p>
        </p:txBody>
      </p:sp>
      <p:sp>
        <p:nvSpPr>
          <p:cNvPr id="10" name="TextBox 9"/>
          <p:cNvSpPr txBox="1"/>
          <p:nvPr/>
        </p:nvSpPr>
        <p:spPr>
          <a:xfrm>
            <a:off x="5486400" y="3776472"/>
            <a:ext cx="5029200" cy="429768"/>
          </a:xfrm>
          <a:prstGeom prst="rect">
            <a:avLst/>
          </a:prstGeom>
          <a:noFill/>
        </p:spPr>
        <p:txBody>
          <a:bodyPr wrap="square" anchor="t">
            <a:spAutoFit/>
          </a:bodyPr>
          <a:lstStyle/>
          <a:p>
            <a:pPr algn="l"/>
            <a:r>
              <a:rPr sz="1320" b="0" i="0">
                <a:solidFill>
                  <a:srgbClr val="70695E"/>
                </a:solidFill>
                <a:latin typeface="Aptos"/>
              </a:rPr>
              <a:t>Opulence • mystery • confidence • individuality • presence</a:t>
            </a:r>
          </a:p>
        </p:txBody>
      </p:sp>
      <p:sp>
        <p:nvSpPr>
          <p:cNvPr id="11" name="Rounded Rectangle 10"/>
          <p:cNvSpPr/>
          <p:nvPr/>
        </p:nvSpPr>
        <p:spPr>
          <a:xfrm>
            <a:off x="5257800" y="4617720"/>
            <a:ext cx="5486400" cy="132588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486400" y="4828032"/>
            <a:ext cx="5029200" cy="347472"/>
          </a:xfrm>
          <a:prstGeom prst="rect">
            <a:avLst/>
          </a:prstGeom>
          <a:noFill/>
        </p:spPr>
        <p:txBody>
          <a:bodyPr wrap="square" anchor="t">
            <a:spAutoFit/>
          </a:bodyPr>
          <a:lstStyle/>
          <a:p>
            <a:pPr algn="l"/>
            <a:r>
              <a:rPr sz="1650" b="1" i="0">
                <a:solidFill>
                  <a:srgbClr val="BE9641"/>
                </a:solidFill>
                <a:latin typeface="Aptos Display"/>
              </a:rPr>
              <a:t>Core line</a:t>
            </a:r>
          </a:p>
        </p:txBody>
      </p:sp>
      <p:sp>
        <p:nvSpPr>
          <p:cNvPr id="13" name="TextBox 12"/>
          <p:cNvSpPr txBox="1"/>
          <p:nvPr/>
        </p:nvSpPr>
        <p:spPr>
          <a:xfrm>
            <a:off x="5486400" y="5330952"/>
            <a:ext cx="5029200" cy="429768"/>
          </a:xfrm>
          <a:prstGeom prst="rect">
            <a:avLst/>
          </a:prstGeom>
          <a:noFill/>
        </p:spPr>
        <p:txBody>
          <a:bodyPr wrap="square" anchor="t">
            <a:spAutoFit/>
          </a:bodyPr>
          <a:lstStyle/>
          <a:p>
            <a:pPr algn="l"/>
            <a:r>
              <a:rPr sz="1320" b="0" i="0">
                <a:solidFill>
                  <a:srgbClr val="70695E"/>
                </a:solidFill>
                <a:latin typeface="Aptos"/>
              </a:rPr>
              <a:t>“Unleash Your Essence.” — the supplied campaign statement</a:t>
            </a:r>
          </a:p>
        </p:txBody>
      </p:sp>
      <p:sp>
        <p:nvSpPr>
          <p:cNvPr id="14" name="TextBox 13"/>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09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Brand Development Roadmap</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A practical sequence for turning the current visual identity into a complete fragrance proposition.</a:t>
            </a:r>
          </a:p>
        </p:txBody>
      </p:sp>
      <p:sp>
        <p:nvSpPr>
          <p:cNvPr id="4" name="Rectangle 3"/>
          <p:cNvSpPr/>
          <p:nvPr/>
        </p:nvSpPr>
        <p:spPr>
          <a:xfrm>
            <a:off x="929640" y="3873615"/>
            <a:ext cx="10332720" cy="64008"/>
          </a:xfrm>
          <a:prstGeom prst="rect">
            <a:avLst/>
          </a:prstGeom>
          <a:solidFill>
            <a:srgbClr val="BE96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1828799" y="3622155"/>
            <a:ext cx="502920" cy="502920"/>
          </a:xfrm>
          <a:prstGeom prst="ellipse">
            <a:avLst/>
          </a:prstGeom>
          <a:solidFill>
            <a:srgbClr val="141312"/>
          </a:solidFill>
          <a:ln w="25400">
            <a:solidFill>
              <a:srgbClr val="BE96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914400" y="1828800"/>
            <a:ext cx="2331720" cy="132588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143000" y="2039112"/>
            <a:ext cx="1874519" cy="347472"/>
          </a:xfrm>
          <a:prstGeom prst="rect">
            <a:avLst/>
          </a:prstGeom>
          <a:noFill/>
        </p:spPr>
        <p:txBody>
          <a:bodyPr wrap="square" anchor="t">
            <a:spAutoFit/>
          </a:bodyPr>
          <a:lstStyle/>
          <a:p>
            <a:pPr algn="l"/>
            <a:r>
              <a:rPr sz="1650" b="1" i="0">
                <a:solidFill>
                  <a:srgbClr val="BE9641"/>
                </a:solidFill>
                <a:latin typeface="Aptos Display"/>
              </a:rPr>
              <a:t>Phase 1</a:t>
            </a:r>
          </a:p>
        </p:txBody>
      </p:sp>
      <p:sp>
        <p:nvSpPr>
          <p:cNvPr id="8" name="TextBox 7"/>
          <p:cNvSpPr txBox="1"/>
          <p:nvPr/>
        </p:nvSpPr>
        <p:spPr>
          <a:xfrm>
            <a:off x="1143000" y="2542032"/>
            <a:ext cx="1874519" cy="429768"/>
          </a:xfrm>
          <a:prstGeom prst="rect">
            <a:avLst/>
          </a:prstGeom>
          <a:noFill/>
        </p:spPr>
        <p:txBody>
          <a:bodyPr wrap="square" anchor="t">
            <a:spAutoFit/>
          </a:bodyPr>
          <a:lstStyle/>
          <a:p>
            <a:pPr algn="l"/>
            <a:r>
              <a:rPr sz="1320" b="0" i="0">
                <a:solidFill>
                  <a:srgbClr val="70695E"/>
                </a:solidFill>
                <a:latin typeface="Aptos"/>
              </a:rPr>
              <a:t>Define fragrance profile</a:t>
            </a:r>
            <a:br/>
            <a:r>
              <a:t>and brand story</a:t>
            </a:r>
          </a:p>
        </p:txBody>
      </p:sp>
      <p:sp>
        <p:nvSpPr>
          <p:cNvPr id="9" name="Oval 8"/>
          <p:cNvSpPr/>
          <p:nvPr/>
        </p:nvSpPr>
        <p:spPr>
          <a:xfrm>
            <a:off x="4712210" y="3622155"/>
            <a:ext cx="502920" cy="502920"/>
          </a:xfrm>
          <a:prstGeom prst="ellipse">
            <a:avLst/>
          </a:prstGeom>
          <a:solidFill>
            <a:srgbClr val="141312"/>
          </a:solidFill>
          <a:ln w="25400">
            <a:solidFill>
              <a:srgbClr val="BE96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3703320" y="4160520"/>
            <a:ext cx="2331720" cy="1561854"/>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931920" y="4370832"/>
            <a:ext cx="1874519" cy="347472"/>
          </a:xfrm>
          <a:prstGeom prst="rect">
            <a:avLst/>
          </a:prstGeom>
          <a:noFill/>
        </p:spPr>
        <p:txBody>
          <a:bodyPr wrap="square" anchor="t">
            <a:spAutoFit/>
          </a:bodyPr>
          <a:lstStyle/>
          <a:p>
            <a:pPr algn="l"/>
            <a:r>
              <a:rPr sz="1650" b="1" i="0">
                <a:solidFill>
                  <a:srgbClr val="BE9641"/>
                </a:solidFill>
                <a:latin typeface="Aptos Display"/>
              </a:rPr>
              <a:t>Phase 2</a:t>
            </a:r>
          </a:p>
        </p:txBody>
      </p:sp>
      <p:sp>
        <p:nvSpPr>
          <p:cNvPr id="12" name="TextBox 11"/>
          <p:cNvSpPr txBox="1"/>
          <p:nvPr/>
        </p:nvSpPr>
        <p:spPr>
          <a:xfrm>
            <a:off x="3931919" y="4573721"/>
            <a:ext cx="1874519" cy="429768"/>
          </a:xfrm>
          <a:prstGeom prst="rect">
            <a:avLst/>
          </a:prstGeom>
          <a:noFill/>
        </p:spPr>
        <p:txBody>
          <a:bodyPr wrap="square" anchor="t">
            <a:spAutoFit/>
          </a:bodyPr>
          <a:lstStyle/>
          <a:p>
            <a:pPr algn="l"/>
            <a:r>
              <a:rPr sz="1320" b="0" i="0" dirty="0">
                <a:solidFill>
                  <a:srgbClr val="70695E"/>
                </a:solidFill>
                <a:latin typeface="Aptos"/>
              </a:rPr>
              <a:t>Validate target customer,</a:t>
            </a:r>
            <a:br>
              <a:rPr dirty="0"/>
            </a:br>
            <a:r>
              <a:rPr dirty="0"/>
              <a:t>pricing and channels</a:t>
            </a:r>
          </a:p>
        </p:txBody>
      </p:sp>
      <p:sp>
        <p:nvSpPr>
          <p:cNvPr id="13" name="Oval 12"/>
          <p:cNvSpPr/>
          <p:nvPr/>
        </p:nvSpPr>
        <p:spPr>
          <a:xfrm>
            <a:off x="7479791" y="3622155"/>
            <a:ext cx="502920" cy="502920"/>
          </a:xfrm>
          <a:prstGeom prst="ellipse">
            <a:avLst/>
          </a:prstGeom>
          <a:solidFill>
            <a:srgbClr val="141312"/>
          </a:solidFill>
          <a:ln w="25400">
            <a:solidFill>
              <a:srgbClr val="BE96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6492239" y="1636776"/>
            <a:ext cx="2331720" cy="132588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720840" y="2039112"/>
            <a:ext cx="1874519" cy="347472"/>
          </a:xfrm>
          <a:prstGeom prst="rect">
            <a:avLst/>
          </a:prstGeom>
          <a:noFill/>
        </p:spPr>
        <p:txBody>
          <a:bodyPr wrap="square" anchor="t">
            <a:spAutoFit/>
          </a:bodyPr>
          <a:lstStyle/>
          <a:p>
            <a:pPr algn="l"/>
            <a:r>
              <a:rPr sz="1650" b="1" i="0">
                <a:solidFill>
                  <a:srgbClr val="BE9641"/>
                </a:solidFill>
                <a:latin typeface="Aptos Display"/>
              </a:rPr>
              <a:t>Phase 3</a:t>
            </a:r>
          </a:p>
        </p:txBody>
      </p:sp>
      <p:sp>
        <p:nvSpPr>
          <p:cNvPr id="16" name="TextBox 15"/>
          <p:cNvSpPr txBox="1"/>
          <p:nvPr/>
        </p:nvSpPr>
        <p:spPr>
          <a:xfrm>
            <a:off x="6720840" y="2542032"/>
            <a:ext cx="1874519" cy="429768"/>
          </a:xfrm>
          <a:prstGeom prst="rect">
            <a:avLst/>
          </a:prstGeom>
          <a:noFill/>
        </p:spPr>
        <p:txBody>
          <a:bodyPr wrap="square" anchor="t">
            <a:spAutoFit/>
          </a:bodyPr>
          <a:lstStyle/>
          <a:p>
            <a:pPr algn="l"/>
            <a:r>
              <a:rPr sz="1320" b="0" i="0" dirty="0">
                <a:solidFill>
                  <a:srgbClr val="70695E"/>
                </a:solidFill>
                <a:latin typeface="Aptos"/>
              </a:rPr>
              <a:t>Develop campaign assets,</a:t>
            </a:r>
            <a:br>
              <a:rPr dirty="0"/>
            </a:br>
            <a:r>
              <a:rPr dirty="0"/>
              <a:t>packaging and launch plan</a:t>
            </a:r>
          </a:p>
        </p:txBody>
      </p:sp>
      <p:sp>
        <p:nvSpPr>
          <p:cNvPr id="17" name="Oval 16"/>
          <p:cNvSpPr/>
          <p:nvPr/>
        </p:nvSpPr>
        <p:spPr>
          <a:xfrm>
            <a:off x="10268711" y="3438144"/>
            <a:ext cx="502920" cy="502920"/>
          </a:xfrm>
          <a:prstGeom prst="ellipse">
            <a:avLst/>
          </a:prstGeom>
          <a:solidFill>
            <a:srgbClr val="141312"/>
          </a:solidFill>
          <a:ln w="25400">
            <a:solidFill>
              <a:srgbClr val="BE96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17"/>
          <p:cNvSpPr/>
          <p:nvPr/>
        </p:nvSpPr>
        <p:spPr>
          <a:xfrm>
            <a:off x="9281159" y="4160520"/>
            <a:ext cx="2331720" cy="132588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509759" y="4370832"/>
            <a:ext cx="1874519" cy="347472"/>
          </a:xfrm>
          <a:prstGeom prst="rect">
            <a:avLst/>
          </a:prstGeom>
          <a:noFill/>
        </p:spPr>
        <p:txBody>
          <a:bodyPr wrap="square" anchor="t">
            <a:spAutoFit/>
          </a:bodyPr>
          <a:lstStyle/>
          <a:p>
            <a:pPr algn="l"/>
            <a:r>
              <a:rPr sz="1650" b="1" i="0">
                <a:solidFill>
                  <a:srgbClr val="BE9641"/>
                </a:solidFill>
                <a:latin typeface="Aptos Display"/>
              </a:rPr>
              <a:t>Phase 4</a:t>
            </a:r>
          </a:p>
        </p:txBody>
      </p:sp>
      <p:sp>
        <p:nvSpPr>
          <p:cNvPr id="20" name="TextBox 19"/>
          <p:cNvSpPr txBox="1"/>
          <p:nvPr/>
        </p:nvSpPr>
        <p:spPr>
          <a:xfrm>
            <a:off x="9509759" y="4873752"/>
            <a:ext cx="1874519" cy="429768"/>
          </a:xfrm>
          <a:prstGeom prst="rect">
            <a:avLst/>
          </a:prstGeom>
          <a:noFill/>
        </p:spPr>
        <p:txBody>
          <a:bodyPr wrap="square" anchor="t">
            <a:spAutoFit/>
          </a:bodyPr>
          <a:lstStyle/>
          <a:p>
            <a:pPr algn="l"/>
            <a:r>
              <a:rPr sz="1320" b="0" i="0">
                <a:solidFill>
                  <a:srgbClr val="70695E"/>
                </a:solidFill>
                <a:latin typeface="Aptos"/>
              </a:rPr>
              <a:t>Measure awareness,</a:t>
            </a:r>
            <a:br/>
            <a:r>
              <a:t>conversion and repeat purchase</a:t>
            </a:r>
          </a:p>
        </p:txBody>
      </p:sp>
      <p:sp>
        <p:nvSpPr>
          <p:cNvPr id="21" name="TextBox 20"/>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10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Conclusion</a:t>
            </a:r>
          </a:p>
        </p:txBody>
      </p:sp>
      <p:sp>
        <p:nvSpPr>
          <p:cNvPr id="3" name="TextBox 2"/>
          <p:cNvSpPr txBox="1"/>
          <p:nvPr/>
        </p:nvSpPr>
        <p:spPr>
          <a:xfrm>
            <a:off x="621792" y="987552"/>
            <a:ext cx="10698480" cy="365760"/>
          </a:xfrm>
          <a:prstGeom prst="rect">
            <a:avLst/>
          </a:prstGeom>
          <a:noFill/>
        </p:spPr>
        <p:txBody>
          <a:bodyPr wrap="square" anchor="t">
            <a:spAutoFit/>
          </a:bodyPr>
          <a:lstStyle/>
          <a:p>
            <a:pPr algn="l"/>
            <a:r>
              <a:rPr sz="1150" b="0" i="0">
                <a:solidFill>
                  <a:srgbClr val="70695E"/>
                </a:solidFill>
                <a:latin typeface="Aptos"/>
              </a:rPr>
              <a:t>The supplied creative establishes a clear premium visual identity, while product research remains necessary for a complete market proposition.</a:t>
            </a:r>
          </a:p>
        </p:txBody>
      </p:sp>
      <p:sp>
        <p:nvSpPr>
          <p:cNvPr id="4" name="Rounded Rectangle 3"/>
          <p:cNvSpPr/>
          <p:nvPr/>
        </p:nvSpPr>
        <p:spPr>
          <a:xfrm>
            <a:off x="777240" y="1645920"/>
            <a:ext cx="3383280" cy="324612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005840" y="1856232"/>
            <a:ext cx="2926080" cy="347472"/>
          </a:xfrm>
          <a:prstGeom prst="rect">
            <a:avLst/>
          </a:prstGeom>
          <a:noFill/>
        </p:spPr>
        <p:txBody>
          <a:bodyPr wrap="square" anchor="t">
            <a:spAutoFit/>
          </a:bodyPr>
          <a:lstStyle/>
          <a:p>
            <a:pPr algn="l"/>
            <a:r>
              <a:rPr sz="1650" b="1" i="0">
                <a:solidFill>
                  <a:srgbClr val="BE9641"/>
                </a:solidFill>
                <a:latin typeface="Aptos Display"/>
              </a:rPr>
              <a:t>01 • Identity</a:t>
            </a:r>
          </a:p>
        </p:txBody>
      </p:sp>
      <p:sp>
        <p:nvSpPr>
          <p:cNvPr id="6" name="TextBox 5"/>
          <p:cNvSpPr txBox="1"/>
          <p:nvPr/>
        </p:nvSpPr>
        <p:spPr>
          <a:xfrm>
            <a:off x="1005840" y="2359152"/>
            <a:ext cx="2926080" cy="2350008"/>
          </a:xfrm>
          <a:prstGeom prst="rect">
            <a:avLst/>
          </a:prstGeom>
          <a:noFill/>
        </p:spPr>
        <p:txBody>
          <a:bodyPr wrap="square" anchor="t">
            <a:spAutoFit/>
          </a:bodyPr>
          <a:lstStyle/>
          <a:p>
            <a:pPr algn="l"/>
            <a:r>
              <a:rPr sz="1320" b="0" i="0">
                <a:solidFill>
                  <a:srgbClr val="70695E"/>
                </a:solidFill>
                <a:latin typeface="Aptos"/>
              </a:rPr>
              <a:t>ORRISE Deluxe Opulence is presented as a 50 ml parfum with a strong dark-and-gold visual signature.</a:t>
            </a:r>
          </a:p>
        </p:txBody>
      </p:sp>
      <p:sp>
        <p:nvSpPr>
          <p:cNvPr id="7" name="Rounded Rectangle 6"/>
          <p:cNvSpPr/>
          <p:nvPr/>
        </p:nvSpPr>
        <p:spPr>
          <a:xfrm>
            <a:off x="4407408" y="1645920"/>
            <a:ext cx="3383280" cy="324612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636008" y="1856232"/>
            <a:ext cx="2926080" cy="347472"/>
          </a:xfrm>
          <a:prstGeom prst="rect">
            <a:avLst/>
          </a:prstGeom>
          <a:noFill/>
        </p:spPr>
        <p:txBody>
          <a:bodyPr wrap="square" anchor="t">
            <a:spAutoFit/>
          </a:bodyPr>
          <a:lstStyle/>
          <a:p>
            <a:pPr algn="l"/>
            <a:r>
              <a:rPr sz="1650" b="1" i="0">
                <a:solidFill>
                  <a:srgbClr val="BE9641"/>
                </a:solidFill>
                <a:latin typeface="Aptos Display"/>
              </a:rPr>
              <a:t>02 • Promise</a:t>
            </a:r>
          </a:p>
        </p:txBody>
      </p:sp>
      <p:sp>
        <p:nvSpPr>
          <p:cNvPr id="9" name="TextBox 8"/>
          <p:cNvSpPr txBox="1"/>
          <p:nvPr/>
        </p:nvSpPr>
        <p:spPr>
          <a:xfrm>
            <a:off x="4636008" y="2359152"/>
            <a:ext cx="2926080" cy="2350008"/>
          </a:xfrm>
          <a:prstGeom prst="rect">
            <a:avLst/>
          </a:prstGeom>
          <a:noFill/>
        </p:spPr>
        <p:txBody>
          <a:bodyPr wrap="square" anchor="t">
            <a:spAutoFit/>
          </a:bodyPr>
          <a:lstStyle/>
          <a:p>
            <a:pPr algn="l"/>
            <a:r>
              <a:rPr sz="1320" b="0" i="0">
                <a:solidFill>
                  <a:srgbClr val="70695E"/>
                </a:solidFill>
                <a:latin typeface="Aptos"/>
              </a:rPr>
              <a:t>“Unleash Your Essence.” gives the product an emotional positioning centred on individuality and expression.</a:t>
            </a:r>
          </a:p>
        </p:txBody>
      </p:sp>
      <p:sp>
        <p:nvSpPr>
          <p:cNvPr id="10" name="Rounded Rectangle 9"/>
          <p:cNvSpPr/>
          <p:nvPr/>
        </p:nvSpPr>
        <p:spPr>
          <a:xfrm>
            <a:off x="8037575" y="1645920"/>
            <a:ext cx="3383280" cy="3246120"/>
          </a:xfrm>
          <a:prstGeom prst="roundRect">
            <a:avLst/>
          </a:prstGeom>
          <a:solidFill>
            <a:srgbClr val="FFFFFC"/>
          </a:solidFill>
          <a:ln w="12700">
            <a:solidFill>
              <a:srgbClr val="DACFB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66175" y="1856232"/>
            <a:ext cx="2926080" cy="347472"/>
          </a:xfrm>
          <a:prstGeom prst="rect">
            <a:avLst/>
          </a:prstGeom>
          <a:noFill/>
        </p:spPr>
        <p:txBody>
          <a:bodyPr wrap="square" anchor="t">
            <a:spAutoFit/>
          </a:bodyPr>
          <a:lstStyle/>
          <a:p>
            <a:pPr algn="l"/>
            <a:r>
              <a:rPr sz="1650" b="1" i="0">
                <a:solidFill>
                  <a:srgbClr val="BE9641"/>
                </a:solidFill>
                <a:latin typeface="Aptos Display"/>
              </a:rPr>
              <a:t>03 • Next step</a:t>
            </a:r>
          </a:p>
        </p:txBody>
      </p:sp>
      <p:sp>
        <p:nvSpPr>
          <p:cNvPr id="12" name="TextBox 11"/>
          <p:cNvSpPr txBox="1"/>
          <p:nvPr/>
        </p:nvSpPr>
        <p:spPr>
          <a:xfrm>
            <a:off x="8266175" y="2359152"/>
            <a:ext cx="2926080" cy="2350008"/>
          </a:xfrm>
          <a:prstGeom prst="rect">
            <a:avLst/>
          </a:prstGeom>
          <a:noFill/>
        </p:spPr>
        <p:txBody>
          <a:bodyPr wrap="square" anchor="t">
            <a:spAutoFit/>
          </a:bodyPr>
          <a:lstStyle/>
          <a:p>
            <a:pPr algn="l"/>
            <a:r>
              <a:rPr sz="1320" b="0" i="0">
                <a:solidFill>
                  <a:srgbClr val="70695E"/>
                </a:solidFill>
                <a:latin typeface="Aptos"/>
              </a:rPr>
              <a:t>Complete the fragrance, customer, pricing and distribution research before making market or commercial claims.</a:t>
            </a:r>
          </a:p>
        </p:txBody>
      </p:sp>
      <p:sp>
        <p:nvSpPr>
          <p:cNvPr id="13" name="TextBox 12"/>
          <p:cNvSpPr txBox="1"/>
          <p:nvPr/>
        </p:nvSpPr>
        <p:spPr>
          <a:xfrm>
            <a:off x="3017520" y="5349240"/>
            <a:ext cx="6126480" cy="228600"/>
          </a:xfrm>
          <a:prstGeom prst="rect">
            <a:avLst/>
          </a:prstGeom>
          <a:noFill/>
        </p:spPr>
        <p:txBody>
          <a:bodyPr wrap="square" anchor="t">
            <a:spAutoFit/>
          </a:bodyPr>
          <a:lstStyle/>
          <a:p>
            <a:pPr algn="ctr"/>
            <a:r>
              <a:rPr sz="1000" b="1" i="0">
                <a:solidFill>
                  <a:srgbClr val="BE9641"/>
                </a:solidFill>
                <a:latin typeface="Aptos"/>
              </a:rPr>
              <a:t>FINAL TAKEAWAY</a:t>
            </a:r>
          </a:p>
        </p:txBody>
      </p:sp>
      <p:sp>
        <p:nvSpPr>
          <p:cNvPr id="14" name="TextBox 13"/>
          <p:cNvSpPr txBox="1"/>
          <p:nvPr/>
        </p:nvSpPr>
        <p:spPr>
          <a:xfrm>
            <a:off x="1371600" y="5623560"/>
            <a:ext cx="9418320" cy="457200"/>
          </a:xfrm>
          <a:prstGeom prst="rect">
            <a:avLst/>
          </a:prstGeom>
          <a:noFill/>
        </p:spPr>
        <p:txBody>
          <a:bodyPr wrap="square" anchor="t">
            <a:spAutoFit/>
          </a:bodyPr>
          <a:lstStyle/>
          <a:p>
            <a:pPr algn="ctr"/>
            <a:r>
              <a:rPr sz="1400" b="0" i="0">
                <a:solidFill>
                  <a:srgbClr val="70695E"/>
                </a:solidFill>
                <a:latin typeface="Aptos"/>
              </a:rPr>
              <a:t>A distinctive visual identity is established; the next stage is to substantiate the complete product proposition.</a:t>
            </a:r>
          </a:p>
        </p:txBody>
      </p:sp>
      <p:sp>
        <p:nvSpPr>
          <p:cNvPr id="15" name="TextBox 14"/>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11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41312"/>
        </a:solidFill>
        <a:effectLst/>
      </p:bgPr>
    </p:bg>
    <p:spTree>
      <p:nvGrpSpPr>
        <p:cNvPr id="1" name=""/>
        <p:cNvGrpSpPr/>
        <p:nvPr/>
      </p:nvGrpSpPr>
      <p:grpSpPr>
        <a:xfrm>
          <a:off x="0" y="0"/>
          <a:ext cx="0" cy="0"/>
          <a:chOff x="0" y="0"/>
          <a:chExt cx="0" cy="0"/>
        </a:xfrm>
      </p:grpSpPr>
      <p:sp>
        <p:nvSpPr>
          <p:cNvPr id="2" name="TextBox 1"/>
          <p:cNvSpPr txBox="1"/>
          <p:nvPr/>
        </p:nvSpPr>
        <p:spPr>
          <a:xfrm>
            <a:off x="914400" y="2331720"/>
            <a:ext cx="10332720" cy="731520"/>
          </a:xfrm>
          <a:prstGeom prst="rect">
            <a:avLst/>
          </a:prstGeom>
          <a:noFill/>
        </p:spPr>
        <p:txBody>
          <a:bodyPr wrap="square" anchor="t">
            <a:spAutoFit/>
          </a:bodyPr>
          <a:lstStyle/>
          <a:p>
            <a:pPr algn="ctr"/>
            <a:r>
              <a:rPr sz="3500" b="1" i="0">
                <a:solidFill>
                  <a:srgbClr val="FFFFFC"/>
                </a:solidFill>
                <a:latin typeface="Aptos Display"/>
              </a:rPr>
              <a:t>Questions &amp; Discussion</a:t>
            </a:r>
          </a:p>
        </p:txBody>
      </p:sp>
      <p:sp>
        <p:nvSpPr>
          <p:cNvPr id="3" name="TextBox 2"/>
          <p:cNvSpPr txBox="1"/>
          <p:nvPr/>
        </p:nvSpPr>
        <p:spPr>
          <a:xfrm>
            <a:off x="1828800" y="3246120"/>
            <a:ext cx="8503920" cy="320040"/>
          </a:xfrm>
          <a:prstGeom prst="rect">
            <a:avLst/>
          </a:prstGeom>
          <a:noFill/>
        </p:spPr>
        <p:txBody>
          <a:bodyPr wrap="square" anchor="t">
            <a:spAutoFit/>
          </a:bodyPr>
          <a:lstStyle/>
          <a:p>
            <a:pPr algn="ctr"/>
            <a:r>
              <a:rPr sz="1500" b="1" i="0">
                <a:solidFill>
                  <a:srgbClr val="DEC27E"/>
                </a:solidFill>
                <a:latin typeface="Aptos"/>
              </a:rPr>
              <a:t>ORRISE • DELUXE OPULENCE</a:t>
            </a:r>
          </a:p>
        </p:txBody>
      </p:sp>
      <p:sp>
        <p:nvSpPr>
          <p:cNvPr id="4" name="TextBox 3"/>
          <p:cNvSpPr txBox="1"/>
          <p:nvPr/>
        </p:nvSpPr>
        <p:spPr>
          <a:xfrm>
            <a:off x="1828800" y="3749039"/>
            <a:ext cx="8503920" cy="411480"/>
          </a:xfrm>
          <a:prstGeom prst="rect">
            <a:avLst/>
          </a:prstGeom>
          <a:noFill/>
        </p:spPr>
        <p:txBody>
          <a:bodyPr wrap="square" anchor="t">
            <a:spAutoFit/>
          </a:bodyPr>
          <a:lstStyle/>
          <a:p>
            <a:pPr algn="ctr"/>
            <a:r>
              <a:rPr sz="1800" b="0" i="1">
                <a:solidFill>
                  <a:srgbClr val="DEC27E"/>
                </a:solidFill>
                <a:latin typeface="Aptos Display"/>
              </a:rPr>
              <a:t>“Unleash Your Essence.”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7F3E9"/>
        </a:solidFill>
        <a:effectLst/>
      </p:bgPr>
    </p:bg>
    <p:spTree>
      <p:nvGrpSpPr>
        <p:cNvPr id="1" name=""/>
        <p:cNvGrpSpPr/>
        <p:nvPr/>
      </p:nvGrpSpPr>
      <p:grpSpPr>
        <a:xfrm>
          <a:off x="0" y="0"/>
          <a:ext cx="0" cy="0"/>
          <a:chOff x="0" y="0"/>
          <a:chExt cx="0" cy="0"/>
        </a:xfrm>
      </p:grpSpPr>
      <p:sp>
        <p:nvSpPr>
          <p:cNvPr id="2" name="TextBox 1"/>
          <p:cNvSpPr txBox="1"/>
          <p:nvPr/>
        </p:nvSpPr>
        <p:spPr>
          <a:xfrm>
            <a:off x="594360" y="384048"/>
            <a:ext cx="10972800" cy="566928"/>
          </a:xfrm>
          <a:prstGeom prst="rect">
            <a:avLst/>
          </a:prstGeom>
          <a:noFill/>
        </p:spPr>
        <p:txBody>
          <a:bodyPr wrap="square" anchor="t">
            <a:spAutoFit/>
          </a:bodyPr>
          <a:lstStyle/>
          <a:p>
            <a:pPr algn="l"/>
            <a:r>
              <a:rPr sz="2800" b="1" i="0">
                <a:solidFill>
                  <a:srgbClr val="141312"/>
                </a:solidFill>
                <a:latin typeface="Aptos Display"/>
              </a:rPr>
              <a:t>Source &amp; Image Attribution</a:t>
            </a:r>
          </a:p>
        </p:txBody>
      </p:sp>
      <p:pic>
        <p:nvPicPr>
          <p:cNvPr id="3" name="Picture 2" descr="499CFB74-BDA2-4788-AE0E-6E69273C6661.jpeg"/>
          <p:cNvPicPr>
            <a:picLocks noChangeAspect="1"/>
          </p:cNvPicPr>
          <p:nvPr/>
        </p:nvPicPr>
        <p:blipFill>
          <a:blip r:embed="rId2"/>
          <a:stretch>
            <a:fillRect/>
          </a:stretch>
        </p:blipFill>
        <p:spPr>
          <a:xfrm>
            <a:off x="731520" y="1463040"/>
            <a:ext cx="2926080" cy="4389120"/>
          </a:xfrm>
          <a:prstGeom prst="rect">
            <a:avLst/>
          </a:prstGeom>
        </p:spPr>
      </p:pic>
      <p:sp>
        <p:nvSpPr>
          <p:cNvPr id="4" name="TextBox 3"/>
          <p:cNvSpPr txBox="1"/>
          <p:nvPr/>
        </p:nvSpPr>
        <p:spPr>
          <a:xfrm>
            <a:off x="4069080" y="1645920"/>
            <a:ext cx="6217920" cy="365760"/>
          </a:xfrm>
          <a:prstGeom prst="rect">
            <a:avLst/>
          </a:prstGeom>
          <a:noFill/>
        </p:spPr>
        <p:txBody>
          <a:bodyPr wrap="square" anchor="t">
            <a:spAutoFit/>
          </a:bodyPr>
          <a:lstStyle/>
          <a:p>
            <a:pPr algn="l"/>
            <a:r>
              <a:rPr sz="1900" b="1" i="0">
                <a:solidFill>
                  <a:srgbClr val="141312"/>
                </a:solidFill>
                <a:latin typeface="Aptos Display"/>
              </a:rPr>
              <a:t>Primary source used for this presentation</a:t>
            </a:r>
          </a:p>
        </p:txBody>
      </p:sp>
      <p:sp>
        <p:nvSpPr>
          <p:cNvPr id="5" name="TextBox 4"/>
          <p:cNvSpPr txBox="1"/>
          <p:nvPr/>
        </p:nvSpPr>
        <p:spPr>
          <a:xfrm>
            <a:off x="4069080" y="2286000"/>
            <a:ext cx="6492240" cy="3108960"/>
          </a:xfrm>
          <a:prstGeom prst="rect">
            <a:avLst/>
          </a:prstGeom>
          <a:noFill/>
        </p:spPr>
        <p:txBody>
          <a:bodyPr wrap="square" anchor="t">
            <a:spAutoFit/>
          </a:bodyPr>
          <a:lstStyle/>
          <a:p>
            <a:pPr algn="l"/>
            <a:r>
              <a:rPr sz="1400" b="0" i="0">
                <a:solidFill>
                  <a:srgbClr val="70695E"/>
                </a:solidFill>
                <a:latin typeface="Aptos"/>
              </a:rPr>
              <a:t>User-supplied product image.</a:t>
            </a:r>
            <a:br/>
            <a:br/>
            <a:r>
              <a:t>Information directly visible in the image:</a:t>
            </a:r>
            <a:br/>
            <a:r>
              <a:t>• ORRISE</a:t>
            </a:r>
            <a:br/>
            <a:r>
              <a:t>• Deluxe Opulence</a:t>
            </a:r>
            <a:br/>
            <a:r>
              <a:t>• PARFUM</a:t>
            </a:r>
            <a:br/>
            <a:r>
              <a:t>• 50 ML</a:t>
            </a:r>
            <a:br/>
            <a:r>
              <a:t>• “Unleash Your Essence.”</a:t>
            </a:r>
            <a:br/>
            <a:br/>
            <a:r>
              <a:t>No external product claims have been added as factual information.</a:t>
            </a:r>
          </a:p>
        </p:txBody>
      </p:sp>
      <p:sp>
        <p:nvSpPr>
          <p:cNvPr id="6" name="TextBox 5"/>
          <p:cNvSpPr txBox="1"/>
          <p:nvPr/>
        </p:nvSpPr>
        <p:spPr>
          <a:xfrm>
            <a:off x="11109960" y="6437376"/>
            <a:ext cx="411480" cy="182880"/>
          </a:xfrm>
          <a:prstGeom prst="rect">
            <a:avLst/>
          </a:prstGeom>
          <a:noFill/>
        </p:spPr>
        <p:txBody>
          <a:bodyPr wrap="square" anchor="t">
            <a:spAutoFit/>
          </a:bodyPr>
          <a:lstStyle/>
          <a:p>
            <a:pPr algn="r"/>
            <a:r>
              <a:rPr sz="900" b="1" i="0">
                <a:solidFill>
                  <a:srgbClr val="70695E"/>
                </a:solidFill>
                <a:latin typeface="Aptos"/>
              </a:rPr>
              <a:t>13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99</TotalTime>
  <Words>1044</Words>
  <Application>Microsoft Macintosh PowerPoint</Application>
  <PresentationFormat>Widescreen</PresentationFormat>
  <Paragraphs>130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Marcus Robert Audain (2427085)</cp:lastModifiedBy>
  <cp:revision>2</cp:revision>
  <dcterms:created xsi:type="dcterms:W3CDTF">2013-01-27T09:14:16Z</dcterms:created>
  <dcterms:modified xsi:type="dcterms:W3CDTF">2026-08-10T21:18:45Z</dcterms:modified>
  <cp:category/>
</cp:coreProperties>
</file>