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CDB"/>
    <a:srgbClr val="FF40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96226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947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88185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3/19/25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8318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3/19/25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594259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3/19/25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37089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3/19/25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4317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57133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665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0789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6191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8CDB"/>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3/19/25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237291480"/>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Arc 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72E61965-241E-A292-3A56-B5F973E2C7F3}"/>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 University of Wales TSD</a:t>
            </a:r>
          </a:p>
          <a:p>
            <a:pPr indent="-228600">
              <a:lnSpc>
                <a:spcPct val="90000"/>
              </a:lnSpc>
              <a:spcAft>
                <a:spcPts val="600"/>
              </a:spcAft>
              <a:buFont typeface="Arial" panose="020B0604020202020204" pitchFamily="34" charset="0"/>
              <a:buChar char="•"/>
            </a:pPr>
            <a:r>
              <a:rPr lang="en-US"/>
              <a:t>• Module Name: </a:t>
            </a:r>
            <a:r>
              <a:rPr lang="en-US" i="0" u="none" strike="noStrike">
                <a:effectLst/>
              </a:rPr>
              <a:t>Effective Team Working and Communication</a:t>
            </a:r>
            <a:endParaRPr lang="en-US"/>
          </a:p>
          <a:p>
            <a:pPr indent="-228600">
              <a:lnSpc>
                <a:spcPct val="90000"/>
              </a:lnSpc>
              <a:spcAft>
                <a:spcPts val="600"/>
              </a:spcAft>
              <a:buFont typeface="Arial" panose="020B0604020202020204" pitchFamily="34" charset="0"/>
              <a:buChar char="•"/>
            </a:pPr>
            <a:r>
              <a:rPr lang="en-US"/>
              <a:t>• Module Code: BMSW4009</a:t>
            </a:r>
          </a:p>
          <a:p>
            <a:pPr indent="-228600">
              <a:lnSpc>
                <a:spcPct val="90000"/>
              </a:lnSpc>
              <a:spcAft>
                <a:spcPts val="600"/>
              </a:spcAft>
              <a:buFont typeface="Arial" panose="020B0604020202020204" pitchFamily="34" charset="0"/>
              <a:buChar char="•"/>
            </a:pPr>
            <a:r>
              <a:rPr lang="en-US"/>
              <a:t>•  Name: Costinela Traistaru </a:t>
            </a:r>
          </a:p>
          <a:p>
            <a:pPr indent="-228600">
              <a:lnSpc>
                <a:spcPct val="90000"/>
              </a:lnSpc>
              <a:spcAft>
                <a:spcPts val="600"/>
              </a:spcAft>
              <a:buFont typeface="Arial" panose="020B0604020202020204" pitchFamily="34" charset="0"/>
              <a:buChar char="•"/>
            </a:pPr>
            <a:r>
              <a:rPr lang="en-US"/>
              <a:t>• Student ID: 2334223</a:t>
            </a:r>
          </a:p>
          <a:p>
            <a:pPr indent="-228600">
              <a:lnSpc>
                <a:spcPct val="90000"/>
              </a:lnSpc>
              <a:spcAft>
                <a:spcPts val="600"/>
              </a:spcAft>
              <a:buFont typeface="Arial" panose="020B0604020202020204" pitchFamily="34" charset="0"/>
              <a:buChar char="•"/>
            </a:pPr>
            <a:r>
              <a:rPr lang="en-US"/>
              <a:t>• Date 26/03/2025</a:t>
            </a:r>
          </a:p>
          <a:p>
            <a:pPr indent="-228600">
              <a:lnSpc>
                <a:spcPct val="90000"/>
              </a:lnSpc>
              <a:spcAft>
                <a:spcPts val="600"/>
              </a:spcAft>
              <a:buFont typeface="Arial" panose="020B0604020202020204" pitchFamily="34" charset="0"/>
              <a:buChar char="•"/>
            </a:pPr>
            <a:r>
              <a:rPr lang="en-US"/>
              <a:t>• Tuturore’s name : Melanie Squire</a:t>
            </a:r>
          </a:p>
          <a:p>
            <a:pPr indent="-228600">
              <a:lnSpc>
                <a:spcPct val="90000"/>
              </a:lnSpc>
              <a:spcAft>
                <a:spcPts val="600"/>
              </a:spcAft>
              <a:buFont typeface="Arial" panose="020B0604020202020204" pitchFamily="34" charset="0"/>
              <a:buChar char="•"/>
            </a:pPr>
            <a:r>
              <a:rPr lang="en-US"/>
              <a:t>• Title: How to Build and Develop Successful Relationships</a:t>
            </a:r>
          </a:p>
        </p:txBody>
      </p:sp>
    </p:spTree>
    <p:extLst>
      <p:ext uri="{BB962C8B-B14F-4D97-AF65-F5344CB8AC3E}">
        <p14:creationId xmlns:p14="http://schemas.microsoft.com/office/powerpoint/2010/main" val="4225664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92485A9F-BBC4-DE51-E1CC-D2E7600B054A}"/>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Presentation Overview</a:t>
            </a:r>
          </a:p>
          <a:p>
            <a:pPr indent="-228600">
              <a:lnSpc>
                <a:spcPct val="90000"/>
              </a:lnSpc>
              <a:spcAft>
                <a:spcPts val="600"/>
              </a:spcAft>
              <a:buFont typeface="Arial" panose="020B0604020202020204" pitchFamily="34" charset="0"/>
              <a:buChar char="•"/>
            </a:pPr>
            <a:r>
              <a:rPr lang="en-US"/>
              <a:t>• 1. Defining Successful Relationships</a:t>
            </a:r>
          </a:p>
          <a:p>
            <a:pPr indent="-228600">
              <a:lnSpc>
                <a:spcPct val="90000"/>
              </a:lnSpc>
              <a:spcAft>
                <a:spcPts val="600"/>
              </a:spcAft>
              <a:buFont typeface="Arial" panose="020B0604020202020204" pitchFamily="34" charset="0"/>
              <a:buChar char="•"/>
            </a:pPr>
            <a:r>
              <a:rPr lang="en-US"/>
              <a:t>• 2. Theoretical Models to Build Relationships (Betari, Gestalt, Tuckman, Dialectical Tension, Personal Values)</a:t>
            </a:r>
          </a:p>
          <a:p>
            <a:pPr indent="-228600">
              <a:lnSpc>
                <a:spcPct val="90000"/>
              </a:lnSpc>
              <a:spcAft>
                <a:spcPts val="600"/>
              </a:spcAft>
              <a:buFont typeface="Arial" panose="020B0604020202020204" pitchFamily="34" charset="0"/>
              <a:buChar char="•"/>
            </a:pPr>
            <a:r>
              <a:rPr lang="en-US"/>
              <a:t>• 3. Application of Relationship-Building Strategies</a:t>
            </a:r>
          </a:p>
          <a:p>
            <a:pPr indent="-228600">
              <a:lnSpc>
                <a:spcPct val="90000"/>
              </a:lnSpc>
              <a:spcAft>
                <a:spcPts val="600"/>
              </a:spcAft>
              <a:buFont typeface="Arial" panose="020B0604020202020204" pitchFamily="34" charset="0"/>
              <a:buChar char="•"/>
            </a:pPr>
            <a:r>
              <a:rPr lang="en-US"/>
              <a:t>• 4. Conclusion &amp; Future Actions</a:t>
            </a:r>
          </a:p>
        </p:txBody>
      </p:sp>
    </p:spTree>
    <p:extLst>
      <p:ext uri="{BB962C8B-B14F-4D97-AF65-F5344CB8AC3E}">
        <p14:creationId xmlns:p14="http://schemas.microsoft.com/office/powerpoint/2010/main" val="3608276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5C6B09AB-9AAF-EAEE-A27D-FD0645FE6C84}"/>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Defining Successful Relationships</a:t>
            </a:r>
          </a:p>
          <a:p>
            <a:pPr indent="-228600">
              <a:lnSpc>
                <a:spcPct val="90000"/>
              </a:lnSpc>
              <a:spcAft>
                <a:spcPts val="600"/>
              </a:spcAft>
              <a:buFont typeface="Arial" panose="020B0604020202020204" pitchFamily="34" charset="0"/>
              <a:buChar char="•"/>
            </a:pPr>
            <a:r>
              <a:rPr lang="en-US"/>
              <a:t>• Successful relationships are built on trust, communication, and mutual respect (Lencioni, 2002).</a:t>
            </a:r>
          </a:p>
          <a:p>
            <a:pPr indent="-228600">
              <a:lnSpc>
                <a:spcPct val="90000"/>
              </a:lnSpc>
              <a:spcAft>
                <a:spcPts val="600"/>
              </a:spcAft>
              <a:buFont typeface="Arial" panose="020B0604020202020204" pitchFamily="34" charset="0"/>
              <a:buChar char="•"/>
            </a:pPr>
            <a:r>
              <a:rPr lang="en-US"/>
              <a:t>• Relationships can be both personal and professional, but the principles of honesty, understanding, and empathy apply to both.</a:t>
            </a:r>
          </a:p>
          <a:p>
            <a:pPr indent="-228600">
              <a:lnSpc>
                <a:spcPct val="90000"/>
              </a:lnSpc>
              <a:spcAft>
                <a:spcPts val="600"/>
              </a:spcAft>
              <a:buFont typeface="Arial" panose="020B0604020202020204" pitchFamily="34" charset="0"/>
              <a:buChar char="•"/>
            </a:pPr>
            <a:r>
              <a:rPr lang="en-US"/>
              <a:t>• Key characteristics of successful relationships:</a:t>
            </a:r>
          </a:p>
          <a:p>
            <a:pPr indent="-228600">
              <a:lnSpc>
                <a:spcPct val="90000"/>
              </a:lnSpc>
              <a:spcAft>
                <a:spcPts val="600"/>
              </a:spcAft>
              <a:buFont typeface="Arial" panose="020B0604020202020204" pitchFamily="34" charset="0"/>
              <a:buChar char="•"/>
            </a:pPr>
            <a:r>
              <a:rPr lang="en-US"/>
              <a:t>1. Clear communication</a:t>
            </a:r>
          </a:p>
          <a:p>
            <a:pPr indent="-228600">
              <a:lnSpc>
                <a:spcPct val="90000"/>
              </a:lnSpc>
              <a:spcAft>
                <a:spcPts val="600"/>
              </a:spcAft>
              <a:buFont typeface="Arial" panose="020B0604020202020204" pitchFamily="34" charset="0"/>
              <a:buChar char="•"/>
            </a:pPr>
            <a:r>
              <a:rPr lang="en-US"/>
              <a:t>2. Respect for others’ opinions</a:t>
            </a:r>
          </a:p>
          <a:p>
            <a:pPr indent="-228600">
              <a:lnSpc>
                <a:spcPct val="90000"/>
              </a:lnSpc>
              <a:spcAft>
                <a:spcPts val="600"/>
              </a:spcAft>
              <a:buFont typeface="Arial" panose="020B0604020202020204" pitchFamily="34" charset="0"/>
              <a:buChar char="•"/>
            </a:pPr>
            <a:r>
              <a:rPr lang="en-US"/>
              <a:t>3. Active listening</a:t>
            </a:r>
          </a:p>
          <a:p>
            <a:pPr indent="-228600">
              <a:lnSpc>
                <a:spcPct val="90000"/>
              </a:lnSpc>
              <a:spcAft>
                <a:spcPts val="600"/>
              </a:spcAft>
              <a:buFont typeface="Arial" panose="020B0604020202020204" pitchFamily="34" charset="0"/>
              <a:buChar char="•"/>
            </a:pPr>
            <a:r>
              <a:rPr lang="en-US"/>
              <a:t>4. Conflict management</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Successful relationships are not formed overnight; they require effort, active listening, and consistency. In both personal and professional contexts, building relationships that are founded on mutual respect and clear communication fosters trust and long-term collaboration.</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22249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178D3D78-3559-5AAB-3022-D108073B9541}"/>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Betari’s Window and Its Impact on Relationships</a:t>
            </a:r>
          </a:p>
          <a:p>
            <a:pPr indent="-228600">
              <a:lnSpc>
                <a:spcPct val="90000"/>
              </a:lnSpc>
              <a:spcAft>
                <a:spcPts val="600"/>
              </a:spcAft>
              <a:buFont typeface="Arial" panose="020B0604020202020204" pitchFamily="34" charset="0"/>
              <a:buChar char="•"/>
            </a:pPr>
            <a:r>
              <a:rPr lang="en-US"/>
              <a:t>• Betari’s Window: A model to understand self-awareness and interaction in relationships.</a:t>
            </a:r>
          </a:p>
          <a:p>
            <a:pPr indent="-228600">
              <a:lnSpc>
                <a:spcPct val="90000"/>
              </a:lnSpc>
              <a:spcAft>
                <a:spcPts val="600"/>
              </a:spcAft>
              <a:buFont typeface="Arial" panose="020B0604020202020204" pitchFamily="34" charset="0"/>
              <a:buChar char="•"/>
            </a:pPr>
            <a:r>
              <a:rPr lang="en-US"/>
              <a:t>1. Open Self: Known to both the person and others (transparent communication).</a:t>
            </a:r>
          </a:p>
          <a:p>
            <a:pPr indent="-228600">
              <a:lnSpc>
                <a:spcPct val="90000"/>
              </a:lnSpc>
              <a:spcAft>
                <a:spcPts val="600"/>
              </a:spcAft>
              <a:buFont typeface="Arial" panose="020B0604020202020204" pitchFamily="34" charset="0"/>
              <a:buChar char="•"/>
            </a:pPr>
            <a:r>
              <a:rPr lang="en-US"/>
              <a:t>2. Blind Self: Known to others but not the person (feedback helps reduce this area).</a:t>
            </a:r>
          </a:p>
          <a:p>
            <a:pPr indent="-228600">
              <a:lnSpc>
                <a:spcPct val="90000"/>
              </a:lnSpc>
              <a:spcAft>
                <a:spcPts val="600"/>
              </a:spcAft>
              <a:buFont typeface="Arial" panose="020B0604020202020204" pitchFamily="34" charset="0"/>
              <a:buChar char="•"/>
            </a:pPr>
            <a:r>
              <a:rPr lang="en-US"/>
              <a:t>3. Hidden Self: Known to the person but not others (requires openness).</a:t>
            </a:r>
          </a:p>
          <a:p>
            <a:pPr indent="-228600">
              <a:lnSpc>
                <a:spcPct val="90000"/>
              </a:lnSpc>
              <a:spcAft>
                <a:spcPts val="600"/>
              </a:spcAft>
              <a:buFont typeface="Arial" panose="020B0604020202020204" pitchFamily="34" charset="0"/>
              <a:buChar char="•"/>
            </a:pPr>
            <a:r>
              <a:rPr lang="en-US"/>
              <a:t>4. Unknown Self: Not known to either party (explored through experience).</a:t>
            </a:r>
          </a:p>
          <a:p>
            <a:pPr indent="-228600">
              <a:lnSpc>
                <a:spcPct val="90000"/>
              </a:lnSpc>
              <a:spcAft>
                <a:spcPts val="600"/>
              </a:spcAft>
              <a:buFont typeface="Arial" panose="020B0604020202020204" pitchFamily="34" charset="0"/>
              <a:buChar char="•"/>
            </a:pPr>
            <a:r>
              <a:rPr lang="en-US"/>
              <a:t>• Building relationships involves increasing the open self through feedback, self-reflection, and active communication (Luft, 1984).</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By applying Betari’s Window, we can increase mutual understanding. For instance, when we give and receive feedback, we reduce the Blind Self and enhance the Open Self, allowing for better communication and stronger relationships.</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55216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BC5DF1A-14CC-94EE-ADFA-A05F5DE226AD}"/>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Gestalt Therapy and Relationship Building</a:t>
            </a:r>
          </a:p>
          <a:p>
            <a:pPr indent="-228600">
              <a:lnSpc>
                <a:spcPct val="90000"/>
              </a:lnSpc>
              <a:spcAft>
                <a:spcPts val="600"/>
              </a:spcAft>
              <a:buFont typeface="Arial" panose="020B0604020202020204" pitchFamily="34" charset="0"/>
              <a:buChar char="•"/>
            </a:pPr>
            <a:r>
              <a:rPr lang="en-US"/>
              <a:t>• Gestalt Theory: Focuses on present awareness, perception, and interaction (Perls, Hefferline &amp; Goodman, 1951).</a:t>
            </a:r>
          </a:p>
          <a:p>
            <a:pPr indent="-228600">
              <a:lnSpc>
                <a:spcPct val="90000"/>
              </a:lnSpc>
              <a:spcAft>
                <a:spcPts val="600"/>
              </a:spcAft>
              <a:buFont typeface="Arial" panose="020B0604020202020204" pitchFamily="34" charset="0"/>
              <a:buChar char="•"/>
            </a:pPr>
            <a:r>
              <a:rPr lang="en-US"/>
              <a:t>• Key Principles for Successful Relationships:</a:t>
            </a:r>
          </a:p>
          <a:p>
            <a:pPr indent="-228600">
              <a:lnSpc>
                <a:spcPct val="90000"/>
              </a:lnSpc>
              <a:spcAft>
                <a:spcPts val="600"/>
              </a:spcAft>
              <a:buFont typeface="Arial" panose="020B0604020202020204" pitchFamily="34" charset="0"/>
              <a:buChar char="•"/>
            </a:pPr>
            <a:r>
              <a:rPr lang="en-US"/>
              <a:t>1. Awareness of the present moment: Understanding feelings, thoughts, and actions.</a:t>
            </a:r>
          </a:p>
          <a:p>
            <a:pPr indent="-228600">
              <a:lnSpc>
                <a:spcPct val="90000"/>
              </a:lnSpc>
              <a:spcAft>
                <a:spcPts val="600"/>
              </a:spcAft>
              <a:buFont typeface="Arial" panose="020B0604020202020204" pitchFamily="34" charset="0"/>
              <a:buChar char="•"/>
            </a:pPr>
            <a:r>
              <a:rPr lang="en-US"/>
              <a:t>2. Responsibility: Each person is responsible for their part in the relationship.</a:t>
            </a:r>
          </a:p>
          <a:p>
            <a:pPr indent="-228600">
              <a:lnSpc>
                <a:spcPct val="90000"/>
              </a:lnSpc>
              <a:spcAft>
                <a:spcPts val="600"/>
              </a:spcAft>
              <a:buFont typeface="Arial" panose="020B0604020202020204" pitchFamily="34" charset="0"/>
              <a:buChar char="•"/>
            </a:pPr>
            <a:r>
              <a:rPr lang="en-US"/>
              <a:t>3. Authenticity: Being genuine and open fosters trust and deeper connections.</a:t>
            </a:r>
          </a:p>
          <a:p>
            <a:pPr indent="-228600">
              <a:lnSpc>
                <a:spcPct val="90000"/>
              </a:lnSpc>
              <a:spcAft>
                <a:spcPts val="600"/>
              </a:spcAft>
              <a:buFont typeface="Arial" panose="020B0604020202020204" pitchFamily="34" charset="0"/>
              <a:buChar char="•"/>
            </a:pPr>
            <a:r>
              <a:rPr lang="en-US"/>
              <a:t>• Gestalt teaches that understanding yourself and others in the present moment helps in developing more authentic and meaningful relationships.</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In my experience, being authentic in communication strengthens relationships. When we focus on the present moment and take responsibility for our emotions, it leads to better mutual understanding.</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415156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DA6BE799-469E-E3B3-06C7-CF7742C68279}"/>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1"/>
              <a:t>Tuckman’s Model and Relationship Development</a:t>
            </a:r>
          </a:p>
          <a:p>
            <a:pPr indent="-228600">
              <a:lnSpc>
                <a:spcPct val="90000"/>
              </a:lnSpc>
              <a:spcAft>
                <a:spcPts val="600"/>
              </a:spcAft>
              <a:buFont typeface="Arial" panose="020B0604020202020204" pitchFamily="34" charset="0"/>
              <a:buChar char="•"/>
            </a:pPr>
            <a:r>
              <a:rPr lang="en-US" sz="1700"/>
              <a:t>• Tuckman’s Team Development Model (1965): Stages of team development and their impact on relationships.</a:t>
            </a:r>
          </a:p>
          <a:p>
            <a:pPr indent="-228600">
              <a:lnSpc>
                <a:spcPct val="90000"/>
              </a:lnSpc>
              <a:spcAft>
                <a:spcPts val="600"/>
              </a:spcAft>
              <a:buFont typeface="Arial" panose="020B0604020202020204" pitchFamily="34" charset="0"/>
              <a:buChar char="•"/>
            </a:pPr>
            <a:r>
              <a:rPr lang="en-US" sz="1700"/>
              <a:t>1. Forming: Initial interaction, where relationships are built through courtesy and superficial communication.</a:t>
            </a:r>
          </a:p>
          <a:p>
            <a:pPr indent="-228600">
              <a:lnSpc>
                <a:spcPct val="90000"/>
              </a:lnSpc>
              <a:spcAft>
                <a:spcPts val="600"/>
              </a:spcAft>
              <a:buFont typeface="Arial" panose="020B0604020202020204" pitchFamily="34" charset="0"/>
              <a:buChar char="•"/>
            </a:pPr>
            <a:r>
              <a:rPr lang="en-US" sz="1700"/>
              <a:t>2. Storming: Conflicts emerge as team members assert their ideas and opinions.</a:t>
            </a:r>
          </a:p>
          <a:p>
            <a:pPr indent="-228600">
              <a:lnSpc>
                <a:spcPct val="90000"/>
              </a:lnSpc>
              <a:spcAft>
                <a:spcPts val="600"/>
              </a:spcAft>
              <a:buFont typeface="Arial" panose="020B0604020202020204" pitchFamily="34" charset="0"/>
              <a:buChar char="•"/>
            </a:pPr>
            <a:r>
              <a:rPr lang="en-US" sz="1700"/>
              <a:t>3. Norming: Development of mutual respect, clearer roles, and shared understanding.</a:t>
            </a:r>
          </a:p>
          <a:p>
            <a:pPr indent="-228600">
              <a:lnSpc>
                <a:spcPct val="90000"/>
              </a:lnSpc>
              <a:spcAft>
                <a:spcPts val="600"/>
              </a:spcAft>
              <a:buFont typeface="Arial" panose="020B0604020202020204" pitchFamily="34" charset="0"/>
              <a:buChar char="•"/>
            </a:pPr>
            <a:r>
              <a:rPr lang="en-US" sz="1700"/>
              <a:t>4. Performing: High-functioning teams with effective communication and strong relationships.</a:t>
            </a:r>
          </a:p>
          <a:p>
            <a:pPr indent="-228600">
              <a:lnSpc>
                <a:spcPct val="90000"/>
              </a:lnSpc>
              <a:spcAft>
                <a:spcPts val="600"/>
              </a:spcAft>
              <a:buFont typeface="Arial" panose="020B0604020202020204" pitchFamily="34" charset="0"/>
              <a:buChar char="•"/>
            </a:pPr>
            <a:r>
              <a:rPr lang="en-US" sz="1700"/>
              <a:t>5. Adjourning: Relationships might be disbanded after the project is completed, but often lead to ongoing connections.</a:t>
            </a:r>
          </a:p>
          <a:p>
            <a:pPr indent="-228600">
              <a:lnSpc>
                <a:spcPct val="90000"/>
              </a:lnSpc>
              <a:spcAft>
                <a:spcPts val="600"/>
              </a:spcAft>
              <a:buFont typeface="Arial" panose="020B0604020202020204" pitchFamily="34" charset="0"/>
              <a:buChar char="•"/>
            </a:pPr>
            <a:r>
              <a:rPr lang="en-US" sz="1700"/>
              <a:t>• Tuckman’s model helps understand how relationship dynamics evolve as teams move through these stages.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i="1"/>
              <a:t>Using Tuckman’s model, in our project teams, we experienced the storming phase where conflicts arose over leadership decisions. However, by progressing to norming, we were able to resolve these conflicts and form stronger, more open relationships, which helped us perform well.</a:t>
            </a:r>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3456972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0579FAB4-8C06-3BDB-6F35-3A54F73C90CF}"/>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Dialectical Tension in Relationships</a:t>
            </a:r>
          </a:p>
          <a:p>
            <a:pPr indent="-228600">
              <a:lnSpc>
                <a:spcPct val="90000"/>
              </a:lnSpc>
              <a:spcAft>
                <a:spcPts val="600"/>
              </a:spcAft>
              <a:buFont typeface="Arial" panose="020B0604020202020204" pitchFamily="34" charset="0"/>
              <a:buChar char="•"/>
            </a:pPr>
            <a:r>
              <a:rPr lang="en-US"/>
              <a:t>• Dialectical Tension: Refers to the contradictions and struggles that exist in relationships. According to Baxter &amp; Montgomery (1996), there are three main tensions:</a:t>
            </a:r>
          </a:p>
          <a:p>
            <a:pPr indent="-228600">
              <a:lnSpc>
                <a:spcPct val="90000"/>
              </a:lnSpc>
              <a:spcAft>
                <a:spcPts val="600"/>
              </a:spcAft>
              <a:buFont typeface="Arial" panose="020B0604020202020204" pitchFamily="34" charset="0"/>
              <a:buChar char="•"/>
            </a:pPr>
            <a:r>
              <a:rPr lang="en-US"/>
              <a:t>1. Autonomy vs. Connection – The need to balance individual freedom with relational closeness.</a:t>
            </a:r>
          </a:p>
          <a:p>
            <a:pPr indent="-228600">
              <a:lnSpc>
                <a:spcPct val="90000"/>
              </a:lnSpc>
              <a:spcAft>
                <a:spcPts val="600"/>
              </a:spcAft>
              <a:buFont typeface="Arial" panose="020B0604020202020204" pitchFamily="34" charset="0"/>
              <a:buChar char="•"/>
            </a:pPr>
            <a:r>
              <a:rPr lang="en-US"/>
              <a:t>2. Openness vs. Closedness – The tension between being open and maintaining privacy.</a:t>
            </a:r>
          </a:p>
          <a:p>
            <a:pPr indent="-228600">
              <a:lnSpc>
                <a:spcPct val="90000"/>
              </a:lnSpc>
              <a:spcAft>
                <a:spcPts val="600"/>
              </a:spcAft>
              <a:buFont typeface="Arial" panose="020B0604020202020204" pitchFamily="34" charset="0"/>
              <a:buChar char="•"/>
            </a:pPr>
            <a:r>
              <a:rPr lang="en-US"/>
              <a:t>3. Predictability vs. Novelty – The need for stability versus the desire for new experiences.</a:t>
            </a:r>
          </a:p>
          <a:p>
            <a:pPr indent="-228600">
              <a:lnSpc>
                <a:spcPct val="90000"/>
              </a:lnSpc>
              <a:spcAft>
                <a:spcPts val="600"/>
              </a:spcAft>
              <a:buFont typeface="Arial" panose="020B0604020202020204" pitchFamily="34" charset="0"/>
              <a:buChar char="•"/>
            </a:pPr>
            <a:r>
              <a:rPr lang="en-US"/>
              <a:t>• Managing these tensions requires open communication, flexibility, and compromise.</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In professional teams, balancing autonomy with the need for collaboration can be challenging. For instance, when some team members prefer independence while others need close collaboration, open dialogue is key to finding a middle ground.</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690545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D7A323A9-88A4-26F4-A754-8506711ABE69}"/>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Personal Values and Relationship Building</a:t>
            </a:r>
          </a:p>
          <a:p>
            <a:pPr indent="-228600">
              <a:lnSpc>
                <a:spcPct val="90000"/>
              </a:lnSpc>
              <a:spcAft>
                <a:spcPts val="600"/>
              </a:spcAft>
              <a:buFont typeface="Arial" panose="020B0604020202020204" pitchFamily="34" charset="0"/>
              <a:buChar char="•"/>
            </a:pPr>
            <a:r>
              <a:rPr lang="en-US"/>
              <a:t>• Personal values strongly influence how we build and maintain relationships.</a:t>
            </a:r>
          </a:p>
          <a:p>
            <a:pPr indent="-228600">
              <a:lnSpc>
                <a:spcPct val="90000"/>
              </a:lnSpc>
              <a:spcAft>
                <a:spcPts val="600"/>
              </a:spcAft>
              <a:buFont typeface="Arial" panose="020B0604020202020204" pitchFamily="34" charset="0"/>
              <a:buChar char="•"/>
            </a:pPr>
            <a:r>
              <a:rPr lang="en-US"/>
              <a:t>• Some important values for successful relationships include:</a:t>
            </a:r>
          </a:p>
          <a:p>
            <a:pPr indent="-228600">
              <a:lnSpc>
                <a:spcPct val="90000"/>
              </a:lnSpc>
              <a:spcAft>
                <a:spcPts val="600"/>
              </a:spcAft>
              <a:buFont typeface="Arial" panose="020B0604020202020204" pitchFamily="34" charset="0"/>
              <a:buChar char="•"/>
            </a:pPr>
            <a:r>
              <a:rPr lang="en-US"/>
              <a:t>• Respect</a:t>
            </a:r>
          </a:p>
          <a:p>
            <a:pPr indent="-228600">
              <a:lnSpc>
                <a:spcPct val="90000"/>
              </a:lnSpc>
              <a:spcAft>
                <a:spcPts val="600"/>
              </a:spcAft>
              <a:buFont typeface="Arial" panose="020B0604020202020204" pitchFamily="34" charset="0"/>
              <a:buChar char="•"/>
            </a:pPr>
            <a:r>
              <a:rPr lang="en-US"/>
              <a:t>• Integrity</a:t>
            </a:r>
          </a:p>
          <a:p>
            <a:pPr indent="-228600">
              <a:lnSpc>
                <a:spcPct val="90000"/>
              </a:lnSpc>
              <a:spcAft>
                <a:spcPts val="600"/>
              </a:spcAft>
              <a:buFont typeface="Arial" panose="020B0604020202020204" pitchFamily="34" charset="0"/>
              <a:buChar char="•"/>
            </a:pPr>
            <a:r>
              <a:rPr lang="en-US"/>
              <a:t>• Honesty</a:t>
            </a:r>
          </a:p>
          <a:p>
            <a:pPr indent="-228600">
              <a:lnSpc>
                <a:spcPct val="90000"/>
              </a:lnSpc>
              <a:spcAft>
                <a:spcPts val="600"/>
              </a:spcAft>
              <a:buFont typeface="Arial" panose="020B0604020202020204" pitchFamily="34" charset="0"/>
              <a:buChar char="•"/>
            </a:pPr>
            <a:r>
              <a:rPr lang="en-US"/>
              <a:t>• Trust</a:t>
            </a:r>
          </a:p>
          <a:p>
            <a:pPr indent="-228600">
              <a:lnSpc>
                <a:spcPct val="90000"/>
              </a:lnSpc>
              <a:spcAft>
                <a:spcPts val="600"/>
              </a:spcAft>
              <a:buFont typeface="Arial" panose="020B0604020202020204" pitchFamily="34" charset="0"/>
              <a:buChar char="•"/>
            </a:pPr>
            <a:r>
              <a:rPr lang="en-US"/>
              <a:t>• Relationships are influenced by the alignment of values between individuals. When values align, there’s stronger mutual respect and understanding.</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In my academic and work relationships, trust and honesty have been fundamental in building effective teamwork. When values align, even when there are disagreements, there’s a shared goal of resolving conflicts and moving forward.</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25813054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AB146764-29AA-33CB-8212-78A00208158A}"/>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b="1"/>
              <a:t>Conclusion &amp; Future Actions</a:t>
            </a:r>
          </a:p>
          <a:p>
            <a:pPr indent="-228600">
              <a:lnSpc>
                <a:spcPct val="90000"/>
              </a:lnSpc>
              <a:spcAft>
                <a:spcPts val="600"/>
              </a:spcAft>
              <a:buFont typeface="Arial" panose="020B0604020202020204" pitchFamily="34" charset="0"/>
              <a:buChar char="•"/>
            </a:pPr>
            <a:r>
              <a:rPr lang="en-US"/>
              <a:t>• Conclusion: Successful relationships are based on mutual respect, understanding, and continuous effort.</a:t>
            </a:r>
          </a:p>
          <a:p>
            <a:pPr indent="-228600">
              <a:lnSpc>
                <a:spcPct val="90000"/>
              </a:lnSpc>
              <a:spcAft>
                <a:spcPts val="600"/>
              </a:spcAft>
              <a:buFont typeface="Arial" panose="020B0604020202020204" pitchFamily="34" charset="0"/>
              <a:buChar char="•"/>
            </a:pPr>
            <a:r>
              <a:rPr lang="en-US"/>
              <a:t>• Future Actions:</a:t>
            </a:r>
          </a:p>
          <a:p>
            <a:pPr indent="-228600">
              <a:lnSpc>
                <a:spcPct val="90000"/>
              </a:lnSpc>
              <a:spcAft>
                <a:spcPts val="600"/>
              </a:spcAft>
              <a:buFont typeface="Arial" panose="020B0604020202020204" pitchFamily="34" charset="0"/>
              <a:buChar char="•"/>
            </a:pPr>
            <a:r>
              <a:rPr lang="en-US"/>
              <a:t>• Focus on enhancing communication in all relationships.</a:t>
            </a:r>
          </a:p>
          <a:p>
            <a:pPr indent="-228600">
              <a:lnSpc>
                <a:spcPct val="90000"/>
              </a:lnSpc>
              <a:spcAft>
                <a:spcPts val="600"/>
              </a:spcAft>
              <a:buFont typeface="Arial" panose="020B0604020202020204" pitchFamily="34" charset="0"/>
              <a:buChar char="•"/>
            </a:pPr>
            <a:r>
              <a:rPr lang="en-US"/>
              <a:t>• Apply Betari’s Window to encourage openness and feedback.</a:t>
            </a:r>
          </a:p>
          <a:p>
            <a:pPr indent="-228600">
              <a:lnSpc>
                <a:spcPct val="90000"/>
              </a:lnSpc>
              <a:spcAft>
                <a:spcPts val="600"/>
              </a:spcAft>
              <a:buFont typeface="Arial" panose="020B0604020202020204" pitchFamily="34" charset="0"/>
              <a:buChar char="•"/>
            </a:pPr>
            <a:r>
              <a:rPr lang="en-US"/>
              <a:t>• Utilize Gestalt principles of authenticity and present-moment awareness to build stronger relationships.</a:t>
            </a:r>
          </a:p>
          <a:p>
            <a:pPr indent="-228600">
              <a:lnSpc>
                <a:spcPct val="90000"/>
              </a:lnSpc>
              <a:spcAft>
                <a:spcPts val="600"/>
              </a:spcAft>
              <a:buFont typeface="Arial" panose="020B0604020202020204" pitchFamily="34" charset="0"/>
              <a:buChar char="•"/>
            </a:pPr>
            <a:r>
              <a:rPr lang="en-US"/>
              <a:t>• Manage dialectical tensions through open dialogue and compromise.</a:t>
            </a:r>
          </a:p>
          <a:p>
            <a:pPr indent="-228600">
              <a:lnSpc>
                <a:spcPct val="90000"/>
              </a:lnSpc>
              <a:spcAft>
                <a:spcPts val="600"/>
              </a:spcAft>
              <a:buFont typeface="Arial" panose="020B0604020202020204" pitchFamily="34" charset="0"/>
              <a:buChar char="•"/>
            </a:pPr>
            <a:r>
              <a:rPr lang="en-US"/>
              <a:t>• Apply Tuckman’s model to understand and manage relationship dynamics within teams.</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i="1"/>
              <a:t>As we continue to develop our relationships, the principles shared today will guide us to foster trust, authenticity, and effective communication. In both personal and professional settings, these actions will allow us to build and maintain successful, meaningful connections.</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581818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BCD38962-A430-77D8-54B7-137A7EA26DE8}"/>
              </a:ext>
            </a:extLst>
          </p:cNvPr>
          <p:cNvSpPr txBox="1"/>
          <p:nvPr/>
        </p:nvSpPr>
        <p:spPr>
          <a:xfrm>
            <a:off x="838200" y="1825625"/>
            <a:ext cx="10515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1"/>
              <a:t>Reference List</a:t>
            </a:r>
          </a:p>
          <a:p>
            <a:pPr indent="-228600">
              <a:lnSpc>
                <a:spcPct val="90000"/>
              </a:lnSpc>
              <a:spcAft>
                <a:spcPts val="600"/>
              </a:spcAft>
              <a:buFont typeface="Arial" panose="020B0604020202020204" pitchFamily="34" charset="0"/>
              <a:buChar char="•"/>
            </a:pPr>
            <a:br>
              <a:rPr lang="en-US" sz="1700"/>
            </a:br>
            <a:endParaRPr lang="en-US" sz="1700"/>
          </a:p>
          <a:p>
            <a:pPr indent="-228600">
              <a:lnSpc>
                <a:spcPct val="90000"/>
              </a:lnSpc>
              <a:spcAft>
                <a:spcPts val="600"/>
              </a:spcAft>
              <a:buFont typeface="Arial" panose="020B0604020202020204" pitchFamily="34" charset="0"/>
              <a:buChar char="•"/>
            </a:pPr>
            <a:r>
              <a:rPr lang="en-US" sz="1700"/>
              <a:t>1. Baxter, L.A. and Montgomery, B.M. (1996) Relating: Dialogues and Dialectics. New York: The Guilford Press.</a:t>
            </a:r>
          </a:p>
          <a:p>
            <a:pPr indent="-228600">
              <a:lnSpc>
                <a:spcPct val="90000"/>
              </a:lnSpc>
              <a:spcAft>
                <a:spcPts val="600"/>
              </a:spcAft>
              <a:buFont typeface="Arial" panose="020B0604020202020204" pitchFamily="34" charset="0"/>
              <a:buChar char="•"/>
            </a:pPr>
            <a:r>
              <a:rPr lang="en-US" sz="1700"/>
              <a:t>2. Lencioni, P. (2002) The Five Dysfunctions of a Team. San Francisco: Jossey-Bass.</a:t>
            </a:r>
          </a:p>
          <a:p>
            <a:pPr indent="-228600">
              <a:lnSpc>
                <a:spcPct val="90000"/>
              </a:lnSpc>
              <a:spcAft>
                <a:spcPts val="600"/>
              </a:spcAft>
              <a:buFont typeface="Arial" panose="020B0604020202020204" pitchFamily="34" charset="0"/>
              <a:buChar char="•"/>
            </a:pPr>
            <a:r>
              <a:rPr lang="en-US" sz="1700"/>
              <a:t>3. Luft, J. (1984) The Johari Window: A Model for Understanding Self-Disclosure and Feedback. New York: Dorsey Press.</a:t>
            </a:r>
          </a:p>
          <a:p>
            <a:pPr indent="-228600">
              <a:lnSpc>
                <a:spcPct val="90000"/>
              </a:lnSpc>
              <a:spcAft>
                <a:spcPts val="600"/>
              </a:spcAft>
              <a:buFont typeface="Arial" panose="020B0604020202020204" pitchFamily="34" charset="0"/>
              <a:buChar char="•"/>
            </a:pPr>
            <a:r>
              <a:rPr lang="en-US" sz="1700"/>
              <a:t>4. Perls, F.S., Hefferline, R.F., and Goodman, P. (1951) Gestalt Therapy: Excitement and Growth in the Human Personality. New York: Dell Publishing.</a:t>
            </a:r>
          </a:p>
          <a:p>
            <a:pPr indent="-228600">
              <a:lnSpc>
                <a:spcPct val="90000"/>
              </a:lnSpc>
              <a:spcAft>
                <a:spcPts val="600"/>
              </a:spcAft>
              <a:buFont typeface="Arial" panose="020B0604020202020204" pitchFamily="34" charset="0"/>
              <a:buChar char="•"/>
            </a:pPr>
            <a:r>
              <a:rPr lang="en-US" sz="1700"/>
              <a:t>5. Tuckman, B.W. (1965) ‘Developmental sequence in small groups’, Psychological Bulletin, 63(6), pp. 384-399.</a:t>
            </a:r>
          </a:p>
          <a:p>
            <a:pPr indent="-228600">
              <a:lnSpc>
                <a:spcPct val="90000"/>
              </a:lnSpc>
              <a:spcAft>
                <a:spcPts val="600"/>
              </a:spcAft>
              <a:buFont typeface="Arial" panose="020B0604020202020204" pitchFamily="34" charset="0"/>
              <a:buChar char="•"/>
            </a:pPr>
            <a:r>
              <a:rPr lang="en-US" sz="1700"/>
              <a:t>6. Goleman, D. (1998) Working with Emotional Intelligence. New York: Bantam Books.</a:t>
            </a:r>
          </a:p>
          <a:p>
            <a:pPr indent="-228600">
              <a:lnSpc>
                <a:spcPct val="90000"/>
              </a:lnSpc>
              <a:spcAft>
                <a:spcPts val="600"/>
              </a:spcAft>
              <a:buFont typeface="Arial" panose="020B0604020202020204" pitchFamily="34" charset="0"/>
              <a:buChar char="•"/>
            </a:pPr>
            <a:r>
              <a:rPr lang="en-US" sz="1700"/>
              <a:t>7. Northouse, P.G. (2018) Leadership: Theory and Practice. 8th edn. London: Sage.</a:t>
            </a:r>
          </a:p>
          <a:p>
            <a:pPr indent="-228600">
              <a:lnSpc>
                <a:spcPct val="90000"/>
              </a:lnSpc>
              <a:spcAft>
                <a:spcPts val="600"/>
              </a:spcAft>
              <a:buFont typeface="Arial" panose="020B0604020202020204" pitchFamily="34" charset="0"/>
              <a:buChar char="•"/>
            </a:pPr>
            <a:r>
              <a:rPr lang="en-US" sz="1700"/>
              <a:t>8. McGregor, D. (1960) The Human Side of Enterprise. New York: McGraw-Hill.</a:t>
            </a:r>
          </a:p>
        </p:txBody>
      </p:sp>
    </p:spTree>
    <p:extLst>
      <p:ext uri="{BB962C8B-B14F-4D97-AF65-F5344CB8AC3E}">
        <p14:creationId xmlns:p14="http://schemas.microsoft.com/office/powerpoint/2010/main" val="385100695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marilena coman</dc:creator>
  <cp:lastModifiedBy>Costinela Traistaru (2334223)</cp:lastModifiedBy>
  <cp:revision>3</cp:revision>
  <dcterms:created xsi:type="dcterms:W3CDTF">2025-03-13T17:09:20Z</dcterms:created>
  <dcterms:modified xsi:type="dcterms:W3CDTF">2025-03-19T18:02:00Z</dcterms:modified>
</cp:coreProperties>
</file>