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3"/>
  </p:notesMasterIdLst>
  <p:sldIdLst>
    <p:sldId id="266" r:id="rId2"/>
    <p:sldId id="256" r:id="rId3"/>
    <p:sldId id="257" r:id="rId4"/>
    <p:sldId id="258" r:id="rId5"/>
    <p:sldId id="259" r:id="rId6"/>
    <p:sldId id="260" r:id="rId7"/>
    <p:sldId id="261" r:id="rId8"/>
    <p:sldId id="262" r:id="rId9"/>
    <p:sldId id="263" r:id="rId10"/>
    <p:sldId id="264" r:id="rId11"/>
    <p:sldId id="265" r:id="rId12"/>
  </p:sldIdLst>
  <p:sldSz cx="9144000" cy="5143500" type="screen16x9"/>
  <p:notesSz cx="6858000" cy="9144000"/>
  <p:embeddedFontLst>
    <p:embeddedFont>
      <p:font typeface="Maven Pro" panose="020B0604020202020204" charset="0"/>
      <p:regular r:id="rId14"/>
      <p:bold r:id="rId15"/>
    </p:embeddedFont>
    <p:embeddedFont>
      <p:font typeface="Nunito" pitchFamily="2" charset="0"/>
      <p:regular r:id="rId16"/>
      <p:bold r:id="rId17"/>
      <p:italic r:id="rId18"/>
      <p:bold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806" autoAdjust="0"/>
  </p:normalViewPr>
  <p:slideViewPr>
    <p:cSldViewPr snapToGrid="0">
      <p:cViewPr varScale="1">
        <p:scale>
          <a:sx n="63" d="100"/>
          <a:sy n="63" d="100"/>
        </p:scale>
        <p:origin x="1380" y="5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nislav stoyanov" userId="91531b344ce8a1b3" providerId="LiveId" clId="{99C24DDC-FAF2-47D0-B711-6CA88806C7B1}"/>
    <pc:docChg chg="custSel modSld">
      <pc:chgData name="stanislav stoyanov" userId="91531b344ce8a1b3" providerId="LiveId" clId="{99C24DDC-FAF2-47D0-B711-6CA88806C7B1}" dt="2022-08-10T18:21:30.878" v="9" actId="20577"/>
      <pc:docMkLst>
        <pc:docMk/>
      </pc:docMkLst>
      <pc:sldChg chg="modSp mod">
        <pc:chgData name="stanislav stoyanov" userId="91531b344ce8a1b3" providerId="LiveId" clId="{99C24DDC-FAF2-47D0-B711-6CA88806C7B1}" dt="2022-08-10T18:21:30.878" v="9" actId="20577"/>
        <pc:sldMkLst>
          <pc:docMk/>
          <pc:sldMk cId="0" sldId="256"/>
        </pc:sldMkLst>
        <pc:spChg chg="mod">
          <ac:chgData name="stanislav stoyanov" userId="91531b344ce8a1b3" providerId="LiveId" clId="{99C24DDC-FAF2-47D0-B711-6CA88806C7B1}" dt="2022-08-10T18:21:30.878" v="9" actId="20577"/>
          <ac:spMkLst>
            <pc:docMk/>
            <pc:sldMk cId="0" sldId="256"/>
            <ac:spMk id="277" creationId="{00000000-0000-0000-0000-000000000000}"/>
          </ac:spMkLst>
        </pc:spChg>
      </pc:sldChg>
      <pc:sldChg chg="modSp mod">
        <pc:chgData name="stanislav stoyanov" userId="91531b344ce8a1b3" providerId="LiveId" clId="{99C24DDC-FAF2-47D0-B711-6CA88806C7B1}" dt="2022-08-10T18:18:57.632" v="1" actId="27636"/>
        <pc:sldMkLst>
          <pc:docMk/>
          <pc:sldMk cId="403307856" sldId="266"/>
        </pc:sldMkLst>
        <pc:spChg chg="mod">
          <ac:chgData name="stanislav stoyanov" userId="91531b344ce8a1b3" providerId="LiveId" clId="{99C24DDC-FAF2-47D0-B711-6CA88806C7B1}" dt="2022-08-10T18:18:57.632" v="1" actId="27636"/>
          <ac:spMkLst>
            <pc:docMk/>
            <pc:sldMk cId="403307856" sldId="266"/>
            <ac:spMk id="2" creationId="{74B01DC6-D7C3-6E15-3F56-DA4B586B7EB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14504f3d180_0_4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14504f3d180_0_4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14504f3d180_0_5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14504f3d180_0_5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1200"/>
              </a:spcAft>
              <a:buNone/>
            </a:pPr>
            <a:endParaRPr lang="en-US" sz="1100" b="1" dirty="0">
              <a:solidFill>
                <a:srgbClr val="000000"/>
              </a:solidFill>
              <a:latin typeface="Times New Roman"/>
              <a:ea typeface="Times New Roman"/>
              <a:cs typeface="Times New Roman"/>
              <a:sym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14504f3d180_0_5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14504f3d180_0_5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600"/>
              </a:spcBef>
              <a:spcAft>
                <a:spcPts val="0"/>
              </a:spcAft>
              <a:buNone/>
            </a:pPr>
            <a:r>
              <a:rPr lang="en-GB" sz="1200" dirty="0">
                <a:solidFill>
                  <a:schemeClr val="dk1"/>
                </a:solidFill>
                <a:latin typeface="Times New Roman"/>
                <a:ea typeface="Times New Roman"/>
                <a:cs typeface="Times New Roman"/>
                <a:sym typeface="Times New Roman"/>
              </a:rPr>
              <a:t>Managing people means the ways by which people within an organisation are </a:t>
            </a:r>
            <a:r>
              <a:rPr lang="en-GB" sz="1200" dirty="0" err="1">
                <a:solidFill>
                  <a:schemeClr val="dk1"/>
                </a:solidFill>
                <a:latin typeface="Times New Roman"/>
                <a:ea typeface="Times New Roman"/>
                <a:cs typeface="Times New Roman"/>
                <a:sym typeface="Times New Roman"/>
              </a:rPr>
              <a:t>managed.The</a:t>
            </a:r>
            <a:r>
              <a:rPr lang="en-GB" sz="1200" dirty="0">
                <a:solidFill>
                  <a:schemeClr val="dk1"/>
                </a:solidFill>
                <a:latin typeface="Times New Roman"/>
                <a:ea typeface="Times New Roman"/>
                <a:cs typeface="Times New Roman"/>
                <a:sym typeface="Times New Roman"/>
              </a:rPr>
              <a:t> report will discuss flexible working and its importance in relation to the retail industry and how it supports diversity and inclusion at work. The discussion will also include the role of Human resources in promoting diversity and inclusion within the workplace in relation to flexible working.</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14504f3d180_0_4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14504f3d180_0_4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400"/>
              </a:spcBef>
              <a:spcAft>
                <a:spcPts val="0"/>
              </a:spcAft>
              <a:buNone/>
            </a:pPr>
            <a:r>
              <a:rPr lang="en-GB" sz="2000" dirty="0">
                <a:solidFill>
                  <a:schemeClr val="dk1"/>
                </a:solidFill>
                <a:latin typeface="Times New Roman"/>
                <a:ea typeface="Times New Roman"/>
                <a:cs typeface="Times New Roman"/>
                <a:sym typeface="Times New Roman"/>
              </a:rPr>
              <a:t>Flexible working is becoming a phenomenon where the employees are given the opportunity to work which suits or supports their individual responsibilities. It also increases the productivity level of employees and helps in boosting their morale. In the retail industry due to flexible working, the employees have been increasing productivity levels and easily make all the arrangements required for working.</a:t>
            </a:r>
            <a:endParaRPr sz="2000">
              <a:solidFill>
                <a:schemeClr val="dk1"/>
              </a:solidFill>
              <a:latin typeface="Times New Roman"/>
              <a:ea typeface="Times New Roman"/>
              <a:cs typeface="Times New Roman"/>
              <a:sym typeface="Times New Roman"/>
            </a:endParaRPr>
          </a:p>
          <a:p>
            <a:pPr marL="0" lvl="0" indent="0" algn="l" rtl="0">
              <a:lnSpc>
                <a:spcPct val="115000"/>
              </a:lnSpc>
              <a:spcBef>
                <a:spcPts val="0"/>
              </a:spcBef>
              <a:spcAft>
                <a:spcPts val="0"/>
              </a:spcAft>
              <a:buNone/>
            </a:pPr>
            <a:endParaRPr sz="1700">
              <a:solidFill>
                <a:schemeClr val="dk1"/>
              </a:solidFill>
              <a:latin typeface="Times New Roman"/>
              <a:ea typeface="Times New Roman"/>
              <a:cs typeface="Times New Roman"/>
              <a:sym typeface="Times New Roman"/>
            </a:endParaRPr>
          </a:p>
          <a:p>
            <a:pPr marL="0" lvl="0" indent="0" algn="l" rtl="0">
              <a:lnSpc>
                <a:spcPct val="115000"/>
              </a:lnSpc>
              <a:spcBef>
                <a:spcPts val="1200"/>
              </a:spcBef>
              <a:spcAft>
                <a:spcPts val="0"/>
              </a:spcAft>
              <a:buNone/>
            </a:pPr>
            <a:endParaRPr sz="1700">
              <a:solidFill>
                <a:schemeClr val="dk1"/>
              </a:solidFill>
              <a:latin typeface="Times New Roman"/>
              <a:ea typeface="Times New Roman"/>
              <a:cs typeface="Times New Roman"/>
              <a:sym typeface="Times New Roman"/>
            </a:endParaRPr>
          </a:p>
          <a:p>
            <a:pPr marL="0" lvl="0" indent="0" algn="l" rtl="0">
              <a:lnSpc>
                <a:spcPct val="150000"/>
              </a:lnSpc>
              <a:spcBef>
                <a:spcPts val="1800"/>
              </a:spcBef>
              <a:spcAft>
                <a:spcPts val="0"/>
              </a:spcAft>
              <a:buNone/>
            </a:pPr>
            <a:endParaRPr sz="1700" b="1">
              <a:solidFill>
                <a:schemeClr val="dk1"/>
              </a:solidFill>
            </a:endParaRPr>
          </a:p>
          <a:p>
            <a:pPr marL="0" lvl="0" indent="0" algn="l" rtl="0">
              <a:lnSpc>
                <a:spcPct val="115000"/>
              </a:lnSpc>
              <a:spcBef>
                <a:spcPts val="400"/>
              </a:spcBef>
              <a:spcAft>
                <a:spcPts val="0"/>
              </a:spcAft>
              <a:buNone/>
            </a:pPr>
            <a:endParaRPr sz="2300">
              <a:solidFill>
                <a:schemeClr val="dk1"/>
              </a:solidFill>
              <a:latin typeface="Times New Roman"/>
              <a:ea typeface="Times New Roman"/>
              <a:cs typeface="Times New Roman"/>
              <a:sym typeface="Times New Roman"/>
            </a:endParaRPr>
          </a:p>
          <a:p>
            <a:pPr marL="0" lvl="0" indent="0" algn="l" rtl="0">
              <a:lnSpc>
                <a:spcPct val="150000"/>
              </a:lnSpc>
              <a:spcBef>
                <a:spcPts val="1800"/>
              </a:spcBef>
              <a:spcAft>
                <a:spcPts val="0"/>
              </a:spcAft>
              <a:buNone/>
            </a:pPr>
            <a:endParaRPr sz="1700" b="1">
              <a:solidFill>
                <a:schemeClr val="dk1"/>
              </a:solidFill>
            </a:endParaRPr>
          </a:p>
          <a:p>
            <a:pPr marL="0" lvl="0" indent="0" algn="l" rtl="0">
              <a:lnSpc>
                <a:spcPct val="150000"/>
              </a:lnSpc>
              <a:spcBef>
                <a:spcPts val="1800"/>
              </a:spcBef>
              <a:spcAft>
                <a:spcPts val="0"/>
              </a:spcAft>
              <a:buClr>
                <a:schemeClr val="dk1"/>
              </a:buClr>
              <a:buSzPts val="1100"/>
              <a:buFont typeface="Arial"/>
              <a:buNone/>
            </a:pPr>
            <a:endParaRPr sz="1700" b="1">
              <a:solidFill>
                <a:schemeClr val="dk1"/>
              </a:solidFill>
            </a:endParaRPr>
          </a:p>
          <a:p>
            <a:pPr marL="0" lvl="0" indent="0" algn="l" rtl="0">
              <a:spcBef>
                <a:spcPts val="40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14504f3d180_0_5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14504f3d180_0_5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400"/>
              </a:spcBef>
              <a:spcAft>
                <a:spcPts val="0"/>
              </a:spcAft>
              <a:buNone/>
            </a:pPr>
            <a:r>
              <a:rPr lang="en-GB" sz="1500" dirty="0">
                <a:solidFill>
                  <a:schemeClr val="dk1"/>
                </a:solidFill>
                <a:latin typeface="Times New Roman"/>
                <a:ea typeface="Times New Roman"/>
                <a:cs typeface="Times New Roman"/>
                <a:sym typeface="Times New Roman"/>
              </a:rPr>
              <a:t>Flexible working is definitely promoting diversity and inclusion within the organisation. For example, the disabled, the parents, and the veterans are getting the advantage of working from </a:t>
            </a:r>
            <a:r>
              <a:rPr lang="en-GB" sz="1500" dirty="0" err="1">
                <a:solidFill>
                  <a:schemeClr val="dk1"/>
                </a:solidFill>
                <a:latin typeface="Times New Roman"/>
                <a:ea typeface="Times New Roman"/>
                <a:cs typeface="Times New Roman"/>
                <a:sym typeface="Times New Roman"/>
              </a:rPr>
              <a:t>home.This</a:t>
            </a:r>
            <a:r>
              <a:rPr lang="en-GB" sz="1500" dirty="0">
                <a:solidFill>
                  <a:schemeClr val="dk1"/>
                </a:solidFill>
                <a:latin typeface="Times New Roman"/>
                <a:ea typeface="Times New Roman"/>
                <a:cs typeface="Times New Roman"/>
                <a:sym typeface="Times New Roman"/>
              </a:rPr>
              <a:t> shows that diversity and inclusion at work is  increasingly supported by flexible working in retail industry. This supports diversity and inclusion as well as in enhancing their productivity in the work </a:t>
            </a:r>
            <a:endParaRPr sz="15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14504f3d180_0_5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14504f3d180_0_5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None/>
            </a:pPr>
            <a:r>
              <a:rPr lang="en-GB" sz="1500" dirty="0">
                <a:solidFill>
                  <a:schemeClr val="dk1"/>
                </a:solidFill>
                <a:latin typeface="Times New Roman"/>
                <a:ea typeface="Times New Roman"/>
                <a:cs typeface="Times New Roman"/>
                <a:sym typeface="Times New Roman"/>
              </a:rPr>
              <a:t>Human resource management is a department within an organisation or business which looks after the work-related queries and things within an organisation. Human resource Management basically looks after the training, compensation, talent management, development of the employees, the safety of the workplace and many more. The HRM is responsible for recruiting as well as hiring employees needed within an organisation. </a:t>
            </a:r>
            <a:endParaRPr sz="150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1200"/>
              </a:spcAft>
              <a:buClr>
                <a:schemeClr val="dk1"/>
              </a:buClr>
              <a:buSzPts val="1100"/>
              <a:buFont typeface="Arial"/>
              <a:buNone/>
            </a:pPr>
            <a:endParaRPr sz="20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14504f3d180_0_5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14504f3d180_0_5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None/>
            </a:pPr>
            <a:r>
              <a:rPr lang="en-GB" sz="1500" dirty="0">
                <a:solidFill>
                  <a:schemeClr val="dk1"/>
                </a:solidFill>
                <a:latin typeface="Times New Roman"/>
                <a:ea typeface="Times New Roman"/>
                <a:cs typeface="Times New Roman"/>
                <a:sym typeface="Times New Roman"/>
              </a:rPr>
              <a:t>HRM plays a vital role in promoting diversity through remote working by constantly communicating with the employees and solving any queries they face while remote working.  HRM also promotes diversity by allowing cultural holidays and understanding employees working remotely. HRM knows the problems faced by the flexible working employees and find solutions to all the problems being faced by those employees. </a:t>
            </a:r>
            <a:endParaRPr sz="1500">
              <a:solidFill>
                <a:schemeClr val="dk1"/>
              </a:solidFill>
              <a:latin typeface="Times New Roman"/>
              <a:ea typeface="Times New Roman"/>
              <a:cs typeface="Times New Roman"/>
              <a:sym typeface="Times New Roman"/>
            </a:endParaRPr>
          </a:p>
          <a:p>
            <a:pPr marL="0" lvl="0" indent="0" algn="ctr" rtl="0">
              <a:lnSpc>
                <a:spcPct val="150000"/>
              </a:lnSpc>
              <a:spcBef>
                <a:spcPts val="1200"/>
              </a:spcBef>
              <a:spcAft>
                <a:spcPts val="0"/>
              </a:spcAft>
              <a:buClr>
                <a:schemeClr val="dk1"/>
              </a:buClr>
              <a:buSzPts val="1100"/>
              <a:buFont typeface="Arial"/>
              <a:buNone/>
            </a:pPr>
            <a:endParaRPr sz="2000" b="1">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14504f3d180_0_5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14504f3d180_0_5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GB" sz="1200" dirty="0">
                <a:solidFill>
                  <a:schemeClr val="dk1"/>
                </a:solidFill>
                <a:latin typeface="Times New Roman"/>
                <a:ea typeface="Times New Roman"/>
                <a:cs typeface="Times New Roman"/>
                <a:sym typeface="Times New Roman"/>
              </a:rPr>
              <a:t>The above report has discussed how to manage people within an organisation that too in the retail industry. The resort has briefly discussed flexible learning at work and how it supports diversity and inclusion at work in relation to the retail industry.  The report has also covered the role of Human resources in promoting diversity and inclusion through flexible working.</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14504f3d180_0_5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14504f3d180_0_5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rm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0"/>
              </a:spcBef>
              <a:spcAft>
                <a:spcPts val="0"/>
              </a:spcAft>
              <a:buClr>
                <a:schemeClr val="lt1"/>
              </a:buClr>
              <a:buSzPts val="1100"/>
              <a:buChar char="○"/>
              <a:defRPr>
                <a:solidFill>
                  <a:schemeClr val="lt1"/>
                </a:solidFill>
              </a:defRPr>
            </a:lvl2pPr>
            <a:lvl3pPr marL="1371600" lvl="2" indent="-298450" algn="ctr">
              <a:spcBef>
                <a:spcPts val="0"/>
              </a:spcBef>
              <a:spcAft>
                <a:spcPts val="0"/>
              </a:spcAft>
              <a:buClr>
                <a:schemeClr val="lt1"/>
              </a:buClr>
              <a:buSzPts val="1100"/>
              <a:buChar char="■"/>
              <a:defRPr>
                <a:solidFill>
                  <a:schemeClr val="lt1"/>
                </a:solidFill>
              </a:defRPr>
            </a:lvl3pPr>
            <a:lvl4pPr marL="1828800" lvl="3" indent="-298450" algn="ctr">
              <a:spcBef>
                <a:spcPts val="0"/>
              </a:spcBef>
              <a:spcAft>
                <a:spcPts val="0"/>
              </a:spcAft>
              <a:buClr>
                <a:schemeClr val="lt1"/>
              </a:buClr>
              <a:buSzPts val="1100"/>
              <a:buChar char="●"/>
              <a:defRPr>
                <a:solidFill>
                  <a:schemeClr val="lt1"/>
                </a:solidFill>
              </a:defRPr>
            </a:lvl4pPr>
            <a:lvl5pPr marL="2286000" lvl="4" indent="-298450" algn="ctr">
              <a:spcBef>
                <a:spcPts val="0"/>
              </a:spcBef>
              <a:spcAft>
                <a:spcPts val="0"/>
              </a:spcAft>
              <a:buClr>
                <a:schemeClr val="lt1"/>
              </a:buClr>
              <a:buSzPts val="1100"/>
              <a:buChar char="○"/>
              <a:defRPr>
                <a:solidFill>
                  <a:schemeClr val="lt1"/>
                </a:solidFill>
              </a:defRPr>
            </a:lvl5pPr>
            <a:lvl6pPr marL="2743200" lvl="5" indent="-298450" algn="ctr">
              <a:spcBef>
                <a:spcPts val="0"/>
              </a:spcBef>
              <a:spcAft>
                <a:spcPts val="0"/>
              </a:spcAft>
              <a:buClr>
                <a:schemeClr val="lt1"/>
              </a:buClr>
              <a:buSzPts val="1100"/>
              <a:buChar char="■"/>
              <a:defRPr>
                <a:solidFill>
                  <a:schemeClr val="lt1"/>
                </a:solidFill>
              </a:defRPr>
            </a:lvl6pPr>
            <a:lvl7pPr marL="3200400" lvl="6" indent="-298450" algn="ctr">
              <a:spcBef>
                <a:spcPts val="0"/>
              </a:spcBef>
              <a:spcAft>
                <a:spcPts val="0"/>
              </a:spcAft>
              <a:buClr>
                <a:schemeClr val="lt1"/>
              </a:buClr>
              <a:buSzPts val="1100"/>
              <a:buChar char="●"/>
              <a:defRPr>
                <a:solidFill>
                  <a:schemeClr val="lt1"/>
                </a:solidFill>
              </a:defRPr>
            </a:lvl7pPr>
            <a:lvl8pPr marL="3657600" lvl="7" indent="-298450" algn="ctr">
              <a:spcBef>
                <a:spcPts val="0"/>
              </a:spcBef>
              <a:spcAft>
                <a:spcPts val="0"/>
              </a:spcAft>
              <a:buClr>
                <a:schemeClr val="lt1"/>
              </a:buClr>
              <a:buSzPts val="1100"/>
              <a:buChar char="○"/>
              <a:defRPr>
                <a:solidFill>
                  <a:schemeClr val="lt1"/>
                </a:solidFill>
              </a:defRPr>
            </a:lvl8pPr>
            <a:lvl9pPr marL="4114800" lvl="8" indent="-298450" algn="ctr">
              <a:spcBef>
                <a:spcPts val="0"/>
              </a:spcBef>
              <a:spcAft>
                <a:spcPts val="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01DC6-D7C3-6E15-3F56-DA4B586B7EB4}"/>
              </a:ext>
            </a:extLst>
          </p:cNvPr>
          <p:cNvSpPr>
            <a:spLocks noGrp="1"/>
          </p:cNvSpPr>
          <p:nvPr>
            <p:ph type="ctrTitle"/>
          </p:nvPr>
        </p:nvSpPr>
        <p:spPr>
          <a:xfrm>
            <a:off x="824000" y="-325120"/>
            <a:ext cx="7822160" cy="5468620"/>
          </a:xfrm>
        </p:spPr>
        <p:txBody>
          <a:bodyPr>
            <a:normAutofit/>
          </a:bodyPr>
          <a:lstStyle/>
          <a:p>
            <a:pPr algn="ctr"/>
            <a:r>
              <a:rPr lang="en-GB" dirty="0"/>
              <a:t>University of Wales Trinity Saint David</a:t>
            </a:r>
            <a:br>
              <a:rPr lang="en-GB" dirty="0"/>
            </a:br>
            <a:r>
              <a:rPr lang="en-GB" dirty="0"/>
              <a:t>Stanislav Stoyanov</a:t>
            </a:r>
            <a:br>
              <a:rPr lang="en-GB" dirty="0"/>
            </a:br>
            <a:r>
              <a:rPr lang="en-GB" dirty="0"/>
              <a:t>Student number:2029652</a:t>
            </a:r>
            <a:br>
              <a:rPr lang="en-GB" dirty="0"/>
            </a:br>
            <a:r>
              <a:rPr lang="en-GB" dirty="0" err="1"/>
              <a:t>Lecturer:Terry</a:t>
            </a:r>
            <a:r>
              <a:rPr lang="en-GB" dirty="0"/>
              <a:t> Walcott</a:t>
            </a:r>
            <a:br>
              <a:rPr lang="en-GB" dirty="0"/>
            </a:br>
            <a:r>
              <a:rPr lang="en-GB" dirty="0"/>
              <a:t>Module name: Managing People</a:t>
            </a:r>
            <a:br>
              <a:rPr lang="en-GB" dirty="0"/>
            </a:br>
            <a:r>
              <a:rPr lang="en-GB" dirty="0" err="1"/>
              <a:t>Assigmnent</a:t>
            </a:r>
            <a:r>
              <a:rPr lang="en-GB" dirty="0"/>
              <a:t> </a:t>
            </a:r>
            <a:r>
              <a:rPr lang="en-GB" dirty="0" err="1"/>
              <a:t>Title:Assessment</a:t>
            </a:r>
            <a:r>
              <a:rPr lang="en-GB" dirty="0"/>
              <a:t> 1 Individual Presentation</a:t>
            </a:r>
            <a:br>
              <a:rPr lang="en-GB" dirty="0"/>
            </a:br>
            <a:endParaRPr lang="en-GB" dirty="0"/>
          </a:p>
        </p:txBody>
      </p:sp>
      <p:sp>
        <p:nvSpPr>
          <p:cNvPr id="3" name="Subtitle 2">
            <a:extLst>
              <a:ext uri="{FF2B5EF4-FFF2-40B4-BE49-F238E27FC236}">
                <a16:creationId xmlns:a16="http://schemas.microsoft.com/office/drawing/2014/main" id="{4371E127-DCBE-E7AE-4DF7-5A14B7A847E0}"/>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4033078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2897150" y="459138"/>
            <a:ext cx="4255500" cy="1872900"/>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en-GB" dirty="0"/>
              <a:t>Managing people :</a:t>
            </a:r>
            <a:endParaRPr dirty="0"/>
          </a:p>
        </p:txBody>
      </p:sp>
      <p:sp>
        <p:nvSpPr>
          <p:cNvPr id="278" name="Google Shape;278;p13"/>
          <p:cNvSpPr txBox="1">
            <a:spLocks noGrp="1"/>
          </p:cNvSpPr>
          <p:nvPr>
            <p:ph type="subTitle" idx="1"/>
          </p:nvPr>
        </p:nvSpPr>
        <p:spPr>
          <a:xfrm>
            <a:off x="2359175" y="2571750"/>
            <a:ext cx="5382300" cy="695400"/>
          </a:xfrm>
          <a:prstGeom prst="rect">
            <a:avLst/>
          </a:prstGeom>
        </p:spPr>
        <p:txBody>
          <a:bodyPr spcFirstLastPara="1" wrap="square" lIns="91425" tIns="91425" rIns="91425" bIns="91425" anchor="t" anchorCtr="0">
            <a:noAutofit/>
          </a:bodyPr>
          <a:lstStyle/>
          <a:p>
            <a:pPr marL="0" lvl="0" indent="0" algn="ctr" rtl="0">
              <a:lnSpc>
                <a:spcPct val="150000"/>
              </a:lnSpc>
              <a:spcBef>
                <a:spcPts val="2400"/>
              </a:spcBef>
              <a:spcAft>
                <a:spcPts val="0"/>
              </a:spcAft>
              <a:buSzPts val="275"/>
              <a:buNone/>
            </a:pPr>
            <a:r>
              <a:rPr lang="en-GB" sz="1375" b="1">
                <a:solidFill>
                  <a:srgbClr val="000000"/>
                </a:solidFill>
                <a:latin typeface="Times New Roman"/>
                <a:ea typeface="Times New Roman"/>
                <a:cs typeface="Times New Roman"/>
                <a:sym typeface="Times New Roman"/>
              </a:rPr>
              <a:t>(a) “Make a case in favour of flexible working in relation to diversity and inclusion at work and analyse the role of Human Resources in promoting diversity and inclusion through flexible Working”</a:t>
            </a:r>
            <a:endParaRPr sz="1375" b="1">
              <a:solidFill>
                <a:srgbClr val="000000"/>
              </a:solidFill>
              <a:latin typeface="Times New Roman"/>
              <a:ea typeface="Times New Roman"/>
              <a:cs typeface="Times New Roman"/>
              <a:sym typeface="Times New Roman"/>
            </a:endParaRPr>
          </a:p>
          <a:p>
            <a:pPr marL="0" lvl="0" indent="0" algn="ctr" rtl="0">
              <a:spcBef>
                <a:spcPts val="600"/>
              </a:spcBef>
              <a:spcAft>
                <a:spcPts val="0"/>
              </a:spcAft>
              <a:buSzPts val="275"/>
              <a:buNone/>
            </a:pPr>
            <a:endParaRPr sz="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303800" y="28972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GB" sz="2000" dirty="0">
                <a:solidFill>
                  <a:srgbClr val="000000"/>
                </a:solidFill>
                <a:latin typeface="Times New Roman"/>
                <a:ea typeface="Times New Roman"/>
                <a:cs typeface="Times New Roman"/>
                <a:sym typeface="Times New Roman"/>
              </a:rPr>
              <a:t>Table of Contents</a:t>
            </a:r>
            <a:endParaRPr sz="20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endParaRPr dirty="0"/>
          </a:p>
        </p:txBody>
      </p:sp>
      <p:sp>
        <p:nvSpPr>
          <p:cNvPr id="284" name="Google Shape;284;p14"/>
          <p:cNvSpPr txBox="1">
            <a:spLocks noGrp="1"/>
          </p:cNvSpPr>
          <p:nvPr>
            <p:ph type="body" idx="1"/>
          </p:nvPr>
        </p:nvSpPr>
        <p:spPr>
          <a:xfrm>
            <a:off x="218250" y="326065"/>
            <a:ext cx="8707500" cy="3255900"/>
          </a:xfrm>
          <a:prstGeom prst="rect">
            <a:avLst/>
          </a:prstGeom>
        </p:spPr>
        <p:txBody>
          <a:bodyPr spcFirstLastPara="1" wrap="square" lIns="91425" tIns="91425" rIns="91425" bIns="91425" anchor="t" anchorCtr="0">
            <a:noAutofit/>
          </a:bodyPr>
          <a:lstStyle/>
          <a:p>
            <a:pPr marL="0" lvl="0" indent="0" algn="l" rtl="0">
              <a:spcBef>
                <a:spcPts val="1200"/>
              </a:spcBef>
              <a:spcAft>
                <a:spcPts val="0"/>
              </a:spcAft>
              <a:buNone/>
            </a:pPr>
            <a:endParaRPr lang="en-GB" sz="1500" b="1"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b="1" dirty="0">
                <a:solidFill>
                  <a:srgbClr val="000000"/>
                </a:solidFill>
                <a:latin typeface="Times New Roman"/>
                <a:ea typeface="Times New Roman"/>
                <a:cs typeface="Times New Roman"/>
                <a:sym typeface="Times New Roman"/>
              </a:rPr>
              <a:t>Introduction</a:t>
            </a:r>
            <a:r>
              <a:rPr lang="en-GB" sz="1500" dirty="0">
                <a:solidFill>
                  <a:srgbClr val="000000"/>
                </a:solidFill>
                <a:latin typeface="Times New Roman"/>
                <a:ea typeface="Times New Roman"/>
                <a:cs typeface="Times New Roman"/>
                <a:sym typeface="Times New Roman"/>
              </a:rPr>
              <a:t>					                                                3</a:t>
            </a:r>
            <a:endParaRPr sz="15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dirty="0">
                <a:solidFill>
                  <a:srgbClr val="000000"/>
                </a:solidFill>
                <a:latin typeface="Times New Roman"/>
                <a:ea typeface="Times New Roman"/>
                <a:cs typeface="Times New Roman"/>
                <a:sym typeface="Times New Roman"/>
              </a:rPr>
              <a:t>“What is flexible working in relation to the retail industry”.				          4</a:t>
            </a:r>
            <a:endParaRPr sz="15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dirty="0">
                <a:solidFill>
                  <a:srgbClr val="000000"/>
                </a:solidFill>
                <a:latin typeface="Times New Roman"/>
                <a:ea typeface="Times New Roman"/>
                <a:cs typeface="Times New Roman"/>
                <a:sym typeface="Times New Roman"/>
              </a:rPr>
              <a:t>“Flexible working in relation to promoting diversity and inclusion at work”. 		          5</a:t>
            </a:r>
            <a:endParaRPr sz="15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dirty="0">
                <a:solidFill>
                  <a:srgbClr val="000000"/>
                </a:solidFill>
                <a:latin typeface="Times New Roman"/>
                <a:ea typeface="Times New Roman"/>
                <a:cs typeface="Times New Roman"/>
                <a:sym typeface="Times New Roman"/>
              </a:rPr>
              <a:t>“What are Human Resources and their importance within the retail industry?”.		           6</a:t>
            </a:r>
            <a:endParaRPr sz="15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dirty="0">
                <a:solidFill>
                  <a:srgbClr val="000000"/>
                </a:solidFill>
                <a:latin typeface="Times New Roman"/>
                <a:ea typeface="Times New Roman"/>
                <a:cs typeface="Times New Roman"/>
                <a:sym typeface="Times New Roman"/>
              </a:rPr>
              <a:t>“The role of Human resources in promoting diversity and inclusion through Flexible working”  	            7</a:t>
            </a:r>
            <a:endParaRPr sz="15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b="1" dirty="0">
                <a:solidFill>
                  <a:srgbClr val="000000"/>
                </a:solidFill>
                <a:latin typeface="Times New Roman"/>
                <a:ea typeface="Times New Roman"/>
                <a:cs typeface="Times New Roman"/>
                <a:sym typeface="Times New Roman"/>
              </a:rPr>
              <a:t>Conclusion</a:t>
            </a:r>
            <a:r>
              <a:rPr lang="en-GB" sz="1500" dirty="0">
                <a:solidFill>
                  <a:srgbClr val="000000"/>
                </a:solidFill>
                <a:latin typeface="Times New Roman"/>
                <a:ea typeface="Times New Roman"/>
                <a:cs typeface="Times New Roman"/>
                <a:sym typeface="Times New Roman"/>
              </a:rPr>
              <a:t>. 																           8</a:t>
            </a:r>
            <a:endParaRPr sz="1500" dirty="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r>
              <a:rPr lang="en-GB" sz="1500" b="1" dirty="0">
                <a:solidFill>
                  <a:srgbClr val="000000"/>
                </a:solidFill>
                <a:latin typeface="Times New Roman"/>
                <a:ea typeface="Times New Roman"/>
                <a:cs typeface="Times New Roman"/>
                <a:sym typeface="Times New Roman"/>
              </a:rPr>
              <a:t>References</a:t>
            </a:r>
            <a:r>
              <a:rPr lang="en-GB" sz="1500" dirty="0">
                <a:solidFill>
                  <a:srgbClr val="000000"/>
                </a:solidFill>
                <a:latin typeface="Times New Roman"/>
                <a:ea typeface="Times New Roman"/>
                <a:cs typeface="Times New Roman"/>
                <a:sym typeface="Times New Roman"/>
              </a:rPr>
              <a:t>.							            9</a:t>
            </a:r>
            <a:endParaRPr sz="1500" dirty="0">
              <a:solidFill>
                <a:srgbClr val="000000"/>
              </a:solidFill>
              <a:latin typeface="Times New Roman"/>
              <a:ea typeface="Times New Roman"/>
              <a:cs typeface="Times New Roman"/>
              <a:sym typeface="Times New Roman"/>
            </a:endParaRPr>
          </a:p>
          <a:p>
            <a:pPr marL="0" lvl="0" indent="0" algn="l" rtl="0">
              <a:lnSpc>
                <a:spcPct val="150000"/>
              </a:lnSpc>
              <a:spcBef>
                <a:spcPts val="1200"/>
              </a:spcBef>
              <a:spcAft>
                <a:spcPts val="0"/>
              </a:spcAft>
              <a:buNone/>
            </a:pPr>
            <a:r>
              <a:rPr lang="en-GB" sz="1500" b="1" dirty="0">
                <a:solidFill>
                  <a:srgbClr val="000000"/>
                </a:solidFill>
                <a:latin typeface="Times New Roman"/>
                <a:ea typeface="Times New Roman"/>
                <a:cs typeface="Times New Roman"/>
                <a:sym typeface="Times New Roman"/>
              </a:rPr>
              <a:t> </a:t>
            </a:r>
            <a:endParaRPr sz="1500" b="1" dirty="0">
              <a:solidFill>
                <a:srgbClr val="000000"/>
              </a:solidFill>
              <a:latin typeface="Times New Roman"/>
              <a:ea typeface="Times New Roman"/>
              <a:cs typeface="Times New Roman"/>
              <a:sym typeface="Times New Roman"/>
            </a:endParaRPr>
          </a:p>
          <a:p>
            <a:pPr marL="0" lvl="0" indent="0" algn="l" rtl="0">
              <a:lnSpc>
                <a:spcPct val="100000"/>
              </a:lnSpc>
              <a:spcBef>
                <a:spcPts val="1200"/>
              </a:spcBef>
              <a:spcAft>
                <a:spcPts val="0"/>
              </a:spcAft>
              <a:buNone/>
            </a:pPr>
            <a:endParaRPr sz="1500" b="1" dirty="0">
              <a:solidFill>
                <a:srgbClr val="000000"/>
              </a:solidFill>
              <a:latin typeface="Times New Roman"/>
              <a:ea typeface="Times New Roman"/>
              <a:cs typeface="Times New Roman"/>
              <a:sym typeface="Times New Roman"/>
            </a:endParaRPr>
          </a:p>
          <a:p>
            <a:pPr marL="0" lvl="0" indent="0" algn="l" rtl="0">
              <a:spcBef>
                <a:spcPts val="0"/>
              </a:spcBef>
              <a:spcAft>
                <a:spcPts val="1200"/>
              </a:spcAft>
              <a:buNone/>
            </a:pPr>
            <a:endParaRPr sz="1500" b="1" dirty="0">
              <a:solidFill>
                <a:srgbClr val="000000"/>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a:latin typeface="Times New Roman"/>
                <a:ea typeface="Times New Roman"/>
                <a:cs typeface="Times New Roman"/>
                <a:sym typeface="Times New Roman"/>
              </a:rPr>
              <a:t>Introduction </a:t>
            </a:r>
            <a:endParaRPr>
              <a:latin typeface="Times New Roman"/>
              <a:ea typeface="Times New Roman"/>
              <a:cs typeface="Times New Roman"/>
              <a:sym typeface="Times New Roman"/>
            </a:endParaRPr>
          </a:p>
        </p:txBody>
      </p:sp>
      <p:sp>
        <p:nvSpPr>
          <p:cNvPr id="290" name="Google Shape;290;p15"/>
          <p:cNvSpPr txBox="1">
            <a:spLocks noGrp="1"/>
          </p:cNvSpPr>
          <p:nvPr>
            <p:ph type="body" idx="1"/>
          </p:nvPr>
        </p:nvSpPr>
        <p:spPr>
          <a:xfrm>
            <a:off x="1303800" y="1597875"/>
            <a:ext cx="7030500" cy="2541600"/>
          </a:xfrm>
          <a:prstGeom prst="rect">
            <a:avLst/>
          </a:prstGeom>
        </p:spPr>
        <p:txBody>
          <a:bodyPr spcFirstLastPara="1" wrap="square" lIns="91425" tIns="91425" rIns="91425" bIns="91425" anchor="t" anchorCtr="0">
            <a:normAutofit/>
          </a:bodyPr>
          <a:lstStyle/>
          <a:p>
            <a:pPr marL="457200" lvl="0" indent="-323850" algn="l" rtl="0">
              <a:lnSpc>
                <a:spcPct val="150000"/>
              </a:lnSpc>
              <a:spcBef>
                <a:spcPts val="0"/>
              </a:spcBef>
              <a:spcAft>
                <a:spcPts val="0"/>
              </a:spcAft>
              <a:buSzPts val="1500"/>
              <a:buChar char="●"/>
            </a:pPr>
            <a:r>
              <a:rPr lang="en-GB" sz="1400">
                <a:solidFill>
                  <a:srgbClr val="000000"/>
                </a:solidFill>
                <a:latin typeface="Times New Roman"/>
                <a:ea typeface="Times New Roman"/>
                <a:cs typeface="Times New Roman"/>
                <a:sym typeface="Times New Roman"/>
              </a:rPr>
              <a:t>Managing people means the ways by which people within an organisation are managed </a:t>
            </a:r>
            <a:endParaRPr sz="1400">
              <a:solidFill>
                <a:srgbClr val="000000"/>
              </a:solidFill>
              <a:latin typeface="Times New Roman"/>
              <a:ea typeface="Times New Roman"/>
              <a:cs typeface="Times New Roman"/>
              <a:sym typeface="Times New Roman"/>
            </a:endParaRPr>
          </a:p>
          <a:p>
            <a:pPr marL="457200" lvl="0" indent="-317500" algn="l" rtl="0">
              <a:lnSpc>
                <a:spcPct val="150000"/>
              </a:lnSpc>
              <a:spcBef>
                <a:spcPts val="0"/>
              </a:spcBef>
              <a:spcAft>
                <a:spcPts val="0"/>
              </a:spcAft>
              <a:buClr>
                <a:srgbClr val="000000"/>
              </a:buClr>
              <a:buSzPts val="1400"/>
              <a:buFont typeface="Times New Roman"/>
              <a:buChar char="●"/>
            </a:pPr>
            <a:r>
              <a:rPr lang="en-GB" sz="1400">
                <a:solidFill>
                  <a:srgbClr val="000000"/>
                </a:solidFill>
                <a:latin typeface="Times New Roman"/>
                <a:ea typeface="Times New Roman"/>
                <a:cs typeface="Times New Roman"/>
                <a:sym typeface="Times New Roman"/>
              </a:rPr>
              <a:t>The report will discuss flexible working and its importance in relation to the retail industry and how it supports diversity and inclusion at work.</a:t>
            </a:r>
            <a:endParaRPr sz="1400">
              <a:solidFill>
                <a:srgbClr val="000000"/>
              </a:solidFill>
              <a:latin typeface="Times New Roman"/>
              <a:ea typeface="Times New Roman"/>
              <a:cs typeface="Times New Roman"/>
              <a:sym typeface="Times New Roman"/>
            </a:endParaRPr>
          </a:p>
          <a:p>
            <a:pPr marL="457200" lvl="0" indent="-317500" algn="l" rtl="0">
              <a:lnSpc>
                <a:spcPct val="150000"/>
              </a:lnSpc>
              <a:spcBef>
                <a:spcPts val="0"/>
              </a:spcBef>
              <a:spcAft>
                <a:spcPts val="0"/>
              </a:spcAft>
              <a:buClr>
                <a:srgbClr val="000000"/>
              </a:buClr>
              <a:buSzPts val="1400"/>
              <a:buFont typeface="Times New Roman"/>
              <a:buChar char="●"/>
            </a:pPr>
            <a:r>
              <a:rPr lang="en-GB" sz="1400">
                <a:solidFill>
                  <a:srgbClr val="000000"/>
                </a:solidFill>
                <a:latin typeface="Times New Roman"/>
                <a:ea typeface="Times New Roman"/>
                <a:cs typeface="Times New Roman"/>
                <a:sym typeface="Times New Roman"/>
              </a:rPr>
              <a:t>The discussion will also include the role of Human resources in promoting diversity and inclusion within the workplace in relation to flexible working.</a:t>
            </a:r>
            <a:endParaRPr sz="1400">
              <a:solidFill>
                <a:srgbClr val="000000"/>
              </a:solidFill>
              <a:latin typeface="Times New Roman"/>
              <a:ea typeface="Times New Roman"/>
              <a:cs typeface="Times New Roman"/>
              <a:sym typeface="Times New Roman"/>
            </a:endParaRPr>
          </a:p>
          <a:p>
            <a:pPr marL="0" lvl="0" indent="0" algn="l" rtl="0">
              <a:lnSpc>
                <a:spcPct val="150000"/>
              </a:lnSpc>
              <a:spcBef>
                <a:spcPts val="0"/>
              </a:spcBef>
              <a:spcAft>
                <a:spcPts val="0"/>
              </a:spcAft>
              <a:buNone/>
            </a:pPr>
            <a:endParaRPr sz="1400">
              <a:solidFill>
                <a:srgbClr val="000000"/>
              </a:solidFill>
              <a:latin typeface="Times New Roman"/>
              <a:ea typeface="Times New Roman"/>
              <a:cs typeface="Times New Roman"/>
              <a:sym typeface="Times New Roman"/>
            </a:endParaRPr>
          </a:p>
        </p:txBody>
      </p:sp>
      <p:pic>
        <p:nvPicPr>
          <p:cNvPr id="291" name="Google Shape;291;p15"/>
          <p:cNvPicPr preferRelativeResize="0"/>
          <p:nvPr/>
        </p:nvPicPr>
        <p:blipFill>
          <a:blip r:embed="rId3">
            <a:alphaModFix/>
          </a:blip>
          <a:stretch>
            <a:fillRect/>
          </a:stretch>
        </p:blipFill>
        <p:spPr>
          <a:xfrm>
            <a:off x="360675" y="3571863"/>
            <a:ext cx="2914650" cy="1571625"/>
          </a:xfrm>
          <a:prstGeom prst="rect">
            <a:avLst/>
          </a:prstGeom>
          <a:noFill/>
          <a:ln>
            <a:noFill/>
          </a:ln>
        </p:spPr>
      </p:pic>
      <p:pic>
        <p:nvPicPr>
          <p:cNvPr id="292" name="Google Shape;292;p15"/>
          <p:cNvPicPr preferRelativeResize="0"/>
          <p:nvPr/>
        </p:nvPicPr>
        <p:blipFill>
          <a:blip r:embed="rId4">
            <a:alphaModFix/>
          </a:blip>
          <a:stretch>
            <a:fillRect/>
          </a:stretch>
        </p:blipFill>
        <p:spPr>
          <a:xfrm>
            <a:off x="6322350" y="3171263"/>
            <a:ext cx="2514600" cy="18192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16"/>
          <p:cNvSpPr txBox="1">
            <a:spLocks noGrp="1"/>
          </p:cNvSpPr>
          <p:nvPr>
            <p:ph type="title"/>
          </p:nvPr>
        </p:nvSpPr>
        <p:spPr>
          <a:xfrm>
            <a:off x="1303800" y="217575"/>
            <a:ext cx="7030500" cy="1973100"/>
          </a:xfrm>
          <a:prstGeom prst="rect">
            <a:avLst/>
          </a:prstGeom>
        </p:spPr>
        <p:txBody>
          <a:bodyPr spcFirstLastPara="1" wrap="square" lIns="91425" tIns="91425" rIns="91425" bIns="91425" anchor="t" anchorCtr="0">
            <a:noAutofit/>
          </a:bodyPr>
          <a:lstStyle/>
          <a:p>
            <a:pPr marL="0" lvl="0" indent="0" algn="ctr" rtl="0">
              <a:lnSpc>
                <a:spcPct val="150000"/>
              </a:lnSpc>
              <a:spcBef>
                <a:spcPts val="1800"/>
              </a:spcBef>
              <a:spcAft>
                <a:spcPts val="0"/>
              </a:spcAft>
              <a:buSzPts val="990"/>
              <a:buNone/>
            </a:pPr>
            <a:r>
              <a:rPr lang="en-GB" sz="1929">
                <a:solidFill>
                  <a:srgbClr val="000000"/>
                </a:solidFill>
                <a:latin typeface="Times New Roman"/>
                <a:ea typeface="Times New Roman"/>
                <a:cs typeface="Times New Roman"/>
                <a:sym typeface="Times New Roman"/>
              </a:rPr>
              <a:t>“What is flexible working in relation to the retail industry”</a:t>
            </a:r>
            <a:endParaRPr sz="1900">
              <a:solidFill>
                <a:srgbClr val="000000"/>
              </a:solidFill>
              <a:latin typeface="Times New Roman"/>
              <a:ea typeface="Times New Roman"/>
              <a:cs typeface="Times New Roman"/>
              <a:sym typeface="Times New Roman"/>
            </a:endParaRPr>
          </a:p>
          <a:p>
            <a:pPr marL="0" lvl="0" indent="0" algn="ctr" rtl="0">
              <a:lnSpc>
                <a:spcPct val="150000"/>
              </a:lnSpc>
              <a:spcBef>
                <a:spcPts val="1800"/>
              </a:spcBef>
              <a:spcAft>
                <a:spcPts val="0"/>
              </a:spcAft>
              <a:buSzPts val="990"/>
              <a:buNone/>
            </a:pPr>
            <a:endParaRPr sz="1929">
              <a:solidFill>
                <a:srgbClr val="000000"/>
              </a:solidFill>
              <a:latin typeface="Times New Roman"/>
              <a:ea typeface="Times New Roman"/>
              <a:cs typeface="Times New Roman"/>
              <a:sym typeface="Times New Roman"/>
            </a:endParaRPr>
          </a:p>
          <a:p>
            <a:pPr marL="0" lvl="0" indent="0" algn="ctr" rtl="0">
              <a:lnSpc>
                <a:spcPct val="150000"/>
              </a:lnSpc>
              <a:spcBef>
                <a:spcPts val="1800"/>
              </a:spcBef>
              <a:spcAft>
                <a:spcPts val="0"/>
              </a:spcAft>
              <a:buSzPts val="990"/>
              <a:buNone/>
            </a:pPr>
            <a:endParaRPr sz="1929">
              <a:solidFill>
                <a:srgbClr val="000000"/>
              </a:solidFill>
              <a:latin typeface="Times New Roman"/>
              <a:ea typeface="Times New Roman"/>
              <a:cs typeface="Times New Roman"/>
              <a:sym typeface="Times New Roman"/>
            </a:endParaRPr>
          </a:p>
          <a:p>
            <a:pPr marL="0" lvl="0" indent="0" algn="l" rtl="0">
              <a:spcBef>
                <a:spcPts val="400"/>
              </a:spcBef>
              <a:spcAft>
                <a:spcPts val="0"/>
              </a:spcAft>
              <a:buSzPts val="990"/>
              <a:buNone/>
            </a:pPr>
            <a:endParaRPr sz="2520"/>
          </a:p>
        </p:txBody>
      </p:sp>
      <p:sp>
        <p:nvSpPr>
          <p:cNvPr id="298" name="Google Shape;298;p16"/>
          <p:cNvSpPr txBox="1">
            <a:spLocks noGrp="1"/>
          </p:cNvSpPr>
          <p:nvPr>
            <p:ph type="body" idx="1"/>
          </p:nvPr>
        </p:nvSpPr>
        <p:spPr>
          <a:xfrm>
            <a:off x="243000" y="1076925"/>
            <a:ext cx="7030500" cy="1211400"/>
          </a:xfrm>
          <a:prstGeom prst="rect">
            <a:avLst/>
          </a:prstGeom>
        </p:spPr>
        <p:txBody>
          <a:bodyPr spcFirstLastPara="1" wrap="square" lIns="91425" tIns="91425" rIns="91425" bIns="91425" anchor="t" anchorCtr="0">
            <a:noAutofit/>
          </a:bodyPr>
          <a:lstStyle/>
          <a:p>
            <a:pPr marL="457200" lvl="0" indent="-355600" algn="just" rtl="0">
              <a:lnSpc>
                <a:spcPct val="150000"/>
              </a:lnSpc>
              <a:spcBef>
                <a:spcPts val="0"/>
              </a:spcBef>
              <a:spcAft>
                <a:spcPts val="0"/>
              </a:spcAft>
              <a:buClr>
                <a:srgbClr val="000000"/>
              </a:buClr>
              <a:buSzPts val="2000"/>
              <a:buFont typeface="Times New Roman"/>
              <a:buChar char="●"/>
            </a:pPr>
            <a:r>
              <a:rPr lang="en-GB" sz="2000">
                <a:solidFill>
                  <a:srgbClr val="000000"/>
                </a:solidFill>
                <a:latin typeface="Times New Roman"/>
                <a:ea typeface="Times New Roman"/>
                <a:cs typeface="Times New Roman"/>
                <a:sym typeface="Times New Roman"/>
              </a:rPr>
              <a:t>Flexible working is becoming a phenomenon where the employees are given the opportunity to work which suits or supports their individual responsibilities. </a:t>
            </a:r>
            <a:endParaRPr sz="2000">
              <a:solidFill>
                <a:srgbClr val="000000"/>
              </a:solidFill>
              <a:latin typeface="Times New Roman"/>
              <a:ea typeface="Times New Roman"/>
              <a:cs typeface="Times New Roman"/>
              <a:sym typeface="Times New Roman"/>
            </a:endParaRPr>
          </a:p>
          <a:p>
            <a:pPr marL="457200" lvl="0" indent="-355600" algn="just" rtl="0">
              <a:lnSpc>
                <a:spcPct val="150000"/>
              </a:lnSpc>
              <a:spcBef>
                <a:spcPts val="0"/>
              </a:spcBef>
              <a:spcAft>
                <a:spcPts val="0"/>
              </a:spcAft>
              <a:buClr>
                <a:srgbClr val="000000"/>
              </a:buClr>
              <a:buSzPts val="2000"/>
              <a:buFont typeface="Times New Roman"/>
              <a:buChar char="●"/>
            </a:pPr>
            <a:r>
              <a:rPr lang="en-GB" sz="2000">
                <a:solidFill>
                  <a:srgbClr val="000000"/>
                </a:solidFill>
                <a:latin typeface="Times New Roman"/>
                <a:ea typeface="Times New Roman"/>
                <a:cs typeface="Times New Roman"/>
                <a:sym typeface="Times New Roman"/>
              </a:rPr>
              <a:t>It also increases the productivity level of employees and helps in boosting their morale.</a:t>
            </a:r>
            <a:endParaRPr sz="2000">
              <a:solidFill>
                <a:srgbClr val="000000"/>
              </a:solidFill>
              <a:latin typeface="Times New Roman"/>
              <a:ea typeface="Times New Roman"/>
              <a:cs typeface="Times New Roman"/>
              <a:sym typeface="Times New Roman"/>
            </a:endParaRPr>
          </a:p>
          <a:p>
            <a:pPr marL="457200" lvl="0" indent="-355600" algn="just" rtl="0">
              <a:lnSpc>
                <a:spcPct val="150000"/>
              </a:lnSpc>
              <a:spcBef>
                <a:spcPts val="0"/>
              </a:spcBef>
              <a:spcAft>
                <a:spcPts val="0"/>
              </a:spcAft>
              <a:buClr>
                <a:srgbClr val="000000"/>
              </a:buClr>
              <a:buSzPts val="2000"/>
              <a:buFont typeface="Times New Roman"/>
              <a:buChar char="●"/>
            </a:pPr>
            <a:r>
              <a:rPr lang="en-GB" sz="2000">
                <a:solidFill>
                  <a:srgbClr val="000000"/>
                </a:solidFill>
                <a:latin typeface="Times New Roman"/>
                <a:ea typeface="Times New Roman"/>
                <a:cs typeface="Times New Roman"/>
                <a:sym typeface="Times New Roman"/>
              </a:rPr>
              <a:t>In the retail industry due to flexible working, the employees have been increasing productivity levels and easily make all the arrangements required for working.</a:t>
            </a:r>
            <a:endParaRPr sz="2000">
              <a:solidFill>
                <a:srgbClr val="000000"/>
              </a:solidFill>
              <a:latin typeface="Times New Roman"/>
              <a:ea typeface="Times New Roman"/>
              <a:cs typeface="Times New Roman"/>
              <a:sym typeface="Times New Roman"/>
            </a:endParaRPr>
          </a:p>
        </p:txBody>
      </p:sp>
      <p:sp>
        <p:nvSpPr>
          <p:cNvPr id="299" name="Google Shape;299;p16"/>
          <p:cNvSpPr txBox="1"/>
          <p:nvPr/>
        </p:nvSpPr>
        <p:spPr>
          <a:xfrm>
            <a:off x="0" y="0"/>
            <a:ext cx="3000000" cy="4464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800"/>
              </a:spcBef>
              <a:spcAft>
                <a:spcPts val="400"/>
              </a:spcAft>
              <a:buNone/>
            </a:pPr>
            <a:endParaRPr sz="1700" b="1"/>
          </a:p>
        </p:txBody>
      </p:sp>
      <p:pic>
        <p:nvPicPr>
          <p:cNvPr id="300" name="Google Shape;300;p16"/>
          <p:cNvPicPr preferRelativeResize="0"/>
          <p:nvPr/>
        </p:nvPicPr>
        <p:blipFill>
          <a:blip r:embed="rId3">
            <a:alphaModFix/>
          </a:blip>
          <a:stretch>
            <a:fillRect/>
          </a:stretch>
        </p:blipFill>
        <p:spPr>
          <a:xfrm>
            <a:off x="7394992" y="1360350"/>
            <a:ext cx="1391183" cy="1211400"/>
          </a:xfrm>
          <a:prstGeom prst="rect">
            <a:avLst/>
          </a:prstGeom>
          <a:noFill/>
          <a:ln>
            <a:noFill/>
          </a:ln>
        </p:spPr>
      </p:pic>
      <p:pic>
        <p:nvPicPr>
          <p:cNvPr id="301" name="Google Shape;301;p16"/>
          <p:cNvPicPr preferRelativeResize="0"/>
          <p:nvPr/>
        </p:nvPicPr>
        <p:blipFill>
          <a:blip r:embed="rId4">
            <a:alphaModFix/>
          </a:blip>
          <a:stretch>
            <a:fillRect/>
          </a:stretch>
        </p:blipFill>
        <p:spPr>
          <a:xfrm>
            <a:off x="7395000" y="3989250"/>
            <a:ext cx="1613925" cy="9717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17"/>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800"/>
              </a:spcBef>
              <a:spcAft>
                <a:spcPts val="0"/>
              </a:spcAft>
              <a:buNone/>
            </a:pPr>
            <a:r>
              <a:rPr lang="en-GB" sz="2000">
                <a:solidFill>
                  <a:srgbClr val="000000"/>
                </a:solidFill>
                <a:latin typeface="Times New Roman"/>
                <a:ea typeface="Times New Roman"/>
                <a:cs typeface="Times New Roman"/>
                <a:sym typeface="Times New Roman"/>
              </a:rPr>
              <a:t>“Flexible working in relation to promoting diversity and inclusion at work”</a:t>
            </a:r>
            <a:endParaRPr sz="2000">
              <a:solidFill>
                <a:srgbClr val="000000"/>
              </a:solidFill>
              <a:latin typeface="Times New Roman"/>
              <a:ea typeface="Times New Roman"/>
              <a:cs typeface="Times New Roman"/>
              <a:sym typeface="Times New Roman"/>
            </a:endParaRPr>
          </a:p>
          <a:p>
            <a:pPr marL="0" lvl="0" indent="0" algn="l" rtl="0">
              <a:spcBef>
                <a:spcPts val="400"/>
              </a:spcBef>
              <a:spcAft>
                <a:spcPts val="0"/>
              </a:spcAft>
              <a:buNone/>
            </a:pPr>
            <a:endParaRPr b="0"/>
          </a:p>
        </p:txBody>
      </p:sp>
      <p:sp>
        <p:nvSpPr>
          <p:cNvPr id="307" name="Google Shape;307;p17"/>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fontScale="92500" lnSpcReduction="10000"/>
          </a:bodyPr>
          <a:lstStyle/>
          <a:p>
            <a:pPr marL="457200" lvl="0" indent="-323850" algn="l"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Flexible working is definitely promoting diversity and inclusion within the organisation. </a:t>
            </a:r>
            <a:endParaRPr sz="1500">
              <a:solidFill>
                <a:srgbClr val="000000"/>
              </a:solidFill>
              <a:latin typeface="Times New Roman"/>
              <a:ea typeface="Times New Roman"/>
              <a:cs typeface="Times New Roman"/>
              <a:sym typeface="Times New Roman"/>
            </a:endParaRPr>
          </a:p>
          <a:p>
            <a:pPr marL="457200" lvl="0" indent="-323850" algn="l"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For example, the disabled, the parents, and the veterans are getting the advantage of working from home.</a:t>
            </a:r>
            <a:endParaRPr sz="1500">
              <a:solidFill>
                <a:srgbClr val="000000"/>
              </a:solidFill>
              <a:latin typeface="Times New Roman"/>
              <a:ea typeface="Times New Roman"/>
              <a:cs typeface="Times New Roman"/>
              <a:sym typeface="Times New Roman"/>
            </a:endParaRPr>
          </a:p>
          <a:p>
            <a:pPr marL="457200" lvl="0" indent="-323850" algn="l"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This shows that diversity and inclusion at work is  increasingly supported by flexible working in retail industry </a:t>
            </a:r>
            <a:endParaRPr sz="1500">
              <a:solidFill>
                <a:srgbClr val="000000"/>
              </a:solidFill>
              <a:latin typeface="Times New Roman"/>
              <a:ea typeface="Times New Roman"/>
              <a:cs typeface="Times New Roman"/>
              <a:sym typeface="Times New Roman"/>
            </a:endParaRPr>
          </a:p>
          <a:p>
            <a:pPr marL="457200" lvl="0" indent="-323850" algn="l"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This supports diversity and inclusion as well as in enhancing their productivity in the work </a:t>
            </a:r>
            <a:endParaRPr sz="1500">
              <a:solidFill>
                <a:srgbClr val="000000"/>
              </a:solidFill>
              <a:latin typeface="Times New Roman"/>
              <a:ea typeface="Times New Roman"/>
              <a:cs typeface="Times New Roman"/>
              <a:sym typeface="Times New Roman"/>
            </a:endParaRPr>
          </a:p>
        </p:txBody>
      </p:sp>
      <p:pic>
        <p:nvPicPr>
          <p:cNvPr id="308" name="Google Shape;308;p17"/>
          <p:cNvPicPr preferRelativeResize="0"/>
          <p:nvPr/>
        </p:nvPicPr>
        <p:blipFill>
          <a:blip r:embed="rId3">
            <a:alphaModFix/>
          </a:blip>
          <a:stretch>
            <a:fillRect/>
          </a:stretch>
        </p:blipFill>
        <p:spPr>
          <a:xfrm>
            <a:off x="-4" y="825496"/>
            <a:ext cx="1735725" cy="1155050"/>
          </a:xfrm>
          <a:prstGeom prst="rect">
            <a:avLst/>
          </a:prstGeom>
          <a:noFill/>
          <a:ln>
            <a:noFill/>
          </a:ln>
        </p:spPr>
      </p:pic>
      <p:pic>
        <p:nvPicPr>
          <p:cNvPr id="309" name="Google Shape;309;p17"/>
          <p:cNvPicPr preferRelativeResize="0"/>
          <p:nvPr/>
        </p:nvPicPr>
        <p:blipFill>
          <a:blip r:embed="rId4">
            <a:alphaModFix/>
          </a:blip>
          <a:stretch>
            <a:fillRect/>
          </a:stretch>
        </p:blipFill>
        <p:spPr>
          <a:xfrm>
            <a:off x="0" y="4144200"/>
            <a:ext cx="1540349" cy="9993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18"/>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200"/>
              </a:spcBef>
              <a:spcAft>
                <a:spcPts val="0"/>
              </a:spcAft>
              <a:buNone/>
            </a:pPr>
            <a:r>
              <a:rPr lang="en-GB" sz="2000">
                <a:solidFill>
                  <a:srgbClr val="000000"/>
                </a:solidFill>
                <a:latin typeface="Times New Roman"/>
                <a:ea typeface="Times New Roman"/>
                <a:cs typeface="Times New Roman"/>
                <a:sym typeface="Times New Roman"/>
              </a:rPr>
              <a:t>“What are Human Resources and their importance within the retail industry?” </a:t>
            </a:r>
            <a:r>
              <a:rPr lang="en-GB" sz="2000" b="0">
                <a:solidFill>
                  <a:srgbClr val="000000"/>
                </a:solidFill>
                <a:latin typeface="Times New Roman"/>
                <a:ea typeface="Times New Roman"/>
                <a:cs typeface="Times New Roman"/>
                <a:sym typeface="Times New Roman"/>
              </a:rPr>
              <a:t> </a:t>
            </a:r>
            <a:endParaRPr sz="2000" b="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
        <p:nvSpPr>
          <p:cNvPr id="315" name="Google Shape;315;p18"/>
          <p:cNvSpPr txBox="1">
            <a:spLocks noGrp="1"/>
          </p:cNvSpPr>
          <p:nvPr>
            <p:ph type="body" idx="1"/>
          </p:nvPr>
        </p:nvSpPr>
        <p:spPr>
          <a:xfrm>
            <a:off x="1964250" y="1990050"/>
            <a:ext cx="6925800" cy="2541600"/>
          </a:xfrm>
          <a:prstGeom prst="rect">
            <a:avLst/>
          </a:prstGeom>
        </p:spPr>
        <p:txBody>
          <a:bodyPr spcFirstLastPara="1" wrap="square" lIns="91425" tIns="91425" rIns="91425" bIns="91425" anchor="t" anchorCtr="0">
            <a:normAutofit lnSpcReduction="10000"/>
          </a:bodyPr>
          <a:lstStyle/>
          <a:p>
            <a:pPr marL="457200" lvl="0" indent="-323850" algn="just" rtl="0">
              <a:lnSpc>
                <a:spcPct val="150000"/>
              </a:lnSpc>
              <a:spcBef>
                <a:spcPts val="0"/>
              </a:spcBef>
              <a:spcAft>
                <a:spcPts val="0"/>
              </a:spcAft>
              <a:buSzPts val="1500"/>
              <a:buChar char="●"/>
            </a:pPr>
            <a:r>
              <a:rPr lang="en-GB" sz="1500">
                <a:solidFill>
                  <a:srgbClr val="000000"/>
                </a:solidFill>
                <a:latin typeface="Times New Roman"/>
                <a:ea typeface="Times New Roman"/>
                <a:cs typeface="Times New Roman"/>
                <a:sym typeface="Times New Roman"/>
              </a:rPr>
              <a:t>Human resource management is a department within an organisation or business which looks after the work-related queries and things within an organisation.</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Char char="●"/>
            </a:pPr>
            <a:r>
              <a:rPr lang="en-GB" sz="1500">
                <a:solidFill>
                  <a:srgbClr val="000000"/>
                </a:solidFill>
                <a:latin typeface="Times New Roman"/>
                <a:ea typeface="Times New Roman"/>
                <a:cs typeface="Times New Roman"/>
                <a:sym typeface="Times New Roman"/>
              </a:rPr>
              <a:t>Human resource Management basically looks after the training, compensation, talent management, development of the employees, the safety of the workplace and many more. </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The HRM is responsible for recruiting as well as hiring employees needed within an organisation. </a:t>
            </a:r>
            <a:endParaRPr sz="1500">
              <a:solidFill>
                <a:srgbClr val="000000"/>
              </a:solidFill>
              <a:latin typeface="Times New Roman"/>
              <a:ea typeface="Times New Roman"/>
              <a:cs typeface="Times New Roman"/>
              <a:sym typeface="Times New Roman"/>
            </a:endParaRPr>
          </a:p>
        </p:txBody>
      </p:sp>
      <p:pic>
        <p:nvPicPr>
          <p:cNvPr id="316" name="Google Shape;316;p18"/>
          <p:cNvPicPr preferRelativeResize="0"/>
          <p:nvPr/>
        </p:nvPicPr>
        <p:blipFill>
          <a:blip r:embed="rId3">
            <a:alphaModFix/>
          </a:blip>
          <a:stretch>
            <a:fillRect/>
          </a:stretch>
        </p:blipFill>
        <p:spPr>
          <a:xfrm>
            <a:off x="101250" y="1249016"/>
            <a:ext cx="1964250" cy="1099984"/>
          </a:xfrm>
          <a:prstGeom prst="rect">
            <a:avLst/>
          </a:prstGeom>
          <a:noFill/>
          <a:ln>
            <a:noFill/>
          </a:ln>
        </p:spPr>
      </p:pic>
      <p:pic>
        <p:nvPicPr>
          <p:cNvPr id="317" name="Google Shape;317;p18"/>
          <p:cNvPicPr preferRelativeResize="0"/>
          <p:nvPr/>
        </p:nvPicPr>
        <p:blipFill>
          <a:blip r:embed="rId4">
            <a:alphaModFix/>
          </a:blip>
          <a:stretch>
            <a:fillRect/>
          </a:stretch>
        </p:blipFill>
        <p:spPr>
          <a:xfrm>
            <a:off x="13313" y="3138248"/>
            <a:ext cx="2140125" cy="13934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9"/>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200"/>
              </a:spcBef>
              <a:spcAft>
                <a:spcPts val="0"/>
              </a:spcAft>
              <a:buNone/>
            </a:pPr>
            <a:r>
              <a:rPr lang="en-GB" sz="2000">
                <a:solidFill>
                  <a:srgbClr val="000000"/>
                </a:solidFill>
                <a:latin typeface="Times New Roman"/>
                <a:ea typeface="Times New Roman"/>
                <a:cs typeface="Times New Roman"/>
                <a:sym typeface="Times New Roman"/>
              </a:rPr>
              <a:t>“The role of Human resources in promoting diversity and inclusion through Flexible working”</a:t>
            </a:r>
            <a:endParaRPr sz="2000">
              <a:solidFill>
                <a:srgbClr val="000000"/>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
        <p:nvSpPr>
          <p:cNvPr id="323" name="Google Shape;323;p19"/>
          <p:cNvSpPr txBox="1">
            <a:spLocks noGrp="1"/>
          </p:cNvSpPr>
          <p:nvPr>
            <p:ph type="body" idx="1"/>
          </p:nvPr>
        </p:nvSpPr>
        <p:spPr>
          <a:xfrm>
            <a:off x="2693250" y="1990050"/>
            <a:ext cx="6216900" cy="2541600"/>
          </a:xfrm>
          <a:prstGeom prst="rect">
            <a:avLst/>
          </a:prstGeom>
        </p:spPr>
        <p:txBody>
          <a:bodyPr spcFirstLastPara="1" wrap="square" lIns="91425" tIns="91425" rIns="91425" bIns="91425" anchor="t" anchorCtr="0">
            <a:normAutofit lnSpcReduction="10000"/>
          </a:bodyPr>
          <a:lstStyle/>
          <a:p>
            <a:pPr marL="457200" lvl="0" indent="-323850" algn="just" rtl="0">
              <a:lnSpc>
                <a:spcPct val="150000"/>
              </a:lnSpc>
              <a:spcBef>
                <a:spcPts val="0"/>
              </a:spcBef>
              <a:spcAft>
                <a:spcPts val="0"/>
              </a:spcAft>
              <a:buSzPts val="1500"/>
              <a:buChar char="●"/>
            </a:pPr>
            <a:r>
              <a:rPr lang="en-GB" sz="1500">
                <a:solidFill>
                  <a:srgbClr val="000000"/>
                </a:solidFill>
                <a:latin typeface="Times New Roman"/>
                <a:ea typeface="Times New Roman"/>
                <a:cs typeface="Times New Roman"/>
                <a:sym typeface="Times New Roman"/>
              </a:rPr>
              <a:t>HRM plays a vital role in promoting diversity through remote working by constantly communicating with the employees and solving any queries they face while remote working. </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Char char="●"/>
            </a:pPr>
            <a:r>
              <a:rPr lang="en-GB" sz="1500">
                <a:solidFill>
                  <a:srgbClr val="000000"/>
                </a:solidFill>
                <a:latin typeface="Times New Roman"/>
                <a:ea typeface="Times New Roman"/>
                <a:cs typeface="Times New Roman"/>
                <a:sym typeface="Times New Roman"/>
              </a:rPr>
              <a:t>HRM also promotes diversity by allowing cultural holidays and understanding employees working remotely. </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HRM knows the problems faced by the flexible working employees and find solutions to all the problems being faced by those employees. </a:t>
            </a:r>
            <a:endParaRPr sz="1500">
              <a:solidFill>
                <a:srgbClr val="000000"/>
              </a:solidFill>
              <a:latin typeface="Times New Roman"/>
              <a:ea typeface="Times New Roman"/>
              <a:cs typeface="Times New Roman"/>
              <a:sym typeface="Times New Roman"/>
            </a:endParaRPr>
          </a:p>
        </p:txBody>
      </p:sp>
      <p:pic>
        <p:nvPicPr>
          <p:cNvPr id="324" name="Google Shape;324;p19"/>
          <p:cNvPicPr preferRelativeResize="0"/>
          <p:nvPr/>
        </p:nvPicPr>
        <p:blipFill>
          <a:blip r:embed="rId3">
            <a:alphaModFix/>
          </a:blip>
          <a:stretch>
            <a:fillRect/>
          </a:stretch>
        </p:blipFill>
        <p:spPr>
          <a:xfrm>
            <a:off x="76188" y="1838363"/>
            <a:ext cx="2809875" cy="16287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20"/>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a:latin typeface="Times New Roman"/>
                <a:ea typeface="Times New Roman"/>
                <a:cs typeface="Times New Roman"/>
                <a:sym typeface="Times New Roman"/>
              </a:rPr>
              <a:t>Conclusion </a:t>
            </a:r>
            <a:endParaRPr>
              <a:latin typeface="Times New Roman"/>
              <a:ea typeface="Times New Roman"/>
              <a:cs typeface="Times New Roman"/>
              <a:sym typeface="Times New Roman"/>
            </a:endParaRPr>
          </a:p>
        </p:txBody>
      </p:sp>
      <p:sp>
        <p:nvSpPr>
          <p:cNvPr id="330" name="Google Shape;330;p20"/>
          <p:cNvSpPr txBox="1">
            <a:spLocks noGrp="1"/>
          </p:cNvSpPr>
          <p:nvPr>
            <p:ph type="body" idx="1"/>
          </p:nvPr>
        </p:nvSpPr>
        <p:spPr>
          <a:xfrm>
            <a:off x="2490750" y="2065500"/>
            <a:ext cx="5843700" cy="2466300"/>
          </a:xfrm>
          <a:prstGeom prst="rect">
            <a:avLst/>
          </a:prstGeom>
        </p:spPr>
        <p:txBody>
          <a:bodyPr spcFirstLastPara="1" wrap="square" lIns="91425" tIns="91425" rIns="91425" bIns="91425" anchor="t" anchorCtr="0">
            <a:noAutofit/>
          </a:bodyPr>
          <a:lstStyle/>
          <a:p>
            <a:pPr marL="457200" lvl="0" indent="-323850" algn="just" rtl="0">
              <a:lnSpc>
                <a:spcPct val="150000"/>
              </a:lnSpc>
              <a:spcBef>
                <a:spcPts val="1200"/>
              </a:spcBef>
              <a:spcAft>
                <a:spcPts val="0"/>
              </a:spcAft>
              <a:buSzPts val="1500"/>
              <a:buFont typeface="Times New Roman"/>
              <a:buChar char="●"/>
            </a:pPr>
            <a:r>
              <a:rPr lang="en-GB" sz="1500">
                <a:latin typeface="Times New Roman"/>
                <a:ea typeface="Times New Roman"/>
                <a:cs typeface="Times New Roman"/>
                <a:sym typeface="Times New Roman"/>
              </a:rPr>
              <a:t>The above report has discussed how to manage people within an organisation that too in the retail industry. </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GB" sz="1500">
                <a:latin typeface="Times New Roman"/>
                <a:ea typeface="Times New Roman"/>
                <a:cs typeface="Times New Roman"/>
                <a:sym typeface="Times New Roman"/>
              </a:rPr>
              <a:t>The resort has briefly discussed flexible learning at work and how it supports diversity and inclusion at work in relation to the retail industry.  </a:t>
            </a:r>
            <a:endParaRPr sz="1500">
              <a:latin typeface="Times New Roman"/>
              <a:ea typeface="Times New Roman"/>
              <a:cs typeface="Times New Roman"/>
              <a:sym typeface="Times New Roman"/>
            </a:endParaRPr>
          </a:p>
          <a:p>
            <a:pPr marL="457200" lvl="0" indent="-323850" algn="just" rtl="0">
              <a:lnSpc>
                <a:spcPct val="150000"/>
              </a:lnSpc>
              <a:spcBef>
                <a:spcPts val="0"/>
              </a:spcBef>
              <a:spcAft>
                <a:spcPts val="0"/>
              </a:spcAft>
              <a:buSzPts val="1500"/>
              <a:buFont typeface="Times New Roman"/>
              <a:buChar char="●"/>
            </a:pPr>
            <a:r>
              <a:rPr lang="en-GB" sz="1500">
                <a:latin typeface="Times New Roman"/>
                <a:ea typeface="Times New Roman"/>
                <a:cs typeface="Times New Roman"/>
                <a:sym typeface="Times New Roman"/>
              </a:rPr>
              <a:t>The report has also covered the role of Human resources in promoting diversity and inclusion through flexible working.</a:t>
            </a:r>
            <a:endParaRPr sz="1500">
              <a:latin typeface="Times New Roman"/>
              <a:ea typeface="Times New Roman"/>
              <a:cs typeface="Times New Roman"/>
              <a:sym typeface="Times New Roman"/>
            </a:endParaRPr>
          </a:p>
        </p:txBody>
      </p:sp>
      <p:pic>
        <p:nvPicPr>
          <p:cNvPr id="331" name="Google Shape;331;p20"/>
          <p:cNvPicPr preferRelativeResize="0"/>
          <p:nvPr/>
        </p:nvPicPr>
        <p:blipFill>
          <a:blip r:embed="rId3">
            <a:alphaModFix/>
          </a:blip>
          <a:stretch>
            <a:fillRect/>
          </a:stretch>
        </p:blipFill>
        <p:spPr>
          <a:xfrm>
            <a:off x="83063" y="2065488"/>
            <a:ext cx="2619375" cy="17430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21"/>
          <p:cNvSpPr txBox="1">
            <a:spLocks noGrp="1"/>
          </p:cNvSpPr>
          <p:nvPr>
            <p:ph type="title"/>
          </p:nvPr>
        </p:nvSpPr>
        <p:spPr>
          <a:xfrm>
            <a:off x="1303800" y="141375"/>
            <a:ext cx="7030500" cy="999300"/>
          </a:xfrm>
          <a:prstGeom prst="rect">
            <a:avLst/>
          </a:prstGeom>
        </p:spPr>
        <p:txBody>
          <a:bodyPr spcFirstLastPara="1" wrap="square" lIns="91425" tIns="91425" rIns="91425" bIns="91425" anchor="t" anchorCtr="0">
            <a:normAutofit fontScale="90000"/>
          </a:bodyPr>
          <a:lstStyle/>
          <a:p>
            <a:pPr marL="0" lvl="0" indent="0" algn="ctr" rtl="0">
              <a:lnSpc>
                <a:spcPct val="150000"/>
              </a:lnSpc>
              <a:spcBef>
                <a:spcPts val="2400"/>
              </a:spcBef>
              <a:spcAft>
                <a:spcPts val="0"/>
              </a:spcAft>
              <a:buNone/>
            </a:pPr>
            <a:r>
              <a:rPr lang="en-GB" sz="2977">
                <a:solidFill>
                  <a:srgbClr val="000000"/>
                </a:solidFill>
                <a:latin typeface="Times New Roman"/>
                <a:ea typeface="Times New Roman"/>
                <a:cs typeface="Times New Roman"/>
                <a:sym typeface="Times New Roman"/>
              </a:rPr>
              <a:t>References</a:t>
            </a:r>
            <a:endParaRPr sz="2977">
              <a:solidFill>
                <a:srgbClr val="000000"/>
              </a:solidFill>
              <a:latin typeface="Times New Roman"/>
              <a:ea typeface="Times New Roman"/>
              <a:cs typeface="Times New Roman"/>
              <a:sym typeface="Times New Roman"/>
            </a:endParaRPr>
          </a:p>
          <a:p>
            <a:pPr marL="0" lvl="0" indent="0" algn="l" rtl="0">
              <a:spcBef>
                <a:spcPts val="600"/>
              </a:spcBef>
              <a:spcAft>
                <a:spcPts val="0"/>
              </a:spcAft>
              <a:buNone/>
            </a:pPr>
            <a:endParaRPr/>
          </a:p>
        </p:txBody>
      </p:sp>
      <p:sp>
        <p:nvSpPr>
          <p:cNvPr id="337" name="Google Shape;337;p21"/>
          <p:cNvSpPr txBox="1">
            <a:spLocks noGrp="1"/>
          </p:cNvSpPr>
          <p:nvPr>
            <p:ph type="body" idx="1"/>
          </p:nvPr>
        </p:nvSpPr>
        <p:spPr>
          <a:xfrm>
            <a:off x="283500" y="1280160"/>
            <a:ext cx="8606400" cy="2822790"/>
          </a:xfrm>
          <a:prstGeom prst="rect">
            <a:avLst/>
          </a:prstGeom>
        </p:spPr>
        <p:txBody>
          <a:bodyPr spcFirstLastPara="1" wrap="square" lIns="91425" tIns="91425" rIns="91425" bIns="91425" anchor="t" anchorCtr="0">
            <a:noAutofit/>
          </a:bodyPr>
          <a:lstStyle/>
          <a:p>
            <a:pPr marL="0" lvl="0" indent="0">
              <a:lnSpc>
                <a:spcPct val="150000"/>
              </a:lnSpc>
              <a:spcBef>
                <a:spcPts val="1200"/>
              </a:spcBef>
              <a:buClr>
                <a:schemeClr val="dk1"/>
              </a:buClr>
              <a:buSzPts val="1100"/>
              <a:buNone/>
            </a:pPr>
            <a:r>
              <a:rPr lang="en-US" sz="800" dirty="0">
                <a:solidFill>
                  <a:srgbClr val="222222"/>
                </a:solidFill>
                <a:highlight>
                  <a:srgbClr val="FFFFFF"/>
                </a:highlight>
                <a:latin typeface="+mn-lt"/>
              </a:rPr>
              <a:t>Chung, H. and Van </a:t>
            </a:r>
            <a:r>
              <a:rPr lang="en-US" sz="800" dirty="0" err="1">
                <a:solidFill>
                  <a:srgbClr val="222222"/>
                </a:solidFill>
                <a:highlight>
                  <a:srgbClr val="FFFFFF"/>
                </a:highlight>
                <a:latin typeface="+mn-lt"/>
              </a:rPr>
              <a:t>der</a:t>
            </a:r>
            <a:r>
              <a:rPr lang="en-US" sz="800" dirty="0">
                <a:solidFill>
                  <a:srgbClr val="222222"/>
                </a:solidFill>
                <a:highlight>
                  <a:srgbClr val="FFFFFF"/>
                </a:highlight>
                <a:latin typeface="+mn-lt"/>
              </a:rPr>
              <a:t> </a:t>
            </a:r>
            <a:r>
              <a:rPr lang="en-US" sz="800" dirty="0" err="1">
                <a:solidFill>
                  <a:srgbClr val="222222"/>
                </a:solidFill>
                <a:highlight>
                  <a:srgbClr val="FFFFFF"/>
                </a:highlight>
                <a:latin typeface="+mn-lt"/>
              </a:rPr>
              <a:t>Lippe</a:t>
            </a:r>
            <a:r>
              <a:rPr lang="en-US" sz="800" dirty="0">
                <a:solidFill>
                  <a:srgbClr val="222222"/>
                </a:solidFill>
                <a:highlight>
                  <a:srgbClr val="FFFFFF"/>
                </a:highlight>
                <a:latin typeface="+mn-lt"/>
              </a:rPr>
              <a:t>, T., 2020. Flexible working, work–life balance, and gender equality: Introduction. </a:t>
            </a:r>
            <a:r>
              <a:rPr lang="en-US" sz="800" i="1" dirty="0">
                <a:solidFill>
                  <a:srgbClr val="222222"/>
                </a:solidFill>
                <a:highlight>
                  <a:srgbClr val="FFFFFF"/>
                </a:highlight>
                <a:latin typeface="+mn-lt"/>
              </a:rPr>
              <a:t>Social Indicators Research</a:t>
            </a:r>
            <a:r>
              <a:rPr lang="en-US" sz="800" dirty="0">
                <a:solidFill>
                  <a:srgbClr val="222222"/>
                </a:solidFill>
                <a:highlight>
                  <a:srgbClr val="FFFFFF"/>
                </a:highlight>
                <a:latin typeface="+mn-lt"/>
              </a:rPr>
              <a:t>, </a:t>
            </a:r>
            <a:r>
              <a:rPr lang="en-US" sz="800" i="1" dirty="0">
                <a:solidFill>
                  <a:srgbClr val="222222"/>
                </a:solidFill>
                <a:highlight>
                  <a:srgbClr val="FFFFFF"/>
                </a:highlight>
                <a:latin typeface="+mn-lt"/>
              </a:rPr>
              <a:t>151</a:t>
            </a:r>
            <a:r>
              <a:rPr lang="en-US" sz="800" dirty="0">
                <a:solidFill>
                  <a:srgbClr val="222222"/>
                </a:solidFill>
                <a:highlight>
                  <a:srgbClr val="FFFFFF"/>
                </a:highlight>
                <a:latin typeface="+mn-lt"/>
              </a:rPr>
              <a:t>(2), pp.365-381.</a:t>
            </a:r>
          </a:p>
          <a:p>
            <a:pPr marL="0" lvl="0" indent="0">
              <a:lnSpc>
                <a:spcPct val="150000"/>
              </a:lnSpc>
              <a:spcBef>
                <a:spcPts val="1200"/>
              </a:spcBef>
              <a:buClr>
                <a:schemeClr val="dk1"/>
              </a:buClr>
              <a:buSzPts val="1100"/>
              <a:buNone/>
            </a:pPr>
            <a:r>
              <a:rPr lang="en-US" sz="800" dirty="0" err="1">
                <a:solidFill>
                  <a:srgbClr val="222222"/>
                </a:solidFill>
                <a:highlight>
                  <a:srgbClr val="FFFFFF"/>
                </a:highlight>
                <a:latin typeface="+mn-lt"/>
              </a:rPr>
              <a:t>Froidevaux</a:t>
            </a:r>
            <a:r>
              <a:rPr lang="en-US" sz="800" dirty="0">
                <a:solidFill>
                  <a:srgbClr val="222222"/>
                </a:solidFill>
                <a:highlight>
                  <a:srgbClr val="FFFFFF"/>
                </a:highlight>
                <a:latin typeface="+mn-lt"/>
              </a:rPr>
              <a:t>, A., </a:t>
            </a:r>
            <a:r>
              <a:rPr lang="en-US" sz="800" dirty="0" err="1">
                <a:solidFill>
                  <a:srgbClr val="222222"/>
                </a:solidFill>
                <a:highlight>
                  <a:srgbClr val="FFFFFF"/>
                </a:highlight>
                <a:latin typeface="+mn-lt"/>
              </a:rPr>
              <a:t>Alterman</a:t>
            </a:r>
            <a:r>
              <a:rPr lang="en-US" sz="800" dirty="0">
                <a:solidFill>
                  <a:srgbClr val="222222"/>
                </a:solidFill>
                <a:highlight>
                  <a:srgbClr val="FFFFFF"/>
                </a:highlight>
                <a:latin typeface="+mn-lt"/>
              </a:rPr>
              <a:t>, V. and Wang, M., 2020. Leveraging aging workforce and age diversity to achieve organizational goals: A human resource management perspective. In </a:t>
            </a:r>
            <a:r>
              <a:rPr lang="en-US" sz="800" i="1" dirty="0">
                <a:solidFill>
                  <a:srgbClr val="222222"/>
                </a:solidFill>
                <a:highlight>
                  <a:srgbClr val="FFFFFF"/>
                </a:highlight>
                <a:latin typeface="+mn-lt"/>
              </a:rPr>
              <a:t>Current and emerging trends in aging and work</a:t>
            </a:r>
            <a:r>
              <a:rPr lang="en-US" sz="800" dirty="0">
                <a:solidFill>
                  <a:srgbClr val="222222"/>
                </a:solidFill>
                <a:highlight>
                  <a:srgbClr val="FFFFFF"/>
                </a:highlight>
                <a:latin typeface="+mn-lt"/>
              </a:rPr>
              <a:t> (pp. 33-58). Springer, Cham.</a:t>
            </a:r>
          </a:p>
          <a:p>
            <a:pPr marL="0" lvl="0" indent="0">
              <a:lnSpc>
                <a:spcPct val="150000"/>
              </a:lnSpc>
              <a:spcBef>
                <a:spcPts val="1200"/>
              </a:spcBef>
              <a:buClr>
                <a:schemeClr val="dk1"/>
              </a:buClr>
              <a:buSzPts val="1100"/>
              <a:buNone/>
            </a:pPr>
            <a:r>
              <a:rPr lang="en-US" sz="800" dirty="0" err="1">
                <a:solidFill>
                  <a:srgbClr val="222222"/>
                </a:solidFill>
                <a:highlight>
                  <a:srgbClr val="FFFFFF"/>
                </a:highlight>
                <a:latin typeface="+mn-lt"/>
              </a:rPr>
              <a:t>Kelliher</a:t>
            </a:r>
            <a:r>
              <a:rPr lang="en-US" sz="800" dirty="0">
                <a:solidFill>
                  <a:srgbClr val="222222"/>
                </a:solidFill>
                <a:highlight>
                  <a:srgbClr val="FFFFFF"/>
                </a:highlight>
                <a:latin typeface="+mn-lt"/>
              </a:rPr>
              <a:t>, C. and De </a:t>
            </a:r>
            <a:r>
              <a:rPr lang="en-US" sz="800" dirty="0" err="1">
                <a:solidFill>
                  <a:srgbClr val="222222"/>
                </a:solidFill>
                <a:highlight>
                  <a:srgbClr val="FFFFFF"/>
                </a:highlight>
                <a:latin typeface="+mn-lt"/>
              </a:rPr>
              <a:t>Menezes</a:t>
            </a:r>
            <a:r>
              <a:rPr lang="en-US" sz="800" dirty="0">
                <a:solidFill>
                  <a:srgbClr val="222222"/>
                </a:solidFill>
                <a:highlight>
                  <a:srgbClr val="FFFFFF"/>
                </a:highlight>
                <a:latin typeface="+mn-lt"/>
              </a:rPr>
              <a:t>, L.M., 2019. Flexible working in </a:t>
            </a:r>
            <a:r>
              <a:rPr lang="en-US" sz="800" dirty="0" err="1">
                <a:solidFill>
                  <a:srgbClr val="222222"/>
                </a:solidFill>
                <a:highlight>
                  <a:srgbClr val="FFFFFF"/>
                </a:highlight>
                <a:latin typeface="+mn-lt"/>
              </a:rPr>
              <a:t>organisations</a:t>
            </a:r>
            <a:r>
              <a:rPr lang="en-US" sz="800" dirty="0">
                <a:solidFill>
                  <a:srgbClr val="222222"/>
                </a:solidFill>
                <a:highlight>
                  <a:srgbClr val="FFFFFF"/>
                </a:highlight>
                <a:latin typeface="+mn-lt"/>
              </a:rPr>
              <a:t>: A research overview.</a:t>
            </a:r>
          </a:p>
          <a:p>
            <a:pPr marL="0" lvl="0" indent="0">
              <a:lnSpc>
                <a:spcPct val="150000"/>
              </a:lnSpc>
              <a:spcBef>
                <a:spcPts val="1200"/>
              </a:spcBef>
              <a:buClr>
                <a:schemeClr val="dk1"/>
              </a:buClr>
              <a:buSzPts val="1100"/>
              <a:buNone/>
            </a:pPr>
            <a:r>
              <a:rPr lang="en-US" sz="800" dirty="0" err="1">
                <a:solidFill>
                  <a:srgbClr val="222222"/>
                </a:solidFill>
                <a:highlight>
                  <a:srgbClr val="FFFFFF"/>
                </a:highlight>
                <a:latin typeface="+mn-lt"/>
              </a:rPr>
              <a:t>Klikauer</a:t>
            </a:r>
            <a:r>
              <a:rPr lang="en-US" sz="800" dirty="0">
                <a:solidFill>
                  <a:srgbClr val="222222"/>
                </a:solidFill>
                <a:highlight>
                  <a:srgbClr val="FFFFFF"/>
                </a:highlight>
                <a:latin typeface="+mn-lt"/>
              </a:rPr>
              <a:t>, T., 2018. </a:t>
            </a:r>
            <a:r>
              <a:rPr lang="en-US" sz="800" i="1" dirty="0">
                <a:solidFill>
                  <a:srgbClr val="222222"/>
                </a:solidFill>
                <a:highlight>
                  <a:srgbClr val="FFFFFF"/>
                </a:highlight>
                <a:latin typeface="+mn-lt"/>
              </a:rPr>
              <a:t>Managing People in Organizations</a:t>
            </a:r>
            <a:r>
              <a:rPr lang="en-US" sz="800" dirty="0">
                <a:solidFill>
                  <a:srgbClr val="222222"/>
                </a:solidFill>
                <a:highlight>
                  <a:srgbClr val="FFFFFF"/>
                </a:highlight>
                <a:latin typeface="+mn-lt"/>
              </a:rPr>
              <a:t>. Bloomsbury Publishing.</a:t>
            </a:r>
          </a:p>
          <a:p>
            <a:pPr marL="0" lvl="0" indent="0">
              <a:lnSpc>
                <a:spcPct val="150000"/>
              </a:lnSpc>
              <a:spcBef>
                <a:spcPts val="1200"/>
              </a:spcBef>
              <a:buClr>
                <a:schemeClr val="dk1"/>
              </a:buClr>
              <a:buSzPts val="1100"/>
              <a:buNone/>
            </a:pPr>
            <a:r>
              <a:rPr lang="en-US" sz="800" dirty="0" err="1">
                <a:solidFill>
                  <a:srgbClr val="222222"/>
                </a:solidFill>
                <a:highlight>
                  <a:srgbClr val="FFFFFF"/>
                </a:highlight>
                <a:latin typeface="+mn-lt"/>
              </a:rPr>
              <a:t>López-Fernández</a:t>
            </a:r>
            <a:r>
              <a:rPr lang="en-US" sz="800" dirty="0">
                <a:solidFill>
                  <a:srgbClr val="222222"/>
                </a:solidFill>
                <a:highlight>
                  <a:srgbClr val="FFFFFF"/>
                </a:highlight>
                <a:latin typeface="+mn-lt"/>
              </a:rPr>
              <a:t>, M., Romero-</a:t>
            </a:r>
            <a:r>
              <a:rPr lang="en-US" sz="800" dirty="0" err="1">
                <a:solidFill>
                  <a:srgbClr val="222222"/>
                </a:solidFill>
                <a:highlight>
                  <a:srgbClr val="FFFFFF"/>
                </a:highlight>
                <a:latin typeface="+mn-lt"/>
              </a:rPr>
              <a:t>Fernández</a:t>
            </a:r>
            <a:r>
              <a:rPr lang="en-US" sz="800" dirty="0">
                <a:solidFill>
                  <a:srgbClr val="222222"/>
                </a:solidFill>
                <a:highlight>
                  <a:srgbClr val="FFFFFF"/>
                </a:highlight>
                <a:latin typeface="+mn-lt"/>
              </a:rPr>
              <a:t>, P.M. and </a:t>
            </a:r>
            <a:r>
              <a:rPr lang="en-US" sz="800" dirty="0" err="1">
                <a:solidFill>
                  <a:srgbClr val="222222"/>
                </a:solidFill>
                <a:highlight>
                  <a:srgbClr val="FFFFFF"/>
                </a:highlight>
                <a:latin typeface="+mn-lt"/>
              </a:rPr>
              <a:t>Aust</a:t>
            </a:r>
            <a:r>
              <a:rPr lang="en-US" sz="800" dirty="0">
                <a:solidFill>
                  <a:srgbClr val="222222"/>
                </a:solidFill>
                <a:highlight>
                  <a:srgbClr val="FFFFFF"/>
                </a:highlight>
                <a:latin typeface="+mn-lt"/>
              </a:rPr>
              <a:t>, I., 2018. Socially responsible human resource management and employee perception: the influence of manager and line managers. </a:t>
            </a:r>
            <a:r>
              <a:rPr lang="en-US" sz="800" i="1" dirty="0">
                <a:solidFill>
                  <a:srgbClr val="222222"/>
                </a:solidFill>
                <a:highlight>
                  <a:srgbClr val="FFFFFF"/>
                </a:highlight>
                <a:latin typeface="+mn-lt"/>
              </a:rPr>
              <a:t>Sustainability</a:t>
            </a:r>
            <a:r>
              <a:rPr lang="en-US" sz="800" dirty="0">
                <a:solidFill>
                  <a:srgbClr val="222222"/>
                </a:solidFill>
                <a:highlight>
                  <a:srgbClr val="FFFFFF"/>
                </a:highlight>
                <a:latin typeface="+mn-lt"/>
              </a:rPr>
              <a:t>, </a:t>
            </a:r>
            <a:r>
              <a:rPr lang="en-US" sz="800" i="1" dirty="0">
                <a:solidFill>
                  <a:srgbClr val="222222"/>
                </a:solidFill>
                <a:highlight>
                  <a:srgbClr val="FFFFFF"/>
                </a:highlight>
                <a:latin typeface="+mn-lt"/>
              </a:rPr>
              <a:t>10</a:t>
            </a:r>
            <a:r>
              <a:rPr lang="en-US" sz="800" dirty="0">
                <a:solidFill>
                  <a:srgbClr val="222222"/>
                </a:solidFill>
                <a:highlight>
                  <a:srgbClr val="FFFFFF"/>
                </a:highlight>
                <a:latin typeface="+mn-lt"/>
              </a:rPr>
              <a:t>(12), p.4614.</a:t>
            </a:r>
          </a:p>
          <a:p>
            <a:pPr marL="0" lvl="0" indent="0">
              <a:lnSpc>
                <a:spcPct val="150000"/>
              </a:lnSpc>
              <a:spcBef>
                <a:spcPts val="1200"/>
              </a:spcBef>
              <a:buClr>
                <a:schemeClr val="dk1"/>
              </a:buClr>
              <a:buSzPts val="1100"/>
              <a:buNone/>
            </a:pPr>
            <a:r>
              <a:rPr lang="en-US" sz="800" dirty="0">
                <a:solidFill>
                  <a:srgbClr val="222222"/>
                </a:solidFill>
                <a:highlight>
                  <a:srgbClr val="FFFFFF"/>
                </a:highlight>
                <a:latin typeface="+mn-lt"/>
              </a:rPr>
              <a:t>Powell, A., 2022. </a:t>
            </a:r>
            <a:r>
              <a:rPr lang="en-US" sz="800" i="1" dirty="0">
                <a:solidFill>
                  <a:srgbClr val="222222"/>
                </a:solidFill>
                <a:highlight>
                  <a:srgbClr val="FFFFFF"/>
                </a:highlight>
                <a:latin typeface="+mn-lt"/>
              </a:rPr>
              <a:t>Disabled people in employment</a:t>
            </a:r>
            <a:r>
              <a:rPr lang="en-US" sz="800" dirty="0">
                <a:solidFill>
                  <a:srgbClr val="222222"/>
                </a:solidFill>
                <a:highlight>
                  <a:srgbClr val="FFFFFF"/>
                </a:highlight>
                <a:latin typeface="+mn-lt"/>
              </a:rPr>
              <a:t>. [online] Disabled people in employment. Available at: &lt;https://researchbriefings.files.parliament.uk/documents/CBP-7540/CBP-7540.pdf&gt; [Accessed 9 August 2022].</a:t>
            </a:r>
          </a:p>
          <a:p>
            <a:pPr marL="0" lvl="0" indent="0">
              <a:lnSpc>
                <a:spcPct val="150000"/>
              </a:lnSpc>
              <a:spcBef>
                <a:spcPts val="1200"/>
              </a:spcBef>
              <a:buClr>
                <a:schemeClr val="dk1"/>
              </a:buClr>
              <a:buSzPts val="1100"/>
              <a:buNone/>
            </a:pPr>
            <a:r>
              <a:rPr lang="en-US" sz="800" dirty="0">
                <a:solidFill>
                  <a:srgbClr val="222222"/>
                </a:solidFill>
                <a:highlight>
                  <a:srgbClr val="FFFFFF"/>
                </a:highlight>
                <a:latin typeface="+mn-lt"/>
              </a:rPr>
              <a:t>Stone, R.J., Cox, A. and Gavin, M., 2020. </a:t>
            </a:r>
            <a:r>
              <a:rPr lang="en-US" sz="800" i="1" dirty="0">
                <a:solidFill>
                  <a:srgbClr val="222222"/>
                </a:solidFill>
                <a:highlight>
                  <a:srgbClr val="FFFFFF"/>
                </a:highlight>
                <a:latin typeface="+mn-lt"/>
              </a:rPr>
              <a:t>Human resource management</a:t>
            </a:r>
            <a:r>
              <a:rPr lang="en-US" sz="800" dirty="0">
                <a:solidFill>
                  <a:srgbClr val="222222"/>
                </a:solidFill>
                <a:highlight>
                  <a:srgbClr val="FFFFFF"/>
                </a:highlight>
                <a:latin typeface="+mn-lt"/>
              </a:rPr>
              <a:t>. John Wiley &amp; Sons.</a:t>
            </a:r>
          </a:p>
          <a:p>
            <a:pPr marL="0" lvl="0" indent="0">
              <a:lnSpc>
                <a:spcPct val="150000"/>
              </a:lnSpc>
              <a:spcBef>
                <a:spcPts val="1200"/>
              </a:spcBef>
              <a:buClr>
                <a:schemeClr val="dk1"/>
              </a:buClr>
              <a:buSzPts val="1100"/>
              <a:buNone/>
            </a:pPr>
            <a:r>
              <a:rPr lang="en-US" sz="800" dirty="0">
                <a:solidFill>
                  <a:srgbClr val="222222"/>
                </a:solidFill>
                <a:highlight>
                  <a:srgbClr val="FFFFFF"/>
                </a:highlight>
                <a:latin typeface="+mn-lt"/>
              </a:rPr>
              <a:t>TED, 2022. </a:t>
            </a:r>
            <a:r>
              <a:rPr lang="en-US" sz="800" i="1" dirty="0">
                <a:solidFill>
                  <a:srgbClr val="222222"/>
                </a:solidFill>
                <a:highlight>
                  <a:srgbClr val="FFFFFF"/>
                </a:highlight>
                <a:latin typeface="+mn-lt"/>
              </a:rPr>
              <a:t>TED: The Economics daily</a:t>
            </a:r>
            <a:r>
              <a:rPr lang="en-US" sz="800" dirty="0">
                <a:solidFill>
                  <a:srgbClr val="222222"/>
                </a:solidFill>
                <a:highlight>
                  <a:srgbClr val="FFFFFF"/>
                </a:highlight>
                <a:latin typeface="+mn-lt"/>
              </a:rPr>
              <a:t>. [online] bls.gov/</a:t>
            </a:r>
            <a:r>
              <a:rPr lang="en-US" sz="800" dirty="0" err="1">
                <a:solidFill>
                  <a:srgbClr val="222222"/>
                </a:solidFill>
                <a:highlight>
                  <a:srgbClr val="FFFFFF"/>
                </a:highlight>
                <a:latin typeface="+mn-lt"/>
              </a:rPr>
              <a:t>opub</a:t>
            </a:r>
            <a:r>
              <a:rPr lang="en-US" sz="800" dirty="0">
                <a:solidFill>
                  <a:srgbClr val="222222"/>
                </a:solidFill>
                <a:highlight>
                  <a:srgbClr val="FFFFFF"/>
                </a:highlight>
                <a:latin typeface="+mn-lt"/>
              </a:rPr>
              <a:t>/ted. Available at: &lt;https://www.bls.gov/opub/ted/2021/nearly-half-of-employed-women-worked-at-home-on-days-worked-in-2020.htm&gt; [Accessed 9 August 2022].</a:t>
            </a:r>
          </a:p>
          <a:p>
            <a:pPr marL="0" lvl="0" indent="0">
              <a:spcBef>
                <a:spcPts val="1200"/>
              </a:spcBef>
              <a:buNone/>
            </a:pPr>
            <a:endParaRPr lang="en-US" sz="800" dirty="0">
              <a:latin typeface="+mn-lt"/>
            </a:endParaRPr>
          </a:p>
          <a:p>
            <a:pPr marL="0" lvl="0" indent="0" algn="just" rtl="0">
              <a:lnSpc>
                <a:spcPct val="150000"/>
              </a:lnSpc>
              <a:spcBef>
                <a:spcPts val="1200"/>
              </a:spcBef>
              <a:spcAft>
                <a:spcPts val="1200"/>
              </a:spcAft>
              <a:buNone/>
            </a:pPr>
            <a:endParaRPr sz="800" b="1">
              <a:latin typeface="+mn-lt"/>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1302</Words>
  <Application>Microsoft Office PowerPoint</Application>
  <PresentationFormat>On-screen Show (16:9)</PresentationFormat>
  <Paragraphs>59</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Nunito</vt:lpstr>
      <vt:lpstr>Times New Roman</vt:lpstr>
      <vt:lpstr>Maven Pro</vt:lpstr>
      <vt:lpstr>Arial</vt:lpstr>
      <vt:lpstr>Momentum</vt:lpstr>
      <vt:lpstr>University of Wales Trinity Saint David Stanislav Stoyanov Student number:2029652 Lecturer:Terry Walcott Module name: Managing People Assigmnent Title:Assessment 1 Individual Presentation </vt:lpstr>
      <vt:lpstr>Managing people :</vt:lpstr>
      <vt:lpstr>Table of Contents </vt:lpstr>
      <vt:lpstr>Introduction </vt:lpstr>
      <vt:lpstr>“What is flexible working in relation to the retail industry”   </vt:lpstr>
      <vt:lpstr>“Flexible working in relation to promoting diversity and inclusion at work” </vt:lpstr>
      <vt:lpstr>“What are Human Resources and their importance within the retail industry?”   </vt:lpstr>
      <vt:lpstr>“The role of Human resources in promoting diversity and inclusion through Flexible working” </vt:lpstr>
      <vt:lpstr>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dc:title>
  <dc:creator>DELL</dc:creator>
  <cp:lastModifiedBy>stanislav stoyanov</cp:lastModifiedBy>
  <cp:revision>4</cp:revision>
  <dcterms:modified xsi:type="dcterms:W3CDTF">2022-08-10T18:21:36Z</dcterms:modified>
</cp:coreProperties>
</file>