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1" r:id="rId6"/>
    <p:sldId id="260" r:id="rId7"/>
    <p:sldId id="265" r:id="rId8"/>
    <p:sldId id="262" r:id="rId9"/>
    <p:sldId id="263" r:id="rId10"/>
    <p:sldId id="264"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BD4845-F677-4BC7-903C-294FD0D65803}" v="20" dt="2023-07-10T11:10:46.422"/>
    <p1510:client id="{CB58F98D-51DB-4058-8F9F-5055BB0C4789}" v="18" dt="2023-07-10T10:21:26.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660"/>
  </p:normalViewPr>
  <p:slideViewPr>
    <p:cSldViewPr snapToGrid="0">
      <p:cViewPr>
        <p:scale>
          <a:sx n="75" d="100"/>
          <a:sy n="75" d="100"/>
        </p:scale>
        <p:origin x="690"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hishek Chauhan" userId="2360fcefc7508a65" providerId="LiveId" clId="{7FBD4845-F677-4BC7-903C-294FD0D65803}"/>
    <pc:docChg chg="undo custSel addSld modSld">
      <pc:chgData name="Abhishek Chauhan" userId="2360fcefc7508a65" providerId="LiveId" clId="{7FBD4845-F677-4BC7-903C-294FD0D65803}" dt="2023-07-10T11:15:21.762" v="307" actId="27636"/>
      <pc:docMkLst>
        <pc:docMk/>
      </pc:docMkLst>
      <pc:sldChg chg="addSp modSp mod">
        <pc:chgData name="Abhishek Chauhan" userId="2360fcefc7508a65" providerId="LiveId" clId="{7FBD4845-F677-4BC7-903C-294FD0D65803}" dt="2023-07-10T11:06:00.678" v="190" actId="2711"/>
        <pc:sldMkLst>
          <pc:docMk/>
          <pc:sldMk cId="755774865" sldId="256"/>
        </pc:sldMkLst>
        <pc:spChg chg="mod">
          <ac:chgData name="Abhishek Chauhan" userId="2360fcefc7508a65" providerId="LiveId" clId="{7FBD4845-F677-4BC7-903C-294FD0D65803}" dt="2023-07-10T11:05:54.690" v="189" actId="2711"/>
          <ac:spMkLst>
            <pc:docMk/>
            <pc:sldMk cId="755774865" sldId="256"/>
            <ac:spMk id="2" creationId="{4A74C2BB-C564-357C-2C68-34A5DC9D4782}"/>
          </ac:spMkLst>
        </pc:spChg>
        <pc:spChg chg="mod">
          <ac:chgData name="Abhishek Chauhan" userId="2360fcefc7508a65" providerId="LiveId" clId="{7FBD4845-F677-4BC7-903C-294FD0D65803}" dt="2023-07-10T11:06:00.678" v="190" actId="2711"/>
          <ac:spMkLst>
            <pc:docMk/>
            <pc:sldMk cId="755774865" sldId="256"/>
            <ac:spMk id="3" creationId="{28B447AD-B21B-0557-EAE1-3C945BCC5561}"/>
          </ac:spMkLst>
        </pc:spChg>
        <pc:picChg chg="add mod">
          <ac:chgData name="Abhishek Chauhan" userId="2360fcefc7508a65" providerId="LiveId" clId="{7FBD4845-F677-4BC7-903C-294FD0D65803}" dt="2023-07-10T11:02:17.923" v="179" actId="14100"/>
          <ac:picMkLst>
            <pc:docMk/>
            <pc:sldMk cId="755774865" sldId="256"/>
            <ac:picMk id="1026" creationId="{3B86DA24-AC84-1136-85FC-D9767564DE6F}"/>
          </ac:picMkLst>
        </pc:picChg>
      </pc:sldChg>
      <pc:sldChg chg="modSp mod">
        <pc:chgData name="Abhishek Chauhan" userId="2360fcefc7508a65" providerId="LiveId" clId="{7FBD4845-F677-4BC7-903C-294FD0D65803}" dt="2023-07-10T11:15:21.762" v="307" actId="27636"/>
        <pc:sldMkLst>
          <pc:docMk/>
          <pc:sldMk cId="1071064429" sldId="257"/>
        </pc:sldMkLst>
        <pc:spChg chg="mod">
          <ac:chgData name="Abhishek Chauhan" userId="2360fcefc7508a65" providerId="LiveId" clId="{7FBD4845-F677-4BC7-903C-294FD0D65803}" dt="2023-07-10T11:05:42.863" v="188" actId="2711"/>
          <ac:spMkLst>
            <pc:docMk/>
            <pc:sldMk cId="1071064429" sldId="257"/>
            <ac:spMk id="2" creationId="{E2A5AA23-00C5-4B56-3309-3DA71BA0071E}"/>
          </ac:spMkLst>
        </pc:spChg>
        <pc:spChg chg="mod">
          <ac:chgData name="Abhishek Chauhan" userId="2360fcefc7508a65" providerId="LiveId" clId="{7FBD4845-F677-4BC7-903C-294FD0D65803}" dt="2023-07-10T11:15:21.762" v="307" actId="27636"/>
          <ac:spMkLst>
            <pc:docMk/>
            <pc:sldMk cId="1071064429" sldId="257"/>
            <ac:spMk id="3" creationId="{CA5C1907-D18E-5C5E-79E2-2609F87F5CD7}"/>
          </ac:spMkLst>
        </pc:spChg>
      </pc:sldChg>
      <pc:sldChg chg="modSp mod">
        <pc:chgData name="Abhishek Chauhan" userId="2360fcefc7508a65" providerId="LiveId" clId="{7FBD4845-F677-4BC7-903C-294FD0D65803}" dt="2023-07-10T11:06:19.187" v="193" actId="2711"/>
        <pc:sldMkLst>
          <pc:docMk/>
          <pc:sldMk cId="3452555173" sldId="258"/>
        </pc:sldMkLst>
        <pc:spChg chg="mod">
          <ac:chgData name="Abhishek Chauhan" userId="2360fcefc7508a65" providerId="LiveId" clId="{7FBD4845-F677-4BC7-903C-294FD0D65803}" dt="2023-07-10T11:06:14.364" v="192" actId="2711"/>
          <ac:spMkLst>
            <pc:docMk/>
            <pc:sldMk cId="3452555173" sldId="258"/>
            <ac:spMk id="2" creationId="{C433F40F-B493-9BC7-2243-206063253638}"/>
          </ac:spMkLst>
        </pc:spChg>
        <pc:spChg chg="mod">
          <ac:chgData name="Abhishek Chauhan" userId="2360fcefc7508a65" providerId="LiveId" clId="{7FBD4845-F677-4BC7-903C-294FD0D65803}" dt="2023-07-10T11:06:19.187" v="193" actId="2711"/>
          <ac:spMkLst>
            <pc:docMk/>
            <pc:sldMk cId="3452555173" sldId="258"/>
            <ac:spMk id="3" creationId="{15E7DF4D-32F3-C450-8F4C-5E871FD7464B}"/>
          </ac:spMkLst>
        </pc:spChg>
      </pc:sldChg>
      <pc:sldChg chg="modSp mod">
        <pc:chgData name="Abhishek Chauhan" userId="2360fcefc7508a65" providerId="LiveId" clId="{7FBD4845-F677-4BC7-903C-294FD0D65803}" dt="2023-07-10T11:06:26.954" v="195" actId="27636"/>
        <pc:sldMkLst>
          <pc:docMk/>
          <pc:sldMk cId="1234157747" sldId="259"/>
        </pc:sldMkLst>
        <pc:spChg chg="mod">
          <ac:chgData name="Abhishek Chauhan" userId="2360fcefc7508a65" providerId="LiveId" clId="{7FBD4845-F677-4BC7-903C-294FD0D65803}" dt="2023-07-10T11:06:26.922" v="194" actId="2711"/>
          <ac:spMkLst>
            <pc:docMk/>
            <pc:sldMk cId="1234157747" sldId="259"/>
            <ac:spMk id="2" creationId="{1B0A270E-5ECE-98C0-9BC8-7556A7496534}"/>
          </ac:spMkLst>
        </pc:spChg>
        <pc:spChg chg="mod">
          <ac:chgData name="Abhishek Chauhan" userId="2360fcefc7508a65" providerId="LiveId" clId="{7FBD4845-F677-4BC7-903C-294FD0D65803}" dt="2023-07-10T11:06:26.954" v="195" actId="27636"/>
          <ac:spMkLst>
            <pc:docMk/>
            <pc:sldMk cId="1234157747" sldId="259"/>
            <ac:spMk id="3" creationId="{2C3B8A0E-90FE-D67A-156A-55FC0FDF2079}"/>
          </ac:spMkLst>
        </pc:spChg>
      </pc:sldChg>
      <pc:sldChg chg="addSp delSp modSp mod">
        <pc:chgData name="Abhishek Chauhan" userId="2360fcefc7508a65" providerId="LiveId" clId="{7FBD4845-F677-4BC7-903C-294FD0D65803}" dt="2023-07-10T11:10:12.269" v="227" actId="1076"/>
        <pc:sldMkLst>
          <pc:docMk/>
          <pc:sldMk cId="879893696" sldId="260"/>
        </pc:sldMkLst>
        <pc:spChg chg="mod">
          <ac:chgData name="Abhishek Chauhan" userId="2360fcefc7508a65" providerId="LiveId" clId="{7FBD4845-F677-4BC7-903C-294FD0D65803}" dt="2023-07-10T11:07:09.084" v="200" actId="2711"/>
          <ac:spMkLst>
            <pc:docMk/>
            <pc:sldMk cId="879893696" sldId="260"/>
            <ac:spMk id="2" creationId="{8C8EF3FA-1E20-E9B0-A403-5A32D4A82163}"/>
          </ac:spMkLst>
        </pc:spChg>
        <pc:spChg chg="mod">
          <ac:chgData name="Abhishek Chauhan" userId="2360fcefc7508a65" providerId="LiveId" clId="{7FBD4845-F677-4BC7-903C-294FD0D65803}" dt="2023-07-10T11:09:49.809" v="220" actId="14100"/>
          <ac:spMkLst>
            <pc:docMk/>
            <pc:sldMk cId="879893696" sldId="260"/>
            <ac:spMk id="3" creationId="{2964626F-7E5E-AED9-9457-4222FCEB4613}"/>
          </ac:spMkLst>
        </pc:spChg>
        <pc:picChg chg="add del mod">
          <ac:chgData name="Abhishek Chauhan" userId="2360fcefc7508a65" providerId="LiveId" clId="{7FBD4845-F677-4BC7-903C-294FD0D65803}" dt="2023-07-10T11:09:50.169" v="221"/>
          <ac:picMkLst>
            <pc:docMk/>
            <pc:sldMk cId="879893696" sldId="260"/>
            <ac:picMk id="2050" creationId="{1511C476-3567-17BC-D1AC-992EE8F49986}"/>
          </ac:picMkLst>
        </pc:picChg>
        <pc:picChg chg="add mod">
          <ac:chgData name="Abhishek Chauhan" userId="2360fcefc7508a65" providerId="LiveId" clId="{7FBD4845-F677-4BC7-903C-294FD0D65803}" dt="2023-07-10T11:10:12.269" v="227" actId="1076"/>
          <ac:picMkLst>
            <pc:docMk/>
            <pc:sldMk cId="879893696" sldId="260"/>
            <ac:picMk id="2052" creationId="{E424080F-9216-6A35-D009-3758D86BC25F}"/>
          </ac:picMkLst>
        </pc:picChg>
      </pc:sldChg>
      <pc:sldChg chg="addSp modSp mod">
        <pc:chgData name="Abhishek Chauhan" userId="2360fcefc7508a65" providerId="LiveId" clId="{7FBD4845-F677-4BC7-903C-294FD0D65803}" dt="2023-07-10T11:10:46.422" v="229" actId="1076"/>
        <pc:sldMkLst>
          <pc:docMk/>
          <pc:sldMk cId="3838130915" sldId="261"/>
        </pc:sldMkLst>
        <pc:spChg chg="mod">
          <ac:chgData name="Abhishek Chauhan" userId="2360fcefc7508a65" providerId="LiveId" clId="{7FBD4845-F677-4BC7-903C-294FD0D65803}" dt="2023-07-10T11:06:48.086" v="198" actId="2711"/>
          <ac:spMkLst>
            <pc:docMk/>
            <pc:sldMk cId="3838130915" sldId="261"/>
            <ac:spMk id="2" creationId="{C85E3CCF-EE63-D3FA-2713-9E2106C5BCA8}"/>
          </ac:spMkLst>
        </pc:spChg>
        <pc:spChg chg="mod">
          <ac:chgData name="Abhishek Chauhan" userId="2360fcefc7508a65" providerId="LiveId" clId="{7FBD4845-F677-4BC7-903C-294FD0D65803}" dt="2023-07-10T11:06:55.660" v="199" actId="2711"/>
          <ac:spMkLst>
            <pc:docMk/>
            <pc:sldMk cId="3838130915" sldId="261"/>
            <ac:spMk id="3" creationId="{F6CE925B-C128-7445-C189-7C95FF257475}"/>
          </ac:spMkLst>
        </pc:spChg>
        <pc:picChg chg="add mod">
          <ac:chgData name="Abhishek Chauhan" userId="2360fcefc7508a65" providerId="LiveId" clId="{7FBD4845-F677-4BC7-903C-294FD0D65803}" dt="2023-07-10T11:10:46.422" v="229" actId="1076"/>
          <ac:picMkLst>
            <pc:docMk/>
            <pc:sldMk cId="3838130915" sldId="261"/>
            <ac:picMk id="3074" creationId="{D190AA1D-049C-F1F7-9E0B-AA2016FA4578}"/>
          </ac:picMkLst>
        </pc:picChg>
      </pc:sldChg>
      <pc:sldChg chg="modSp mod">
        <pc:chgData name="Abhishek Chauhan" userId="2360fcefc7508a65" providerId="LiveId" clId="{7FBD4845-F677-4BC7-903C-294FD0D65803}" dt="2023-07-10T11:07:44.579" v="206" actId="2711"/>
        <pc:sldMkLst>
          <pc:docMk/>
          <pc:sldMk cId="1177236106" sldId="262"/>
        </pc:sldMkLst>
        <pc:spChg chg="mod">
          <ac:chgData name="Abhishek Chauhan" userId="2360fcefc7508a65" providerId="LiveId" clId="{7FBD4845-F677-4BC7-903C-294FD0D65803}" dt="2023-07-10T11:07:40.298" v="205" actId="2711"/>
          <ac:spMkLst>
            <pc:docMk/>
            <pc:sldMk cId="1177236106" sldId="262"/>
            <ac:spMk id="2" creationId="{9DD9EC25-24A8-0AB0-FCD0-E7973C2B47E6}"/>
          </ac:spMkLst>
        </pc:spChg>
        <pc:spChg chg="mod">
          <ac:chgData name="Abhishek Chauhan" userId="2360fcefc7508a65" providerId="LiveId" clId="{7FBD4845-F677-4BC7-903C-294FD0D65803}" dt="2023-07-10T11:07:44.579" v="206" actId="2711"/>
          <ac:spMkLst>
            <pc:docMk/>
            <pc:sldMk cId="1177236106" sldId="262"/>
            <ac:spMk id="3" creationId="{2A6083A6-061F-93AE-756B-683770AE84AF}"/>
          </ac:spMkLst>
        </pc:spChg>
      </pc:sldChg>
      <pc:sldChg chg="modSp mod">
        <pc:chgData name="Abhishek Chauhan" userId="2360fcefc7508a65" providerId="LiveId" clId="{7FBD4845-F677-4BC7-903C-294FD0D65803}" dt="2023-07-10T11:07:57.486" v="209" actId="27636"/>
        <pc:sldMkLst>
          <pc:docMk/>
          <pc:sldMk cId="701126062" sldId="263"/>
        </pc:sldMkLst>
        <pc:spChg chg="mod">
          <ac:chgData name="Abhishek Chauhan" userId="2360fcefc7508a65" providerId="LiveId" clId="{7FBD4845-F677-4BC7-903C-294FD0D65803}" dt="2023-07-10T11:07:52.801" v="207" actId="2711"/>
          <ac:spMkLst>
            <pc:docMk/>
            <pc:sldMk cId="701126062" sldId="263"/>
            <ac:spMk id="2" creationId="{5D0BC72F-D601-D595-A254-0550902C2298}"/>
          </ac:spMkLst>
        </pc:spChg>
        <pc:spChg chg="mod">
          <ac:chgData name="Abhishek Chauhan" userId="2360fcefc7508a65" providerId="LiveId" clId="{7FBD4845-F677-4BC7-903C-294FD0D65803}" dt="2023-07-10T11:07:57.486" v="209" actId="27636"/>
          <ac:spMkLst>
            <pc:docMk/>
            <pc:sldMk cId="701126062" sldId="263"/>
            <ac:spMk id="3" creationId="{C821C1EA-6369-4F2E-07E4-91203ACF9D43}"/>
          </ac:spMkLst>
        </pc:spChg>
      </pc:sldChg>
      <pc:sldChg chg="modSp mod">
        <pc:chgData name="Abhishek Chauhan" userId="2360fcefc7508a65" providerId="LiveId" clId="{7FBD4845-F677-4BC7-903C-294FD0D65803}" dt="2023-07-10T11:08:08.430" v="211" actId="2711"/>
        <pc:sldMkLst>
          <pc:docMk/>
          <pc:sldMk cId="2524945004" sldId="264"/>
        </pc:sldMkLst>
        <pc:spChg chg="mod">
          <ac:chgData name="Abhishek Chauhan" userId="2360fcefc7508a65" providerId="LiveId" clId="{7FBD4845-F677-4BC7-903C-294FD0D65803}" dt="2023-07-10T11:08:03.468" v="210" actId="2711"/>
          <ac:spMkLst>
            <pc:docMk/>
            <pc:sldMk cId="2524945004" sldId="264"/>
            <ac:spMk id="2" creationId="{3CDE4566-2F4E-D4C2-06E1-7CFC9A026AA3}"/>
          </ac:spMkLst>
        </pc:spChg>
        <pc:spChg chg="mod">
          <ac:chgData name="Abhishek Chauhan" userId="2360fcefc7508a65" providerId="LiveId" clId="{7FBD4845-F677-4BC7-903C-294FD0D65803}" dt="2023-07-10T11:08:08.430" v="211" actId="2711"/>
          <ac:spMkLst>
            <pc:docMk/>
            <pc:sldMk cId="2524945004" sldId="264"/>
            <ac:spMk id="3" creationId="{9D0D1BF7-024A-2408-B7F3-1F5BF8F082AA}"/>
          </ac:spMkLst>
        </pc:spChg>
      </pc:sldChg>
      <pc:sldChg chg="modSp mod">
        <pc:chgData name="Abhishek Chauhan" userId="2360fcefc7508a65" providerId="LiveId" clId="{7FBD4845-F677-4BC7-903C-294FD0D65803}" dt="2023-07-10T11:07:25.638" v="203" actId="2711"/>
        <pc:sldMkLst>
          <pc:docMk/>
          <pc:sldMk cId="1021973969" sldId="265"/>
        </pc:sldMkLst>
        <pc:spChg chg="mod">
          <ac:chgData name="Abhishek Chauhan" userId="2360fcefc7508a65" providerId="LiveId" clId="{7FBD4845-F677-4BC7-903C-294FD0D65803}" dt="2023-07-10T11:07:20.801" v="202" actId="2711"/>
          <ac:spMkLst>
            <pc:docMk/>
            <pc:sldMk cId="1021973969" sldId="265"/>
            <ac:spMk id="2" creationId="{C85E3CCF-EE63-D3FA-2713-9E2106C5BCA8}"/>
          </ac:spMkLst>
        </pc:spChg>
        <pc:spChg chg="mod">
          <ac:chgData name="Abhishek Chauhan" userId="2360fcefc7508a65" providerId="LiveId" clId="{7FBD4845-F677-4BC7-903C-294FD0D65803}" dt="2023-07-10T11:07:25.638" v="203" actId="2711"/>
          <ac:spMkLst>
            <pc:docMk/>
            <pc:sldMk cId="1021973969" sldId="265"/>
            <ac:spMk id="3" creationId="{F6CE925B-C128-7445-C189-7C95FF257475}"/>
          </ac:spMkLst>
        </pc:spChg>
      </pc:sldChg>
      <pc:sldChg chg="modSp mod">
        <pc:chgData name="Abhishek Chauhan" userId="2360fcefc7508a65" providerId="LiveId" clId="{7FBD4845-F677-4BC7-903C-294FD0D65803}" dt="2023-07-10T11:08:24.026" v="214" actId="27636"/>
        <pc:sldMkLst>
          <pc:docMk/>
          <pc:sldMk cId="3406921043" sldId="266"/>
        </pc:sldMkLst>
        <pc:spChg chg="mod">
          <ac:chgData name="Abhishek Chauhan" userId="2360fcefc7508a65" providerId="LiveId" clId="{7FBD4845-F677-4BC7-903C-294FD0D65803}" dt="2023-07-10T11:08:14.624" v="212" actId="2711"/>
          <ac:spMkLst>
            <pc:docMk/>
            <pc:sldMk cId="3406921043" sldId="266"/>
            <ac:spMk id="2" creationId="{31EB5029-C32D-4A92-BDF2-DF035782AB64}"/>
          </ac:spMkLst>
        </pc:spChg>
        <pc:spChg chg="mod">
          <ac:chgData name="Abhishek Chauhan" userId="2360fcefc7508a65" providerId="LiveId" clId="{7FBD4845-F677-4BC7-903C-294FD0D65803}" dt="2023-07-10T11:08:24.026" v="214" actId="27636"/>
          <ac:spMkLst>
            <pc:docMk/>
            <pc:sldMk cId="3406921043" sldId="266"/>
            <ac:spMk id="8" creationId="{6D50177D-DC91-BF2F-D136-2BEEA243D08F}"/>
          </ac:spMkLst>
        </pc:spChg>
      </pc:sldChg>
      <pc:sldChg chg="modSp mod">
        <pc:chgData name="Abhishek Chauhan" userId="2360fcefc7508a65" providerId="LiveId" clId="{7FBD4845-F677-4BC7-903C-294FD0D65803}" dt="2023-07-10T11:08:37.812" v="216" actId="2711"/>
        <pc:sldMkLst>
          <pc:docMk/>
          <pc:sldMk cId="2793275257" sldId="267"/>
        </pc:sldMkLst>
        <pc:spChg chg="mod">
          <ac:chgData name="Abhishek Chauhan" userId="2360fcefc7508a65" providerId="LiveId" clId="{7FBD4845-F677-4BC7-903C-294FD0D65803}" dt="2023-07-10T11:08:31.521" v="215" actId="2711"/>
          <ac:spMkLst>
            <pc:docMk/>
            <pc:sldMk cId="2793275257" sldId="267"/>
            <ac:spMk id="2" creationId="{C2480785-079F-51F3-3617-FBDF7389E3F6}"/>
          </ac:spMkLst>
        </pc:spChg>
        <pc:spChg chg="mod">
          <ac:chgData name="Abhishek Chauhan" userId="2360fcefc7508a65" providerId="LiveId" clId="{7FBD4845-F677-4BC7-903C-294FD0D65803}" dt="2023-07-10T11:08:37.812" v="216" actId="2711"/>
          <ac:spMkLst>
            <pc:docMk/>
            <pc:sldMk cId="2793275257" sldId="267"/>
            <ac:spMk id="3" creationId="{AFBBCDFF-FEFE-1C4E-7A13-0270E0A2ECEE}"/>
          </ac:spMkLst>
        </pc:spChg>
      </pc:sldChg>
      <pc:sldChg chg="delSp modSp new mod">
        <pc:chgData name="Abhishek Chauhan" userId="2360fcefc7508a65" providerId="LiveId" clId="{7FBD4845-F677-4BC7-903C-294FD0D65803}" dt="2023-07-10T11:08:52.975" v="217" actId="2711"/>
        <pc:sldMkLst>
          <pc:docMk/>
          <pc:sldMk cId="2716615949" sldId="268"/>
        </pc:sldMkLst>
        <pc:spChg chg="del">
          <ac:chgData name="Abhishek Chauhan" userId="2360fcefc7508a65" providerId="LiveId" clId="{7FBD4845-F677-4BC7-903C-294FD0D65803}" dt="2023-07-10T10:51:41.068" v="1" actId="478"/>
          <ac:spMkLst>
            <pc:docMk/>
            <pc:sldMk cId="2716615949" sldId="268"/>
            <ac:spMk id="2" creationId="{85D7D1B2-43D5-BA47-A653-408F687A3DF9}"/>
          </ac:spMkLst>
        </pc:spChg>
        <pc:spChg chg="mod">
          <ac:chgData name="Abhishek Chauhan" userId="2360fcefc7508a65" providerId="LiveId" clId="{7FBD4845-F677-4BC7-903C-294FD0D65803}" dt="2023-07-10T11:08:52.975" v="217" actId="2711"/>
          <ac:spMkLst>
            <pc:docMk/>
            <pc:sldMk cId="2716615949" sldId="268"/>
            <ac:spMk id="3" creationId="{8116E7AD-DF4B-B54C-18E3-9A06F142882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93006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1193958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29342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AC8E0-B9D2-44D5-9565-0B537BEAD8A0}"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2778576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AC8E0-B9D2-44D5-9565-0B537BEAD8A0}" type="datetimeFigureOut">
              <a:rPr lang="en-IN" smtClean="0"/>
              <a:t>10-07-2023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357238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FAC8E0-B9D2-44D5-9565-0B537BEAD8A0}" type="datetimeFigureOut">
              <a:rPr lang="en-IN" smtClean="0"/>
              <a:t>10-07-2023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38724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FAC8E0-B9D2-44D5-9565-0B537BEAD8A0}" type="datetimeFigureOut">
              <a:rPr lang="en-IN" smtClean="0"/>
              <a:t>10-07-2023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41043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FAC8E0-B9D2-44D5-9565-0B537BEAD8A0}"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1273275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AC8E0-B9D2-44D5-9565-0B537BEAD8A0}" type="datetimeFigureOut">
              <a:rPr lang="en-IN" smtClean="0"/>
              <a:t>10-07-2023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1112299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3388253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31981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18093083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6720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3170011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503693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AC8E0-B9D2-44D5-9565-0B537BEAD8A0}" type="datetimeFigureOut">
              <a:rPr lang="en-IN" smtClean="0"/>
              <a:t>10-07-2023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9D46B6B-4B29-4B2A-8714-80BAB74A699B}" type="slidenum">
              <a:rPr lang="en-IN" smtClean="0"/>
              <a:t>‹#›</a:t>
            </a:fld>
            <a:endParaRPr lang="en-IN"/>
          </a:p>
        </p:txBody>
      </p:sp>
    </p:spTree>
    <p:extLst>
      <p:ext uri="{BB962C8B-B14F-4D97-AF65-F5344CB8AC3E}">
        <p14:creationId xmlns:p14="http://schemas.microsoft.com/office/powerpoint/2010/main" val="1258114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1FAC8E0-B9D2-44D5-9565-0B537BEAD8A0}" type="datetimeFigureOut">
              <a:rPr lang="en-IN" smtClean="0"/>
              <a:t>10-07-2023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9D46B6B-4B29-4B2A-8714-80BAB74A699B}" type="slidenum">
              <a:rPr lang="en-IN" smtClean="0"/>
              <a:t>‹#›</a:t>
            </a:fld>
            <a:endParaRPr lang="en-IN"/>
          </a:p>
        </p:txBody>
      </p:sp>
    </p:spTree>
    <p:extLst>
      <p:ext uri="{BB962C8B-B14F-4D97-AF65-F5344CB8AC3E}">
        <p14:creationId xmlns:p14="http://schemas.microsoft.com/office/powerpoint/2010/main" val="1768891838"/>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ipd.co.uk/Images/tesco-case-study-strategic-human-resource-management-in-action_tcm18-5563.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nodis3.gsfc.nasa.gov/NASA_Standards_Directive_Lib/DisplayStandard?stdid=N_PR_8715_001C" TargetMode="External"/><Relationship Id="rId2" Type="http://schemas.openxmlformats.org/officeDocument/2006/relationships/hyperlink" Target="https://www.nasa.gov/sites/default/files/atoms/files/nasas-collaboration-strategy-2016.pdf" TargetMode="External"/><Relationship Id="rId1" Type="http://schemas.openxmlformats.org/officeDocument/2006/relationships/slideLayout" Target="../slideLayouts/slideLayout2.xml"/><Relationship Id="rId5" Type="http://schemas.openxmlformats.org/officeDocument/2006/relationships/hyperlink" Target="https://bohatala.com/strategic-human-resource-activities-at-apple-inc/" TargetMode="External"/><Relationship Id="rId4" Type="http://schemas.openxmlformats.org/officeDocument/2006/relationships/hyperlink" Target="https://www.nasa.gov/offices/human-capital-management/index.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4C2BB-C564-357C-2C68-34A5DC9D4782}"/>
              </a:ext>
            </a:extLst>
          </p:cNvPr>
          <p:cNvSpPr>
            <a:spLocks noGrp="1"/>
          </p:cNvSpPr>
          <p:nvPr>
            <p:ph type="ctrTitle"/>
          </p:nvPr>
        </p:nvSpPr>
        <p:spPr/>
        <p:txBody>
          <a:bodyPr/>
          <a:lstStyle/>
          <a:p>
            <a:pPr algn="l"/>
            <a:r>
              <a:rPr lang="en" dirty="0">
                <a:latin typeface="Times New Roman" panose="02020603050405020304" pitchFamily="18" charset="0"/>
                <a:cs typeface="Times New Roman" panose="02020603050405020304" pitchFamily="18" charset="0"/>
              </a:rPr>
              <a:t>HR Strategies for Public and Private Sector</a:t>
            </a:r>
            <a:endParaRPr lang="en-IN"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28B447AD-B21B-0557-EAE1-3C945BCC5561}"/>
              </a:ext>
            </a:extLst>
          </p:cNvPr>
          <p:cNvSpPr>
            <a:spLocks noGrp="1"/>
          </p:cNvSpPr>
          <p:nvPr>
            <p:ph type="subTitle" idx="1"/>
          </p:nvPr>
        </p:nvSpPr>
        <p:spPr/>
        <p:txBody>
          <a:bodyPr/>
          <a:lstStyle/>
          <a:p>
            <a:pPr algn="l"/>
            <a:r>
              <a:rPr lang="en-IN" dirty="0">
                <a:latin typeface="Times New Roman" panose="02020603050405020304" pitchFamily="18" charset="0"/>
                <a:cs typeface="Times New Roman" panose="02020603050405020304" pitchFamily="18" charset="0"/>
              </a:rPr>
              <a:t>CHAUHAN ABHISHEK BABUBHAI</a:t>
            </a:r>
          </a:p>
          <a:p>
            <a:pPr algn="l"/>
            <a:r>
              <a:rPr lang="en-IN" dirty="0">
                <a:latin typeface="Times New Roman" panose="02020603050405020304" pitchFamily="18" charset="0"/>
                <a:cs typeface="Times New Roman" panose="02020603050405020304" pitchFamily="18" charset="0"/>
              </a:rPr>
              <a:t>Student ID :- 2242400</a:t>
            </a:r>
          </a:p>
        </p:txBody>
      </p:sp>
      <p:sp>
        <p:nvSpPr>
          <p:cNvPr id="4" name="Right Brace 3">
            <a:extLst>
              <a:ext uri="{FF2B5EF4-FFF2-40B4-BE49-F238E27FC236}">
                <a16:creationId xmlns:a16="http://schemas.microsoft.com/office/drawing/2014/main" id="{11DBA1FD-F13B-8AB1-002D-9C798D841395}"/>
              </a:ext>
            </a:extLst>
          </p:cNvPr>
          <p:cNvSpPr/>
          <p:nvPr/>
        </p:nvSpPr>
        <p:spPr>
          <a:xfrm>
            <a:off x="7162800" y="4294414"/>
            <a:ext cx="45719" cy="4571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a:p>
        </p:txBody>
      </p:sp>
      <p:pic>
        <p:nvPicPr>
          <p:cNvPr id="1026" name="Picture 2" descr="University of Wales Trinity Saint David (T80) - The Uni Guide">
            <a:extLst>
              <a:ext uri="{FF2B5EF4-FFF2-40B4-BE49-F238E27FC236}">
                <a16:creationId xmlns:a16="http://schemas.microsoft.com/office/drawing/2014/main" id="{3B86DA24-AC84-1136-85FC-D9767564DE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6650" y="254001"/>
            <a:ext cx="3486149" cy="200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5774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AA23-00C5-4B56-3309-3DA71BA0071E}"/>
              </a:ext>
            </a:extLst>
          </p:cNvPr>
          <p:cNvSpPr>
            <a:spLocks noGrp="1"/>
          </p:cNvSpPr>
          <p:nvPr>
            <p:ph type="title"/>
          </p:nvPr>
        </p:nvSpPr>
        <p:spPr>
          <a:xfrm>
            <a:off x="677334" y="609600"/>
            <a:ext cx="8596668" cy="1320800"/>
          </a:xfrm>
        </p:spPr>
        <p:txBody>
          <a:bodyPr/>
          <a:lstStyle/>
          <a:p>
            <a:r>
              <a:rPr lang="en" dirty="0">
                <a:latin typeface="Times New Roman" panose="02020603050405020304" pitchFamily="18" charset="0"/>
                <a:cs typeface="Times New Roman" panose="02020603050405020304" pitchFamily="18" charset="0"/>
              </a:rPr>
              <a:t>TABLE OF CONTENTS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5C1907-D18E-5C5E-79E2-2609F87F5CD7}"/>
              </a:ext>
            </a:extLst>
          </p:cNvPr>
          <p:cNvSpPr>
            <a:spLocks noGrp="1"/>
          </p:cNvSpPr>
          <p:nvPr>
            <p:ph idx="1"/>
          </p:nvPr>
        </p:nvSpPr>
        <p:spPr/>
        <p:txBody>
          <a:bodyPr>
            <a:normAutofit/>
          </a:bodyPr>
          <a:lstStyle/>
          <a:p>
            <a:pPr marL="457200" lvl="0" indent="-317500" algn="just" rtl="0">
              <a:spcBef>
                <a:spcPts val="0"/>
              </a:spcBef>
              <a:spcAft>
                <a:spcPts val="0"/>
              </a:spcAft>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ROLE OF HRM IN ORGANIZATIONS</a:t>
            </a:r>
          </a:p>
          <a:p>
            <a:pPr marL="457200" lvl="0" indent="-317500" algn="just" rtl="0">
              <a:spcBef>
                <a:spcPts val="0"/>
              </a:spcBef>
              <a:spcAft>
                <a:spcPts val="0"/>
              </a:spcAft>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IMPORTANCE OF ALIGNING HRM WITH OVERALL ORGANIZATIONAL STRATEGY</a:t>
            </a:r>
          </a:p>
          <a:p>
            <a:pPr marL="457200" lvl="0" indent="-317500" algn="just" rtl="0">
              <a:spcBef>
                <a:spcPts val="0"/>
              </a:spcBef>
              <a:spcAft>
                <a:spcPts val="0"/>
              </a:spcAft>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HR STRATEGY OF PRIVATE SECTOR COMPANY – APPLE</a:t>
            </a:r>
          </a:p>
          <a:p>
            <a:pPr marL="457200" lvl="0" indent="-317500" algn="just" rtl="0">
              <a:spcBef>
                <a:spcPts val="0"/>
              </a:spcBef>
              <a:spcAft>
                <a:spcPts val="0"/>
              </a:spcAft>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HR STRATEGY OF PUBLIC SECTOR COMPANY – NASA</a:t>
            </a:r>
          </a:p>
          <a:p>
            <a:pPr marL="457200" indent="-317500" algn="just">
              <a:spcBef>
                <a:spcPts val="0"/>
              </a:spcBef>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MODEL FOR LINKING HR STRATEGY</a:t>
            </a:r>
          </a:p>
          <a:p>
            <a:pPr marL="457200" indent="-317500" algn="just">
              <a:spcBef>
                <a:spcPts val="0"/>
              </a:spcBef>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PRIVATE SECTOR ORGANIZATION - COMPETITIVE ADVANTAGE</a:t>
            </a:r>
          </a:p>
          <a:p>
            <a:pPr marL="457200" indent="-317500" algn="just">
              <a:spcBef>
                <a:spcPts val="0"/>
              </a:spcBef>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PUBLIC SECTOR ORGANIZATION - COMPETITIVE ADVANTAGE</a:t>
            </a:r>
          </a:p>
          <a:p>
            <a:pPr marL="457200" indent="-317500" algn="just">
              <a:spcBef>
                <a:spcPts val="0"/>
              </a:spcBef>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COMPARATIVE ANALYSIS</a:t>
            </a:r>
          </a:p>
          <a:p>
            <a:pPr marL="457200" indent="-317500" algn="just">
              <a:spcBef>
                <a:spcPts val="0"/>
              </a:spcBef>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CONCLUSION</a:t>
            </a:r>
          </a:p>
          <a:p>
            <a:pPr marL="457200" indent="-317500" algn="just">
              <a:spcBef>
                <a:spcPts val="0"/>
              </a:spcBef>
              <a:buSzPts val="1400"/>
              <a:buFont typeface="Lato"/>
              <a:buAutoNum type="arabicPeriod"/>
            </a:pPr>
            <a:r>
              <a:rPr lang="en-US" dirty="0">
                <a:solidFill>
                  <a:schemeClr val="tx1"/>
                </a:solidFill>
                <a:latin typeface="Times New Roman" panose="02020603050405020304" pitchFamily="18" charset="0"/>
                <a:ea typeface="Lato"/>
                <a:cs typeface="Times New Roman" panose="02020603050405020304" pitchFamily="18" charset="0"/>
                <a:sym typeface="Lato"/>
              </a:rPr>
              <a:t>RECOMMENDATIONS</a:t>
            </a:r>
          </a:p>
          <a:p>
            <a:pPr marL="457200" indent="-317500" algn="just">
              <a:spcBef>
                <a:spcPts val="0"/>
              </a:spcBef>
              <a:buSzPts val="1400"/>
              <a:buFont typeface="Lato"/>
              <a:buAutoNum type="arabicPeriod"/>
            </a:pPr>
            <a:r>
              <a:rPr lang="en-US">
                <a:solidFill>
                  <a:schemeClr val="tx1"/>
                </a:solidFill>
                <a:latin typeface="Times New Roman" panose="02020603050405020304" pitchFamily="18" charset="0"/>
                <a:ea typeface="Lato"/>
                <a:cs typeface="Times New Roman" panose="02020603050405020304" pitchFamily="18" charset="0"/>
                <a:sym typeface="Lato"/>
              </a:rPr>
              <a:t>REFERENCES</a:t>
            </a:r>
            <a:endParaRPr lang="en-US" dirty="0">
              <a:solidFill>
                <a:schemeClr val="tx1"/>
              </a:solidFill>
              <a:latin typeface="Times New Roman" panose="02020603050405020304" pitchFamily="18" charset="0"/>
              <a:ea typeface="Lato"/>
              <a:cs typeface="Times New Roman" panose="02020603050405020304" pitchFamily="18" charset="0"/>
              <a:sym typeface="Lato"/>
            </a:endParaRPr>
          </a:p>
          <a:p>
            <a:pPr marL="139700" lvl="0" indent="0" algn="just" rtl="0">
              <a:spcBef>
                <a:spcPts val="0"/>
              </a:spcBef>
              <a:spcAft>
                <a:spcPts val="0"/>
              </a:spcAft>
              <a:buSzPts val="1400"/>
              <a:buNone/>
            </a:pPr>
            <a:r>
              <a:rPr lang="en-US" dirty="0">
                <a:solidFill>
                  <a:schemeClr val="tx1"/>
                </a:solidFill>
                <a:latin typeface="Times New Roman" panose="02020603050405020304" pitchFamily="18" charset="0"/>
                <a:ea typeface="Lato"/>
                <a:cs typeface="Times New Roman" panose="02020603050405020304" pitchFamily="18" charset="0"/>
                <a:sym typeface="Lato"/>
              </a:rPr>
              <a:t>     </a:t>
            </a:r>
          </a:p>
          <a:p>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106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3F40F-B493-9BC7-2243-206063253638}"/>
              </a:ext>
            </a:extLst>
          </p:cNvPr>
          <p:cNvSpPr>
            <a:spLocks noGrp="1"/>
          </p:cNvSpPr>
          <p:nvPr>
            <p:ph type="title"/>
          </p:nvPr>
        </p:nvSpPr>
        <p:spPr/>
        <p:txBody>
          <a:bodyPr/>
          <a:lstStyle/>
          <a:p>
            <a:r>
              <a:rPr lang="en" sz="4400" dirty="0">
                <a:latin typeface="Times New Roman" panose="02020603050405020304" pitchFamily="18" charset="0"/>
                <a:cs typeface="Times New Roman" panose="02020603050405020304" pitchFamily="18" charset="0"/>
              </a:rPr>
              <a:t>Role of HRM in organizations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5E7DF4D-32F3-C450-8F4C-5E871FD7464B}"/>
              </a:ext>
            </a:extLst>
          </p:cNvPr>
          <p:cNvSpPr>
            <a:spLocks noGrp="1"/>
          </p:cNvSpPr>
          <p:nvPr>
            <p:ph idx="1"/>
          </p:nvPr>
        </p:nvSpPr>
        <p:spPr/>
        <p:txBody>
          <a:bodyPr>
            <a:normAutofit/>
          </a:bodyPr>
          <a:lstStyle/>
          <a:p>
            <a:r>
              <a:rPr lang="en-IN" sz="2800" dirty="0">
                <a:solidFill>
                  <a:schemeClr val="tx1"/>
                </a:solidFill>
                <a:latin typeface="Times New Roman" panose="02020603050405020304" pitchFamily="18" charset="0"/>
                <a:ea typeface="Roboto"/>
                <a:cs typeface="Times New Roman" panose="02020603050405020304" pitchFamily="18" charset="0"/>
                <a:sym typeface="Roboto"/>
              </a:rPr>
              <a:t>Construction of Industrial Relations</a:t>
            </a:r>
          </a:p>
          <a:p>
            <a:r>
              <a:rPr lang="en-IN" sz="2800" dirty="0">
                <a:solidFill>
                  <a:schemeClr val="tx1"/>
                </a:solidFill>
                <a:latin typeface="Times New Roman" panose="02020603050405020304" pitchFamily="18" charset="0"/>
                <a:ea typeface="Roboto"/>
                <a:cs typeface="Times New Roman" panose="02020603050405020304" pitchFamily="18" charset="0"/>
                <a:sym typeface="Roboto"/>
              </a:rPr>
              <a:t>Increasing Commitment and Loyalty</a:t>
            </a:r>
          </a:p>
          <a:p>
            <a:r>
              <a:rPr lang="en-US" sz="2800" dirty="0">
                <a:solidFill>
                  <a:schemeClr val="tx1"/>
                </a:solidFill>
                <a:latin typeface="Times New Roman" panose="02020603050405020304" pitchFamily="18" charset="0"/>
                <a:ea typeface="Roboto"/>
                <a:cs typeface="Times New Roman" panose="02020603050405020304" pitchFamily="18" charset="0"/>
                <a:sym typeface="Roboto"/>
              </a:rPr>
              <a:t>Construction of a Talent Pipeline</a:t>
            </a:r>
          </a:p>
          <a:p>
            <a:r>
              <a:rPr lang="en-IN" sz="2800" dirty="0">
                <a:solidFill>
                  <a:schemeClr val="tx1"/>
                </a:solidFill>
                <a:latin typeface="Times New Roman" panose="02020603050405020304" pitchFamily="18" charset="0"/>
                <a:ea typeface="Roboto"/>
                <a:cs typeface="Times New Roman" panose="02020603050405020304" pitchFamily="18" charset="0"/>
                <a:sym typeface="Roboto"/>
              </a:rPr>
              <a:t>maintaining a competitive edge</a:t>
            </a:r>
          </a:p>
          <a:p>
            <a:r>
              <a:rPr lang="en-IN" sz="2800" dirty="0">
                <a:solidFill>
                  <a:schemeClr val="tx1"/>
                </a:solidFill>
                <a:latin typeface="Times New Roman" panose="02020603050405020304" pitchFamily="18" charset="0"/>
                <a:ea typeface="Roboto"/>
                <a:cs typeface="Times New Roman" panose="02020603050405020304" pitchFamily="18" charset="0"/>
                <a:sym typeface="Roboto"/>
              </a:rPr>
              <a:t>Developing Future Skills</a:t>
            </a:r>
          </a:p>
          <a:p>
            <a:r>
              <a:rPr lang="en-US" sz="2800" dirty="0">
                <a:solidFill>
                  <a:schemeClr val="tx1"/>
                </a:solidFill>
                <a:latin typeface="Times New Roman" panose="02020603050405020304" pitchFamily="18" charset="0"/>
                <a:ea typeface="Roboto"/>
                <a:cs typeface="Times New Roman" panose="02020603050405020304" pitchFamily="18" charset="0"/>
                <a:sym typeface="Roboto"/>
              </a:rPr>
              <a:t>Conflict resolution and policy formulation</a:t>
            </a:r>
            <a:endParaRPr lang="en-US" sz="1400" dirty="0">
              <a:solidFill>
                <a:schemeClr val="tx1"/>
              </a:solidFill>
              <a:latin typeface="Times New Roman" panose="02020603050405020304" pitchFamily="18" charset="0"/>
              <a:ea typeface="Roboto"/>
              <a:cs typeface="Times New Roman" panose="02020603050405020304" pitchFamily="18" charset="0"/>
              <a:sym typeface="Roboto"/>
            </a:endParaRPr>
          </a:p>
        </p:txBody>
      </p:sp>
    </p:spTree>
    <p:extLst>
      <p:ext uri="{BB962C8B-B14F-4D97-AF65-F5344CB8AC3E}">
        <p14:creationId xmlns:p14="http://schemas.microsoft.com/office/powerpoint/2010/main" val="3452555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A270E-5ECE-98C0-9BC8-7556A7496534}"/>
              </a:ext>
            </a:extLst>
          </p:cNvPr>
          <p:cNvSpPr>
            <a:spLocks noGrp="1"/>
          </p:cNvSpPr>
          <p:nvPr>
            <p:ph type="title"/>
          </p:nvPr>
        </p:nvSpPr>
        <p:spPr/>
        <p:txBody>
          <a:bodyPr>
            <a:normAutofit fontScale="90000"/>
          </a:bodyPr>
          <a:lstStyle/>
          <a:p>
            <a:r>
              <a:rPr lang="en" sz="4400" dirty="0">
                <a:latin typeface="Times New Roman" panose="02020603050405020304" pitchFamily="18" charset="0"/>
                <a:cs typeface="Times New Roman" panose="02020603050405020304" pitchFamily="18" charset="0"/>
              </a:rPr>
              <a:t>Importance of aligning HRM with overall Organizational Strategy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3B8A0E-90FE-D67A-156A-55FC0FDF2079}"/>
              </a:ext>
            </a:extLst>
          </p:cNvPr>
          <p:cNvSpPr>
            <a:spLocks noGrp="1"/>
          </p:cNvSpPr>
          <p:nvPr>
            <p:ph idx="1"/>
          </p:nvPr>
        </p:nvSpPr>
        <p:spPr/>
        <p:txBody>
          <a:bodyPr>
            <a:normAutofit fontScale="70000" lnSpcReduction="20000"/>
          </a:bodyPr>
          <a:lstStyle/>
          <a:p>
            <a:pPr marL="127000" indent="0" algn="just">
              <a:lnSpc>
                <a:spcPct val="115000"/>
              </a:lnSpc>
              <a:spcBef>
                <a:spcPts val="1600"/>
              </a:spcBef>
              <a:buClr>
                <a:schemeClr val="lt1"/>
              </a:buClr>
              <a:buSzPts val="1600"/>
              <a:buNone/>
            </a:pPr>
            <a:r>
              <a:rPr lang="en-US" sz="2800" b="0" dirty="0">
                <a:latin typeface="Times New Roman" panose="02020603050405020304" pitchFamily="18" charset="0"/>
                <a:cs typeface="Times New Roman" panose="02020603050405020304" pitchFamily="18" charset="0"/>
              </a:rPr>
              <a:t>Strategic Integration: As a strategic partner, HRM works with other departments to accomplish organizational goals.</a:t>
            </a:r>
          </a:p>
          <a:p>
            <a:pPr marL="127000" indent="0" algn="just">
              <a:lnSpc>
                <a:spcPct val="115000"/>
              </a:lnSpc>
              <a:spcBef>
                <a:spcPts val="1600"/>
              </a:spcBef>
              <a:buClr>
                <a:schemeClr val="lt1"/>
              </a:buClr>
              <a:buSzPts val="1600"/>
              <a:buNone/>
            </a:pPr>
            <a:r>
              <a:rPr lang="en-US" sz="2800" b="0" dirty="0">
                <a:latin typeface="Times New Roman" panose="02020603050405020304" pitchFamily="18" charset="0"/>
                <a:cs typeface="Times New Roman" panose="02020603050405020304" pitchFamily="18" charset="0"/>
              </a:rPr>
              <a:t>Competitive Advantage: Organizations may recruit, develop, and retain excellent workers by matching HR policies with the overall strategy. HRM should be included into the overall plan to improve organizational effectiveness.</a:t>
            </a:r>
          </a:p>
          <a:p>
            <a:pPr marL="127000" indent="0" algn="just">
              <a:lnSpc>
                <a:spcPct val="115000"/>
              </a:lnSpc>
              <a:spcBef>
                <a:spcPts val="1600"/>
              </a:spcBef>
              <a:buClr>
                <a:schemeClr val="lt1"/>
              </a:buClr>
              <a:buSzPts val="1600"/>
              <a:buNone/>
            </a:pPr>
            <a:r>
              <a:rPr lang="en-US" sz="2800" b="0" dirty="0">
                <a:latin typeface="Times New Roman" panose="02020603050405020304" pitchFamily="18" charset="0"/>
                <a:cs typeface="Times New Roman" panose="02020603050405020304" pitchFamily="18" charset="0"/>
              </a:rPr>
              <a:t>Successful human management is made possible by strategic HRM alignment with corporate strategy. HR may prepare for succession, discover and hire top talent, and provide staff members the chance to progress in their careers.</a:t>
            </a:r>
          </a:p>
          <a:p>
            <a:pPr marL="127000" indent="0" algn="just">
              <a:lnSpc>
                <a:spcPct val="115000"/>
              </a:lnSpc>
              <a:spcBef>
                <a:spcPts val="1600"/>
              </a:spcBef>
              <a:buClr>
                <a:schemeClr val="lt1"/>
              </a:buClr>
              <a:buSzPts val="1600"/>
              <a:buNone/>
            </a:pPr>
            <a:r>
              <a:rPr lang="en-US" sz="2800" b="0" dirty="0">
                <a:latin typeface="Times New Roman" panose="02020603050405020304" pitchFamily="18" charset="0"/>
                <a:cs typeface="Times New Roman" panose="02020603050405020304" pitchFamily="18" charset="0"/>
              </a:rPr>
              <a:t> Employee Engagement: HR procedures that are in line with workers' needs and objectives encourage commitment, motivation, and loyalty.</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4157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E3CCF-EE63-D3FA-2713-9E2106C5BCA8}"/>
              </a:ext>
            </a:extLst>
          </p:cNvPr>
          <p:cNvSpPr>
            <a:spLocks noGrp="1"/>
          </p:cNvSpPr>
          <p:nvPr>
            <p:ph type="title"/>
          </p:nvPr>
        </p:nvSpPr>
        <p:spPr/>
        <p:txBody>
          <a:bodyPr>
            <a:normAutofit fontScale="90000"/>
          </a:bodyPr>
          <a:lstStyle/>
          <a:p>
            <a:r>
              <a:rPr lang="en-US" sz="4400" b="1" dirty="0">
                <a:latin typeface="Times New Roman" panose="02020603050405020304" pitchFamily="18" charset="0"/>
                <a:ea typeface="Raleway"/>
                <a:cs typeface="Times New Roman" panose="02020603050405020304" pitchFamily="18" charset="0"/>
                <a:sym typeface="Raleway"/>
              </a:rPr>
              <a:t>HR Strategy of Private Sector Company – TESCO</a:t>
            </a:r>
            <a:br>
              <a:rPr lang="en-US" sz="4400" b="1" dirty="0">
                <a:latin typeface="Times New Roman" panose="02020603050405020304" pitchFamily="18" charset="0"/>
                <a:ea typeface="Raleway"/>
                <a:cs typeface="Times New Roman" panose="02020603050405020304" pitchFamily="18" charset="0"/>
                <a:sym typeface="Raleway"/>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6CE925B-C128-7445-C189-7C95FF257475}"/>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Founded by Jack Cohen in 1919.</a:t>
            </a:r>
          </a:p>
          <a:p>
            <a:r>
              <a:rPr lang="en-US" dirty="0">
                <a:latin typeface="Times New Roman" panose="02020603050405020304" pitchFamily="18" charset="0"/>
                <a:cs typeface="Times New Roman" panose="02020603050405020304" pitchFamily="18" charset="0"/>
              </a:rPr>
              <a:t>With hundreds of locations throughout several nations, including the United Kingdom, Ireland, Hungary, Poland, Malaysia, Thailand, China, and others, it is one of the biggest retail chains in the world.</a:t>
            </a:r>
          </a:p>
          <a:p>
            <a:r>
              <a:rPr lang="en-US" dirty="0">
                <a:latin typeface="Times New Roman" panose="02020603050405020304" pitchFamily="18" charset="0"/>
                <a:cs typeface="Times New Roman" panose="02020603050405020304" pitchFamily="18" charset="0"/>
              </a:rPr>
              <a:t>Tesco sells a wide variety of goods, such as food, apparel, electronics, and home goods. Tesco offers customers the option to order goods for home delivery, pickup, and in-store shopping through its physical shops and online marketplace.</a:t>
            </a:r>
            <a:endParaRPr lang="en-IN" dirty="0">
              <a:latin typeface="Times New Roman" panose="02020603050405020304" pitchFamily="18" charset="0"/>
              <a:cs typeface="Times New Roman" panose="02020603050405020304" pitchFamily="18" charset="0"/>
            </a:endParaRPr>
          </a:p>
        </p:txBody>
      </p:sp>
      <p:pic>
        <p:nvPicPr>
          <p:cNvPr id="3074" name="Picture 2" descr="Tesco employees take legal action over equal pay dispute - HRreview">
            <a:extLst>
              <a:ext uri="{FF2B5EF4-FFF2-40B4-BE49-F238E27FC236}">
                <a16:creationId xmlns:a16="http://schemas.microsoft.com/office/drawing/2014/main" id="{D190AA1D-049C-F1F7-9E0B-AA2016FA45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2538" y="4673600"/>
            <a:ext cx="3514725"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130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EF3FA-1E20-E9B0-A403-5A32D4A82163}"/>
              </a:ext>
            </a:extLst>
          </p:cNvPr>
          <p:cNvSpPr>
            <a:spLocks noGrp="1"/>
          </p:cNvSpPr>
          <p:nvPr>
            <p:ph type="title"/>
          </p:nvPr>
        </p:nvSpPr>
        <p:spPr/>
        <p:txBody>
          <a:bodyPr>
            <a:normAutofit fontScale="90000"/>
          </a:bodyPr>
          <a:lstStyle/>
          <a:p>
            <a:r>
              <a:rPr lang="en-US" sz="4400" b="1" dirty="0">
                <a:latin typeface="Times New Roman" panose="02020603050405020304" pitchFamily="18" charset="0"/>
                <a:ea typeface="Raleway"/>
                <a:cs typeface="Times New Roman" panose="02020603050405020304" pitchFamily="18" charset="0"/>
                <a:sym typeface="Raleway"/>
              </a:rPr>
              <a:t>HR Strategy of Public Sector Company - NASA</a:t>
            </a:r>
            <a:br>
              <a:rPr lang="en-US" sz="4400" dirty="0">
                <a:latin typeface="Times New Roman" panose="02020603050405020304" pitchFamily="18" charset="0"/>
                <a:ea typeface="Raleway"/>
                <a:cs typeface="Times New Roman" panose="02020603050405020304" pitchFamily="18" charset="0"/>
                <a:sym typeface="Raleway"/>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964626F-7E5E-AED9-9457-4222FCEB4613}"/>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A public sector organization's HR strategy aids in achieving its overall organizational goals by guaranteeing a skilled and motivated staff, promoting moral behavior, and providing high-quality public services. Public sector organizations may better meet social demands, build public trust, and fulfil their community service goals with the aid of strategic HR practices.</a:t>
            </a:r>
          </a:p>
          <a:p>
            <a:endParaRPr lang="en-IN" dirty="0">
              <a:latin typeface="Times New Roman" panose="02020603050405020304" pitchFamily="18" charset="0"/>
              <a:cs typeface="Times New Roman" panose="02020603050405020304" pitchFamily="18" charset="0"/>
            </a:endParaRPr>
          </a:p>
        </p:txBody>
      </p:sp>
      <p:pic>
        <p:nvPicPr>
          <p:cNvPr id="2052" name="Picture 4" descr="How to Work at NASA: A Quick Recruitment Guide">
            <a:extLst>
              <a:ext uri="{FF2B5EF4-FFF2-40B4-BE49-F238E27FC236}">
                <a16:creationId xmlns:a16="http://schemas.microsoft.com/office/drawing/2014/main" id="{E424080F-9216-6A35-D009-3758D86BC2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0" y="3652156"/>
            <a:ext cx="4724400" cy="2699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9893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E3CCF-EE63-D3FA-2713-9E2106C5BCA8}"/>
              </a:ext>
            </a:extLst>
          </p:cNvPr>
          <p:cNvSpPr>
            <a:spLocks noGrp="1"/>
          </p:cNvSpPr>
          <p:nvPr>
            <p:ph type="title"/>
          </p:nvPr>
        </p:nvSpPr>
        <p:spPr/>
        <p:txBody>
          <a:bodyPr>
            <a:normAutofit fontScale="90000"/>
          </a:bodyPr>
          <a:lstStyle/>
          <a:p>
            <a:r>
              <a:rPr lang="en-US" sz="4400" b="1" dirty="0">
                <a:latin typeface="Times New Roman" panose="02020603050405020304" pitchFamily="18" charset="0"/>
                <a:ea typeface="Raleway"/>
                <a:cs typeface="Times New Roman" panose="02020603050405020304" pitchFamily="18" charset="0"/>
                <a:sym typeface="Raleway"/>
              </a:rPr>
              <a:t>Private Sector Organization - Competitive Advantage</a:t>
            </a:r>
            <a:br>
              <a:rPr lang="en-US" sz="4400" b="1" dirty="0">
                <a:latin typeface="Times New Roman" panose="02020603050405020304" pitchFamily="18" charset="0"/>
                <a:ea typeface="Raleway"/>
                <a:cs typeface="Times New Roman" panose="02020603050405020304" pitchFamily="18" charset="0"/>
                <a:sym typeface="Raleway"/>
              </a:rPr>
            </a:br>
            <a:endParaRPr lang="en-IN"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6CE925B-C128-7445-C189-7C95FF257475}"/>
              </a:ext>
            </a:extLst>
          </p:cNvPr>
          <p:cNvSpPr>
            <a:spLocks noGrp="1"/>
          </p:cNvSpPr>
          <p:nvPr>
            <p:ph idx="1"/>
          </p:nvPr>
        </p:nvSpPr>
        <p:spPr/>
        <p:txBody>
          <a:bodyPr>
            <a:normAutofit/>
          </a:bodyPr>
          <a:lstStyle/>
          <a:p>
            <a:pPr marL="0" lvl="0" indent="0" algn="l" rtl="0">
              <a:lnSpc>
                <a:spcPct val="115000"/>
              </a:lnSpc>
              <a:spcBef>
                <a:spcPts val="1500"/>
              </a:spcBef>
              <a:spcAft>
                <a:spcPts val="0"/>
              </a:spcAft>
              <a:buNone/>
            </a:pPr>
            <a:r>
              <a:rPr lang="en-US" sz="1200" b="0" i="0" dirty="0">
                <a:solidFill>
                  <a:schemeClr val="tx1"/>
                </a:solidFill>
                <a:effectLst/>
                <a:latin typeface="Times New Roman" panose="02020603050405020304" pitchFamily="18" charset="0"/>
                <a:cs typeface="Times New Roman" panose="02020603050405020304" pitchFamily="18" charset="0"/>
              </a:rPr>
              <a:t>Through ongoing HR initiative improvement, HR strategy acts as a catalyst for competitive advantage, market conditions adaptability, and the creation of new prospects. </a:t>
            </a:r>
          </a:p>
          <a:p>
            <a:pPr marL="0" lvl="0" indent="0" algn="l" rtl="0">
              <a:lnSpc>
                <a:spcPct val="115000"/>
              </a:lnSpc>
              <a:spcBef>
                <a:spcPts val="1500"/>
              </a:spcBef>
              <a:spcAft>
                <a:spcPts val="0"/>
              </a:spcAft>
              <a:buNone/>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              </a:t>
            </a:r>
            <a:r>
              <a:rPr lang="en-US" sz="1200" b="1" dirty="0">
                <a:solidFill>
                  <a:schemeClr val="tx1"/>
                </a:solidFill>
                <a:latin typeface="Times New Roman" panose="02020603050405020304" pitchFamily="18" charset="0"/>
                <a:ea typeface="Roboto"/>
                <a:cs typeface="Times New Roman" panose="02020603050405020304" pitchFamily="18" charset="0"/>
                <a:sym typeface="Roboto"/>
              </a:rPr>
              <a:t>HR Strategy: Using It to Succeed</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Top talent recruitment, development, and retention.</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The development of a culture of cooperation and ongoing learning.</a:t>
            </a:r>
          </a:p>
          <a:p>
            <a:pPr marL="457200" lvl="0" indent="-304800" algn="l" rtl="0">
              <a:lnSpc>
                <a:spcPct val="115000"/>
              </a:lnSpc>
              <a:spcBef>
                <a:spcPts val="0"/>
              </a:spcBef>
              <a:spcAft>
                <a:spcPts val="0"/>
              </a:spcAft>
              <a:buClr>
                <a:schemeClr val="lt1"/>
              </a:buClr>
              <a:buSzPts val="1200"/>
              <a:buFont typeface="Roboto"/>
              <a:buAutoNum type="arabicPeriod"/>
            </a:pPr>
            <a:r>
              <a:rPr lang="en-US" sz="1200" b="1" dirty="0">
                <a:solidFill>
                  <a:schemeClr val="tx1"/>
                </a:solidFill>
                <a:latin typeface="Times New Roman" panose="02020603050405020304" pitchFamily="18" charset="0"/>
                <a:cs typeface="Times New Roman" panose="02020603050405020304" pitchFamily="18" charset="0"/>
              </a:rPr>
              <a:t>   T</a:t>
            </a:r>
            <a:r>
              <a:rPr lang="en-US" sz="1200" b="1" i="0" dirty="0">
                <a:solidFill>
                  <a:schemeClr val="tx1"/>
                </a:solidFill>
                <a:effectLst/>
                <a:latin typeface="Times New Roman" panose="02020603050405020304" pitchFamily="18" charset="0"/>
                <a:cs typeface="Times New Roman" panose="02020603050405020304" pitchFamily="18" charset="0"/>
              </a:rPr>
              <a:t>he promotion of competitive advantage</a:t>
            </a:r>
          </a:p>
          <a:p>
            <a:pPr marL="457200" lvl="0" indent="-304800" algn="l" rtl="0">
              <a:lnSpc>
                <a:spcPct val="115000"/>
              </a:lnSpc>
              <a:spcBef>
                <a:spcPts val="0"/>
              </a:spcBef>
              <a:spcAft>
                <a:spcPts val="0"/>
              </a:spcAft>
              <a:buClr>
                <a:schemeClr val="lt1"/>
              </a:buClr>
              <a:buSzPts val="1200"/>
              <a:buFont typeface="Roboto"/>
              <a:buAutoNum type="arabicPeriod"/>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           Processes for acquiring talent that are reliable and data-driven.</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Individually tailored training programmed, coaching, and mentorship are available.</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Personal goals and organizational objectives must be coordinated in performance management.             </a:t>
            </a:r>
          </a:p>
          <a:p>
            <a:pPr marL="609600" lvl="1" indent="0" algn="l" rtl="0">
              <a:lnSpc>
                <a:spcPct val="115000"/>
              </a:lnSpc>
              <a:spcBef>
                <a:spcPts val="0"/>
              </a:spcBef>
              <a:spcAft>
                <a:spcPts val="0"/>
              </a:spcAft>
              <a:buClr>
                <a:schemeClr val="lt1"/>
              </a:buClr>
              <a:buSzPts val="1200"/>
              <a:buNone/>
            </a:pPr>
            <a:r>
              <a:rPr lang="en-US" sz="1200" b="1" dirty="0">
                <a:solidFill>
                  <a:schemeClr val="tx1"/>
                </a:solidFill>
                <a:latin typeface="Times New Roman" panose="02020603050405020304" pitchFamily="18" charset="0"/>
                <a:ea typeface="Roboto"/>
                <a:cs typeface="Times New Roman" panose="02020603050405020304" pitchFamily="18" charset="0"/>
                <a:sym typeface="Roboto"/>
              </a:rPr>
              <a:t>HR programmers and initiatives:</a:t>
            </a:r>
          </a:p>
          <a:p>
            <a:pPr marL="609600" lvl="1" indent="0" algn="l" rtl="0">
              <a:lnSpc>
                <a:spcPct val="115000"/>
              </a:lnSpc>
              <a:spcBef>
                <a:spcPts val="0"/>
              </a:spcBef>
              <a:spcAft>
                <a:spcPts val="0"/>
              </a:spcAft>
              <a:buClr>
                <a:schemeClr val="lt1"/>
              </a:buClr>
              <a:buSzPts val="1200"/>
              <a:buNone/>
            </a:pPr>
            <a:r>
              <a:rPr lang="en-US" sz="1200" b="1" dirty="0">
                <a:solidFill>
                  <a:schemeClr val="tx1"/>
                </a:solidFill>
                <a:latin typeface="Times New Roman" panose="02020603050405020304" pitchFamily="18" charset="0"/>
                <a:ea typeface="Roboto"/>
                <a:cs typeface="Times New Roman" panose="02020603050405020304" pitchFamily="18" charset="0"/>
                <a:sym typeface="Roboto"/>
              </a:rPr>
              <a:t>        </a:t>
            </a:r>
            <a:r>
              <a:rPr lang="en-US" sz="1200" dirty="0">
                <a:solidFill>
                  <a:schemeClr val="tx1"/>
                </a:solidFill>
                <a:latin typeface="Times New Roman" panose="02020603050405020304" pitchFamily="18" charset="0"/>
                <a:ea typeface="Roboto"/>
                <a:cs typeface="Times New Roman" panose="02020603050405020304" pitchFamily="18" charset="0"/>
                <a:sym typeface="Roboto"/>
              </a:rPr>
              <a:t>Development of leaders: fostering future leaders.</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Cross-functional cooperation, regular surveys, and open doors are all good ways to engage employees.</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Innovation labs: promoting imagination, teamwork, and ground-breaking concepts.</a:t>
            </a:r>
          </a:p>
          <a:p>
            <a:pPr marL="457200" lvl="0" indent="-304800" algn="l" rtl="0">
              <a:lnSpc>
                <a:spcPct val="115000"/>
              </a:lnSpc>
              <a:spcBef>
                <a:spcPts val="0"/>
              </a:spcBef>
              <a:spcAft>
                <a:spcPts val="0"/>
              </a:spcAft>
              <a:buClr>
                <a:schemeClr val="lt1"/>
              </a:buClr>
              <a:buSzPts val="1200"/>
              <a:buFont typeface="Roboto"/>
              <a:buAutoNum type="arabicPeriod"/>
            </a:pPr>
            <a:r>
              <a:rPr lang="en-US" sz="1200" b="1" dirty="0">
                <a:solidFill>
                  <a:schemeClr val="tx1"/>
                </a:solidFill>
                <a:latin typeface="Times New Roman" panose="02020603050405020304" pitchFamily="18" charset="0"/>
                <a:ea typeface="Roboto"/>
                <a:cs typeface="Times New Roman" panose="02020603050405020304" pitchFamily="18" charset="0"/>
                <a:sym typeface="Roboto"/>
              </a:rPr>
              <a:t>    Effects and Results:</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improved retention and employee satisfaction.</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Increased position on the market as a result of better product and service.</a:t>
            </a:r>
          </a:p>
          <a:p>
            <a:pPr marL="914400" lvl="1" indent="-304800" algn="l" rtl="0">
              <a:lnSpc>
                <a:spcPct val="115000"/>
              </a:lnSpc>
              <a:spcBef>
                <a:spcPts val="0"/>
              </a:spcBef>
              <a:spcAft>
                <a:spcPts val="0"/>
              </a:spcAft>
              <a:buClr>
                <a:schemeClr val="lt1"/>
              </a:buClr>
              <a:buSzPts val="1200"/>
              <a:buFont typeface="Roboto"/>
              <a:buChar char="●"/>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Increased agility and creativity that results in the creation of new product.</a:t>
            </a:r>
          </a:p>
          <a:p>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1973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EC25-24A8-0AB0-FCD0-E7973C2B47E6}"/>
              </a:ext>
            </a:extLst>
          </p:cNvPr>
          <p:cNvSpPr>
            <a:spLocks noGrp="1"/>
          </p:cNvSpPr>
          <p:nvPr>
            <p:ph type="title"/>
          </p:nvPr>
        </p:nvSpPr>
        <p:spPr/>
        <p:txBody>
          <a:bodyPr>
            <a:normAutofit fontScale="90000"/>
          </a:bodyPr>
          <a:lstStyle/>
          <a:p>
            <a:r>
              <a:rPr lang="en-US" sz="4400" b="1" dirty="0">
                <a:latin typeface="Times New Roman" panose="02020603050405020304" pitchFamily="18" charset="0"/>
                <a:ea typeface="Raleway"/>
                <a:cs typeface="Times New Roman" panose="02020603050405020304" pitchFamily="18" charset="0"/>
                <a:sym typeface="Raleway"/>
              </a:rPr>
              <a:t>Public Sector Organization - Competitive Advantage</a:t>
            </a:r>
            <a:br>
              <a:rPr lang="en-US" sz="4400" b="1" dirty="0">
                <a:latin typeface="Times New Roman" panose="02020603050405020304" pitchFamily="18" charset="0"/>
                <a:ea typeface="Raleway"/>
                <a:cs typeface="Times New Roman" panose="02020603050405020304" pitchFamily="18" charset="0"/>
                <a:sym typeface="Raleway"/>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6083A6-061F-93AE-756B-683770AE84AF}"/>
              </a:ext>
            </a:extLst>
          </p:cNvPr>
          <p:cNvSpPr>
            <a:spLocks noGrp="1"/>
          </p:cNvSpPr>
          <p:nvPr>
            <p:ph idx="1"/>
          </p:nvPr>
        </p:nvSpPr>
        <p:spPr/>
        <p:txBody>
          <a:bodyPr/>
          <a:lstStyle/>
          <a:p>
            <a:pPr marL="323850" indent="-171450">
              <a:lnSpc>
                <a:spcPct val="115000"/>
              </a:lnSpc>
              <a:spcBef>
                <a:spcPts val="150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HR Strategy: Driving Competitive Advantage</a:t>
            </a:r>
          </a:p>
          <a:p>
            <a:pPr marL="781050" lvl="1" indent="-171450">
              <a:lnSpc>
                <a:spcPct val="115000"/>
              </a:lnSpc>
              <a:spcBef>
                <a:spcPts val="0"/>
              </a:spcBef>
              <a:buClr>
                <a:schemeClr val="dk2"/>
              </a:buClr>
              <a:buSzPts val="1200"/>
              <a:buFont typeface="Wingdings" panose="05000000000000000000" pitchFamily="2" charset="2"/>
              <a:buChar char="v"/>
            </a:pPr>
            <a:r>
              <a:rPr lang="en-US" sz="1200" b="0" dirty="0">
                <a:solidFill>
                  <a:schemeClr val="tx1"/>
                </a:solidFill>
                <a:latin typeface="Times New Roman" panose="02020603050405020304" pitchFamily="18" charset="0"/>
                <a:ea typeface="Roboto"/>
                <a:cs typeface="Times New Roman" panose="02020603050405020304" pitchFamily="18" charset="0"/>
                <a:sym typeface="Roboto"/>
              </a:rPr>
              <a:t>Attracting, developing, and retaining talented individuals committed to public service</a:t>
            </a:r>
          </a:p>
          <a:p>
            <a:pPr marL="781050" lvl="1" indent="-171450">
              <a:lnSpc>
                <a:spcPct val="115000"/>
              </a:lnSpc>
              <a:spcBef>
                <a:spcPts val="0"/>
              </a:spcBef>
              <a:buClr>
                <a:schemeClr val="dk2"/>
              </a:buClr>
              <a:buSzPts val="1200"/>
              <a:buFont typeface="Wingdings" panose="05000000000000000000" pitchFamily="2" charset="2"/>
              <a:buChar char="v"/>
            </a:pPr>
            <a:r>
              <a:rPr lang="en-US" sz="1200" b="0" dirty="0">
                <a:solidFill>
                  <a:schemeClr val="tx1"/>
                </a:solidFill>
                <a:latin typeface="Times New Roman" panose="02020603050405020304" pitchFamily="18" charset="0"/>
                <a:ea typeface="Roboto"/>
                <a:cs typeface="Times New Roman" panose="02020603050405020304" pitchFamily="18" charset="0"/>
                <a:sym typeface="Roboto"/>
              </a:rPr>
              <a:t>Fostering a culture of accountability, innovation, and continuous improvement</a:t>
            </a:r>
          </a:p>
          <a:p>
            <a:pPr marL="323850"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Supporting Competitive Advantage:</a:t>
            </a:r>
          </a:p>
          <a:p>
            <a:pPr marL="781050" lvl="1" indent="-171450">
              <a:lnSpc>
                <a:spcPct val="115000"/>
              </a:lnSpc>
              <a:spcBef>
                <a:spcPts val="0"/>
              </a:spcBef>
              <a:buClr>
                <a:schemeClr val="dk2"/>
              </a:buClr>
              <a:buSzPts val="1200"/>
              <a:buFont typeface="Wingdings" panose="05000000000000000000" pitchFamily="2" charset="2"/>
              <a:buChar char="v"/>
            </a:pPr>
            <a:r>
              <a:rPr lang="en-US" sz="1200" b="0" dirty="0">
                <a:solidFill>
                  <a:schemeClr val="tx1"/>
                </a:solidFill>
                <a:latin typeface="Times New Roman" panose="02020603050405020304" pitchFamily="18" charset="0"/>
                <a:ea typeface="Roboto"/>
                <a:cs typeface="Times New Roman" panose="02020603050405020304" pitchFamily="18" charset="0"/>
                <a:sym typeface="Roboto"/>
              </a:rPr>
              <a:t>Talent Acquisition: Streamlined recruitment processes, selecting candidates aligned with organizational values</a:t>
            </a:r>
          </a:p>
          <a:p>
            <a:pPr marL="781050" lvl="1" indent="-171450">
              <a:lnSpc>
                <a:spcPct val="115000"/>
              </a:lnSpc>
              <a:spcBef>
                <a:spcPts val="0"/>
              </a:spcBef>
              <a:buClr>
                <a:schemeClr val="dk2"/>
              </a:buClr>
              <a:buSzPts val="1200"/>
              <a:buFont typeface="Wingdings" panose="05000000000000000000" pitchFamily="2" charset="2"/>
              <a:buChar char="v"/>
            </a:pPr>
            <a:r>
              <a:rPr lang="en-US" sz="1200" b="0" dirty="0">
                <a:solidFill>
                  <a:schemeClr val="tx1"/>
                </a:solidFill>
                <a:latin typeface="Times New Roman" panose="02020603050405020304" pitchFamily="18" charset="0"/>
                <a:ea typeface="Roboto"/>
                <a:cs typeface="Times New Roman" panose="02020603050405020304" pitchFamily="18" charset="0"/>
                <a:sym typeface="Roboto"/>
              </a:rPr>
              <a:t>Employee Development: Professional development programs, training, mentoring, and career progression</a:t>
            </a:r>
          </a:p>
          <a:p>
            <a:pPr marL="781050" lvl="1" indent="-171450">
              <a:lnSpc>
                <a:spcPct val="115000"/>
              </a:lnSpc>
              <a:spcBef>
                <a:spcPts val="0"/>
              </a:spcBef>
              <a:buClr>
                <a:schemeClr val="dk2"/>
              </a:buClr>
              <a:buSzPts val="1200"/>
              <a:buFont typeface="Wingdings" panose="05000000000000000000" pitchFamily="2" charset="2"/>
              <a:buChar char="v"/>
            </a:pPr>
            <a:r>
              <a:rPr lang="en-US" sz="1200" b="0" dirty="0">
                <a:solidFill>
                  <a:schemeClr val="tx1"/>
                </a:solidFill>
                <a:latin typeface="Times New Roman" panose="02020603050405020304" pitchFamily="18" charset="0"/>
                <a:ea typeface="Roboto"/>
                <a:cs typeface="Times New Roman" panose="02020603050405020304" pitchFamily="18" charset="0"/>
                <a:sym typeface="Roboto"/>
              </a:rPr>
              <a:t>Performance Management: Aligning goals with organizational objectives, regular evaluations, feedback, and recognition</a:t>
            </a:r>
          </a:p>
          <a:p>
            <a:pPr marL="323850" indent="-171450">
              <a:lnSpc>
                <a:spcPct val="115000"/>
              </a:lnSpc>
              <a:spcBef>
                <a:spcPts val="1500"/>
              </a:spcBef>
              <a:buClr>
                <a:schemeClr val="dk2"/>
              </a:buClr>
              <a:buSzPts val="1200"/>
              <a:buFont typeface="Wingdings" panose="05000000000000000000" pitchFamily="2" charset="2"/>
              <a:buChar char="v"/>
            </a:pPr>
            <a:r>
              <a:rPr lang="en-US" sz="1200" b="1" dirty="0">
                <a:solidFill>
                  <a:schemeClr val="tx1"/>
                </a:solidFill>
                <a:latin typeface="Times New Roman" panose="02020603050405020304" pitchFamily="18" charset="0"/>
                <a:ea typeface="Roboto"/>
                <a:cs typeface="Times New Roman" panose="02020603050405020304" pitchFamily="18" charset="0"/>
                <a:sym typeface="Roboto"/>
              </a:rPr>
              <a:t>HR Initiatives and Programs:</a:t>
            </a:r>
          </a:p>
          <a:p>
            <a:pPr marL="781050" lvl="1"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Service Excellence Training: Enhancing customer service skills, promoting stakeholder satisfaction</a:t>
            </a:r>
          </a:p>
          <a:p>
            <a:pPr marL="781050" lvl="1"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Process Improvement: Collaborative efforts to streamline processes, reduce bureaucratic inefficiencies</a:t>
            </a:r>
          </a:p>
          <a:p>
            <a:pPr marL="781050" lvl="1"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Stakeholder Engagement: Regular surveys, focus groups, and open forums for feedback and service enhancements</a:t>
            </a:r>
          </a:p>
          <a:p>
            <a:pPr marL="323850" indent="-171450">
              <a:lnSpc>
                <a:spcPct val="115000"/>
              </a:lnSpc>
              <a:spcBef>
                <a:spcPts val="0"/>
              </a:spcBef>
              <a:buClr>
                <a:schemeClr val="dk2"/>
              </a:buClr>
              <a:buSzPts val="1200"/>
              <a:buFont typeface="Wingdings" panose="05000000000000000000" pitchFamily="2" charset="2"/>
              <a:buChar char="v"/>
            </a:pPr>
            <a:r>
              <a:rPr lang="en-US" sz="1200" b="1" dirty="0">
                <a:solidFill>
                  <a:schemeClr val="tx1"/>
                </a:solidFill>
                <a:latin typeface="Times New Roman" panose="02020603050405020304" pitchFamily="18" charset="0"/>
                <a:ea typeface="Roboto"/>
                <a:cs typeface="Times New Roman" panose="02020603050405020304" pitchFamily="18" charset="0"/>
                <a:sym typeface="Roboto"/>
              </a:rPr>
              <a:t>Results and Impact:</a:t>
            </a:r>
          </a:p>
          <a:p>
            <a:pPr marL="781050" lvl="1"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Improved service delivery and efficiency</a:t>
            </a:r>
          </a:p>
          <a:p>
            <a:pPr marL="781050" lvl="1"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Higher customer satisfaction rates</a:t>
            </a:r>
          </a:p>
          <a:p>
            <a:pPr marL="781050" lvl="1" indent="-171450">
              <a:lnSpc>
                <a:spcPct val="115000"/>
              </a:lnSpc>
              <a:spcBef>
                <a:spcPts val="0"/>
              </a:spcBef>
              <a:buClr>
                <a:schemeClr val="dk2"/>
              </a:buClr>
              <a:buSzPts val="1200"/>
              <a:buFont typeface="Wingdings" panose="05000000000000000000" pitchFamily="2" charset="2"/>
              <a:buChar char="v"/>
            </a:pPr>
            <a:r>
              <a:rPr lang="en-US" sz="1200" dirty="0">
                <a:solidFill>
                  <a:schemeClr val="tx1"/>
                </a:solidFill>
                <a:latin typeface="Times New Roman" panose="02020603050405020304" pitchFamily="18" charset="0"/>
                <a:ea typeface="Roboto"/>
                <a:cs typeface="Times New Roman" panose="02020603050405020304" pitchFamily="18" charset="0"/>
                <a:sym typeface="Roboto"/>
              </a:rPr>
              <a:t>Enhanced stakeholder satisfaction through proactive engagement</a:t>
            </a:r>
          </a:p>
          <a:p>
            <a:pPr marL="895350" lvl="1">
              <a:lnSpc>
                <a:spcPct val="115000"/>
              </a:lnSpc>
              <a:spcBef>
                <a:spcPts val="0"/>
              </a:spcBef>
              <a:buClr>
                <a:schemeClr val="dk2"/>
              </a:buClr>
              <a:buSzPts val="1200"/>
              <a:buFont typeface="Wingdings" panose="05000000000000000000" pitchFamily="2" charset="2"/>
              <a:buChar char="v"/>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7236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BC72F-D601-D595-A254-0550902C2298}"/>
              </a:ext>
            </a:extLst>
          </p:cNvPr>
          <p:cNvSpPr>
            <a:spLocks noGrp="1"/>
          </p:cNvSpPr>
          <p:nvPr>
            <p:ph type="title"/>
          </p:nvPr>
        </p:nvSpPr>
        <p:spPr/>
        <p:txBody>
          <a:bodyPr/>
          <a:lstStyle/>
          <a:p>
            <a:r>
              <a:rPr lang="en" sz="4400" dirty="0">
                <a:latin typeface="Times New Roman" panose="02020603050405020304" pitchFamily="18" charset="0"/>
                <a:cs typeface="Times New Roman" panose="02020603050405020304" pitchFamily="18" charset="0"/>
              </a:rPr>
              <a:t>COMPARATIVE ANALYSIS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821C1EA-6369-4F2E-07E4-91203ACF9D43}"/>
              </a:ext>
            </a:extLst>
          </p:cNvPr>
          <p:cNvSpPr>
            <a:spLocks noGrp="1"/>
          </p:cNvSpPr>
          <p:nvPr>
            <p:ph idx="1"/>
          </p:nvPr>
        </p:nvSpPr>
        <p:spPr/>
        <p:txBody>
          <a:bodyPr>
            <a:normAutofit fontScale="77500" lnSpcReduction="20000"/>
          </a:bodyPr>
          <a:lstStyle/>
          <a:p>
            <a:pPr marL="457200" lvl="0" indent="-317500" algn="just" rtl="0">
              <a:lnSpc>
                <a:spcPct val="115000"/>
              </a:lnSpc>
              <a:spcBef>
                <a:spcPts val="1600"/>
              </a:spcBef>
              <a:spcAft>
                <a:spcPts val="0"/>
              </a:spcAft>
              <a:buClr>
                <a:srgbClr val="D1D5DB"/>
              </a:buClr>
              <a:buSzPts val="1400"/>
              <a:buFont typeface="Raleway"/>
              <a:buAutoNum type="arabicPeriod"/>
            </a:pPr>
            <a:r>
              <a:rPr lang="en-US" sz="1400" b="1" dirty="0">
                <a:solidFill>
                  <a:schemeClr val="tx1"/>
                </a:solidFill>
                <a:latin typeface="Times New Roman" panose="02020603050405020304" pitchFamily="18" charset="0"/>
                <a:cs typeface="Times New Roman" panose="02020603050405020304" pitchFamily="18" charset="0"/>
              </a:rPr>
              <a:t>Stability vs. Flexibility</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Private sector HR strategies frequently place a high priority on flexibility and agility to react to shifting market conditions. They put a lot of effort into luring outstanding talent, keeping it, encouraging innovation, and moving quickly to meet market demands.</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The delivery of public services is often prioritized by HR initiatives in the public sector. They put a lot of emphasis on regulatory compliance, competency-based hiring, and workforce planning.</a:t>
            </a:r>
          </a:p>
          <a:p>
            <a:pPr marL="457200" lvl="0" indent="-317500" algn="just" rtl="0">
              <a:lnSpc>
                <a:spcPct val="115000"/>
              </a:lnSpc>
              <a:spcBef>
                <a:spcPts val="0"/>
              </a:spcBef>
              <a:spcAft>
                <a:spcPts val="0"/>
              </a:spcAft>
              <a:buClr>
                <a:srgbClr val="D1D5DB"/>
              </a:buClr>
              <a:buSzPts val="1400"/>
              <a:buFont typeface="Raleway"/>
              <a:buAutoNum type="arabicPeriod"/>
            </a:pPr>
            <a:r>
              <a:rPr lang="fr-FR" sz="1400" b="1" dirty="0">
                <a:solidFill>
                  <a:schemeClr val="tx1"/>
                </a:solidFill>
                <a:latin typeface="Times New Roman" panose="02020603050405020304" pitchFamily="18" charset="0"/>
                <a:cs typeface="Times New Roman" panose="02020603050405020304" pitchFamily="18" charset="0"/>
              </a:rPr>
              <a:t>Profit Focus versus Mission Focus:</a:t>
            </a:r>
            <a:endParaRPr lang="en-US" sz="1400" b="1" dirty="0">
              <a:solidFill>
                <a:schemeClr val="tx1"/>
              </a:solidFill>
              <a:latin typeface="Times New Roman" panose="02020603050405020304" pitchFamily="18" charset="0"/>
              <a:cs typeface="Times New Roman" panose="02020603050405020304" pitchFamily="18" charset="0"/>
            </a:endParaRP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Private Sector: HR plans in the private sector are in line with objectives that priorities profits. The goals of talent sourcing, development, and management are to maximize shareholder value and achieve financial success.</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Public Sector: The organization's mission and goals for providing public services guide HR practices in the public sector. Delivering high-caliber public services and addressing social demands are aligned with personnel acquisition, talent development, and performance management.</a:t>
            </a:r>
          </a:p>
          <a:p>
            <a:pPr marL="457200" lvl="0" indent="-317500" algn="just" rtl="0">
              <a:lnSpc>
                <a:spcPct val="115000"/>
              </a:lnSpc>
              <a:spcBef>
                <a:spcPts val="1600"/>
              </a:spcBef>
              <a:spcAft>
                <a:spcPts val="0"/>
              </a:spcAft>
              <a:buClr>
                <a:srgbClr val="D1D5DB"/>
              </a:buClr>
              <a:buSzPts val="1400"/>
              <a:buFont typeface="Raleway"/>
              <a:buAutoNum type="arabicPeriod" startAt="3"/>
            </a:pPr>
            <a:r>
              <a:rPr lang="en-US" sz="1400" b="1" dirty="0">
                <a:solidFill>
                  <a:schemeClr val="tx1"/>
                </a:solidFill>
                <a:latin typeface="Times New Roman" panose="02020603050405020304" pitchFamily="18" charset="0"/>
                <a:cs typeface="Times New Roman" panose="02020603050405020304" pitchFamily="18" charset="0"/>
              </a:rPr>
              <a:t>Collaboration vs. Competition:</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Private Sector: HR strategies in the private sector frequently place an emphasis on employee competitiveness to boost performance and accomplish both personal and organizational objectives. Rewards and incentives are intended to encourage individual efforts.</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Public Sector: To efficiently offer public services, HR strategies in the public sector place a strong emphasis on cooperation and teamwork. Systems for performance management put a lot of emphasis on encouraging collaboration, information sharing, and accomplishing group objectives.</a:t>
            </a:r>
          </a:p>
          <a:p>
            <a:pPr marL="457200" lvl="0" indent="-317500" algn="just" rtl="0">
              <a:lnSpc>
                <a:spcPct val="115000"/>
              </a:lnSpc>
              <a:spcBef>
                <a:spcPts val="0"/>
              </a:spcBef>
              <a:spcAft>
                <a:spcPts val="0"/>
              </a:spcAft>
              <a:buClr>
                <a:srgbClr val="D1D5DB"/>
              </a:buClr>
              <a:buSzPts val="1400"/>
              <a:buFont typeface="Raleway"/>
              <a:buAutoNum type="arabicPeriod" startAt="3"/>
            </a:pPr>
            <a:r>
              <a:rPr lang="en-US" sz="1400" b="1" dirty="0">
                <a:solidFill>
                  <a:schemeClr val="tx1"/>
                </a:solidFill>
                <a:latin typeface="Times New Roman" panose="02020603050405020304" pitchFamily="18" charset="0"/>
                <a:cs typeface="Times New Roman" panose="02020603050405020304" pitchFamily="18" charset="0"/>
              </a:rPr>
              <a:t>Taking risks vs. complying:</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Private Sector: Risk-taking and innovation are promoted by HR strategies in the private sector. They provide staff members chances to try new things, learn from mistakes, and promote entrepreneurial endeavors that lead to organizational growth.</a:t>
            </a:r>
          </a:p>
          <a:p>
            <a:pPr marL="914400" lvl="1" indent="-317500" algn="just" rtl="0">
              <a:lnSpc>
                <a:spcPct val="115000"/>
              </a:lnSpc>
              <a:spcBef>
                <a:spcPts val="0"/>
              </a:spcBef>
              <a:spcAft>
                <a:spcPts val="0"/>
              </a:spcAft>
              <a:buClr>
                <a:srgbClr val="D1D5DB"/>
              </a:buClr>
              <a:buSzPts val="1400"/>
              <a:buFont typeface="Raleway"/>
              <a:buChar char="●"/>
            </a:pPr>
            <a:r>
              <a:rPr lang="en-US" sz="1400" b="0" dirty="0">
                <a:solidFill>
                  <a:schemeClr val="tx1"/>
                </a:solidFill>
                <a:latin typeface="Times New Roman" panose="02020603050405020304" pitchFamily="18" charset="0"/>
                <a:cs typeface="Times New Roman" panose="02020603050405020304" pitchFamily="18" charset="0"/>
              </a:rPr>
              <a:t>Public Sector: HR strategies in the public sector place a high priority on upholding responsibility, adhering to rules, and reducing risks related to the provision of public services. The need of upholding established protocols and acting ethically is emphasized.</a:t>
            </a:r>
          </a:p>
          <a:p>
            <a:pPr marL="914400" lvl="1" indent="-317500" algn="just" rtl="0">
              <a:lnSpc>
                <a:spcPct val="115000"/>
              </a:lnSpc>
              <a:spcBef>
                <a:spcPts val="0"/>
              </a:spcBef>
              <a:spcAft>
                <a:spcPts val="0"/>
              </a:spcAft>
              <a:buClr>
                <a:srgbClr val="D1D5DB"/>
              </a:buClr>
              <a:buSzPts val="1400"/>
              <a:buFont typeface="Roboto"/>
              <a:buChar char="●"/>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1126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E4566-2F4E-D4C2-06E1-7CFC9A026AA3}"/>
              </a:ext>
            </a:extLst>
          </p:cNvPr>
          <p:cNvSpPr>
            <a:spLocks noGrp="1"/>
          </p:cNvSpPr>
          <p:nvPr>
            <p:ph type="title"/>
          </p:nvPr>
        </p:nvSpPr>
        <p:spPr/>
        <p:txBody>
          <a:bodyPr/>
          <a:lstStyle/>
          <a:p>
            <a:r>
              <a:rPr lang="en-IN" sz="4400" b="1" dirty="0">
                <a:latin typeface="Times New Roman" panose="02020603050405020304" pitchFamily="18" charset="0"/>
                <a:ea typeface="Raleway"/>
                <a:cs typeface="Times New Roman" panose="02020603050405020304" pitchFamily="18" charset="0"/>
                <a:sym typeface="Raleway"/>
              </a:rPr>
              <a:t>Conclusion</a:t>
            </a:r>
            <a:br>
              <a:rPr lang="en-IN" sz="4400" b="1" dirty="0">
                <a:latin typeface="Times New Roman" panose="02020603050405020304" pitchFamily="18" charset="0"/>
                <a:ea typeface="Raleway"/>
                <a:cs typeface="Times New Roman" panose="02020603050405020304" pitchFamily="18" charset="0"/>
                <a:sym typeface="Raleway"/>
              </a:rPr>
            </a:b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0D1BF7-024A-2408-B7F3-1F5BF8F082AA}"/>
              </a:ext>
            </a:extLst>
          </p:cNvPr>
          <p:cNvSpPr>
            <a:spLocks noGrp="1"/>
          </p:cNvSpPr>
          <p:nvPr>
            <p:ph idx="1"/>
          </p:nvPr>
        </p:nvSpPr>
        <p:spPr/>
        <p:txBody>
          <a:bodyPr/>
          <a:lstStyle/>
          <a:p>
            <a:r>
              <a:rPr lang="en-US" dirty="0">
                <a:solidFill>
                  <a:schemeClr val="tx1"/>
                </a:solidFill>
                <a:latin typeface="Times New Roman" panose="02020603050405020304" pitchFamily="18" charset="0"/>
                <a:ea typeface="Roboto"/>
                <a:cs typeface="Times New Roman" panose="02020603050405020304" pitchFamily="18" charset="0"/>
                <a:sym typeface="Roboto"/>
              </a:rPr>
              <a:t>In conclusion, it is critical for both private and public sector organizations to synchronize HR initiatives with the broader organizational plan. HR strategies are crucial to the competitive advantage of the organizations and the accomplishment of their individual goals.</a:t>
            </a: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4945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B5029-C32D-4A92-BDF2-DF035782AB64}"/>
              </a:ext>
            </a:extLst>
          </p:cNvPr>
          <p:cNvSpPr>
            <a:spLocks noGrp="1"/>
          </p:cNvSpPr>
          <p:nvPr>
            <p:ph type="title"/>
          </p:nvPr>
        </p:nvSpPr>
        <p:spPr/>
        <p:txBody>
          <a:bodyPr/>
          <a:lstStyle/>
          <a:p>
            <a:r>
              <a:rPr lang="en-US" dirty="0">
                <a:latin typeface="Times New Roman" panose="02020603050405020304" pitchFamily="18" charset="0"/>
                <a:ea typeface="Lato"/>
                <a:cs typeface="Times New Roman" panose="02020603050405020304" pitchFamily="18" charset="0"/>
                <a:sym typeface="Lato"/>
              </a:rPr>
              <a:t>REFERENCES</a:t>
            </a:r>
            <a:endParaRPr lang="en-IN" dirty="0">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6D50177D-DC91-BF2F-D136-2BEEA243D08F}"/>
              </a:ext>
            </a:extLst>
          </p:cNvPr>
          <p:cNvSpPr>
            <a:spLocks noGrp="1"/>
          </p:cNvSpPr>
          <p:nvPr>
            <p:ph idx="1"/>
          </p:nvPr>
        </p:nvSpPr>
        <p:spPr/>
        <p:txBody>
          <a:bodyPr>
            <a:normAutofit fontScale="92500" lnSpcReduction="20000"/>
          </a:bodyPr>
          <a:lstStyle/>
          <a:p>
            <a:pPr>
              <a:lnSpc>
                <a:spcPct val="90000"/>
              </a:lnSpc>
              <a:buFont typeface="Wingdings" panose="05000000000000000000" pitchFamily="2" charset="2"/>
              <a:buChar char="Ø"/>
            </a:pPr>
            <a:r>
              <a:rPr lang="en-US" sz="1800" dirty="0" err="1">
                <a:solidFill>
                  <a:schemeClr val="tx1"/>
                </a:solidFill>
                <a:latin typeface="Times New Roman" panose="02020603050405020304" pitchFamily="18" charset="0"/>
                <a:cs typeface="Times New Roman" panose="02020603050405020304" pitchFamily="18" charset="0"/>
              </a:rPr>
              <a:t>Armour</a:t>
            </a:r>
            <a:r>
              <a:rPr lang="en-US" sz="1800" dirty="0">
                <a:solidFill>
                  <a:schemeClr val="tx1"/>
                </a:solidFill>
                <a:latin typeface="Times New Roman" panose="02020603050405020304" pitchFamily="18" charset="0"/>
                <a:cs typeface="Times New Roman" panose="02020603050405020304" pitchFamily="18" charset="0"/>
              </a:rPr>
              <a:t>, S., &amp; Sisson, K. (2015). Tesco: The Changing Face of Employment Relations. In D. Lewin, A. Kaufman, &amp; H. Taras (Eds.), Advances in Industrial and Labor Relations, Vol. 21 (pp. 75-112). Emerald Group Publishing Limited.</a:t>
            </a:r>
          </a:p>
          <a:p>
            <a:pPr>
              <a:lnSpc>
                <a:spcPct val="90000"/>
              </a:lnSpc>
              <a:buFont typeface="Wingdings" panose="05000000000000000000" pitchFamily="2" charset="2"/>
              <a:buChar char="Ø"/>
            </a:pPr>
            <a:r>
              <a:rPr lang="en-US" sz="1800" dirty="0">
                <a:solidFill>
                  <a:schemeClr val="tx1"/>
                </a:solidFill>
                <a:latin typeface="Times New Roman" panose="02020603050405020304" pitchFamily="18" charset="0"/>
                <a:cs typeface="Times New Roman" panose="02020603050405020304" pitchFamily="18" charset="0"/>
              </a:rPr>
              <a:t>CIPD. (2013). Tesco case study: Strategic human resource management in action. Retrieved from </a:t>
            </a:r>
            <a:r>
              <a:rPr lang="en-US" sz="18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https://www.cipd.co.uk/Images/tesco-case-study-strategic-human-resource-management-in-action_tcm18-5563.pdf</a:t>
            </a:r>
            <a:endParaRPr lang="en-US" sz="1800" dirty="0">
              <a:solidFill>
                <a:schemeClr val="tx1"/>
              </a:solidFill>
              <a:latin typeface="Times New Roman" panose="02020603050405020304" pitchFamily="18" charset="0"/>
              <a:cs typeface="Times New Roman" panose="02020603050405020304" pitchFamily="18" charset="0"/>
            </a:endParaRPr>
          </a:p>
          <a:p>
            <a:pPr>
              <a:lnSpc>
                <a:spcPct val="90000"/>
              </a:lnSpc>
              <a:buFont typeface="Wingdings" panose="05000000000000000000" pitchFamily="2" charset="2"/>
              <a:buChar char="Ø"/>
            </a:pPr>
            <a:r>
              <a:rPr lang="en-US" sz="1800" dirty="0" err="1">
                <a:solidFill>
                  <a:schemeClr val="tx1"/>
                </a:solidFill>
                <a:latin typeface="Times New Roman" panose="02020603050405020304" pitchFamily="18" charset="0"/>
                <a:cs typeface="Times New Roman" panose="02020603050405020304" pitchFamily="18" charset="0"/>
              </a:rPr>
              <a:t>Fernie</a:t>
            </a:r>
            <a:r>
              <a:rPr lang="en-US" sz="1800" dirty="0">
                <a:solidFill>
                  <a:schemeClr val="tx1"/>
                </a:solidFill>
                <a:latin typeface="Times New Roman" panose="02020603050405020304" pitchFamily="18" charset="0"/>
                <a:cs typeface="Times New Roman" panose="02020603050405020304" pitchFamily="18" charset="0"/>
              </a:rPr>
              <a:t>, J., &amp; Arnold, S. (2002). The Revolution in UK Food Retailing: Tesco, PLC and the Royal Borough of Windsor and Maidenhead. The International Review of Retail, Distribution and Consumer Research, 12(4), 355-373. doi:10.1080/09593960210128110</a:t>
            </a:r>
          </a:p>
          <a:p>
            <a:pPr>
              <a:lnSpc>
                <a:spcPct val="90000"/>
              </a:lnSpc>
              <a:buFont typeface="Wingdings" panose="05000000000000000000" pitchFamily="2" charset="2"/>
              <a:buChar char="Ø"/>
            </a:pPr>
            <a:r>
              <a:rPr lang="en-US" sz="1800" dirty="0" err="1">
                <a:solidFill>
                  <a:schemeClr val="tx1"/>
                </a:solidFill>
                <a:latin typeface="Times New Roman" panose="02020603050405020304" pitchFamily="18" charset="0"/>
                <a:cs typeface="Times New Roman" panose="02020603050405020304" pitchFamily="18" charset="0"/>
              </a:rPr>
              <a:t>Fernie</a:t>
            </a:r>
            <a:r>
              <a:rPr lang="en-US" sz="1800" dirty="0">
                <a:solidFill>
                  <a:schemeClr val="tx1"/>
                </a:solidFill>
                <a:latin typeface="Times New Roman" panose="02020603050405020304" pitchFamily="18" charset="0"/>
                <a:cs typeface="Times New Roman" panose="02020603050405020304" pitchFamily="18" charset="0"/>
              </a:rPr>
              <a:t>, J., &amp; Metcalf, S. (1998). Tesco: Disciplining the Shopfloor. Work, Employment and Society, 12(2), 301-318. doi:10.1177/0950017098122005</a:t>
            </a:r>
          </a:p>
          <a:p>
            <a:pPr>
              <a:lnSpc>
                <a:spcPct val="90000"/>
              </a:lnSpc>
              <a:buFont typeface="Wingdings" panose="05000000000000000000" pitchFamily="2" charset="2"/>
              <a:buChar char="Ø"/>
            </a:pPr>
            <a:r>
              <a:rPr lang="en-US" sz="1800" dirty="0" err="1">
                <a:solidFill>
                  <a:schemeClr val="tx1"/>
                </a:solidFill>
                <a:latin typeface="Times New Roman" panose="02020603050405020304" pitchFamily="18" charset="0"/>
                <a:cs typeface="Times New Roman" panose="02020603050405020304" pitchFamily="18" charset="0"/>
              </a:rPr>
              <a:t>Luffman</a:t>
            </a:r>
            <a:r>
              <a:rPr lang="en-US" sz="1800" dirty="0">
                <a:solidFill>
                  <a:schemeClr val="tx1"/>
                </a:solidFill>
                <a:latin typeface="Times New Roman" panose="02020603050405020304" pitchFamily="18" charset="0"/>
                <a:cs typeface="Times New Roman" panose="02020603050405020304" pitchFamily="18" charset="0"/>
              </a:rPr>
              <a:t>, G., &amp; Rae, L. (1997). HRM in Tesco: Achieving Business Success Through People. In T. Redman &amp; A. Wilkinson (Eds.), Contemporary Human Resource Management: Text and Cases (pp. 189-205). Prentice Hall.</a:t>
            </a:r>
          </a:p>
          <a:p>
            <a:pPr>
              <a:lnSpc>
                <a:spcPct val="90000"/>
              </a:lnSpc>
              <a:buFont typeface="Wingdings" panose="05000000000000000000" pitchFamily="2" charset="2"/>
              <a:buChar char="Ø"/>
            </a:pPr>
            <a:r>
              <a:rPr lang="en-US" sz="1800" dirty="0">
                <a:solidFill>
                  <a:schemeClr val="tx1"/>
                </a:solidFill>
                <a:latin typeface="Times New Roman" panose="02020603050405020304" pitchFamily="18" charset="0"/>
                <a:cs typeface="Times New Roman" panose="02020603050405020304" pitchFamily="18" charset="0"/>
              </a:rPr>
              <a:t>Simon, M.R. and Hasan, S., 2021. Increasing Unemployment of Teaching Staff: Effect of Covid-19 Pandemic. ELK Asia Pacific Journal Of Social Science, 7(2), pp.1-10.</a:t>
            </a:r>
          </a:p>
        </p:txBody>
      </p:sp>
    </p:spTree>
    <p:extLst>
      <p:ext uri="{BB962C8B-B14F-4D97-AF65-F5344CB8AC3E}">
        <p14:creationId xmlns:p14="http://schemas.microsoft.com/office/powerpoint/2010/main" val="3406921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0785-079F-51F3-3617-FBDF7389E3F6}"/>
              </a:ext>
            </a:extLst>
          </p:cNvPr>
          <p:cNvSpPr>
            <a:spLocks noGrp="1"/>
          </p:cNvSpPr>
          <p:nvPr>
            <p:ph type="title"/>
          </p:nvPr>
        </p:nvSpPr>
        <p:spPr/>
        <p:txBody>
          <a:bodyPr/>
          <a:lstStyle/>
          <a:p>
            <a:r>
              <a:rPr lang="en-US" dirty="0">
                <a:latin typeface="Times New Roman" panose="02020603050405020304" pitchFamily="18" charset="0"/>
                <a:ea typeface="Lato"/>
                <a:cs typeface="Times New Roman" panose="02020603050405020304" pitchFamily="18" charset="0"/>
                <a:sym typeface="Lato"/>
              </a:rPr>
              <a:t>REFERENCES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BBCDFF-FEFE-1C4E-7A13-0270E0A2ECEE}"/>
              </a:ext>
            </a:extLst>
          </p:cNvPr>
          <p:cNvSpPr>
            <a:spLocks noGrp="1"/>
          </p:cNvSpPr>
          <p:nvPr>
            <p:ph idx="1"/>
          </p:nvPr>
        </p:nvSpPr>
        <p:spPr/>
        <p:txBody>
          <a:bodyPr>
            <a:normAutofit fontScale="55000" lnSpcReduction="20000"/>
          </a:bodyPr>
          <a:lstStyle/>
          <a:p>
            <a:r>
              <a:rPr lang="en" sz="1800" b="0" dirty="0">
                <a:solidFill>
                  <a:schemeClr val="tx1"/>
                </a:solidFill>
                <a:latin typeface="Times New Roman" panose="02020603050405020304" pitchFamily="18" charset="0"/>
                <a:ea typeface="Roboto"/>
                <a:cs typeface="Times New Roman" panose="02020603050405020304" pitchFamily="18" charset="0"/>
                <a:sym typeface="Roboto"/>
              </a:rPr>
              <a:t>NASA's Collaboration Strategy. (2016). Retrieved from</a:t>
            </a:r>
            <a:r>
              <a:rPr lang="en" sz="1800" b="0" dirty="0">
                <a:solidFill>
                  <a:schemeClr val="tx1"/>
                </a:solidFill>
                <a:uFill>
                  <a:noFill/>
                </a:uFill>
                <a:latin typeface="Times New Roman" panose="02020603050405020304" pitchFamily="18" charset="0"/>
                <a:ea typeface="Roboto"/>
                <a:cs typeface="Times New Roman" panose="02020603050405020304" pitchFamily="18" charset="0"/>
                <a:sym typeface="Roboto"/>
                <a:hlinkClick r:id="rId2">
                  <a:extLst>
                    <a:ext uri="{A12FA001-AC4F-418D-AE19-62706E023703}">
                      <ahyp:hlinkClr xmlns:ahyp="http://schemas.microsoft.com/office/drawing/2018/hyperlinkcolor" val="tx"/>
                    </a:ext>
                  </a:extLst>
                </a:hlinkClick>
              </a:rPr>
              <a:t> </a:t>
            </a:r>
            <a:r>
              <a:rPr lang="en" sz="1800" b="0" u="sng" dirty="0">
                <a:solidFill>
                  <a:schemeClr val="tx1"/>
                </a:solidFill>
                <a:latin typeface="Times New Roman" panose="02020603050405020304" pitchFamily="18" charset="0"/>
                <a:ea typeface="Roboto"/>
                <a:cs typeface="Times New Roman" panose="02020603050405020304" pitchFamily="18" charset="0"/>
                <a:sym typeface="Roboto"/>
                <a:hlinkClick r:id="rId2">
                  <a:extLst>
                    <a:ext uri="{A12FA001-AC4F-418D-AE19-62706E023703}">
                      <ahyp:hlinkClr xmlns:ahyp="http://schemas.microsoft.com/office/drawing/2018/hyperlinkcolor" val="tx"/>
                    </a:ext>
                  </a:extLst>
                </a:hlinkClick>
              </a:rPr>
              <a:t>https://www.nasa.gov/sites/default/files/atoms/files/nasas-collaboration-strategy-2016.pdf</a:t>
            </a:r>
            <a:endParaRPr lang="en" sz="1800" b="0" u="sng" dirty="0">
              <a:solidFill>
                <a:schemeClr val="tx1"/>
              </a:solidFill>
              <a:latin typeface="Times New Roman" panose="02020603050405020304" pitchFamily="18" charset="0"/>
              <a:ea typeface="Roboto"/>
              <a:cs typeface="Times New Roman" panose="02020603050405020304" pitchFamily="18" charset="0"/>
              <a:sym typeface="Roboto"/>
            </a:endParaRPr>
          </a:p>
          <a:p>
            <a:r>
              <a:rPr lang="en" sz="1800" b="0" dirty="0">
                <a:solidFill>
                  <a:schemeClr val="tx1"/>
                </a:solidFill>
                <a:latin typeface="Times New Roman" panose="02020603050405020304" pitchFamily="18" charset="0"/>
                <a:ea typeface="Roboto"/>
                <a:cs typeface="Times New Roman" panose="02020603050405020304" pitchFamily="18" charset="0"/>
                <a:sym typeface="Roboto"/>
              </a:rPr>
              <a:t>NASA Safety and Health Program. (2019). Retrieved from</a:t>
            </a:r>
            <a:r>
              <a:rPr lang="en" sz="1800" b="0" dirty="0">
                <a:solidFill>
                  <a:schemeClr val="tx1"/>
                </a:solidFill>
                <a:uFill>
                  <a:noFill/>
                </a:uFill>
                <a:latin typeface="Times New Roman" panose="02020603050405020304" pitchFamily="18" charset="0"/>
                <a:ea typeface="Roboto"/>
                <a:cs typeface="Times New Roman" panose="02020603050405020304" pitchFamily="18" charset="0"/>
                <a:sym typeface="Roboto"/>
                <a:hlinkClick r:id="rId3">
                  <a:extLst>
                    <a:ext uri="{A12FA001-AC4F-418D-AE19-62706E023703}">
                      <ahyp:hlinkClr xmlns:ahyp="http://schemas.microsoft.com/office/drawing/2018/hyperlinkcolor" val="tx"/>
                    </a:ext>
                  </a:extLst>
                </a:hlinkClick>
              </a:rPr>
              <a:t> </a:t>
            </a:r>
            <a:r>
              <a:rPr lang="en" sz="1800" b="0" u="sng" dirty="0">
                <a:solidFill>
                  <a:schemeClr val="tx1"/>
                </a:solidFill>
                <a:latin typeface="Times New Roman" panose="02020603050405020304" pitchFamily="18" charset="0"/>
                <a:ea typeface="Roboto"/>
                <a:cs typeface="Times New Roman" panose="02020603050405020304" pitchFamily="18" charset="0"/>
                <a:sym typeface="Roboto"/>
                <a:hlinkClick r:id="rId3">
                  <a:extLst>
                    <a:ext uri="{A12FA001-AC4F-418D-AE19-62706E023703}">
                      <ahyp:hlinkClr xmlns:ahyp="http://schemas.microsoft.com/office/drawing/2018/hyperlinkcolor" val="tx"/>
                    </a:ext>
                  </a:extLst>
                </a:hlinkClick>
              </a:rPr>
              <a:t>https://nodis3.gsfc.nasa.gov/NASA_Standards_Directive_Lib/DisplayStandard?stdid=N_PR_8715_001C</a:t>
            </a:r>
            <a:endParaRPr lang="en" u="sng" dirty="0">
              <a:solidFill>
                <a:schemeClr val="tx1"/>
              </a:solidFill>
              <a:latin typeface="Times New Roman" panose="02020603050405020304" pitchFamily="18" charset="0"/>
              <a:ea typeface="Roboto"/>
              <a:cs typeface="Times New Roman" panose="02020603050405020304" pitchFamily="18" charset="0"/>
              <a:sym typeface="Roboto"/>
            </a:endParaRPr>
          </a:p>
          <a:p>
            <a:r>
              <a:rPr lang="en" sz="1800" b="0" dirty="0">
                <a:solidFill>
                  <a:schemeClr val="tx1"/>
                </a:solidFill>
                <a:latin typeface="Times New Roman" panose="02020603050405020304" pitchFamily="18" charset="0"/>
                <a:ea typeface="Roboto"/>
                <a:cs typeface="Times New Roman" panose="02020603050405020304" pitchFamily="18" charset="0"/>
                <a:sym typeface="Roboto"/>
              </a:rPr>
              <a:t>NASA Human Capital Management. (n.d.). Retrieved from</a:t>
            </a:r>
            <a:r>
              <a:rPr lang="en" sz="1800" b="0" dirty="0">
                <a:solidFill>
                  <a:schemeClr val="tx1"/>
                </a:solidFill>
                <a:uFill>
                  <a:noFill/>
                </a:uFill>
                <a:latin typeface="Times New Roman" panose="02020603050405020304" pitchFamily="18" charset="0"/>
                <a:ea typeface="Roboto"/>
                <a:cs typeface="Times New Roman" panose="02020603050405020304" pitchFamily="18" charset="0"/>
                <a:sym typeface="Roboto"/>
                <a:hlinkClick r:id="rId4">
                  <a:extLst>
                    <a:ext uri="{A12FA001-AC4F-418D-AE19-62706E023703}">
                      <ahyp:hlinkClr xmlns:ahyp="http://schemas.microsoft.com/office/drawing/2018/hyperlinkcolor" val="tx"/>
                    </a:ext>
                  </a:extLst>
                </a:hlinkClick>
              </a:rPr>
              <a:t> </a:t>
            </a:r>
            <a:r>
              <a:rPr lang="en" sz="1800" b="0" u="sng" dirty="0">
                <a:solidFill>
                  <a:schemeClr val="tx1"/>
                </a:solidFill>
                <a:latin typeface="Times New Roman" panose="02020603050405020304" pitchFamily="18" charset="0"/>
                <a:ea typeface="Roboto"/>
                <a:cs typeface="Times New Roman" panose="02020603050405020304" pitchFamily="18" charset="0"/>
                <a:sym typeface="Roboto"/>
                <a:hlinkClick r:id="rId4">
                  <a:extLst>
                    <a:ext uri="{A12FA001-AC4F-418D-AE19-62706E023703}">
                      <ahyp:hlinkClr xmlns:ahyp="http://schemas.microsoft.com/office/drawing/2018/hyperlinkcolor" val="tx"/>
                    </a:ext>
                  </a:extLst>
                </a:hlinkClick>
              </a:rPr>
              <a:t>https://www.nasa.gov/offices/human-capital-management/index.html</a:t>
            </a:r>
            <a:endParaRPr lang="en" sz="1800" b="0" u="sng" dirty="0">
              <a:solidFill>
                <a:schemeClr val="tx1"/>
              </a:solidFill>
              <a:latin typeface="Times New Roman" panose="02020603050405020304" pitchFamily="18" charset="0"/>
              <a:ea typeface="Roboto"/>
              <a:cs typeface="Times New Roman" panose="02020603050405020304" pitchFamily="18" charset="0"/>
              <a:sym typeface="Roboto"/>
            </a:endParaRPr>
          </a:p>
          <a:p>
            <a:r>
              <a:rPr lang="en-US" sz="1800" b="0" u="sng" dirty="0">
                <a:solidFill>
                  <a:schemeClr val="tx1"/>
                </a:solidFill>
                <a:latin typeface="Times New Roman" panose="02020603050405020304" pitchFamily="18" charset="0"/>
                <a:ea typeface="Roboto"/>
                <a:cs typeface="Times New Roman" panose="02020603050405020304" pitchFamily="18" charset="0"/>
                <a:sym typeface="Roboto"/>
              </a:rPr>
              <a:t>Style, R., &amp; Style, H. Topic: Critically </a:t>
            </a:r>
            <a:r>
              <a:rPr lang="en-US" sz="1800" b="0" u="sng" dirty="0" err="1">
                <a:solidFill>
                  <a:schemeClr val="tx1"/>
                </a:solidFill>
                <a:latin typeface="Times New Roman" panose="02020603050405020304" pitchFamily="18" charset="0"/>
                <a:ea typeface="Roboto"/>
                <a:cs typeface="Times New Roman" panose="02020603050405020304" pitchFamily="18" charset="0"/>
                <a:sym typeface="Roboto"/>
              </a:rPr>
              <a:t>Analyse</a:t>
            </a:r>
            <a:r>
              <a:rPr lang="en-US" sz="1800" b="0" u="sng" dirty="0">
                <a:solidFill>
                  <a:schemeClr val="tx1"/>
                </a:solidFill>
                <a:latin typeface="Times New Roman" panose="02020603050405020304" pitchFamily="18" charset="0"/>
                <a:ea typeface="Roboto"/>
                <a:cs typeface="Times New Roman" panose="02020603050405020304" pitchFamily="18" charset="0"/>
                <a:sym typeface="Roboto"/>
              </a:rPr>
              <a:t> the Corporate Strategy of Apple Inc Leadership and Innovation</a:t>
            </a:r>
            <a:endParaRPr lang="en" u="sng" dirty="0">
              <a:solidFill>
                <a:schemeClr val="tx1"/>
              </a:solidFill>
              <a:latin typeface="Times New Roman" panose="02020603050405020304" pitchFamily="18" charset="0"/>
              <a:ea typeface="Roboto"/>
              <a:cs typeface="Times New Roman" panose="02020603050405020304" pitchFamily="18" charset="0"/>
              <a:sym typeface="Roboto"/>
            </a:endParaRPr>
          </a:p>
          <a:p>
            <a:r>
              <a:rPr lang="en-US" sz="1800" b="0" u="sng" dirty="0">
                <a:solidFill>
                  <a:schemeClr val="tx1"/>
                </a:solidFill>
                <a:latin typeface="Times New Roman" panose="02020603050405020304" pitchFamily="18" charset="0"/>
                <a:ea typeface="Roboto"/>
                <a:cs typeface="Times New Roman" panose="02020603050405020304" pitchFamily="18" charset="0"/>
                <a:sym typeface="Roboto"/>
              </a:rPr>
              <a:t>Cascio, Wayne, and John Boudreau. "HR strategy: optimizing risks, optimizing rewards." Journal of Organizational Effectiveness: People and Performance 1.1 (2014): 77-97.</a:t>
            </a:r>
          </a:p>
          <a:p>
            <a:r>
              <a:rPr lang="en-US" sz="1800" b="0" dirty="0">
                <a:solidFill>
                  <a:schemeClr val="tx1"/>
                </a:solidFill>
                <a:latin typeface="Times New Roman" panose="02020603050405020304" pitchFamily="18" charset="0"/>
                <a:ea typeface="Roboto"/>
                <a:cs typeface="Times New Roman" panose="02020603050405020304" pitchFamily="18" charset="0"/>
                <a:sym typeface="Roboto"/>
              </a:rPr>
              <a:t>, architectures, and outcomes: a model and. In Electronic HRM in Theory and Practice (Vol. 8, pp. 55-81). Emerald Group Publishing Limited.</a:t>
            </a:r>
          </a:p>
          <a:p>
            <a:r>
              <a:rPr lang="en-US" sz="1800" b="0" dirty="0">
                <a:solidFill>
                  <a:schemeClr val="tx1"/>
                </a:solidFill>
                <a:latin typeface="Times New Roman" panose="02020603050405020304" pitchFamily="18" charset="0"/>
                <a:ea typeface="Roboto"/>
                <a:cs typeface="Times New Roman" panose="02020603050405020304" pitchFamily="18" charset="0"/>
                <a:sym typeface="Roboto"/>
              </a:rPr>
              <a:t>Gratton, L., Hope‐Hailey, V., Stiles, P., &amp; Truss, C. (1999). Linking individual performance to business strategy: The people process model. Human Resource Management: Published in Cooperation with the School of Business Administration, The University of Michigan and in alliance with the Society of Human Resources Management, 38(1), 17-31.</a:t>
            </a:r>
          </a:p>
          <a:p>
            <a:r>
              <a:rPr lang="en-US" sz="1800" b="0" dirty="0" err="1">
                <a:solidFill>
                  <a:schemeClr val="tx1"/>
                </a:solidFill>
                <a:latin typeface="Times New Roman" panose="02020603050405020304" pitchFamily="18" charset="0"/>
                <a:ea typeface="Roboto"/>
                <a:cs typeface="Times New Roman" panose="02020603050405020304" pitchFamily="18" charset="0"/>
                <a:sym typeface="Roboto"/>
              </a:rPr>
              <a:t>Absar</a:t>
            </a:r>
            <a:r>
              <a:rPr lang="en-US" sz="1800" b="0" dirty="0">
                <a:solidFill>
                  <a:schemeClr val="tx1"/>
                </a:solidFill>
                <a:latin typeface="Times New Roman" panose="02020603050405020304" pitchFamily="18" charset="0"/>
                <a:ea typeface="Roboto"/>
                <a:cs typeface="Times New Roman" panose="02020603050405020304" pitchFamily="18" charset="0"/>
                <a:sym typeface="Roboto"/>
              </a:rPr>
              <a:t>, M. M. N., &amp; Mahmood, M. (2011). New HRM practices in the public and private sector industrial enterprises of Bangladesh: A comparative assessment. International Review of Business Research Papers, 7(2), 118-136.</a:t>
            </a:r>
          </a:p>
          <a:p>
            <a:r>
              <a:rPr lang="en-US" sz="1800" b="0" dirty="0">
                <a:solidFill>
                  <a:schemeClr val="tx1"/>
                </a:solidFill>
                <a:latin typeface="Times New Roman" panose="02020603050405020304" pitchFamily="18" charset="0"/>
                <a:ea typeface="Roboto"/>
                <a:cs typeface="Times New Roman" panose="02020603050405020304" pitchFamily="18" charset="0"/>
                <a:sym typeface="Roboto"/>
              </a:rPr>
              <a:t>Karl, K. A., &amp; Sutton, C. L. (1998). Job values in today's workforce: A comparison of public and private sector employees. Public Personnel Management, 27(4), 515-527.</a:t>
            </a:r>
          </a:p>
          <a:p>
            <a:r>
              <a:rPr lang="en-US" sz="1800" b="0" dirty="0">
                <a:solidFill>
                  <a:schemeClr val="tx1"/>
                </a:solidFill>
                <a:latin typeface="Times New Roman" panose="02020603050405020304" pitchFamily="18" charset="0"/>
                <a:ea typeface="Roboto"/>
                <a:cs typeface="Times New Roman" panose="02020603050405020304" pitchFamily="18" charset="0"/>
                <a:sym typeface="Roboto"/>
                <a:hlinkClick r:id="rId5">
                  <a:extLst>
                    <a:ext uri="{A12FA001-AC4F-418D-AE19-62706E023703}">
                      <ahyp:hlinkClr xmlns:ahyp="http://schemas.microsoft.com/office/drawing/2018/hyperlinkcolor" val="tx"/>
                    </a:ext>
                  </a:extLst>
                </a:hlinkClick>
              </a:rPr>
              <a:t>https://bohatala.com/strategic-human-resource-activities-at-apple-inc/</a:t>
            </a:r>
            <a:endParaRPr lang="en-US" sz="1800" b="0" dirty="0">
              <a:solidFill>
                <a:schemeClr val="tx1"/>
              </a:solidFill>
              <a:latin typeface="Times New Roman" panose="02020603050405020304" pitchFamily="18" charset="0"/>
              <a:ea typeface="Roboto"/>
              <a:cs typeface="Times New Roman" panose="02020603050405020304" pitchFamily="18" charset="0"/>
              <a:sym typeface="Roboto"/>
            </a:endParaRPr>
          </a:p>
          <a:p>
            <a:r>
              <a:rPr lang="en-US" sz="1800" b="0" dirty="0">
                <a:solidFill>
                  <a:schemeClr val="tx1"/>
                </a:solidFill>
                <a:latin typeface="Times New Roman" panose="02020603050405020304" pitchFamily="18" charset="0"/>
                <a:ea typeface="Roboto"/>
                <a:cs typeface="Times New Roman" panose="02020603050405020304" pitchFamily="18" charset="0"/>
                <a:sym typeface="Roboto"/>
              </a:rPr>
              <a:t>Reddington, M., Martin, G., &amp; </a:t>
            </a:r>
            <a:r>
              <a:rPr lang="en-US" sz="1800" b="0" dirty="0" err="1">
                <a:solidFill>
                  <a:schemeClr val="tx1"/>
                </a:solidFill>
                <a:latin typeface="Times New Roman" panose="02020603050405020304" pitchFamily="18" charset="0"/>
                <a:ea typeface="Roboto"/>
                <a:cs typeface="Times New Roman" panose="02020603050405020304" pitchFamily="18" charset="0"/>
                <a:sym typeface="Roboto"/>
              </a:rPr>
              <a:t>Bondarouk</a:t>
            </a:r>
            <a:r>
              <a:rPr lang="en-US" sz="1800" b="0" dirty="0">
                <a:solidFill>
                  <a:schemeClr val="tx1"/>
                </a:solidFill>
                <a:latin typeface="Times New Roman" panose="02020603050405020304" pitchFamily="18" charset="0"/>
                <a:ea typeface="Roboto"/>
                <a:cs typeface="Times New Roman" panose="02020603050405020304" pitchFamily="18" charset="0"/>
                <a:sym typeface="Roboto"/>
              </a:rPr>
              <a:t>, T. (2011). Linking HR strategy, e-HR goals, architectures, and outcomes: a model and case study evidence. In Electronic HRM in Theory and Practice (Vol. 8, pp. 55-81). Emerald Group Publishing Limited.</a:t>
            </a: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275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16E7AD-DF4B-B54C-18E3-9A06F1428824}"/>
              </a:ext>
            </a:extLst>
          </p:cNvPr>
          <p:cNvSpPr>
            <a:spLocks noGrp="1"/>
          </p:cNvSpPr>
          <p:nvPr>
            <p:ph idx="1"/>
          </p:nvPr>
        </p:nvSpPr>
        <p:spPr>
          <a:xfrm>
            <a:off x="677334" y="881743"/>
            <a:ext cx="8596668" cy="5159619"/>
          </a:xfrm>
        </p:spPr>
        <p:txBody>
          <a:bodyPr/>
          <a:lstStyle/>
          <a:p>
            <a:endParaRPr lang="en-IN" dirty="0"/>
          </a:p>
          <a:p>
            <a:pPr marL="0" indent="0">
              <a:buNone/>
            </a:pPr>
            <a:r>
              <a:rPr lang="en-IN" dirty="0"/>
              <a:t>     </a:t>
            </a:r>
          </a:p>
          <a:p>
            <a:pPr marL="0" indent="0">
              <a:buNone/>
            </a:pPr>
            <a:endParaRPr lang="en-IN" dirty="0"/>
          </a:p>
          <a:p>
            <a:pPr marL="0" indent="0">
              <a:buNone/>
            </a:pPr>
            <a:r>
              <a:rPr lang="en-IN" dirty="0"/>
              <a:t>                            </a:t>
            </a:r>
          </a:p>
          <a:p>
            <a:pPr marL="0" indent="0">
              <a:buNone/>
            </a:pPr>
            <a:r>
              <a:rPr lang="en-IN" dirty="0"/>
              <a:t>                             </a:t>
            </a:r>
            <a:r>
              <a:rPr lang="en-IN" sz="7200" dirty="0">
                <a:solidFill>
                  <a:schemeClr val="accent1"/>
                </a:solidFill>
                <a:latin typeface="Times" panose="02020603050405020304" pitchFamily="18" charset="0"/>
                <a:cs typeface="Times" panose="02020603050405020304" pitchFamily="18" charset="0"/>
              </a:rPr>
              <a:t>THANK</a:t>
            </a:r>
            <a:r>
              <a:rPr lang="en-IN" sz="7200" dirty="0">
                <a:solidFill>
                  <a:schemeClr val="accent1"/>
                </a:solidFill>
              </a:rPr>
              <a:t> YOU</a:t>
            </a:r>
          </a:p>
        </p:txBody>
      </p:sp>
    </p:spTree>
    <p:extLst>
      <p:ext uri="{BB962C8B-B14F-4D97-AF65-F5344CB8AC3E}">
        <p14:creationId xmlns:p14="http://schemas.microsoft.com/office/powerpoint/2010/main" val="27166159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790</TotalTime>
  <Words>1773</Words>
  <Application>Microsoft Office PowerPoint</Application>
  <PresentationFormat>Widescreen</PresentationFormat>
  <Paragraphs>106</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Lato</vt:lpstr>
      <vt:lpstr>Raleway</vt:lpstr>
      <vt:lpstr>Roboto</vt:lpstr>
      <vt:lpstr>Times</vt:lpstr>
      <vt:lpstr>Times New Roman</vt:lpstr>
      <vt:lpstr>Trebuchet MS</vt:lpstr>
      <vt:lpstr>Wingdings</vt:lpstr>
      <vt:lpstr>Wingdings 3</vt:lpstr>
      <vt:lpstr>Facet</vt:lpstr>
      <vt:lpstr>HR Strategies for Public and Private Sector</vt:lpstr>
      <vt:lpstr>TABLE OF CONTENTS</vt:lpstr>
      <vt:lpstr>Role of HRM in organizations</vt:lpstr>
      <vt:lpstr>Importance of aligning HRM with overall Organizational Strategy</vt:lpstr>
      <vt:lpstr>HR Strategy of Private Sector Company – TESCO </vt:lpstr>
      <vt:lpstr>HR Strategy of Public Sector Company - NASA </vt:lpstr>
      <vt:lpstr>Private Sector Organization - Competitive Advantage </vt:lpstr>
      <vt:lpstr>Public Sector Organization - Competitive Advantage </vt:lpstr>
      <vt:lpstr>COMPARATIVE ANALYSIS</vt:lpstr>
      <vt:lpstr>Conclusion </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 for Public and Private Sector</dc:title>
  <dc:creator>Abhishek Chauhan</dc:creator>
  <cp:lastModifiedBy>Abhishek Chauhan</cp:lastModifiedBy>
  <cp:revision>2</cp:revision>
  <dcterms:created xsi:type="dcterms:W3CDTF">2023-07-09T21:57:47Z</dcterms:created>
  <dcterms:modified xsi:type="dcterms:W3CDTF">2023-07-10T11:15:23Z</dcterms:modified>
</cp:coreProperties>
</file>