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2" r:id="rId1"/>
  </p:sldMasterIdLst>
  <p:sldIdLst>
    <p:sldId id="256" r:id="rId2"/>
    <p:sldId id="267" r:id="rId3"/>
    <p:sldId id="258" r:id="rId4"/>
    <p:sldId id="257" r:id="rId5"/>
    <p:sldId id="266" r:id="rId6"/>
    <p:sldId id="259" r:id="rId7"/>
    <p:sldId id="260" r:id="rId8"/>
    <p:sldId id="263" r:id="rId9"/>
    <p:sldId id="268" r:id="rId10"/>
    <p:sldId id="269" r:id="rId11"/>
    <p:sldId id="270" r:id="rId12"/>
    <p:sldId id="264" r:id="rId13"/>
    <p:sldId id="271" r:id="rId14"/>
    <p:sldId id="272" r:id="rId15"/>
    <p:sldId id="273" r:id="rId16"/>
    <p:sldId id="274" r:id="rId17"/>
    <p:sldId id="261" r:id="rId18"/>
    <p:sldId id="262" r:id="rId19"/>
    <p:sldId id="275" r:id="rId20"/>
    <p:sldId id="276" r:id="rId21"/>
    <p:sldId id="277" r:id="rId22"/>
    <p:sldId id="278" r:id="rId23"/>
    <p:sldId id="281" r:id="rId24"/>
    <p:sldId id="282" r:id="rId2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9" d="100"/>
          <a:sy n="109" d="100"/>
        </p:scale>
        <p:origin x="167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BFF4DD-D7C8-4042-BF7F-D723CB74F031}" type="doc">
      <dgm:prSet loTypeId="urn:microsoft.com/office/officeart/2005/8/layout/arrow5" loCatId="relationship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9215F9A-261C-A145-ACA8-37557E6EAD70}">
      <dgm:prSet phldrT="[Text]"/>
      <dgm:spPr/>
      <dgm:t>
        <a:bodyPr/>
        <a:lstStyle/>
        <a:p>
          <a:r>
            <a:rPr lang="en-US" dirty="0" err="1" smtClean="0"/>
            <a:t>menter</a:t>
          </a:r>
          <a:endParaRPr lang="en-US" dirty="0"/>
        </a:p>
      </dgm:t>
    </dgm:pt>
    <dgm:pt modelId="{10B74E01-6C59-524E-909B-C1BB368CF920}" type="parTrans" cxnId="{AE1FF8A7-FF6F-9C44-9A82-0DAED325BD97}">
      <dgm:prSet/>
      <dgm:spPr/>
      <dgm:t>
        <a:bodyPr/>
        <a:lstStyle/>
        <a:p>
          <a:endParaRPr lang="en-US"/>
        </a:p>
      </dgm:t>
    </dgm:pt>
    <dgm:pt modelId="{F03B4A94-E92C-1841-94EC-CB24319D63EA}" type="sibTrans" cxnId="{AE1FF8A7-FF6F-9C44-9A82-0DAED325BD97}">
      <dgm:prSet/>
      <dgm:spPr/>
      <dgm:t>
        <a:bodyPr/>
        <a:lstStyle/>
        <a:p>
          <a:endParaRPr lang="en-US"/>
        </a:p>
      </dgm:t>
    </dgm:pt>
    <dgm:pt modelId="{2C6DD4C5-38AC-6244-8506-082C1938D413}">
      <dgm:prSet phldrT="[Text]"/>
      <dgm:spPr/>
      <dgm:t>
        <a:bodyPr/>
        <a:lstStyle/>
        <a:p>
          <a:r>
            <a:rPr lang="en-US" dirty="0" err="1" smtClean="0"/>
            <a:t>entrepreneuriaeth</a:t>
          </a:r>
          <a:endParaRPr lang="en-US" dirty="0"/>
        </a:p>
      </dgm:t>
    </dgm:pt>
    <dgm:pt modelId="{C49C5AFE-9D58-DF48-BAD1-D9D8BAC0F18E}" type="parTrans" cxnId="{CB05ECA9-2C02-7946-8506-990DE0227F44}">
      <dgm:prSet/>
      <dgm:spPr/>
      <dgm:t>
        <a:bodyPr/>
        <a:lstStyle/>
        <a:p>
          <a:endParaRPr lang="en-US"/>
        </a:p>
      </dgm:t>
    </dgm:pt>
    <dgm:pt modelId="{EF08B50C-50C9-F048-9050-92D1E8418D78}" type="sibTrans" cxnId="{CB05ECA9-2C02-7946-8506-990DE0227F44}">
      <dgm:prSet/>
      <dgm:spPr/>
      <dgm:t>
        <a:bodyPr/>
        <a:lstStyle/>
        <a:p>
          <a:endParaRPr lang="en-US"/>
        </a:p>
      </dgm:t>
    </dgm:pt>
    <dgm:pt modelId="{2BE5DDB8-0155-5B4A-86FB-1C1C58186C74}" type="pres">
      <dgm:prSet presAssocID="{94BFF4DD-D7C8-4042-BF7F-D723CB74F031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EF47843-8489-E442-A0D2-EE1CA2C8DF52}" type="pres">
      <dgm:prSet presAssocID="{79215F9A-261C-A145-ACA8-37557E6EAD70}" presName="arrow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E2D5DF0-AA4F-E84A-AC92-599224B55710}" type="pres">
      <dgm:prSet presAssocID="{2C6DD4C5-38AC-6244-8506-082C1938D413}" presName="arrow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1D91564-DD22-5342-9FCA-923A327FAC20}" type="presOf" srcId="{2C6DD4C5-38AC-6244-8506-082C1938D413}" destId="{6E2D5DF0-AA4F-E84A-AC92-599224B55710}" srcOrd="0" destOrd="0" presId="urn:microsoft.com/office/officeart/2005/8/layout/arrow5"/>
    <dgm:cxn modelId="{7A6490B5-F8A1-0E46-88B7-C295E3B6267D}" type="presOf" srcId="{79215F9A-261C-A145-ACA8-37557E6EAD70}" destId="{0EF47843-8489-E442-A0D2-EE1CA2C8DF52}" srcOrd="0" destOrd="0" presId="urn:microsoft.com/office/officeart/2005/8/layout/arrow5"/>
    <dgm:cxn modelId="{AE1FF8A7-FF6F-9C44-9A82-0DAED325BD97}" srcId="{94BFF4DD-D7C8-4042-BF7F-D723CB74F031}" destId="{79215F9A-261C-A145-ACA8-37557E6EAD70}" srcOrd="0" destOrd="0" parTransId="{10B74E01-6C59-524E-909B-C1BB368CF920}" sibTransId="{F03B4A94-E92C-1841-94EC-CB24319D63EA}"/>
    <dgm:cxn modelId="{CB05ECA9-2C02-7946-8506-990DE0227F44}" srcId="{94BFF4DD-D7C8-4042-BF7F-D723CB74F031}" destId="{2C6DD4C5-38AC-6244-8506-082C1938D413}" srcOrd="1" destOrd="0" parTransId="{C49C5AFE-9D58-DF48-BAD1-D9D8BAC0F18E}" sibTransId="{EF08B50C-50C9-F048-9050-92D1E8418D78}"/>
    <dgm:cxn modelId="{9CC84602-763F-C841-BD12-5B575067C043}" type="presOf" srcId="{94BFF4DD-D7C8-4042-BF7F-D723CB74F031}" destId="{2BE5DDB8-0155-5B4A-86FB-1C1C58186C74}" srcOrd="0" destOrd="0" presId="urn:microsoft.com/office/officeart/2005/8/layout/arrow5"/>
    <dgm:cxn modelId="{3779DAC4-EED7-184C-B7BB-C7EA50B1F561}" type="presParOf" srcId="{2BE5DDB8-0155-5B4A-86FB-1C1C58186C74}" destId="{0EF47843-8489-E442-A0D2-EE1CA2C8DF52}" srcOrd="0" destOrd="0" presId="urn:microsoft.com/office/officeart/2005/8/layout/arrow5"/>
    <dgm:cxn modelId="{88A7282C-7282-EB48-8701-FB2F0F0C258C}" type="presParOf" srcId="{2BE5DDB8-0155-5B4A-86FB-1C1C58186C74}" destId="{6E2D5DF0-AA4F-E84A-AC92-599224B55710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782D66-F9D8-E74A-AA80-CB18C3BE5F5D}" type="doc">
      <dgm:prSet loTypeId="urn:microsoft.com/office/officeart/2005/8/layout/radial6" loCatId="cycl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3CE1223-9945-2B4E-B4E7-68A41D292BF0}">
      <dgm:prSet phldrT="[Text]"/>
      <dgm:spPr/>
      <dgm:t>
        <a:bodyPr/>
        <a:lstStyle/>
        <a:p>
          <a:r>
            <a:rPr lang="en-US" dirty="0" smtClean="0"/>
            <a:t>Y 3 ‘</a:t>
          </a:r>
          <a:r>
            <a:rPr lang="en-US" dirty="0" err="1" smtClean="0"/>
            <a:t>gog</a:t>
          </a:r>
          <a:r>
            <a:rPr lang="en-US" dirty="0" smtClean="0"/>
            <a:t>’</a:t>
          </a:r>
          <a:endParaRPr lang="en-US" dirty="0"/>
        </a:p>
      </dgm:t>
    </dgm:pt>
    <dgm:pt modelId="{897401CA-95E3-2841-B4D6-2B819595959E}" type="parTrans" cxnId="{D4DC70DB-0F15-824E-BFA2-DF3970FBFD1C}">
      <dgm:prSet/>
      <dgm:spPr/>
      <dgm:t>
        <a:bodyPr/>
        <a:lstStyle/>
        <a:p>
          <a:endParaRPr lang="en-US"/>
        </a:p>
      </dgm:t>
    </dgm:pt>
    <dgm:pt modelId="{A5E03708-9BD7-3148-B3CA-3A7643360AAD}" type="sibTrans" cxnId="{D4DC70DB-0F15-824E-BFA2-DF3970FBFD1C}">
      <dgm:prSet/>
      <dgm:spPr/>
      <dgm:t>
        <a:bodyPr/>
        <a:lstStyle/>
        <a:p>
          <a:endParaRPr lang="en-US"/>
        </a:p>
      </dgm:t>
    </dgm:pt>
    <dgm:pt modelId="{87F9AC87-5AF0-4F42-9BDC-D389B4A0416A}">
      <dgm:prSet phldrT="[Text]" custT="1"/>
      <dgm:spPr>
        <a:solidFill>
          <a:schemeClr val="accent2">
            <a:lumMod val="50000"/>
            <a:lumOff val="50000"/>
          </a:schemeClr>
        </a:solidFill>
      </dgm:spPr>
      <dgm:t>
        <a:bodyPr/>
        <a:lstStyle/>
        <a:p>
          <a:r>
            <a:rPr lang="en-US" sz="1600" dirty="0" err="1" smtClean="0"/>
            <a:t>Pedagogaeth</a:t>
          </a:r>
          <a:endParaRPr lang="en-US" sz="1600" dirty="0"/>
        </a:p>
      </dgm:t>
    </dgm:pt>
    <dgm:pt modelId="{D2EFA023-EC5D-304D-8474-CC1B0E4563C9}" type="parTrans" cxnId="{4F4DE838-8793-F947-9C77-55C5920BE7A4}">
      <dgm:prSet/>
      <dgm:spPr/>
      <dgm:t>
        <a:bodyPr/>
        <a:lstStyle/>
        <a:p>
          <a:endParaRPr lang="en-US"/>
        </a:p>
      </dgm:t>
    </dgm:pt>
    <dgm:pt modelId="{CB1369F7-4317-C742-A19D-9717368CD501}" type="sibTrans" cxnId="{4F4DE838-8793-F947-9C77-55C5920BE7A4}">
      <dgm:prSet/>
      <dgm:spPr/>
      <dgm:t>
        <a:bodyPr/>
        <a:lstStyle/>
        <a:p>
          <a:endParaRPr lang="en-US"/>
        </a:p>
      </dgm:t>
    </dgm:pt>
    <dgm:pt modelId="{EEA2BE39-262A-BA40-BF43-DE763F33BF2A}">
      <dgm:prSet phldrT="[Text]" custT="1"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en-US" sz="1600" dirty="0" err="1" smtClean="0"/>
            <a:t>Andragogaeth</a:t>
          </a:r>
          <a:endParaRPr lang="en-US" sz="1600" dirty="0"/>
        </a:p>
      </dgm:t>
    </dgm:pt>
    <dgm:pt modelId="{E18C93E9-A411-4740-BB85-7C516826E47D}" type="parTrans" cxnId="{FF2698E0-93B7-944C-A3AA-4F47458B1752}">
      <dgm:prSet/>
      <dgm:spPr/>
      <dgm:t>
        <a:bodyPr/>
        <a:lstStyle/>
        <a:p>
          <a:endParaRPr lang="en-US"/>
        </a:p>
      </dgm:t>
    </dgm:pt>
    <dgm:pt modelId="{C88FAA19-AF41-DE45-8A73-3F60B8CA7649}" type="sibTrans" cxnId="{FF2698E0-93B7-944C-A3AA-4F47458B1752}">
      <dgm:prSet/>
      <dgm:spPr/>
      <dgm:t>
        <a:bodyPr/>
        <a:lstStyle/>
        <a:p>
          <a:endParaRPr lang="en-US"/>
        </a:p>
      </dgm:t>
    </dgm:pt>
    <dgm:pt modelId="{4653EF42-9668-124F-897A-2414AE2D5081}">
      <dgm:prSet phldrT="[Text]" custT="1"/>
      <dgm:spPr>
        <a:solidFill>
          <a:schemeClr val="accent4">
            <a:lumMod val="50000"/>
          </a:schemeClr>
        </a:solidFill>
      </dgm:spPr>
      <dgm:t>
        <a:bodyPr/>
        <a:lstStyle/>
        <a:p>
          <a:r>
            <a:rPr lang="en-US" sz="1600" dirty="0" err="1" smtClean="0"/>
            <a:t>Heutagogaeth</a:t>
          </a:r>
          <a:endParaRPr lang="en-US" sz="1600" dirty="0"/>
        </a:p>
      </dgm:t>
    </dgm:pt>
    <dgm:pt modelId="{B29F9C68-1445-614B-B629-B1892BF41228}" type="parTrans" cxnId="{78C54BD2-88CD-D747-8223-CD0060AEF1B3}">
      <dgm:prSet/>
      <dgm:spPr/>
      <dgm:t>
        <a:bodyPr/>
        <a:lstStyle/>
        <a:p>
          <a:endParaRPr lang="en-US"/>
        </a:p>
      </dgm:t>
    </dgm:pt>
    <dgm:pt modelId="{A847D379-1DBE-7840-9302-5C0D8AB77549}" type="sibTrans" cxnId="{78C54BD2-88CD-D747-8223-CD0060AEF1B3}">
      <dgm:prSet/>
      <dgm:spPr/>
      <dgm:t>
        <a:bodyPr/>
        <a:lstStyle/>
        <a:p>
          <a:endParaRPr lang="en-US"/>
        </a:p>
      </dgm:t>
    </dgm:pt>
    <dgm:pt modelId="{E1C646E3-4FCE-474E-A27C-FD91516BFAA0}">
      <dgm:prSet phldrT="[Text]"/>
      <dgm:spPr/>
      <dgm:t>
        <a:bodyPr/>
        <a:lstStyle/>
        <a:p>
          <a:endParaRPr lang="en-US" dirty="0"/>
        </a:p>
      </dgm:t>
    </dgm:pt>
    <dgm:pt modelId="{19490F85-DBB7-6F47-8C78-741E3AC4601E}" type="parTrans" cxnId="{E0EDB4BF-AFBD-E340-8B8E-B747D52FC6D9}">
      <dgm:prSet/>
      <dgm:spPr/>
      <dgm:t>
        <a:bodyPr/>
        <a:lstStyle/>
        <a:p>
          <a:endParaRPr lang="en-US"/>
        </a:p>
      </dgm:t>
    </dgm:pt>
    <dgm:pt modelId="{CD360101-6B5F-0B46-A442-602535E4B10B}" type="sibTrans" cxnId="{E0EDB4BF-AFBD-E340-8B8E-B747D52FC6D9}">
      <dgm:prSet/>
      <dgm:spPr/>
      <dgm:t>
        <a:bodyPr/>
        <a:lstStyle/>
        <a:p>
          <a:endParaRPr lang="en-US"/>
        </a:p>
      </dgm:t>
    </dgm:pt>
    <dgm:pt modelId="{8F1678FB-D13D-384B-8D59-F65A025CD04B}" type="pres">
      <dgm:prSet presAssocID="{C8782D66-F9D8-E74A-AA80-CB18C3BE5F5D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2F82190-B9B4-2A4F-AFB3-963E323CB2CA}" type="pres">
      <dgm:prSet presAssocID="{03CE1223-9945-2B4E-B4E7-68A41D292BF0}" presName="centerShape" presStyleLbl="node0" presStyleIdx="0" presStyleCnt="1"/>
      <dgm:spPr/>
      <dgm:t>
        <a:bodyPr/>
        <a:lstStyle/>
        <a:p>
          <a:endParaRPr lang="en-US"/>
        </a:p>
      </dgm:t>
    </dgm:pt>
    <dgm:pt modelId="{0B403263-7B53-7F46-9A57-0BCD862D59D4}" type="pres">
      <dgm:prSet presAssocID="{87F9AC87-5AF0-4F42-9BDC-D389B4A0416A}" presName="node" presStyleLbl="node1" presStyleIdx="0" presStyleCnt="3" custScaleX="153542" custScaleY="11439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7FF6CE6-E4AD-BB4F-91F6-668E7046B0D9}" type="pres">
      <dgm:prSet presAssocID="{87F9AC87-5AF0-4F42-9BDC-D389B4A0416A}" presName="dummy" presStyleCnt="0"/>
      <dgm:spPr/>
    </dgm:pt>
    <dgm:pt modelId="{1026D614-7D32-4046-80E9-6CBC5D195459}" type="pres">
      <dgm:prSet presAssocID="{CB1369F7-4317-C742-A19D-9717368CD501}" presName="sibTrans" presStyleLbl="sibTrans2D1" presStyleIdx="0" presStyleCnt="3"/>
      <dgm:spPr/>
      <dgm:t>
        <a:bodyPr/>
        <a:lstStyle/>
        <a:p>
          <a:endParaRPr lang="en-US"/>
        </a:p>
      </dgm:t>
    </dgm:pt>
    <dgm:pt modelId="{B0DEC9C0-5358-DB4B-8B48-CCC632B20FFE}" type="pres">
      <dgm:prSet presAssocID="{EEA2BE39-262A-BA40-BF43-DE763F33BF2A}" presName="node" presStyleLbl="node1" presStyleIdx="1" presStyleCnt="3" custScaleX="153542" custScaleY="11439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25D0165-8D78-F047-AA3C-F7DB7043F530}" type="pres">
      <dgm:prSet presAssocID="{EEA2BE39-262A-BA40-BF43-DE763F33BF2A}" presName="dummy" presStyleCnt="0"/>
      <dgm:spPr/>
    </dgm:pt>
    <dgm:pt modelId="{DE507271-AF01-5447-A6D1-37F04F27CCCF}" type="pres">
      <dgm:prSet presAssocID="{C88FAA19-AF41-DE45-8A73-3F60B8CA7649}" presName="sibTrans" presStyleLbl="sibTrans2D1" presStyleIdx="1" presStyleCnt="3"/>
      <dgm:spPr/>
      <dgm:t>
        <a:bodyPr/>
        <a:lstStyle/>
        <a:p>
          <a:endParaRPr lang="en-US"/>
        </a:p>
      </dgm:t>
    </dgm:pt>
    <dgm:pt modelId="{176BEE88-E998-0D47-9226-305078AB3C43}" type="pres">
      <dgm:prSet presAssocID="{4653EF42-9668-124F-897A-2414AE2D5081}" presName="node" presStyleLbl="node1" presStyleIdx="2" presStyleCnt="3" custScaleX="153542" custScaleY="11439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B41B050-D9EC-B04A-9F71-E2E9E3397E15}" type="pres">
      <dgm:prSet presAssocID="{4653EF42-9668-124F-897A-2414AE2D5081}" presName="dummy" presStyleCnt="0"/>
      <dgm:spPr/>
    </dgm:pt>
    <dgm:pt modelId="{5FE55C2F-8CF6-CD4D-AD56-71C0C8A19519}" type="pres">
      <dgm:prSet presAssocID="{A847D379-1DBE-7840-9302-5C0D8AB77549}" presName="sibTrans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0D4659E0-0052-0D4F-869F-45AF5B437AEA}" type="presOf" srcId="{EEA2BE39-262A-BA40-BF43-DE763F33BF2A}" destId="{B0DEC9C0-5358-DB4B-8B48-CCC632B20FFE}" srcOrd="0" destOrd="0" presId="urn:microsoft.com/office/officeart/2005/8/layout/radial6"/>
    <dgm:cxn modelId="{FF2698E0-93B7-944C-A3AA-4F47458B1752}" srcId="{03CE1223-9945-2B4E-B4E7-68A41D292BF0}" destId="{EEA2BE39-262A-BA40-BF43-DE763F33BF2A}" srcOrd="1" destOrd="0" parTransId="{E18C93E9-A411-4740-BB85-7C516826E47D}" sibTransId="{C88FAA19-AF41-DE45-8A73-3F60B8CA7649}"/>
    <dgm:cxn modelId="{75E3CFC2-A325-6643-B24F-3937BD761442}" type="presOf" srcId="{CB1369F7-4317-C742-A19D-9717368CD501}" destId="{1026D614-7D32-4046-80E9-6CBC5D195459}" srcOrd="0" destOrd="0" presId="urn:microsoft.com/office/officeart/2005/8/layout/radial6"/>
    <dgm:cxn modelId="{63EEFDBC-C943-A34F-A4AA-99611926D25B}" type="presOf" srcId="{C8782D66-F9D8-E74A-AA80-CB18C3BE5F5D}" destId="{8F1678FB-D13D-384B-8D59-F65A025CD04B}" srcOrd="0" destOrd="0" presId="urn:microsoft.com/office/officeart/2005/8/layout/radial6"/>
    <dgm:cxn modelId="{78C54BD2-88CD-D747-8223-CD0060AEF1B3}" srcId="{03CE1223-9945-2B4E-B4E7-68A41D292BF0}" destId="{4653EF42-9668-124F-897A-2414AE2D5081}" srcOrd="2" destOrd="0" parTransId="{B29F9C68-1445-614B-B629-B1892BF41228}" sibTransId="{A847D379-1DBE-7840-9302-5C0D8AB77549}"/>
    <dgm:cxn modelId="{02F4C4E0-D328-024C-B3CB-AE9529512342}" type="presOf" srcId="{03CE1223-9945-2B4E-B4E7-68A41D292BF0}" destId="{F2F82190-B9B4-2A4F-AFB3-963E323CB2CA}" srcOrd="0" destOrd="0" presId="urn:microsoft.com/office/officeart/2005/8/layout/radial6"/>
    <dgm:cxn modelId="{E0EDB4BF-AFBD-E340-8B8E-B747D52FC6D9}" srcId="{C8782D66-F9D8-E74A-AA80-CB18C3BE5F5D}" destId="{E1C646E3-4FCE-474E-A27C-FD91516BFAA0}" srcOrd="1" destOrd="0" parTransId="{19490F85-DBB7-6F47-8C78-741E3AC4601E}" sibTransId="{CD360101-6B5F-0B46-A442-602535E4B10B}"/>
    <dgm:cxn modelId="{41C26EFC-54CE-C446-AEDA-F74052CD581B}" type="presOf" srcId="{A847D379-1DBE-7840-9302-5C0D8AB77549}" destId="{5FE55C2F-8CF6-CD4D-AD56-71C0C8A19519}" srcOrd="0" destOrd="0" presId="urn:microsoft.com/office/officeart/2005/8/layout/radial6"/>
    <dgm:cxn modelId="{AD0A7413-9F49-1443-BADC-4FE0C9BE1F81}" type="presOf" srcId="{87F9AC87-5AF0-4F42-9BDC-D389B4A0416A}" destId="{0B403263-7B53-7F46-9A57-0BCD862D59D4}" srcOrd="0" destOrd="0" presId="urn:microsoft.com/office/officeart/2005/8/layout/radial6"/>
    <dgm:cxn modelId="{915FC484-524E-9A48-9C8F-A61AD5FDA28F}" type="presOf" srcId="{4653EF42-9668-124F-897A-2414AE2D5081}" destId="{176BEE88-E998-0D47-9226-305078AB3C43}" srcOrd="0" destOrd="0" presId="urn:microsoft.com/office/officeart/2005/8/layout/radial6"/>
    <dgm:cxn modelId="{D4DC70DB-0F15-824E-BFA2-DF3970FBFD1C}" srcId="{C8782D66-F9D8-E74A-AA80-CB18C3BE5F5D}" destId="{03CE1223-9945-2B4E-B4E7-68A41D292BF0}" srcOrd="0" destOrd="0" parTransId="{897401CA-95E3-2841-B4D6-2B819595959E}" sibTransId="{A5E03708-9BD7-3148-B3CA-3A7643360AAD}"/>
    <dgm:cxn modelId="{5085F376-D457-E249-BACE-27EAED7A7F9F}" type="presOf" srcId="{C88FAA19-AF41-DE45-8A73-3F60B8CA7649}" destId="{DE507271-AF01-5447-A6D1-37F04F27CCCF}" srcOrd="0" destOrd="0" presId="urn:microsoft.com/office/officeart/2005/8/layout/radial6"/>
    <dgm:cxn modelId="{4F4DE838-8793-F947-9C77-55C5920BE7A4}" srcId="{03CE1223-9945-2B4E-B4E7-68A41D292BF0}" destId="{87F9AC87-5AF0-4F42-9BDC-D389B4A0416A}" srcOrd="0" destOrd="0" parTransId="{D2EFA023-EC5D-304D-8474-CC1B0E4563C9}" sibTransId="{CB1369F7-4317-C742-A19D-9717368CD501}"/>
    <dgm:cxn modelId="{0FDAA182-8122-F44F-9A37-058266E15C84}" type="presParOf" srcId="{8F1678FB-D13D-384B-8D59-F65A025CD04B}" destId="{F2F82190-B9B4-2A4F-AFB3-963E323CB2CA}" srcOrd="0" destOrd="0" presId="urn:microsoft.com/office/officeart/2005/8/layout/radial6"/>
    <dgm:cxn modelId="{5BB472B0-F9C7-B24F-AD10-71E0A87246C2}" type="presParOf" srcId="{8F1678FB-D13D-384B-8D59-F65A025CD04B}" destId="{0B403263-7B53-7F46-9A57-0BCD862D59D4}" srcOrd="1" destOrd="0" presId="urn:microsoft.com/office/officeart/2005/8/layout/radial6"/>
    <dgm:cxn modelId="{2393FF8D-0259-5B4E-80FC-3B3C77C6C19C}" type="presParOf" srcId="{8F1678FB-D13D-384B-8D59-F65A025CD04B}" destId="{E7FF6CE6-E4AD-BB4F-91F6-668E7046B0D9}" srcOrd="2" destOrd="0" presId="urn:microsoft.com/office/officeart/2005/8/layout/radial6"/>
    <dgm:cxn modelId="{7F2807B8-AC3E-A244-B0F2-55C7AF33A0B0}" type="presParOf" srcId="{8F1678FB-D13D-384B-8D59-F65A025CD04B}" destId="{1026D614-7D32-4046-80E9-6CBC5D195459}" srcOrd="3" destOrd="0" presId="urn:microsoft.com/office/officeart/2005/8/layout/radial6"/>
    <dgm:cxn modelId="{B0BF088B-75C5-E84C-A578-4DDEFAAEF861}" type="presParOf" srcId="{8F1678FB-D13D-384B-8D59-F65A025CD04B}" destId="{B0DEC9C0-5358-DB4B-8B48-CCC632B20FFE}" srcOrd="4" destOrd="0" presId="urn:microsoft.com/office/officeart/2005/8/layout/radial6"/>
    <dgm:cxn modelId="{00FBF14A-BF79-B947-840A-F49BAC98F506}" type="presParOf" srcId="{8F1678FB-D13D-384B-8D59-F65A025CD04B}" destId="{425D0165-8D78-F047-AA3C-F7DB7043F530}" srcOrd="5" destOrd="0" presId="urn:microsoft.com/office/officeart/2005/8/layout/radial6"/>
    <dgm:cxn modelId="{0611805B-A781-6546-8C68-81D9F80189AF}" type="presParOf" srcId="{8F1678FB-D13D-384B-8D59-F65A025CD04B}" destId="{DE507271-AF01-5447-A6D1-37F04F27CCCF}" srcOrd="6" destOrd="0" presId="urn:microsoft.com/office/officeart/2005/8/layout/radial6"/>
    <dgm:cxn modelId="{E8A9A488-0E19-5D4B-A7D0-5F855FAA380D}" type="presParOf" srcId="{8F1678FB-D13D-384B-8D59-F65A025CD04B}" destId="{176BEE88-E998-0D47-9226-305078AB3C43}" srcOrd="7" destOrd="0" presId="urn:microsoft.com/office/officeart/2005/8/layout/radial6"/>
    <dgm:cxn modelId="{787BD168-1702-4549-BDE6-1940F4469F86}" type="presParOf" srcId="{8F1678FB-D13D-384B-8D59-F65A025CD04B}" destId="{2B41B050-D9EC-B04A-9F71-E2E9E3397E15}" srcOrd="8" destOrd="0" presId="urn:microsoft.com/office/officeart/2005/8/layout/radial6"/>
    <dgm:cxn modelId="{9D50FCC5-D5D7-DA41-A164-EACF8D571AF0}" type="presParOf" srcId="{8F1678FB-D13D-384B-8D59-F65A025CD04B}" destId="{5FE55C2F-8CF6-CD4D-AD56-71C0C8A19519}" srcOrd="9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F47843-8489-E442-A0D2-EE1CA2C8DF52}">
      <dsp:nvSpPr>
        <dsp:cNvPr id="0" name=""/>
        <dsp:cNvSpPr/>
      </dsp:nvSpPr>
      <dsp:spPr>
        <a:xfrm rot="16200000">
          <a:off x="666" y="358308"/>
          <a:ext cx="4189776" cy="4189776"/>
        </a:xfrm>
        <a:prstGeom prst="downArrow">
          <a:avLst>
            <a:gd name="adj1" fmla="val 50000"/>
            <a:gd name="adj2" fmla="val 35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0000"/>
                <a:satMod val="150000"/>
              </a:schemeClr>
              <a:schemeClr val="accent1">
                <a:hueOff val="0"/>
                <a:satOff val="0"/>
                <a:lumOff val="0"/>
                <a:alphaOff val="0"/>
                <a:alpha val="10000"/>
                <a:satMod val="120000"/>
              </a:schemeClr>
            </a:duotone>
          </a:blip>
          <a:stretch/>
        </a:blipFill>
        <a:ln>
          <a:noFill/>
        </a:ln>
        <a:effectLst>
          <a:outerShdw blurRad="101600" dist="38100" dir="5400000" rotWithShape="0">
            <a:srgbClr val="000000">
              <a:alpha val="7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 dirty="0" err="1" smtClean="0"/>
            <a:t>menter</a:t>
          </a:r>
          <a:endParaRPr lang="en-US" sz="3300" kern="1200" dirty="0"/>
        </a:p>
      </dsp:txBody>
      <dsp:txXfrm rot="5400000">
        <a:off x="667" y="1405752"/>
        <a:ext cx="3456565" cy="2094888"/>
      </dsp:txXfrm>
    </dsp:sp>
    <dsp:sp modelId="{6E2D5DF0-AA4F-E84A-AC92-599224B55710}">
      <dsp:nvSpPr>
        <dsp:cNvPr id="0" name=""/>
        <dsp:cNvSpPr/>
      </dsp:nvSpPr>
      <dsp:spPr>
        <a:xfrm rot="5400000">
          <a:off x="4433337" y="358308"/>
          <a:ext cx="4189776" cy="4189776"/>
        </a:xfrm>
        <a:prstGeom prst="downArrow">
          <a:avLst>
            <a:gd name="adj1" fmla="val 50000"/>
            <a:gd name="adj2" fmla="val 35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0000"/>
                <a:satMod val="150000"/>
              </a:schemeClr>
              <a:schemeClr val="accent1">
                <a:hueOff val="0"/>
                <a:satOff val="0"/>
                <a:lumOff val="0"/>
                <a:alphaOff val="0"/>
                <a:alpha val="10000"/>
                <a:satMod val="120000"/>
              </a:schemeClr>
            </a:duotone>
          </a:blip>
          <a:stretch/>
        </a:blipFill>
        <a:ln>
          <a:noFill/>
        </a:ln>
        <a:effectLst>
          <a:outerShdw blurRad="101600" dist="38100" dir="5400000" rotWithShape="0">
            <a:srgbClr val="000000">
              <a:alpha val="7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 dirty="0" err="1" smtClean="0"/>
            <a:t>entrepreneuriaeth</a:t>
          </a:r>
          <a:endParaRPr lang="en-US" sz="3300" kern="1200" dirty="0"/>
        </a:p>
      </dsp:txBody>
      <dsp:txXfrm rot="-5400000">
        <a:off x="5166549" y="1405752"/>
        <a:ext cx="3456565" cy="20948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E55C2F-8CF6-CD4D-AD56-71C0C8A19519}">
      <dsp:nvSpPr>
        <dsp:cNvPr id="0" name=""/>
        <dsp:cNvSpPr/>
      </dsp:nvSpPr>
      <dsp:spPr>
        <a:xfrm>
          <a:off x="2297141" y="654305"/>
          <a:ext cx="4050535" cy="4050535"/>
        </a:xfrm>
        <a:prstGeom prst="blockArc">
          <a:avLst>
            <a:gd name="adj1" fmla="val 9000000"/>
            <a:gd name="adj2" fmla="val 16200000"/>
            <a:gd name="adj3" fmla="val 4643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50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alpha val="10000"/>
                <a:satMod val="120000"/>
              </a:schemeClr>
            </a:duotone>
          </a:blip>
          <a:stretch/>
        </a:blipFill>
        <a:ln>
          <a:noFill/>
        </a:ln>
        <a:effectLst>
          <a:outerShdw blurRad="101600" dist="38100" dir="5400000" rotWithShape="0">
            <a:srgbClr val="000000">
              <a:alpha val="7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E507271-AF01-5447-A6D1-37F04F27CCCF}">
      <dsp:nvSpPr>
        <dsp:cNvPr id="0" name=""/>
        <dsp:cNvSpPr/>
      </dsp:nvSpPr>
      <dsp:spPr>
        <a:xfrm>
          <a:off x="2297141" y="654305"/>
          <a:ext cx="4050535" cy="4050535"/>
        </a:xfrm>
        <a:prstGeom prst="blockArc">
          <a:avLst>
            <a:gd name="adj1" fmla="val 1800000"/>
            <a:gd name="adj2" fmla="val 9000000"/>
            <a:gd name="adj3" fmla="val 4643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50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alpha val="10000"/>
                <a:satMod val="120000"/>
              </a:schemeClr>
            </a:duotone>
          </a:blip>
          <a:stretch/>
        </a:blipFill>
        <a:ln>
          <a:noFill/>
        </a:ln>
        <a:effectLst>
          <a:outerShdw blurRad="101600" dist="38100" dir="5400000" rotWithShape="0">
            <a:srgbClr val="000000">
              <a:alpha val="7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026D614-7D32-4046-80E9-6CBC5D195459}">
      <dsp:nvSpPr>
        <dsp:cNvPr id="0" name=""/>
        <dsp:cNvSpPr/>
      </dsp:nvSpPr>
      <dsp:spPr>
        <a:xfrm>
          <a:off x="2297141" y="654305"/>
          <a:ext cx="4050535" cy="4050535"/>
        </a:xfrm>
        <a:prstGeom prst="blockArc">
          <a:avLst>
            <a:gd name="adj1" fmla="val 16200000"/>
            <a:gd name="adj2" fmla="val 1800000"/>
            <a:gd name="adj3" fmla="val 4643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50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alpha val="10000"/>
                <a:satMod val="120000"/>
              </a:schemeClr>
            </a:duotone>
          </a:blip>
          <a:stretch/>
        </a:blipFill>
        <a:ln>
          <a:noFill/>
        </a:ln>
        <a:effectLst>
          <a:outerShdw blurRad="101600" dist="38100" dir="5400000" rotWithShape="0">
            <a:srgbClr val="000000">
              <a:alpha val="7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2F82190-B9B4-2A4F-AFB3-963E323CB2CA}">
      <dsp:nvSpPr>
        <dsp:cNvPr id="0" name=""/>
        <dsp:cNvSpPr/>
      </dsp:nvSpPr>
      <dsp:spPr>
        <a:xfrm>
          <a:off x="3389545" y="1746709"/>
          <a:ext cx="1865727" cy="1865727"/>
        </a:xfrm>
        <a:prstGeom prst="ellips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0000"/>
                <a:satMod val="150000"/>
              </a:schemeClr>
              <a:schemeClr val="accent1">
                <a:hueOff val="0"/>
                <a:satOff val="0"/>
                <a:lumOff val="0"/>
                <a:alphaOff val="0"/>
                <a:alpha val="10000"/>
                <a:satMod val="120000"/>
              </a:schemeClr>
            </a:duotone>
          </a:blip>
          <a:stretch/>
        </a:blipFill>
        <a:ln>
          <a:noFill/>
        </a:ln>
        <a:effectLst>
          <a:outerShdw blurRad="101600" dist="38100" dir="5400000" rotWithShape="0">
            <a:srgbClr val="000000">
              <a:alpha val="7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4610" tIns="54610" rIns="54610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300" kern="1200" dirty="0" smtClean="0"/>
            <a:t>Y 3 ‘</a:t>
          </a:r>
          <a:r>
            <a:rPr lang="en-US" sz="4300" kern="1200" dirty="0" err="1" smtClean="0"/>
            <a:t>gog</a:t>
          </a:r>
          <a:r>
            <a:rPr lang="en-US" sz="4300" kern="1200" dirty="0" smtClean="0"/>
            <a:t>’</a:t>
          </a:r>
          <a:endParaRPr lang="en-US" sz="4300" kern="1200" dirty="0"/>
        </a:p>
      </dsp:txBody>
      <dsp:txXfrm>
        <a:off x="3389545" y="1746709"/>
        <a:ext cx="1865727" cy="1865727"/>
      </dsp:txXfrm>
    </dsp:sp>
    <dsp:sp modelId="{0B403263-7B53-7F46-9A57-0BCD862D59D4}">
      <dsp:nvSpPr>
        <dsp:cNvPr id="0" name=""/>
        <dsp:cNvSpPr/>
      </dsp:nvSpPr>
      <dsp:spPr>
        <a:xfrm>
          <a:off x="3319773" y="-45689"/>
          <a:ext cx="2005272" cy="1494022"/>
        </a:xfrm>
        <a:prstGeom prst="ellipse">
          <a:avLst/>
        </a:prstGeom>
        <a:solidFill>
          <a:schemeClr val="accent2">
            <a:lumMod val="50000"/>
            <a:lumOff val="50000"/>
          </a:schemeClr>
        </a:solidFill>
        <a:ln>
          <a:noFill/>
        </a:ln>
        <a:effectLst>
          <a:outerShdw blurRad="101600" dist="38100" dir="5400000" rotWithShape="0">
            <a:srgbClr val="000000">
              <a:alpha val="7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err="1" smtClean="0"/>
            <a:t>Pedagogaeth</a:t>
          </a:r>
          <a:endParaRPr lang="en-US" sz="1600" kern="1200" dirty="0"/>
        </a:p>
      </dsp:txBody>
      <dsp:txXfrm>
        <a:off x="3319773" y="-45689"/>
        <a:ext cx="2005272" cy="1494022"/>
      </dsp:txXfrm>
    </dsp:sp>
    <dsp:sp modelId="{B0DEC9C0-5358-DB4B-8B48-CCC632B20FFE}">
      <dsp:nvSpPr>
        <dsp:cNvPr id="0" name=""/>
        <dsp:cNvSpPr/>
      </dsp:nvSpPr>
      <dsp:spPr>
        <a:xfrm>
          <a:off x="5032989" y="2921687"/>
          <a:ext cx="2005272" cy="1494022"/>
        </a:xfrm>
        <a:prstGeom prst="ellipse">
          <a:avLst/>
        </a:prstGeom>
        <a:solidFill>
          <a:schemeClr val="accent4">
            <a:lumMod val="75000"/>
          </a:schemeClr>
        </a:solidFill>
        <a:ln>
          <a:noFill/>
        </a:ln>
        <a:effectLst>
          <a:outerShdw blurRad="101600" dist="38100" dir="5400000" rotWithShape="0">
            <a:srgbClr val="000000">
              <a:alpha val="7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err="1" smtClean="0"/>
            <a:t>Andragogaeth</a:t>
          </a:r>
          <a:endParaRPr lang="en-US" sz="1600" kern="1200" dirty="0"/>
        </a:p>
      </dsp:txBody>
      <dsp:txXfrm>
        <a:off x="5032989" y="2921687"/>
        <a:ext cx="2005272" cy="1494022"/>
      </dsp:txXfrm>
    </dsp:sp>
    <dsp:sp modelId="{176BEE88-E998-0D47-9226-305078AB3C43}">
      <dsp:nvSpPr>
        <dsp:cNvPr id="0" name=""/>
        <dsp:cNvSpPr/>
      </dsp:nvSpPr>
      <dsp:spPr>
        <a:xfrm>
          <a:off x="1606557" y="2921687"/>
          <a:ext cx="2005272" cy="1494022"/>
        </a:xfrm>
        <a:prstGeom prst="ellipse">
          <a:avLst/>
        </a:prstGeom>
        <a:solidFill>
          <a:schemeClr val="accent4">
            <a:lumMod val="50000"/>
          </a:schemeClr>
        </a:solidFill>
        <a:ln>
          <a:noFill/>
        </a:ln>
        <a:effectLst>
          <a:outerShdw blurRad="101600" dist="38100" dir="5400000" rotWithShape="0">
            <a:srgbClr val="000000">
              <a:alpha val="7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err="1" smtClean="0"/>
            <a:t>Heutagogaeth</a:t>
          </a:r>
          <a:endParaRPr lang="en-US" sz="1600" kern="1200" dirty="0"/>
        </a:p>
      </dsp:txBody>
      <dsp:txXfrm>
        <a:off x="1606557" y="2921687"/>
        <a:ext cx="2005272" cy="14940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3124200"/>
            <a:ext cx="6477000" cy="1914144"/>
          </a:xfrm>
        </p:spPr>
        <p:txBody>
          <a:bodyPr vert="horz" lIns="45720" tIns="0" rIns="45720" bIns="0" rtlCol="0" anchor="b" anchorCtr="0">
            <a:noAutofit/>
          </a:bodyPr>
          <a:lstStyle>
            <a:lvl1pPr algn="l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sz="4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800" y="5056632"/>
            <a:ext cx="6477000" cy="1174088"/>
          </a:xfrm>
        </p:spPr>
        <p:txBody>
          <a:bodyPr vert="horz" lIns="91440" tIns="0" rIns="45720" bIns="0" rtlCol="0">
            <a:normAutofit/>
          </a:bodyPr>
          <a:lstStyle>
            <a:lvl1pPr marL="0" indent="0" algn="l" defTabSz="914400" rtl="0" eaLnBrk="1" latinLnBrk="0" hangingPunct="1">
              <a:lnSpc>
                <a:spcPts val="2600"/>
              </a:lnSpc>
              <a:spcBef>
                <a:spcPts val="0"/>
              </a:spcBef>
              <a:buSzPct val="90000"/>
              <a:buFontTx/>
              <a:buNone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00216"/>
            <a:ext cx="1984248" cy="274320"/>
          </a:xfrm>
        </p:spPr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tx1"/>
                </a:solidFill>
                <a:latin typeface="Rockwell" pitchFamily="18" charset="0"/>
                <a:ea typeface="+mn-ea"/>
                <a:cs typeface="+mn-cs"/>
              </a:defRPr>
            </a:lvl1pPr>
          </a:lstStyle>
          <a:p>
            <a:fld id="{CBAD2A55-C7BC-D446-922B-2E2E6C414693}" type="datetimeFigureOut">
              <a:rPr lang="en-US" smtClean="0"/>
              <a:t>10/9/2017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59352" y="6300216"/>
            <a:ext cx="3813048" cy="274320"/>
          </a:xfrm>
        </p:spPr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tx1"/>
                </a:solidFill>
                <a:latin typeface="Rockwell" pitchFamily="18" charset="0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300216"/>
            <a:ext cx="685800" cy="274320"/>
          </a:xfrm>
        </p:spPr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kern="1200">
                <a:solidFill>
                  <a:schemeClr val="tx1"/>
                </a:solidFill>
                <a:latin typeface="Rockwell" pitchFamily="18" charset="0"/>
                <a:ea typeface="+mn-ea"/>
                <a:cs typeface="+mn-cs"/>
              </a:defRPr>
            </a:lvl1pPr>
          </a:lstStyle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Watermar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122215" y="3200400"/>
            <a:ext cx="8021782" cy="2209800"/>
          </a:xfrm>
        </p:spPr>
        <p:txBody>
          <a:bodyPr wrap="none" lIns="0" tIns="0" rIns="0" bIns="0" anchor="ctr" anchorCtr="0">
            <a:noAutofit/>
          </a:bodyPr>
          <a:lstStyle>
            <a:lvl1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1pPr>
            <a:lvl2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2pPr>
            <a:lvl3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3pPr>
            <a:lvl4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4pPr>
            <a:lvl5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5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0813" y="3833095"/>
            <a:ext cx="4724400" cy="1209964"/>
          </a:xfrm>
        </p:spPr>
        <p:txBody>
          <a:bodyPr lIns="45720" tIns="0" rIns="45720" bIns="0" anchor="b" anchorCtr="0">
            <a:noAutofit/>
          </a:bodyPr>
          <a:lstStyle>
            <a:lvl1pPr algn="l">
              <a:lnSpc>
                <a:spcPts val="5000"/>
              </a:lnSpc>
              <a:defRPr sz="4600"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0813" y="5056909"/>
            <a:ext cx="4724400" cy="1156586"/>
          </a:xfrm>
        </p:spPr>
        <p:txBody>
          <a:bodyPr lIns="91440" tIns="0" rIns="45720" bIns="0">
            <a:normAutofit/>
          </a:bodyPr>
          <a:lstStyle>
            <a:lvl1pPr marL="0" indent="0" algn="l">
              <a:lnSpc>
                <a:spcPts val="2600"/>
              </a:lnSpc>
              <a:spcBef>
                <a:spcPct val="0"/>
              </a:spcBef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298744"/>
            <a:ext cx="1981200" cy="273050"/>
          </a:xfrm>
        </p:spPr>
        <p:txBody>
          <a:bodyPr/>
          <a:lstStyle>
            <a:lvl1pPr algn="l">
              <a:defRPr sz="1100">
                <a:latin typeface="Rockwell" pitchFamily="18" charset="0"/>
              </a:defRPr>
            </a:lvl1pPr>
          </a:lstStyle>
          <a:p>
            <a:fld id="{CBAD2A55-C7BC-D446-922B-2E2E6C414693}" type="datetimeFigureOut">
              <a:rPr lang="en-US" smtClean="0"/>
              <a:t>10/9/2017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400" y="6298744"/>
            <a:ext cx="3810000" cy="27305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64856" y="6312392"/>
            <a:ext cx="685800" cy="265089"/>
          </a:xfrm>
        </p:spPr>
        <p:txBody>
          <a:bodyPr/>
          <a:lstStyle>
            <a:lvl1pPr>
              <a:defRPr sz="1100">
                <a:solidFill>
                  <a:schemeClr val="tx1"/>
                </a:solidFill>
                <a:latin typeface="Rockwell" pitchFamily="18" charset="0"/>
              </a:defRPr>
            </a:lvl1pPr>
          </a:lstStyle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94560"/>
            <a:ext cx="7772400" cy="1362075"/>
          </a:xfrm>
        </p:spPr>
        <p:txBody>
          <a:bodyPr vert="horz" lIns="45720" tIns="0" rIns="45720" bIns="0" rtlCol="0" anchor="b" anchorCtr="0">
            <a:noAutofit/>
          </a:bodyPr>
          <a:lstStyle>
            <a:lvl1pPr algn="l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sz="4600" b="1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557016"/>
            <a:ext cx="7772400" cy="987552"/>
          </a:xfrm>
        </p:spPr>
        <p:txBody>
          <a:bodyPr vert="horz" lIns="91440" tIns="0" rIns="45720" bIns="0" rtlCol="0" anchor="t" anchorCtr="0">
            <a:normAutofit/>
          </a:bodyPr>
          <a:lstStyle>
            <a:lvl1pPr marL="0" indent="0">
              <a:spcBef>
                <a:spcPct val="0"/>
              </a:spcBef>
              <a:buNone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SzPct val="90000"/>
              <a:buFontTx/>
              <a:buNone/>
            </a:pPr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with Watermar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712693" y="1689847"/>
            <a:ext cx="8431303" cy="2209800"/>
          </a:xfrm>
        </p:spPr>
        <p:txBody>
          <a:bodyPr wrap="none" lIns="0" tIns="0" rIns="0" bIns="0" anchor="ctr" anchorCtr="0">
            <a:noAutofit/>
          </a:bodyPr>
          <a:lstStyle>
            <a:lvl1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1pPr>
            <a:lvl2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2pPr>
            <a:lvl3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3pPr>
            <a:lvl4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4pPr>
            <a:lvl5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5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196353"/>
            <a:ext cx="5334000" cy="1362075"/>
          </a:xfrm>
        </p:spPr>
        <p:txBody>
          <a:bodyPr lIns="45720" tIns="0" rIns="45720" bIns="0" anchor="b" anchorCtr="0"/>
          <a:lstStyle>
            <a:lvl1pPr algn="l">
              <a:lnSpc>
                <a:spcPts val="5000"/>
              </a:lnSpc>
              <a:defRPr sz="4600" b="1" cap="none" baseline="0"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560618"/>
            <a:ext cx="5334000" cy="983087"/>
          </a:xfrm>
        </p:spPr>
        <p:txBody>
          <a:bodyPr tIns="0" rIns="45720" bIns="0" anchor="t" anchorCtr="0"/>
          <a:lstStyle>
            <a:lvl1pPr marL="0" indent="0">
              <a:spcBef>
                <a:spcPct val="0"/>
              </a:spcBef>
              <a:buNone/>
              <a:defRPr sz="22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with Picture">
    <p:bg>
      <p:bgPr>
        <a:blipFill dpi="0" rotWithShape="1">
          <a:blip r:embed="rId2">
            <a:lum/>
          </a:blip>
          <a:srcRect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52775" y="4069804"/>
            <a:ext cx="5538788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4600" b="1"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grpSp>
        <p:nvGrpSpPr>
          <p:cNvPr id="3" name="Group 8"/>
          <p:cNvGrpSpPr/>
          <p:nvPr/>
        </p:nvGrpSpPr>
        <p:grpSpPr>
          <a:xfrm rot="21240000">
            <a:off x="654352" y="445180"/>
            <a:ext cx="5416247" cy="3630168"/>
            <a:chOff x="1524000" y="381000"/>
            <a:chExt cx="3657600" cy="4737978"/>
          </a:xfrm>
        </p:grpSpPr>
        <p:sp>
          <p:nvSpPr>
            <p:cNvPr id="10" name="Rectangle 9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2" name="Picture Placeholder 9"/>
          <p:cNvSpPr>
            <a:spLocks noGrp="1"/>
          </p:cNvSpPr>
          <p:nvPr>
            <p:ph type="pic" sz="quarter" idx="15"/>
          </p:nvPr>
        </p:nvSpPr>
        <p:spPr>
          <a:xfrm rot="21240000">
            <a:off x="857677" y="632632"/>
            <a:ext cx="5009597" cy="3255264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cy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58117" y="5230906"/>
            <a:ext cx="5532958" cy="865093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2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10/9/2017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35139"/>
            <a:ext cx="3566160" cy="4056062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35139"/>
            <a:ext cx="3566160" cy="4056062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10/9/2017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1326" y="1419366"/>
            <a:ext cx="3200400" cy="584035"/>
          </a:xfrm>
        </p:spPr>
        <p:txBody>
          <a:bodyPr anchor="b"/>
          <a:lstStyle>
            <a:lvl1pPr marL="0" indent="0" algn="ctr">
              <a:spcBef>
                <a:spcPct val="0"/>
              </a:spcBef>
              <a:buNone/>
              <a:defRPr sz="2200" b="0">
                <a:solidFill>
                  <a:schemeClr val="tx2">
                    <a:lumMod val="60000"/>
                    <a:lumOff val="40000"/>
                  </a:schemeClr>
                </a:solidFill>
                <a:latin typeface="Impact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97367" y="2174875"/>
            <a:ext cx="3566160" cy="3616325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30247" y="1419366"/>
            <a:ext cx="3200400" cy="584035"/>
          </a:xfrm>
        </p:spPr>
        <p:txBody>
          <a:bodyPr anchor="b"/>
          <a:lstStyle>
            <a:lvl1pPr marL="0" indent="0" algn="ctr">
              <a:spcBef>
                <a:spcPct val="0"/>
              </a:spcBef>
              <a:buNone/>
              <a:defRPr sz="2200" b="0">
                <a:solidFill>
                  <a:schemeClr val="tx2">
                    <a:lumMod val="60000"/>
                    <a:lumOff val="40000"/>
                  </a:schemeClr>
                </a:solidFill>
                <a:latin typeface="Impact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514" y="2174875"/>
            <a:ext cx="3566160" cy="3616325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10/9/2017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  <p:pic>
        <p:nvPicPr>
          <p:cNvPr id="11" name="Picture 10" descr="Comparison-Underlin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039" y="1897040"/>
            <a:ext cx="3228975" cy="142875"/>
          </a:xfrm>
          <a:prstGeom prst="rect">
            <a:avLst/>
          </a:prstGeom>
        </p:spPr>
      </p:pic>
      <p:pic>
        <p:nvPicPr>
          <p:cNvPr id="13" name="Picture 12" descr="Comparison-Underlin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5960" y="1897040"/>
            <a:ext cx="3228975" cy="142875"/>
          </a:xfrm>
          <a:prstGeom prst="rect">
            <a:avLst/>
          </a:prstGeom>
        </p:spPr>
      </p:pic>
      <p:pic>
        <p:nvPicPr>
          <p:cNvPr id="12" name="Picture 11" descr="Comparison-Underlin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039" y="1897040"/>
            <a:ext cx="3228975" cy="142875"/>
          </a:xfrm>
          <a:prstGeom prst="rect">
            <a:avLst/>
          </a:prstGeom>
        </p:spPr>
      </p:pic>
      <p:pic>
        <p:nvPicPr>
          <p:cNvPr id="14" name="Picture 13" descr="Comparison-Underlin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5960" y="1897040"/>
            <a:ext cx="3228975" cy="1428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35138"/>
            <a:ext cx="731520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10/9/2017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914400" y="3870960"/>
            <a:ext cx="731520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10/9/2017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4645152" y="1735138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12" name="Content Placeholder 2"/>
          <p:cNvSpPr>
            <a:spLocks noGrp="1"/>
          </p:cNvSpPr>
          <p:nvPr>
            <p:ph sz="half" idx="15"/>
          </p:nvPr>
        </p:nvSpPr>
        <p:spPr>
          <a:xfrm>
            <a:off x="4645152" y="3870960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10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35139"/>
            <a:ext cx="3566160" cy="4056062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35138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10/9/2017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914400" y="3870960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4645152" y="1735138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12" name="Content Placeholder 2"/>
          <p:cNvSpPr>
            <a:spLocks noGrp="1"/>
          </p:cNvSpPr>
          <p:nvPr>
            <p:ph sz="half" idx="15"/>
          </p:nvPr>
        </p:nvSpPr>
        <p:spPr>
          <a:xfrm>
            <a:off x="4645152" y="3870960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10/9/2017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10/9/2017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690048"/>
            <a:ext cx="3563938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4200" b="1"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67250" y="368490"/>
            <a:ext cx="3566160" cy="5627498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398" y="2866030"/>
            <a:ext cx="3563938" cy="2163171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10/9/2017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17546" y="1524000"/>
            <a:ext cx="3566160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4200" b="1"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17544" y="2699982"/>
            <a:ext cx="3566160" cy="2163171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10/9/2017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  <p:grpSp>
        <p:nvGrpSpPr>
          <p:cNvPr id="3" name="Group 7"/>
          <p:cNvGrpSpPr/>
          <p:nvPr/>
        </p:nvGrpSpPr>
        <p:grpSpPr>
          <a:xfrm rot="21421631">
            <a:off x="629028" y="505650"/>
            <a:ext cx="3850925" cy="5516274"/>
            <a:chOff x="1524000" y="381000"/>
            <a:chExt cx="3657600" cy="4737978"/>
          </a:xfrm>
        </p:grpSpPr>
        <p:sp>
          <p:nvSpPr>
            <p:cNvPr id="10" name="Rectangle 9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2" name="Picture Placeholder 9"/>
          <p:cNvSpPr>
            <a:spLocks noGrp="1"/>
          </p:cNvSpPr>
          <p:nvPr>
            <p:ph type="pic" sz="quarter" idx="14"/>
          </p:nvPr>
        </p:nvSpPr>
        <p:spPr>
          <a:xfrm rot="21421631">
            <a:off x="808793" y="667560"/>
            <a:ext cx="3468664" cy="5124723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cy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3"/>
          <p:cNvGrpSpPr/>
          <p:nvPr/>
        </p:nvGrpSpPr>
        <p:grpSpPr>
          <a:xfrm rot="21214351">
            <a:off x="313409" y="3520798"/>
            <a:ext cx="4088024" cy="3026020"/>
            <a:chOff x="1524000" y="381000"/>
            <a:chExt cx="3657600" cy="4737978"/>
          </a:xfrm>
        </p:grpSpPr>
        <p:sp>
          <p:nvSpPr>
            <p:cNvPr id="15" name="Rectangle 14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7" name="Picture Placeholder 9"/>
          <p:cNvSpPr>
            <a:spLocks noGrp="1"/>
          </p:cNvSpPr>
          <p:nvPr>
            <p:ph type="pic" sz="quarter" idx="16"/>
          </p:nvPr>
        </p:nvSpPr>
        <p:spPr>
          <a:xfrm rot="21214351">
            <a:off x="491057" y="3682579"/>
            <a:ext cx="3704109" cy="2697083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cy-GB" smtClean="0"/>
              <a:t>Click icon to add picture</a:t>
            </a:r>
            <a:endParaRPr/>
          </a:p>
        </p:txBody>
      </p:sp>
      <p:grpSp>
        <p:nvGrpSpPr>
          <p:cNvPr id="8" name="Group 9"/>
          <p:cNvGrpSpPr/>
          <p:nvPr/>
        </p:nvGrpSpPr>
        <p:grpSpPr>
          <a:xfrm rot="232774">
            <a:off x="169481" y="241256"/>
            <a:ext cx="4088024" cy="3026020"/>
            <a:chOff x="1524000" y="381000"/>
            <a:chExt cx="3657600" cy="4737978"/>
          </a:xfrm>
        </p:grpSpPr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3" name="Picture Placeholder 9"/>
          <p:cNvSpPr>
            <a:spLocks noGrp="1"/>
          </p:cNvSpPr>
          <p:nvPr>
            <p:ph type="pic" sz="quarter" idx="15"/>
          </p:nvPr>
        </p:nvSpPr>
        <p:spPr>
          <a:xfrm rot="232774">
            <a:off x="347129" y="403037"/>
            <a:ext cx="3704109" cy="2697083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cy-GB" smtClean="0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13434" y="1524000"/>
            <a:ext cx="3566160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4200" b="1"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13432" y="2699982"/>
            <a:ext cx="3566160" cy="2163171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10/9/2017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3762374"/>
            <a:ext cx="7315200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3600" b="1"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grpSp>
        <p:nvGrpSpPr>
          <p:cNvPr id="3" name="Group 8"/>
          <p:cNvGrpSpPr/>
          <p:nvPr/>
        </p:nvGrpSpPr>
        <p:grpSpPr>
          <a:xfrm rot="232774">
            <a:off x="2059282" y="379100"/>
            <a:ext cx="5031327" cy="3443312"/>
            <a:chOff x="1524000" y="381000"/>
            <a:chExt cx="3657600" cy="4737978"/>
          </a:xfrm>
        </p:grpSpPr>
        <p:sp>
          <p:nvSpPr>
            <p:cNvPr id="10" name="Rectangle 9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928736"/>
            <a:ext cx="7315200" cy="987970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10/9/2017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Picture Placeholder 9"/>
          <p:cNvSpPr>
            <a:spLocks noGrp="1"/>
          </p:cNvSpPr>
          <p:nvPr>
            <p:ph type="pic" sz="quarter" idx="15"/>
          </p:nvPr>
        </p:nvSpPr>
        <p:spPr>
          <a:xfrm rot="232774">
            <a:off x="2248157" y="564564"/>
            <a:ext cx="4653577" cy="3072384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cy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3762374"/>
            <a:ext cx="7315200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3600" b="1"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grpSp>
        <p:nvGrpSpPr>
          <p:cNvPr id="3" name="Group 13"/>
          <p:cNvGrpSpPr/>
          <p:nvPr/>
        </p:nvGrpSpPr>
        <p:grpSpPr>
          <a:xfrm rot="21420000">
            <a:off x="113687" y="116368"/>
            <a:ext cx="3969060" cy="3705360"/>
            <a:chOff x="1524000" y="381000"/>
            <a:chExt cx="3657600" cy="4737978"/>
          </a:xfrm>
        </p:grpSpPr>
        <p:sp>
          <p:nvSpPr>
            <p:cNvPr id="15" name="Rectangle 14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7" name="Picture Placeholder 9"/>
          <p:cNvSpPr>
            <a:spLocks noGrp="1"/>
          </p:cNvSpPr>
          <p:nvPr>
            <p:ph type="pic" sz="quarter" idx="17"/>
          </p:nvPr>
        </p:nvSpPr>
        <p:spPr>
          <a:xfrm rot="21420000">
            <a:off x="299151" y="304998"/>
            <a:ext cx="3598455" cy="3334235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cy-GB" smtClean="0"/>
              <a:t>Click icon to add picture</a:t>
            </a:r>
            <a:endParaRPr/>
          </a:p>
        </p:txBody>
      </p:sp>
      <p:grpSp>
        <p:nvGrpSpPr>
          <p:cNvPr id="8" name="Group 9"/>
          <p:cNvGrpSpPr/>
          <p:nvPr/>
        </p:nvGrpSpPr>
        <p:grpSpPr>
          <a:xfrm rot="360000">
            <a:off x="4165479" y="323141"/>
            <a:ext cx="4792693" cy="3443312"/>
            <a:chOff x="1524000" y="381000"/>
            <a:chExt cx="3657600" cy="4737978"/>
          </a:xfrm>
        </p:grpSpPr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3" name="Picture Placeholder 9"/>
          <p:cNvSpPr>
            <a:spLocks noGrp="1"/>
          </p:cNvSpPr>
          <p:nvPr>
            <p:ph type="pic" sz="quarter" idx="16"/>
          </p:nvPr>
        </p:nvSpPr>
        <p:spPr>
          <a:xfrm rot="360000">
            <a:off x="4336486" y="507668"/>
            <a:ext cx="4432860" cy="3072384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cy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926106"/>
            <a:ext cx="7315200" cy="990600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10/9/2017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551682" y="450851"/>
            <a:ext cx="846083" cy="5357812"/>
          </a:xfrm>
        </p:spPr>
        <p:txBody>
          <a:bodyPr vert="eaVert" anchor="t" anchorCtr="0"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450851"/>
            <a:ext cx="5943600" cy="5357812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D2A55-C7BC-D446-922B-2E2E6C414693}" type="datetimeFigureOut">
              <a:rPr lang="en-US" smtClean="0"/>
              <a:t>10/9/2017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8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7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6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503238"/>
            <a:ext cx="7313613" cy="86836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735138"/>
            <a:ext cx="7313613" cy="40560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63438" y="6314461"/>
            <a:ext cx="1295400" cy="2650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  <a:latin typeface="Rockwell" pitchFamily="18" charset="0"/>
              </a:defRPr>
            </a:lvl1pPr>
          </a:lstStyle>
          <a:p>
            <a:fld id="{CBAD2A55-C7BC-D446-922B-2E2E6C414693}" type="datetimeFigureOut">
              <a:rPr lang="en-US" smtClean="0"/>
              <a:t>10/9/2017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2607" y="6305797"/>
            <a:ext cx="3717967" cy="25927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  <a:latin typeface="Rockwell" pitchFamily="18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21388" y="5476097"/>
            <a:ext cx="1483056" cy="85184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1pPr>
          </a:lstStyle>
          <a:p>
            <a:fld id="{332657F6-A8B5-A449-8BB0-7F26212A8DCF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  <p:sldLayoutId id="2147483720" r:id="rId18"/>
    <p:sldLayoutId id="2147483721" r:id="rId19"/>
    <p:sldLayoutId id="2147483722" r:id="rId20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63550" indent="-463550" algn="l" defTabSz="914400" rtl="0" eaLnBrk="1" latinLnBrk="0" hangingPunct="1">
        <a:spcBef>
          <a:spcPts val="2000"/>
        </a:spcBef>
        <a:buSzPct val="90000"/>
        <a:buFontTx/>
        <a:buBlip>
          <a:blip r:embed="rId22"/>
        </a:buBlip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ts val="600"/>
        </a:spcBef>
        <a:buSzPct val="90000"/>
        <a:buFontTx/>
        <a:buBlip>
          <a:blip r:embed="rId23"/>
        </a:buBlip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1255713" indent="-341313" algn="l" defTabSz="914400" rtl="0" eaLnBrk="1" latinLnBrk="0" hangingPunct="1">
        <a:spcBef>
          <a:spcPts val="600"/>
        </a:spcBef>
        <a:buSzPct val="90000"/>
        <a:buFontTx/>
        <a:buBlip>
          <a:blip r:embed="rId24"/>
        </a:buBlip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97025" indent="-341313" algn="l" defTabSz="914400" rtl="0" eaLnBrk="1" latinLnBrk="0" hangingPunct="1">
        <a:spcBef>
          <a:spcPts val="600"/>
        </a:spcBef>
        <a:buSzPct val="90000"/>
        <a:buFontTx/>
        <a:buBlip>
          <a:blip r:embed="rId24"/>
        </a:buBlip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938338" indent="-341313" algn="l" defTabSz="914400" rtl="0" eaLnBrk="1" latinLnBrk="0" hangingPunct="1">
        <a:spcBef>
          <a:spcPts val="600"/>
        </a:spcBef>
        <a:buSzPct val="90000"/>
        <a:buFontTx/>
        <a:buBlip>
          <a:blip r:embed="rId24"/>
        </a:buBlip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padlet.com/nannaryder133/3A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mailto:t.cox@uwtsd.ac.uk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SWWCTE27:Users:swwcte27:Desktop:ECAD6004:Bilingual%20ECAD6004(1).docx!OLE_LINK3" TargetMode="Externa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SWWCTE27:Users:swwcte27:Desktop:ECAD6004:Bilingual%20ECAD6004(1).docx!OLE_LINK4" TargetMode="Externa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SWWCTE27:Users:swwcte27:Desktop:ECAD6004:Bilingual%20ECAD6004(1).docx!OLE_LINK5" TargetMode="Externa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SWWCTE27:Users:swwcte27:Desktop:ECAD6004:Bilingual%20ECAD6004(1).docx!OLE_LINK6" TargetMode="Externa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0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achthought.com" TargetMode="Externa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9Gannilwc-o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357342" y="3124200"/>
            <a:ext cx="6477000" cy="1914144"/>
          </a:xfrm>
        </p:spPr>
        <p:txBody>
          <a:bodyPr>
            <a:normAutofit/>
          </a:bodyPr>
          <a:lstStyle/>
          <a:p>
            <a:r>
              <a:rPr lang="en-US" dirty="0" err="1" smtClean="0"/>
              <a:t>Cyflwyniad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err="1" smtClean="0"/>
              <a:t>Addysgu</a:t>
            </a:r>
            <a:r>
              <a:rPr lang="en-US" dirty="0" smtClean="0"/>
              <a:t> a </a:t>
            </a:r>
            <a:r>
              <a:rPr lang="en-US" dirty="0" err="1" smtClean="0"/>
              <a:t>Dysgu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err="1" smtClean="0"/>
              <a:t>Mentrus</a:t>
            </a:r>
            <a:r>
              <a:rPr lang="en-US" dirty="0" smtClean="0"/>
              <a:t> a </a:t>
            </a:r>
            <a:r>
              <a:rPr lang="en-US" dirty="0" err="1" smtClean="0"/>
              <a:t>Chreadigol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7342" y="5038344"/>
            <a:ext cx="6477000" cy="1174088"/>
          </a:xfrm>
        </p:spPr>
        <p:txBody>
          <a:bodyPr/>
          <a:lstStyle/>
          <a:p>
            <a:r>
              <a:rPr lang="en-US" dirty="0" smtClean="0"/>
              <a:t>ECAD6004C</a:t>
            </a:r>
          </a:p>
          <a:p>
            <a:r>
              <a:rPr lang="en-US" dirty="0" smtClean="0"/>
              <a:t>09.10.17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YSTYRIWCH</a:t>
            </a:r>
            <a:endParaRPr lang="en-US" dirty="0"/>
          </a:p>
        </p:txBody>
      </p:sp>
      <p:sp>
        <p:nvSpPr>
          <p:cNvPr id="4" name="Oval Callout 3"/>
          <p:cNvSpPr/>
          <p:nvPr/>
        </p:nvSpPr>
        <p:spPr>
          <a:xfrm>
            <a:off x="1147541" y="1652346"/>
            <a:ext cx="7390173" cy="3809575"/>
          </a:xfrm>
          <a:prstGeom prst="wedgeEllipseCallout">
            <a:avLst>
              <a:gd name="adj1" fmla="val -39035"/>
              <a:gd name="adj2" fmla="val 70343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err="1" smtClean="0"/>
              <a:t>Ydych</a:t>
            </a:r>
            <a:r>
              <a:rPr lang="en-US" sz="3200" dirty="0" smtClean="0"/>
              <a:t> </a:t>
            </a:r>
            <a:r>
              <a:rPr lang="en-US" sz="3200" dirty="0" err="1" smtClean="0"/>
              <a:t>chi’n</a:t>
            </a:r>
            <a:r>
              <a:rPr lang="en-US" sz="3200" dirty="0" smtClean="0"/>
              <a:t> </a:t>
            </a:r>
            <a:r>
              <a:rPr lang="en-US" sz="3200" dirty="0" err="1" smtClean="0"/>
              <a:t>berson</a:t>
            </a:r>
            <a:r>
              <a:rPr lang="en-US" sz="3200" dirty="0"/>
              <a:t> </a:t>
            </a:r>
            <a:r>
              <a:rPr lang="en-US" sz="3200" dirty="0" err="1" smtClean="0"/>
              <a:t>creadigol</a:t>
            </a:r>
            <a:r>
              <a:rPr lang="en-US" sz="3200" dirty="0" smtClean="0"/>
              <a:t>?</a:t>
            </a:r>
          </a:p>
          <a:p>
            <a:pPr algn="ctr"/>
            <a:r>
              <a:rPr lang="en-US" sz="3200" dirty="0" smtClean="0"/>
              <a:t>Beth </a:t>
            </a:r>
            <a:r>
              <a:rPr lang="en-US" sz="3200" dirty="0" err="1" smtClean="0"/>
              <a:t>yw’ch</a:t>
            </a:r>
            <a:r>
              <a:rPr lang="en-US" sz="3200" dirty="0" smtClean="0"/>
              <a:t> dawn </a:t>
            </a:r>
            <a:r>
              <a:rPr lang="en-US" sz="3200" dirty="0" err="1" smtClean="0"/>
              <a:t>greadigol</a:t>
            </a:r>
            <a:r>
              <a:rPr lang="en-US" sz="3200" dirty="0" smtClean="0"/>
              <a:t> chi?</a:t>
            </a:r>
          </a:p>
          <a:p>
            <a:pPr algn="ctr"/>
            <a:r>
              <a:rPr lang="en-US" sz="3200" dirty="0" err="1" smtClean="0"/>
              <a:t>Allwch</a:t>
            </a:r>
            <a:r>
              <a:rPr lang="en-US" sz="3200" dirty="0" smtClean="0"/>
              <a:t> chi </a:t>
            </a:r>
            <a:r>
              <a:rPr lang="en-US" sz="3200" dirty="0" err="1" smtClean="0"/>
              <a:t>fod</a:t>
            </a:r>
            <a:r>
              <a:rPr lang="en-US" sz="3200" dirty="0" smtClean="0"/>
              <a:t> </a:t>
            </a:r>
            <a:r>
              <a:rPr lang="en-US" sz="3200" dirty="0" err="1" smtClean="0"/>
              <a:t>yn</a:t>
            </a:r>
            <a:r>
              <a:rPr lang="en-US" sz="3200" dirty="0" smtClean="0"/>
              <a:t> </a:t>
            </a:r>
            <a:r>
              <a:rPr lang="en-US" sz="3200" dirty="0" err="1" smtClean="0"/>
              <a:t>fardd</a:t>
            </a:r>
            <a:r>
              <a:rPr lang="en-US" sz="3200" dirty="0" smtClean="0"/>
              <a:t> </a:t>
            </a:r>
            <a:r>
              <a:rPr lang="en-US" sz="3200" dirty="0" err="1" smtClean="0"/>
              <a:t>y</a:t>
            </a:r>
            <a:r>
              <a:rPr lang="en-US" sz="3200" dirty="0" smtClean="0"/>
              <a:t> </a:t>
            </a:r>
            <a:r>
              <a:rPr lang="en-US" sz="3200" dirty="0" err="1" smtClean="0"/>
              <a:t>dydd</a:t>
            </a:r>
            <a:r>
              <a:rPr lang="en-US" sz="3200" dirty="0" smtClean="0"/>
              <a:t>?</a:t>
            </a:r>
            <a:endParaRPr lang="en-US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Nod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sesiwn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Darparu</a:t>
            </a:r>
            <a:r>
              <a:rPr lang="en-US" dirty="0" smtClean="0"/>
              <a:t> </a:t>
            </a:r>
            <a:r>
              <a:rPr lang="en-US" dirty="0" err="1" smtClean="0"/>
              <a:t>trosolwg</a:t>
            </a:r>
            <a:r>
              <a:rPr lang="en-US" dirty="0" smtClean="0"/>
              <a:t> </a:t>
            </a:r>
            <a:r>
              <a:rPr lang="en-US" dirty="0" err="1" smtClean="0"/>
              <a:t>fanwl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gynnwys</a:t>
            </a:r>
            <a:r>
              <a:rPr lang="en-US" dirty="0" smtClean="0"/>
              <a:t> a </a:t>
            </a:r>
            <a:r>
              <a:rPr lang="en-US" dirty="0" err="1" smtClean="0"/>
              <a:t>strwythur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modwl</a:t>
            </a:r>
            <a:endParaRPr lang="en-US" dirty="0" smtClean="0"/>
          </a:p>
          <a:p>
            <a:r>
              <a:rPr lang="en-US" dirty="0" err="1" smtClean="0"/>
              <a:t>Archwilio</a:t>
            </a:r>
            <a:r>
              <a:rPr lang="en-US" dirty="0" smtClean="0"/>
              <a:t> </a:t>
            </a:r>
            <a:r>
              <a:rPr lang="en-US" dirty="0" err="1" smtClean="0"/>
              <a:t>rhai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prif</a:t>
            </a:r>
            <a:r>
              <a:rPr lang="en-US" dirty="0" smtClean="0"/>
              <a:t> </a:t>
            </a:r>
            <a:r>
              <a:rPr lang="en-US" dirty="0" err="1" smtClean="0"/>
              <a:t>gysyniadau</a:t>
            </a:r>
            <a:r>
              <a:rPr lang="en-US" dirty="0" smtClean="0"/>
              <a:t> a </a:t>
            </a:r>
            <a:r>
              <a:rPr lang="en-US" dirty="0" err="1" smtClean="0"/>
              <a:t>gyflwynir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fewn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modwl</a:t>
            </a:r>
            <a:r>
              <a:rPr lang="en-US" dirty="0" smtClean="0"/>
              <a:t> </a:t>
            </a:r>
            <a:r>
              <a:rPr lang="en-US" dirty="0" err="1" smtClean="0"/>
              <a:t>megis</a:t>
            </a:r>
            <a:r>
              <a:rPr lang="en-US" dirty="0" smtClean="0"/>
              <a:t> </a:t>
            </a:r>
            <a:r>
              <a:rPr lang="en-US" dirty="0" err="1" smtClean="0"/>
              <a:t>cymharu</a:t>
            </a:r>
            <a:r>
              <a:rPr lang="en-US" dirty="0" smtClean="0"/>
              <a:t> a </a:t>
            </a:r>
            <a:r>
              <a:rPr lang="en-US" dirty="0" err="1" smtClean="0"/>
              <a:t>chyferbynnu</a:t>
            </a:r>
            <a:r>
              <a:rPr lang="en-US" dirty="0" smtClean="0"/>
              <a:t> </a:t>
            </a:r>
            <a:r>
              <a:rPr lang="en-US" dirty="0" err="1" smtClean="0"/>
              <a:t>menter</a:t>
            </a:r>
            <a:r>
              <a:rPr lang="en-US" dirty="0" smtClean="0"/>
              <a:t> ac </a:t>
            </a:r>
            <a:r>
              <a:rPr lang="en-US" dirty="0" err="1" smtClean="0"/>
              <a:t>entrepreneuriaeth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Ystyried</a:t>
            </a:r>
            <a:r>
              <a:rPr lang="en-US" dirty="0" smtClean="0"/>
              <a:t> </a:t>
            </a:r>
            <a:r>
              <a:rPr lang="en-US" dirty="0" err="1" smtClean="0"/>
              <a:t>sgiliau</a:t>
            </a:r>
            <a:r>
              <a:rPr lang="en-US" dirty="0" smtClean="0"/>
              <a:t> </a:t>
            </a:r>
            <a:r>
              <a:rPr lang="en-US" dirty="0" err="1" smtClean="0"/>
              <a:t>angenrheidiol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dysgwyr</a:t>
            </a:r>
            <a:r>
              <a:rPr lang="en-US" dirty="0" smtClean="0"/>
              <a:t> yr unfed-</a:t>
            </a:r>
            <a:r>
              <a:rPr lang="en-US" dirty="0" err="1" smtClean="0"/>
              <a:t>ganrif-ar-hugain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Archwilio</a:t>
            </a:r>
            <a:r>
              <a:rPr lang="en-US" dirty="0" smtClean="0"/>
              <a:t> </a:t>
            </a:r>
            <a:r>
              <a:rPr lang="en-US" dirty="0" err="1" smtClean="0"/>
              <a:t>athroniaeth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gynnwys</a:t>
            </a:r>
            <a:r>
              <a:rPr lang="en-US" dirty="0" smtClean="0"/>
              <a:t> </a:t>
            </a:r>
            <a:r>
              <a:rPr lang="en-US" dirty="0" err="1" smtClean="0"/>
              <a:t>pedagogaeth</a:t>
            </a:r>
            <a:r>
              <a:rPr lang="en-US" dirty="0" smtClean="0"/>
              <a:t>, </a:t>
            </a:r>
            <a:r>
              <a:rPr lang="en-US" dirty="0" err="1" smtClean="0"/>
              <a:t>andragogaeth</a:t>
            </a:r>
            <a:r>
              <a:rPr lang="en-US" dirty="0" smtClean="0"/>
              <a:t> a </a:t>
            </a:r>
            <a:r>
              <a:rPr lang="en-US" dirty="0" err="1" smtClean="0"/>
              <a:t>heutagogaeth</a:t>
            </a:r>
            <a:r>
              <a:rPr lang="en-US" dirty="0" smtClean="0"/>
              <a:t>. </a:t>
            </a:r>
          </a:p>
          <a:p>
            <a:pPr>
              <a:buNone/>
            </a:pPr>
            <a:endParaRPr lang="en-US" dirty="0" smtClean="0"/>
          </a:p>
          <a:p>
            <a:pPr lvl="1">
              <a:buFont typeface="Wingdings" charset="2"/>
              <a:buChar char="q"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Cwestiwn</a:t>
            </a:r>
            <a:r>
              <a:rPr lang="en-US" dirty="0" smtClean="0"/>
              <a:t>!!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      </a:t>
            </a:r>
            <a:r>
              <a:rPr lang="en-US" sz="3200" dirty="0" smtClean="0"/>
              <a:t>Beth </a:t>
            </a:r>
            <a:r>
              <a:rPr lang="en-US" sz="3200" dirty="0" err="1" smtClean="0"/>
              <a:t>mae</a:t>
            </a:r>
            <a:r>
              <a:rPr lang="en-US" sz="3200" dirty="0" smtClean="0"/>
              <a:t> ‘</a:t>
            </a:r>
            <a:r>
              <a:rPr lang="en-US" sz="3200" dirty="0" err="1" smtClean="0"/>
              <a:t>addysg</a:t>
            </a:r>
            <a:r>
              <a:rPr lang="en-US" sz="3200" dirty="0" smtClean="0"/>
              <a:t> </a:t>
            </a:r>
            <a:r>
              <a:rPr lang="en-US" sz="3200" dirty="0" err="1" smtClean="0"/>
              <a:t>mentrus</a:t>
            </a:r>
            <a:r>
              <a:rPr lang="en-US" sz="3200" dirty="0" smtClean="0"/>
              <a:t> a </a:t>
            </a:r>
            <a:r>
              <a:rPr lang="en-US" sz="3200" dirty="0" err="1" smtClean="0"/>
              <a:t>chreadigol</a:t>
            </a:r>
            <a:r>
              <a:rPr lang="en-US" sz="3200" dirty="0" smtClean="0"/>
              <a:t>’  </a:t>
            </a:r>
            <a:r>
              <a:rPr lang="en-US" sz="3200" dirty="0" err="1" smtClean="0"/>
              <a:t>yn</a:t>
            </a:r>
            <a:r>
              <a:rPr lang="en-US" sz="3200" dirty="0" smtClean="0"/>
              <a:t> </a:t>
            </a:r>
            <a:r>
              <a:rPr lang="en-US" sz="3200" dirty="0" err="1" smtClean="0"/>
              <a:t>ei</a:t>
            </a:r>
            <a:r>
              <a:rPr lang="en-US" sz="3200" dirty="0" smtClean="0"/>
              <a:t> </a:t>
            </a:r>
            <a:r>
              <a:rPr lang="en-US" sz="3200" dirty="0" err="1" smtClean="0"/>
              <a:t>olygu</a:t>
            </a:r>
            <a:r>
              <a:rPr lang="en-US" sz="3200" dirty="0" smtClean="0"/>
              <a:t> </a:t>
            </a:r>
            <a:r>
              <a:rPr lang="en-US" sz="3200" dirty="0" err="1" smtClean="0"/>
              <a:t>i</a:t>
            </a:r>
            <a:r>
              <a:rPr lang="en-US" sz="3200" dirty="0" smtClean="0"/>
              <a:t> chi?</a:t>
            </a:r>
          </a:p>
          <a:p>
            <a:pPr>
              <a:buNone/>
            </a:pPr>
            <a:r>
              <a:rPr lang="en-US" sz="3200" dirty="0" smtClean="0"/>
              <a:t>    </a:t>
            </a:r>
            <a:r>
              <a:rPr lang="en-US" sz="3200" dirty="0" err="1" smtClean="0"/>
              <a:t>Rhannwch</a:t>
            </a:r>
            <a:r>
              <a:rPr lang="en-US" sz="3200" dirty="0" smtClean="0"/>
              <a:t> </a:t>
            </a:r>
            <a:r>
              <a:rPr lang="en-US" sz="3200" dirty="0" err="1" smtClean="0"/>
              <a:t>eich</a:t>
            </a:r>
            <a:r>
              <a:rPr lang="en-US" sz="3200" dirty="0" smtClean="0"/>
              <a:t> </a:t>
            </a:r>
            <a:r>
              <a:rPr lang="en-US" sz="3200" dirty="0" err="1" smtClean="0"/>
              <a:t>syniadau</a:t>
            </a:r>
            <a:r>
              <a:rPr lang="en-US" sz="3200" dirty="0" smtClean="0"/>
              <a:t> </a:t>
            </a:r>
            <a:r>
              <a:rPr lang="en-US" sz="3200" dirty="0" err="1" smtClean="0"/>
              <a:t>mewn</a:t>
            </a:r>
            <a:r>
              <a:rPr lang="en-US" sz="3200" dirty="0" smtClean="0"/>
              <a:t> </a:t>
            </a:r>
            <a:r>
              <a:rPr lang="en-US" sz="3200" dirty="0" err="1" smtClean="0"/>
              <a:t>geiriau</a:t>
            </a:r>
            <a:r>
              <a:rPr lang="en-US" sz="3200" dirty="0" smtClean="0"/>
              <a:t> </a:t>
            </a:r>
            <a:r>
              <a:rPr lang="en-US" sz="3200" dirty="0" err="1" smtClean="0"/>
              <a:t>neu</a:t>
            </a:r>
            <a:r>
              <a:rPr lang="en-US" sz="3200" dirty="0" smtClean="0"/>
              <a:t> </a:t>
            </a:r>
            <a:r>
              <a:rPr lang="en-US" sz="3200" dirty="0" err="1" smtClean="0"/>
              <a:t>luniau</a:t>
            </a:r>
            <a:r>
              <a:rPr lang="en-US" sz="3200" dirty="0" smtClean="0"/>
              <a:t> </a:t>
            </a:r>
            <a:r>
              <a:rPr lang="en-US" sz="3200" dirty="0" err="1" smtClean="0"/>
              <a:t>ar</a:t>
            </a:r>
            <a:r>
              <a:rPr lang="en-US" sz="3200" dirty="0" smtClean="0"/>
              <a:t>: </a:t>
            </a:r>
          </a:p>
          <a:p>
            <a:pPr>
              <a:buNone/>
            </a:pPr>
            <a:r>
              <a:rPr lang="en-US" sz="3200" dirty="0" smtClean="0"/>
              <a:t>     </a:t>
            </a:r>
            <a:r>
              <a:rPr lang="en-US" sz="3200" dirty="0" smtClean="0">
                <a:hlinkClick r:id="rId2"/>
              </a:rPr>
              <a:t>https://padlet.com/nannaryder133/3A</a:t>
            </a:r>
            <a:r>
              <a:rPr lang="en-US" sz="3200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>
          <a:xfrm>
            <a:off x="914400" y="503238"/>
            <a:ext cx="7883425" cy="868362"/>
          </a:xfrm>
        </p:spPr>
        <p:txBody>
          <a:bodyPr/>
          <a:lstStyle/>
          <a:p>
            <a:pPr eaLnBrk="1" hangingPunct="1"/>
            <a:r>
              <a:rPr lang="en-US" altLang="en-US" sz="3600" dirty="0" smtClean="0"/>
              <a:t>Y </a:t>
            </a:r>
            <a:r>
              <a:rPr lang="en-US" altLang="en-US" sz="3600" dirty="0" err="1" smtClean="0"/>
              <a:t>Pedwar</a:t>
            </a:r>
            <a:r>
              <a:rPr lang="en-US" altLang="en-US" sz="3600" dirty="0" smtClean="0"/>
              <a:t> </a:t>
            </a:r>
            <a:r>
              <a:rPr lang="en-US" altLang="en-US" sz="3600" dirty="0" err="1" smtClean="0"/>
              <a:t>Diben</a:t>
            </a:r>
            <a:r>
              <a:rPr lang="en-US" altLang="en-US" sz="3600" dirty="0" smtClean="0"/>
              <a:t> (Donaldson, 2015:t.31)</a:t>
            </a:r>
            <a:endParaRPr lang="en-GB" altLang="en-US" sz="3600" dirty="0" smtClean="0"/>
          </a:p>
        </p:txBody>
      </p:sp>
      <p:sp>
        <p:nvSpPr>
          <p:cNvPr id="4" name="Freeform 5"/>
          <p:cNvSpPr>
            <a:spLocks/>
          </p:cNvSpPr>
          <p:nvPr/>
        </p:nvSpPr>
        <p:spPr bwMode="auto">
          <a:xfrm>
            <a:off x="2124075" y="1484313"/>
            <a:ext cx="2495550" cy="3001962"/>
          </a:xfrm>
          <a:custGeom>
            <a:avLst/>
            <a:gdLst>
              <a:gd name="T0" fmla="*/ 1956 w 2151"/>
              <a:gd name="T1" fmla="*/ 861 h 2586"/>
              <a:gd name="T2" fmla="*/ 2010 w 2151"/>
              <a:gd name="T3" fmla="*/ 884 h 2586"/>
              <a:gd name="T4" fmla="*/ 2054 w 2151"/>
              <a:gd name="T5" fmla="*/ 931 h 2586"/>
              <a:gd name="T6" fmla="*/ 2075 w 2151"/>
              <a:gd name="T7" fmla="*/ 965 h 2586"/>
              <a:gd name="T8" fmla="*/ 2104 w 2151"/>
              <a:gd name="T9" fmla="*/ 988 h 2586"/>
              <a:gd name="T10" fmla="*/ 2132 w 2151"/>
              <a:gd name="T11" fmla="*/ 983 h 2586"/>
              <a:gd name="T12" fmla="*/ 2148 w 2151"/>
              <a:gd name="T13" fmla="*/ 955 h 2586"/>
              <a:gd name="T14" fmla="*/ 0 w 2151"/>
              <a:gd name="T15" fmla="*/ 0 h 2586"/>
              <a:gd name="T16" fmla="*/ 933 w 2151"/>
              <a:gd name="T17" fmla="*/ 2156 h 2586"/>
              <a:gd name="T18" fmla="*/ 965 w 2151"/>
              <a:gd name="T19" fmla="*/ 2161 h 2586"/>
              <a:gd name="T20" fmla="*/ 988 w 2151"/>
              <a:gd name="T21" fmla="*/ 2182 h 2586"/>
              <a:gd name="T22" fmla="*/ 985 w 2151"/>
              <a:gd name="T23" fmla="*/ 2210 h 2586"/>
              <a:gd name="T24" fmla="*/ 957 w 2151"/>
              <a:gd name="T25" fmla="*/ 2239 h 2586"/>
              <a:gd name="T26" fmla="*/ 918 w 2151"/>
              <a:gd name="T27" fmla="*/ 2264 h 2586"/>
              <a:gd name="T28" fmla="*/ 879 w 2151"/>
              <a:gd name="T29" fmla="*/ 2309 h 2586"/>
              <a:gd name="T30" fmla="*/ 859 w 2151"/>
              <a:gd name="T31" fmla="*/ 2368 h 2586"/>
              <a:gd name="T32" fmla="*/ 863 w 2151"/>
              <a:gd name="T33" fmla="*/ 2426 h 2586"/>
              <a:gd name="T34" fmla="*/ 900 w 2151"/>
              <a:gd name="T35" fmla="*/ 2498 h 2586"/>
              <a:gd name="T36" fmla="*/ 968 w 2151"/>
              <a:gd name="T37" fmla="*/ 2552 h 2586"/>
              <a:gd name="T38" fmla="*/ 1058 w 2151"/>
              <a:gd name="T39" fmla="*/ 2582 h 2586"/>
              <a:gd name="T40" fmla="*/ 1133 w 2151"/>
              <a:gd name="T41" fmla="*/ 2584 h 2586"/>
              <a:gd name="T42" fmla="*/ 1227 w 2151"/>
              <a:gd name="T43" fmla="*/ 2561 h 2586"/>
              <a:gd name="T44" fmla="*/ 1300 w 2151"/>
              <a:gd name="T45" fmla="*/ 2513 h 2586"/>
              <a:gd name="T46" fmla="*/ 1346 w 2151"/>
              <a:gd name="T47" fmla="*/ 2444 h 2586"/>
              <a:gd name="T48" fmla="*/ 1357 w 2151"/>
              <a:gd name="T49" fmla="*/ 2386 h 2586"/>
              <a:gd name="T50" fmla="*/ 1344 w 2151"/>
              <a:gd name="T51" fmla="*/ 2322 h 2586"/>
              <a:gd name="T52" fmla="*/ 1313 w 2151"/>
              <a:gd name="T53" fmla="*/ 2278 h 2586"/>
              <a:gd name="T54" fmla="*/ 1269 w 2151"/>
              <a:gd name="T55" fmla="*/ 2244 h 2586"/>
              <a:gd name="T56" fmla="*/ 1235 w 2151"/>
              <a:gd name="T57" fmla="*/ 2218 h 2586"/>
              <a:gd name="T58" fmla="*/ 1225 w 2151"/>
              <a:gd name="T59" fmla="*/ 2189 h 2586"/>
              <a:gd name="T60" fmla="*/ 1242 w 2151"/>
              <a:gd name="T61" fmla="*/ 2166 h 2586"/>
              <a:gd name="T62" fmla="*/ 1282 w 2151"/>
              <a:gd name="T63" fmla="*/ 2156 h 2586"/>
              <a:gd name="T64" fmla="*/ 2151 w 2151"/>
              <a:gd name="T65" fmla="*/ 1281 h 2586"/>
              <a:gd name="T66" fmla="*/ 2146 w 2151"/>
              <a:gd name="T67" fmla="*/ 1248 h 2586"/>
              <a:gd name="T68" fmla="*/ 2125 w 2151"/>
              <a:gd name="T69" fmla="*/ 1225 h 2586"/>
              <a:gd name="T70" fmla="*/ 2097 w 2151"/>
              <a:gd name="T71" fmla="*/ 1229 h 2586"/>
              <a:gd name="T72" fmla="*/ 2068 w 2151"/>
              <a:gd name="T73" fmla="*/ 1258 h 2586"/>
              <a:gd name="T74" fmla="*/ 2044 w 2151"/>
              <a:gd name="T75" fmla="*/ 1295 h 2586"/>
              <a:gd name="T76" fmla="*/ 1998 w 2151"/>
              <a:gd name="T77" fmla="*/ 1336 h 2586"/>
              <a:gd name="T78" fmla="*/ 1940 w 2151"/>
              <a:gd name="T79" fmla="*/ 1356 h 2586"/>
              <a:gd name="T80" fmla="*/ 1881 w 2151"/>
              <a:gd name="T81" fmla="*/ 1351 h 2586"/>
              <a:gd name="T82" fmla="*/ 1809 w 2151"/>
              <a:gd name="T83" fmla="*/ 1313 h 2586"/>
              <a:gd name="T84" fmla="*/ 1756 w 2151"/>
              <a:gd name="T85" fmla="*/ 1247 h 2586"/>
              <a:gd name="T86" fmla="*/ 1725 w 2151"/>
              <a:gd name="T87" fmla="*/ 1157 h 2586"/>
              <a:gd name="T88" fmla="*/ 1722 w 2151"/>
              <a:gd name="T89" fmla="*/ 1081 h 2586"/>
              <a:gd name="T90" fmla="*/ 1746 w 2151"/>
              <a:gd name="T91" fmla="*/ 988 h 2586"/>
              <a:gd name="T92" fmla="*/ 1795 w 2151"/>
              <a:gd name="T93" fmla="*/ 913 h 2586"/>
              <a:gd name="T94" fmla="*/ 1862 w 2151"/>
              <a:gd name="T95" fmla="*/ 868 h 2586"/>
              <a:gd name="T96" fmla="*/ 1922 w 2151"/>
              <a:gd name="T97" fmla="*/ 856 h 25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2151" h="2586">
                <a:moveTo>
                  <a:pt x="1922" y="856"/>
                </a:moveTo>
                <a:lnTo>
                  <a:pt x="1922" y="856"/>
                </a:lnTo>
                <a:lnTo>
                  <a:pt x="1940" y="858"/>
                </a:lnTo>
                <a:lnTo>
                  <a:pt x="1956" y="861"/>
                </a:lnTo>
                <a:lnTo>
                  <a:pt x="1971" y="864"/>
                </a:lnTo>
                <a:lnTo>
                  <a:pt x="1985" y="871"/>
                </a:lnTo>
                <a:lnTo>
                  <a:pt x="1998" y="877"/>
                </a:lnTo>
                <a:lnTo>
                  <a:pt x="2010" y="884"/>
                </a:lnTo>
                <a:lnTo>
                  <a:pt x="2019" y="892"/>
                </a:lnTo>
                <a:lnTo>
                  <a:pt x="2029" y="900"/>
                </a:lnTo>
                <a:lnTo>
                  <a:pt x="2044" y="916"/>
                </a:lnTo>
                <a:lnTo>
                  <a:pt x="2054" y="931"/>
                </a:lnTo>
                <a:lnTo>
                  <a:pt x="2062" y="944"/>
                </a:lnTo>
                <a:lnTo>
                  <a:pt x="2062" y="944"/>
                </a:lnTo>
                <a:lnTo>
                  <a:pt x="2068" y="955"/>
                </a:lnTo>
                <a:lnTo>
                  <a:pt x="2075" y="965"/>
                </a:lnTo>
                <a:lnTo>
                  <a:pt x="2083" y="973"/>
                </a:lnTo>
                <a:lnTo>
                  <a:pt x="2089" y="980"/>
                </a:lnTo>
                <a:lnTo>
                  <a:pt x="2097" y="985"/>
                </a:lnTo>
                <a:lnTo>
                  <a:pt x="2104" y="988"/>
                </a:lnTo>
                <a:lnTo>
                  <a:pt x="2112" y="988"/>
                </a:lnTo>
                <a:lnTo>
                  <a:pt x="2119" y="988"/>
                </a:lnTo>
                <a:lnTo>
                  <a:pt x="2125" y="986"/>
                </a:lnTo>
                <a:lnTo>
                  <a:pt x="2132" y="983"/>
                </a:lnTo>
                <a:lnTo>
                  <a:pt x="2136" y="978"/>
                </a:lnTo>
                <a:lnTo>
                  <a:pt x="2141" y="972"/>
                </a:lnTo>
                <a:lnTo>
                  <a:pt x="2146" y="965"/>
                </a:lnTo>
                <a:lnTo>
                  <a:pt x="2148" y="955"/>
                </a:lnTo>
                <a:lnTo>
                  <a:pt x="2151" y="944"/>
                </a:lnTo>
                <a:lnTo>
                  <a:pt x="2151" y="931"/>
                </a:lnTo>
                <a:lnTo>
                  <a:pt x="2151" y="0"/>
                </a:lnTo>
                <a:lnTo>
                  <a:pt x="0" y="0"/>
                </a:lnTo>
                <a:lnTo>
                  <a:pt x="0" y="2155"/>
                </a:lnTo>
                <a:lnTo>
                  <a:pt x="495" y="2155"/>
                </a:lnTo>
                <a:lnTo>
                  <a:pt x="495" y="2156"/>
                </a:lnTo>
                <a:lnTo>
                  <a:pt x="933" y="2156"/>
                </a:lnTo>
                <a:lnTo>
                  <a:pt x="933" y="2156"/>
                </a:lnTo>
                <a:lnTo>
                  <a:pt x="946" y="2156"/>
                </a:lnTo>
                <a:lnTo>
                  <a:pt x="955" y="2158"/>
                </a:lnTo>
                <a:lnTo>
                  <a:pt x="965" y="2161"/>
                </a:lnTo>
                <a:lnTo>
                  <a:pt x="973" y="2166"/>
                </a:lnTo>
                <a:lnTo>
                  <a:pt x="980" y="2171"/>
                </a:lnTo>
                <a:lnTo>
                  <a:pt x="985" y="2176"/>
                </a:lnTo>
                <a:lnTo>
                  <a:pt x="988" y="2182"/>
                </a:lnTo>
                <a:lnTo>
                  <a:pt x="989" y="2189"/>
                </a:lnTo>
                <a:lnTo>
                  <a:pt x="989" y="2195"/>
                </a:lnTo>
                <a:lnTo>
                  <a:pt x="988" y="2203"/>
                </a:lnTo>
                <a:lnTo>
                  <a:pt x="985" y="2210"/>
                </a:lnTo>
                <a:lnTo>
                  <a:pt x="980" y="2218"/>
                </a:lnTo>
                <a:lnTo>
                  <a:pt x="975" y="2225"/>
                </a:lnTo>
                <a:lnTo>
                  <a:pt x="967" y="2233"/>
                </a:lnTo>
                <a:lnTo>
                  <a:pt x="957" y="2239"/>
                </a:lnTo>
                <a:lnTo>
                  <a:pt x="946" y="2244"/>
                </a:lnTo>
                <a:lnTo>
                  <a:pt x="946" y="2244"/>
                </a:lnTo>
                <a:lnTo>
                  <a:pt x="931" y="2252"/>
                </a:lnTo>
                <a:lnTo>
                  <a:pt x="918" y="2264"/>
                </a:lnTo>
                <a:lnTo>
                  <a:pt x="902" y="2278"/>
                </a:lnTo>
                <a:lnTo>
                  <a:pt x="893" y="2288"/>
                </a:lnTo>
                <a:lnTo>
                  <a:pt x="885" y="2298"/>
                </a:lnTo>
                <a:lnTo>
                  <a:pt x="879" y="2309"/>
                </a:lnTo>
                <a:lnTo>
                  <a:pt x="871" y="2322"/>
                </a:lnTo>
                <a:lnTo>
                  <a:pt x="866" y="2335"/>
                </a:lnTo>
                <a:lnTo>
                  <a:pt x="861" y="2351"/>
                </a:lnTo>
                <a:lnTo>
                  <a:pt x="859" y="2368"/>
                </a:lnTo>
                <a:lnTo>
                  <a:pt x="858" y="2386"/>
                </a:lnTo>
                <a:lnTo>
                  <a:pt x="858" y="2386"/>
                </a:lnTo>
                <a:lnTo>
                  <a:pt x="859" y="2405"/>
                </a:lnTo>
                <a:lnTo>
                  <a:pt x="863" y="2426"/>
                </a:lnTo>
                <a:lnTo>
                  <a:pt x="869" y="2444"/>
                </a:lnTo>
                <a:lnTo>
                  <a:pt x="877" y="2464"/>
                </a:lnTo>
                <a:lnTo>
                  <a:pt x="889" y="2482"/>
                </a:lnTo>
                <a:lnTo>
                  <a:pt x="900" y="2498"/>
                </a:lnTo>
                <a:lnTo>
                  <a:pt x="915" y="2513"/>
                </a:lnTo>
                <a:lnTo>
                  <a:pt x="931" y="2527"/>
                </a:lnTo>
                <a:lnTo>
                  <a:pt x="949" y="2540"/>
                </a:lnTo>
                <a:lnTo>
                  <a:pt x="968" y="2552"/>
                </a:lnTo>
                <a:lnTo>
                  <a:pt x="988" y="2561"/>
                </a:lnTo>
                <a:lnTo>
                  <a:pt x="1011" y="2569"/>
                </a:lnTo>
                <a:lnTo>
                  <a:pt x="1033" y="2578"/>
                </a:lnTo>
                <a:lnTo>
                  <a:pt x="1058" y="2582"/>
                </a:lnTo>
                <a:lnTo>
                  <a:pt x="1082" y="2584"/>
                </a:lnTo>
                <a:lnTo>
                  <a:pt x="1108" y="2586"/>
                </a:lnTo>
                <a:lnTo>
                  <a:pt x="1108" y="2586"/>
                </a:lnTo>
                <a:lnTo>
                  <a:pt x="1133" y="2584"/>
                </a:lnTo>
                <a:lnTo>
                  <a:pt x="1157" y="2582"/>
                </a:lnTo>
                <a:lnTo>
                  <a:pt x="1181" y="2578"/>
                </a:lnTo>
                <a:lnTo>
                  <a:pt x="1204" y="2569"/>
                </a:lnTo>
                <a:lnTo>
                  <a:pt x="1227" y="2561"/>
                </a:lnTo>
                <a:lnTo>
                  <a:pt x="1247" y="2552"/>
                </a:lnTo>
                <a:lnTo>
                  <a:pt x="1266" y="2540"/>
                </a:lnTo>
                <a:lnTo>
                  <a:pt x="1284" y="2527"/>
                </a:lnTo>
                <a:lnTo>
                  <a:pt x="1300" y="2513"/>
                </a:lnTo>
                <a:lnTo>
                  <a:pt x="1315" y="2498"/>
                </a:lnTo>
                <a:lnTo>
                  <a:pt x="1326" y="2482"/>
                </a:lnTo>
                <a:lnTo>
                  <a:pt x="1338" y="2464"/>
                </a:lnTo>
                <a:lnTo>
                  <a:pt x="1346" y="2444"/>
                </a:lnTo>
                <a:lnTo>
                  <a:pt x="1352" y="2426"/>
                </a:lnTo>
                <a:lnTo>
                  <a:pt x="1356" y="2405"/>
                </a:lnTo>
                <a:lnTo>
                  <a:pt x="1357" y="2386"/>
                </a:lnTo>
                <a:lnTo>
                  <a:pt x="1357" y="2386"/>
                </a:lnTo>
                <a:lnTo>
                  <a:pt x="1356" y="2368"/>
                </a:lnTo>
                <a:lnTo>
                  <a:pt x="1354" y="2351"/>
                </a:lnTo>
                <a:lnTo>
                  <a:pt x="1349" y="2335"/>
                </a:lnTo>
                <a:lnTo>
                  <a:pt x="1344" y="2322"/>
                </a:lnTo>
                <a:lnTo>
                  <a:pt x="1338" y="2309"/>
                </a:lnTo>
                <a:lnTo>
                  <a:pt x="1329" y="2298"/>
                </a:lnTo>
                <a:lnTo>
                  <a:pt x="1321" y="2288"/>
                </a:lnTo>
                <a:lnTo>
                  <a:pt x="1313" y="2278"/>
                </a:lnTo>
                <a:lnTo>
                  <a:pt x="1297" y="2264"/>
                </a:lnTo>
                <a:lnTo>
                  <a:pt x="1284" y="2252"/>
                </a:lnTo>
                <a:lnTo>
                  <a:pt x="1269" y="2244"/>
                </a:lnTo>
                <a:lnTo>
                  <a:pt x="1269" y="2244"/>
                </a:lnTo>
                <a:lnTo>
                  <a:pt x="1258" y="2239"/>
                </a:lnTo>
                <a:lnTo>
                  <a:pt x="1248" y="2233"/>
                </a:lnTo>
                <a:lnTo>
                  <a:pt x="1240" y="2225"/>
                </a:lnTo>
                <a:lnTo>
                  <a:pt x="1235" y="2218"/>
                </a:lnTo>
                <a:lnTo>
                  <a:pt x="1230" y="2210"/>
                </a:lnTo>
                <a:lnTo>
                  <a:pt x="1227" y="2203"/>
                </a:lnTo>
                <a:lnTo>
                  <a:pt x="1225" y="2195"/>
                </a:lnTo>
                <a:lnTo>
                  <a:pt x="1225" y="2189"/>
                </a:lnTo>
                <a:lnTo>
                  <a:pt x="1227" y="2182"/>
                </a:lnTo>
                <a:lnTo>
                  <a:pt x="1230" y="2176"/>
                </a:lnTo>
                <a:lnTo>
                  <a:pt x="1235" y="2171"/>
                </a:lnTo>
                <a:lnTo>
                  <a:pt x="1242" y="2166"/>
                </a:lnTo>
                <a:lnTo>
                  <a:pt x="1250" y="2161"/>
                </a:lnTo>
                <a:lnTo>
                  <a:pt x="1260" y="2158"/>
                </a:lnTo>
                <a:lnTo>
                  <a:pt x="1269" y="2156"/>
                </a:lnTo>
                <a:lnTo>
                  <a:pt x="1282" y="2156"/>
                </a:lnTo>
                <a:lnTo>
                  <a:pt x="1556" y="2156"/>
                </a:lnTo>
                <a:lnTo>
                  <a:pt x="1556" y="2155"/>
                </a:lnTo>
                <a:lnTo>
                  <a:pt x="2151" y="2155"/>
                </a:lnTo>
                <a:lnTo>
                  <a:pt x="2151" y="1281"/>
                </a:lnTo>
                <a:lnTo>
                  <a:pt x="2151" y="1281"/>
                </a:lnTo>
                <a:lnTo>
                  <a:pt x="2151" y="1269"/>
                </a:lnTo>
                <a:lnTo>
                  <a:pt x="2148" y="1258"/>
                </a:lnTo>
                <a:lnTo>
                  <a:pt x="2146" y="1248"/>
                </a:lnTo>
                <a:lnTo>
                  <a:pt x="2141" y="1240"/>
                </a:lnTo>
                <a:lnTo>
                  <a:pt x="2136" y="1234"/>
                </a:lnTo>
                <a:lnTo>
                  <a:pt x="2132" y="1229"/>
                </a:lnTo>
                <a:lnTo>
                  <a:pt x="2125" y="1225"/>
                </a:lnTo>
                <a:lnTo>
                  <a:pt x="2119" y="1224"/>
                </a:lnTo>
                <a:lnTo>
                  <a:pt x="2112" y="1224"/>
                </a:lnTo>
                <a:lnTo>
                  <a:pt x="2104" y="1225"/>
                </a:lnTo>
                <a:lnTo>
                  <a:pt x="2097" y="1229"/>
                </a:lnTo>
                <a:lnTo>
                  <a:pt x="2089" y="1234"/>
                </a:lnTo>
                <a:lnTo>
                  <a:pt x="2083" y="1240"/>
                </a:lnTo>
                <a:lnTo>
                  <a:pt x="2075" y="1248"/>
                </a:lnTo>
                <a:lnTo>
                  <a:pt x="2068" y="1258"/>
                </a:lnTo>
                <a:lnTo>
                  <a:pt x="2062" y="1268"/>
                </a:lnTo>
                <a:lnTo>
                  <a:pt x="2062" y="1268"/>
                </a:lnTo>
                <a:lnTo>
                  <a:pt x="2054" y="1282"/>
                </a:lnTo>
                <a:lnTo>
                  <a:pt x="2044" y="1295"/>
                </a:lnTo>
                <a:lnTo>
                  <a:pt x="2029" y="1312"/>
                </a:lnTo>
                <a:lnTo>
                  <a:pt x="2019" y="1320"/>
                </a:lnTo>
                <a:lnTo>
                  <a:pt x="2010" y="1328"/>
                </a:lnTo>
                <a:lnTo>
                  <a:pt x="1998" y="1336"/>
                </a:lnTo>
                <a:lnTo>
                  <a:pt x="1985" y="1343"/>
                </a:lnTo>
                <a:lnTo>
                  <a:pt x="1971" y="1348"/>
                </a:lnTo>
                <a:lnTo>
                  <a:pt x="1956" y="1352"/>
                </a:lnTo>
                <a:lnTo>
                  <a:pt x="1940" y="1356"/>
                </a:lnTo>
                <a:lnTo>
                  <a:pt x="1922" y="1356"/>
                </a:lnTo>
                <a:lnTo>
                  <a:pt x="1922" y="1356"/>
                </a:lnTo>
                <a:lnTo>
                  <a:pt x="1901" y="1354"/>
                </a:lnTo>
                <a:lnTo>
                  <a:pt x="1881" y="1351"/>
                </a:lnTo>
                <a:lnTo>
                  <a:pt x="1862" y="1344"/>
                </a:lnTo>
                <a:lnTo>
                  <a:pt x="1844" y="1336"/>
                </a:lnTo>
                <a:lnTo>
                  <a:pt x="1826" y="1326"/>
                </a:lnTo>
                <a:lnTo>
                  <a:pt x="1809" y="1313"/>
                </a:lnTo>
                <a:lnTo>
                  <a:pt x="1795" y="1299"/>
                </a:lnTo>
                <a:lnTo>
                  <a:pt x="1780" y="1282"/>
                </a:lnTo>
                <a:lnTo>
                  <a:pt x="1767" y="1265"/>
                </a:lnTo>
                <a:lnTo>
                  <a:pt x="1756" y="1247"/>
                </a:lnTo>
                <a:lnTo>
                  <a:pt x="1746" y="1225"/>
                </a:lnTo>
                <a:lnTo>
                  <a:pt x="1736" y="1203"/>
                </a:lnTo>
                <a:lnTo>
                  <a:pt x="1730" y="1180"/>
                </a:lnTo>
                <a:lnTo>
                  <a:pt x="1725" y="1157"/>
                </a:lnTo>
                <a:lnTo>
                  <a:pt x="1722" y="1131"/>
                </a:lnTo>
                <a:lnTo>
                  <a:pt x="1722" y="1107"/>
                </a:lnTo>
                <a:lnTo>
                  <a:pt x="1722" y="1107"/>
                </a:lnTo>
                <a:lnTo>
                  <a:pt x="1722" y="1081"/>
                </a:lnTo>
                <a:lnTo>
                  <a:pt x="1725" y="1056"/>
                </a:lnTo>
                <a:lnTo>
                  <a:pt x="1730" y="1032"/>
                </a:lnTo>
                <a:lnTo>
                  <a:pt x="1736" y="1009"/>
                </a:lnTo>
                <a:lnTo>
                  <a:pt x="1746" y="988"/>
                </a:lnTo>
                <a:lnTo>
                  <a:pt x="1756" y="967"/>
                </a:lnTo>
                <a:lnTo>
                  <a:pt x="1767" y="947"/>
                </a:lnTo>
                <a:lnTo>
                  <a:pt x="1780" y="929"/>
                </a:lnTo>
                <a:lnTo>
                  <a:pt x="1795" y="913"/>
                </a:lnTo>
                <a:lnTo>
                  <a:pt x="1809" y="898"/>
                </a:lnTo>
                <a:lnTo>
                  <a:pt x="1826" y="887"/>
                </a:lnTo>
                <a:lnTo>
                  <a:pt x="1844" y="876"/>
                </a:lnTo>
                <a:lnTo>
                  <a:pt x="1862" y="868"/>
                </a:lnTo>
                <a:lnTo>
                  <a:pt x="1881" y="861"/>
                </a:lnTo>
                <a:lnTo>
                  <a:pt x="1901" y="858"/>
                </a:lnTo>
                <a:lnTo>
                  <a:pt x="1922" y="856"/>
                </a:lnTo>
                <a:lnTo>
                  <a:pt x="1922" y="856"/>
                </a:lnTo>
                <a:close/>
              </a:path>
            </a:pathLst>
          </a:custGeom>
          <a:solidFill>
            <a:srgbClr val="E9EFF7"/>
          </a:solidFill>
          <a:ln w="28575">
            <a:solidFill>
              <a:schemeClr val="tx1">
                <a:lumMod val="50000"/>
                <a:lumOff val="50000"/>
              </a:schemeClr>
            </a:solidFill>
            <a:prstDash val="solid"/>
            <a:round/>
            <a:headEnd/>
            <a:tailEnd/>
          </a:ln>
        </p:spPr>
        <p:txBody>
          <a:bodyPr bIns="540000" anchor="ctr"/>
          <a:lstStyle/>
          <a:p>
            <a:pPr algn="ctr" eaLnBrk="1" hangingPunct="1">
              <a:defRPr/>
            </a:pPr>
            <a:r>
              <a:rPr lang="en-GB" sz="2800" dirty="0" err="1" smtClean="0">
                <a:cs typeface="Arial" charset="0"/>
              </a:rPr>
              <a:t>Dysgwyr</a:t>
            </a:r>
            <a:r>
              <a:rPr lang="en-GB" sz="2800" dirty="0">
                <a:cs typeface="Arial" charset="0"/>
              </a:rPr>
              <a:t> </a:t>
            </a:r>
            <a:r>
              <a:rPr lang="en-GB" sz="2800" dirty="0" err="1" smtClean="0">
                <a:cs typeface="Arial" charset="0"/>
              </a:rPr>
              <a:t>uchelgeisiol</a:t>
            </a:r>
            <a:r>
              <a:rPr lang="en-GB" sz="2800" dirty="0" smtClean="0">
                <a:cs typeface="Arial" charset="0"/>
              </a:rPr>
              <a:t>, </a:t>
            </a:r>
            <a:r>
              <a:rPr lang="en-GB" sz="2800" dirty="0" err="1" smtClean="0">
                <a:cs typeface="Arial" charset="0"/>
              </a:rPr>
              <a:t>galluog</a:t>
            </a:r>
            <a:r>
              <a:rPr lang="en-GB" sz="2800" dirty="0" smtClean="0">
                <a:cs typeface="Arial" charset="0"/>
              </a:rPr>
              <a:t>. </a:t>
            </a:r>
            <a:endParaRPr lang="en-GB" sz="2800" dirty="0">
              <a:cs typeface="Arial" charset="0"/>
            </a:endParaRPr>
          </a:p>
        </p:txBody>
      </p:sp>
      <p:sp>
        <p:nvSpPr>
          <p:cNvPr id="5" name="Freeform 6"/>
          <p:cNvSpPr>
            <a:spLocks/>
          </p:cNvSpPr>
          <p:nvPr/>
        </p:nvSpPr>
        <p:spPr bwMode="auto">
          <a:xfrm>
            <a:off x="2124075" y="3989388"/>
            <a:ext cx="3001963" cy="2495550"/>
          </a:xfrm>
          <a:custGeom>
            <a:avLst/>
            <a:gdLst>
              <a:gd name="T0" fmla="*/ 861 w 2587"/>
              <a:gd name="T1" fmla="*/ 195 h 2151"/>
              <a:gd name="T2" fmla="*/ 885 w 2587"/>
              <a:gd name="T3" fmla="*/ 143 h 2151"/>
              <a:gd name="T4" fmla="*/ 931 w 2587"/>
              <a:gd name="T5" fmla="*/ 97 h 2151"/>
              <a:gd name="T6" fmla="*/ 965 w 2587"/>
              <a:gd name="T7" fmla="*/ 76 h 2151"/>
              <a:gd name="T8" fmla="*/ 988 w 2587"/>
              <a:gd name="T9" fmla="*/ 47 h 2151"/>
              <a:gd name="T10" fmla="*/ 985 w 2587"/>
              <a:gd name="T11" fmla="*/ 21 h 2151"/>
              <a:gd name="T12" fmla="*/ 955 w 2587"/>
              <a:gd name="T13" fmla="*/ 3 h 2151"/>
              <a:gd name="T14" fmla="*/ 0 w 2587"/>
              <a:gd name="T15" fmla="*/ 2151 h 2151"/>
              <a:gd name="T16" fmla="*/ 2156 w 2587"/>
              <a:gd name="T17" fmla="*/ 1220 h 2151"/>
              <a:gd name="T18" fmla="*/ 2163 w 2587"/>
              <a:gd name="T19" fmla="*/ 1186 h 2151"/>
              <a:gd name="T20" fmla="*/ 2182 w 2587"/>
              <a:gd name="T21" fmla="*/ 1163 h 2151"/>
              <a:gd name="T22" fmla="*/ 2211 w 2587"/>
              <a:gd name="T23" fmla="*/ 1166 h 2151"/>
              <a:gd name="T24" fmla="*/ 2239 w 2587"/>
              <a:gd name="T25" fmla="*/ 1196 h 2151"/>
              <a:gd name="T26" fmla="*/ 2263 w 2587"/>
              <a:gd name="T27" fmla="*/ 1235 h 2151"/>
              <a:gd name="T28" fmla="*/ 2309 w 2587"/>
              <a:gd name="T29" fmla="*/ 1274 h 2151"/>
              <a:gd name="T30" fmla="*/ 2368 w 2587"/>
              <a:gd name="T31" fmla="*/ 1293 h 2151"/>
              <a:gd name="T32" fmla="*/ 2426 w 2587"/>
              <a:gd name="T33" fmla="*/ 1288 h 2151"/>
              <a:gd name="T34" fmla="*/ 2498 w 2587"/>
              <a:gd name="T35" fmla="*/ 1251 h 2151"/>
              <a:gd name="T36" fmla="*/ 2553 w 2587"/>
              <a:gd name="T37" fmla="*/ 1184 h 2151"/>
              <a:gd name="T38" fmla="*/ 2582 w 2587"/>
              <a:gd name="T39" fmla="*/ 1095 h 2151"/>
              <a:gd name="T40" fmla="*/ 2586 w 2587"/>
              <a:gd name="T41" fmla="*/ 1018 h 2151"/>
              <a:gd name="T42" fmla="*/ 2563 w 2587"/>
              <a:gd name="T43" fmla="*/ 926 h 2151"/>
              <a:gd name="T44" fmla="*/ 2514 w 2587"/>
              <a:gd name="T45" fmla="*/ 852 h 2151"/>
              <a:gd name="T46" fmla="*/ 2446 w 2587"/>
              <a:gd name="T47" fmla="*/ 805 h 2151"/>
              <a:gd name="T48" fmla="*/ 2385 w 2587"/>
              <a:gd name="T49" fmla="*/ 794 h 2151"/>
              <a:gd name="T50" fmla="*/ 2322 w 2587"/>
              <a:gd name="T51" fmla="*/ 808 h 2151"/>
              <a:gd name="T52" fmla="*/ 2278 w 2587"/>
              <a:gd name="T53" fmla="*/ 838 h 2151"/>
              <a:gd name="T54" fmla="*/ 2245 w 2587"/>
              <a:gd name="T55" fmla="*/ 882 h 2151"/>
              <a:gd name="T56" fmla="*/ 2218 w 2587"/>
              <a:gd name="T57" fmla="*/ 917 h 2151"/>
              <a:gd name="T58" fmla="*/ 2189 w 2587"/>
              <a:gd name="T59" fmla="*/ 927 h 2151"/>
              <a:gd name="T60" fmla="*/ 2166 w 2587"/>
              <a:gd name="T61" fmla="*/ 911 h 2151"/>
              <a:gd name="T62" fmla="*/ 2156 w 2587"/>
              <a:gd name="T63" fmla="*/ 869 h 2151"/>
              <a:gd name="T64" fmla="*/ 1282 w 2587"/>
              <a:gd name="T65" fmla="*/ 0 h 2151"/>
              <a:gd name="T66" fmla="*/ 1248 w 2587"/>
              <a:gd name="T67" fmla="*/ 6 h 2151"/>
              <a:gd name="T68" fmla="*/ 1227 w 2587"/>
              <a:gd name="T69" fmla="*/ 27 h 2151"/>
              <a:gd name="T70" fmla="*/ 1229 w 2587"/>
              <a:gd name="T71" fmla="*/ 55 h 2151"/>
              <a:gd name="T72" fmla="*/ 1258 w 2587"/>
              <a:gd name="T73" fmla="*/ 83 h 2151"/>
              <a:gd name="T74" fmla="*/ 1297 w 2587"/>
              <a:gd name="T75" fmla="*/ 107 h 2151"/>
              <a:gd name="T76" fmla="*/ 1336 w 2587"/>
              <a:gd name="T77" fmla="*/ 154 h 2151"/>
              <a:gd name="T78" fmla="*/ 1356 w 2587"/>
              <a:gd name="T79" fmla="*/ 213 h 2151"/>
              <a:gd name="T80" fmla="*/ 1352 w 2587"/>
              <a:gd name="T81" fmla="*/ 270 h 2151"/>
              <a:gd name="T82" fmla="*/ 1313 w 2587"/>
              <a:gd name="T83" fmla="*/ 341 h 2151"/>
              <a:gd name="T84" fmla="*/ 1247 w 2587"/>
              <a:gd name="T85" fmla="*/ 397 h 2151"/>
              <a:gd name="T86" fmla="*/ 1157 w 2587"/>
              <a:gd name="T87" fmla="*/ 426 h 2151"/>
              <a:gd name="T88" fmla="*/ 1082 w 2587"/>
              <a:gd name="T89" fmla="*/ 429 h 2151"/>
              <a:gd name="T90" fmla="*/ 988 w 2587"/>
              <a:gd name="T91" fmla="*/ 406 h 2151"/>
              <a:gd name="T92" fmla="*/ 915 w 2587"/>
              <a:gd name="T93" fmla="*/ 358 h 2151"/>
              <a:gd name="T94" fmla="*/ 869 w 2587"/>
              <a:gd name="T95" fmla="*/ 289 h 2151"/>
              <a:gd name="T96" fmla="*/ 858 w 2587"/>
              <a:gd name="T97" fmla="*/ 231 h 21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2587" h="2151">
                <a:moveTo>
                  <a:pt x="858" y="231"/>
                </a:moveTo>
                <a:lnTo>
                  <a:pt x="858" y="231"/>
                </a:lnTo>
                <a:lnTo>
                  <a:pt x="858" y="213"/>
                </a:lnTo>
                <a:lnTo>
                  <a:pt x="861" y="195"/>
                </a:lnTo>
                <a:lnTo>
                  <a:pt x="866" y="180"/>
                </a:lnTo>
                <a:lnTo>
                  <a:pt x="871" y="166"/>
                </a:lnTo>
                <a:lnTo>
                  <a:pt x="877" y="154"/>
                </a:lnTo>
                <a:lnTo>
                  <a:pt x="885" y="143"/>
                </a:lnTo>
                <a:lnTo>
                  <a:pt x="893" y="131"/>
                </a:lnTo>
                <a:lnTo>
                  <a:pt x="902" y="123"/>
                </a:lnTo>
                <a:lnTo>
                  <a:pt x="918" y="107"/>
                </a:lnTo>
                <a:lnTo>
                  <a:pt x="931" y="97"/>
                </a:lnTo>
                <a:lnTo>
                  <a:pt x="946" y="89"/>
                </a:lnTo>
                <a:lnTo>
                  <a:pt x="946" y="89"/>
                </a:lnTo>
                <a:lnTo>
                  <a:pt x="955" y="83"/>
                </a:lnTo>
                <a:lnTo>
                  <a:pt x="965" y="76"/>
                </a:lnTo>
                <a:lnTo>
                  <a:pt x="973" y="70"/>
                </a:lnTo>
                <a:lnTo>
                  <a:pt x="980" y="62"/>
                </a:lnTo>
                <a:lnTo>
                  <a:pt x="985" y="55"/>
                </a:lnTo>
                <a:lnTo>
                  <a:pt x="988" y="47"/>
                </a:lnTo>
                <a:lnTo>
                  <a:pt x="989" y="40"/>
                </a:lnTo>
                <a:lnTo>
                  <a:pt x="989" y="34"/>
                </a:lnTo>
                <a:lnTo>
                  <a:pt x="988" y="27"/>
                </a:lnTo>
                <a:lnTo>
                  <a:pt x="985" y="21"/>
                </a:lnTo>
                <a:lnTo>
                  <a:pt x="980" y="14"/>
                </a:lnTo>
                <a:lnTo>
                  <a:pt x="973" y="9"/>
                </a:lnTo>
                <a:lnTo>
                  <a:pt x="965" y="6"/>
                </a:lnTo>
                <a:lnTo>
                  <a:pt x="955" y="3"/>
                </a:lnTo>
                <a:lnTo>
                  <a:pt x="944" y="1"/>
                </a:lnTo>
                <a:lnTo>
                  <a:pt x="933" y="0"/>
                </a:lnTo>
                <a:lnTo>
                  <a:pt x="0" y="0"/>
                </a:lnTo>
                <a:lnTo>
                  <a:pt x="0" y="2151"/>
                </a:lnTo>
                <a:lnTo>
                  <a:pt x="2154" y="2151"/>
                </a:lnTo>
                <a:lnTo>
                  <a:pt x="2154" y="1656"/>
                </a:lnTo>
                <a:lnTo>
                  <a:pt x="2156" y="1656"/>
                </a:lnTo>
                <a:lnTo>
                  <a:pt x="2156" y="1220"/>
                </a:lnTo>
                <a:lnTo>
                  <a:pt x="2156" y="1220"/>
                </a:lnTo>
                <a:lnTo>
                  <a:pt x="2158" y="1207"/>
                </a:lnTo>
                <a:lnTo>
                  <a:pt x="2159" y="1196"/>
                </a:lnTo>
                <a:lnTo>
                  <a:pt x="2163" y="1186"/>
                </a:lnTo>
                <a:lnTo>
                  <a:pt x="2166" y="1178"/>
                </a:lnTo>
                <a:lnTo>
                  <a:pt x="2171" y="1171"/>
                </a:lnTo>
                <a:lnTo>
                  <a:pt x="2177" y="1166"/>
                </a:lnTo>
                <a:lnTo>
                  <a:pt x="2182" y="1163"/>
                </a:lnTo>
                <a:lnTo>
                  <a:pt x="2189" y="1161"/>
                </a:lnTo>
                <a:lnTo>
                  <a:pt x="2197" y="1161"/>
                </a:lnTo>
                <a:lnTo>
                  <a:pt x="2203" y="1163"/>
                </a:lnTo>
                <a:lnTo>
                  <a:pt x="2211" y="1166"/>
                </a:lnTo>
                <a:lnTo>
                  <a:pt x="2218" y="1171"/>
                </a:lnTo>
                <a:lnTo>
                  <a:pt x="2226" y="1178"/>
                </a:lnTo>
                <a:lnTo>
                  <a:pt x="2232" y="1186"/>
                </a:lnTo>
                <a:lnTo>
                  <a:pt x="2239" y="1196"/>
                </a:lnTo>
                <a:lnTo>
                  <a:pt x="2245" y="1207"/>
                </a:lnTo>
                <a:lnTo>
                  <a:pt x="2245" y="1207"/>
                </a:lnTo>
                <a:lnTo>
                  <a:pt x="2254" y="1220"/>
                </a:lnTo>
                <a:lnTo>
                  <a:pt x="2263" y="1235"/>
                </a:lnTo>
                <a:lnTo>
                  <a:pt x="2278" y="1251"/>
                </a:lnTo>
                <a:lnTo>
                  <a:pt x="2288" y="1259"/>
                </a:lnTo>
                <a:lnTo>
                  <a:pt x="2298" y="1266"/>
                </a:lnTo>
                <a:lnTo>
                  <a:pt x="2309" y="1274"/>
                </a:lnTo>
                <a:lnTo>
                  <a:pt x="2322" y="1280"/>
                </a:lnTo>
                <a:lnTo>
                  <a:pt x="2337" y="1285"/>
                </a:lnTo>
                <a:lnTo>
                  <a:pt x="2351" y="1290"/>
                </a:lnTo>
                <a:lnTo>
                  <a:pt x="2368" y="1293"/>
                </a:lnTo>
                <a:lnTo>
                  <a:pt x="2385" y="1293"/>
                </a:lnTo>
                <a:lnTo>
                  <a:pt x="2385" y="1293"/>
                </a:lnTo>
                <a:lnTo>
                  <a:pt x="2407" y="1293"/>
                </a:lnTo>
                <a:lnTo>
                  <a:pt x="2426" y="1288"/>
                </a:lnTo>
                <a:lnTo>
                  <a:pt x="2446" y="1283"/>
                </a:lnTo>
                <a:lnTo>
                  <a:pt x="2463" y="1274"/>
                </a:lnTo>
                <a:lnTo>
                  <a:pt x="2481" y="1264"/>
                </a:lnTo>
                <a:lnTo>
                  <a:pt x="2498" y="1251"/>
                </a:lnTo>
                <a:lnTo>
                  <a:pt x="2514" y="1236"/>
                </a:lnTo>
                <a:lnTo>
                  <a:pt x="2527" y="1220"/>
                </a:lnTo>
                <a:lnTo>
                  <a:pt x="2540" y="1204"/>
                </a:lnTo>
                <a:lnTo>
                  <a:pt x="2553" y="1184"/>
                </a:lnTo>
                <a:lnTo>
                  <a:pt x="2563" y="1163"/>
                </a:lnTo>
                <a:lnTo>
                  <a:pt x="2571" y="1142"/>
                </a:lnTo>
                <a:lnTo>
                  <a:pt x="2577" y="1119"/>
                </a:lnTo>
                <a:lnTo>
                  <a:pt x="2582" y="1095"/>
                </a:lnTo>
                <a:lnTo>
                  <a:pt x="2586" y="1070"/>
                </a:lnTo>
                <a:lnTo>
                  <a:pt x="2587" y="1044"/>
                </a:lnTo>
                <a:lnTo>
                  <a:pt x="2587" y="1044"/>
                </a:lnTo>
                <a:lnTo>
                  <a:pt x="2586" y="1018"/>
                </a:lnTo>
                <a:lnTo>
                  <a:pt x="2582" y="994"/>
                </a:lnTo>
                <a:lnTo>
                  <a:pt x="2577" y="969"/>
                </a:lnTo>
                <a:lnTo>
                  <a:pt x="2571" y="947"/>
                </a:lnTo>
                <a:lnTo>
                  <a:pt x="2563" y="926"/>
                </a:lnTo>
                <a:lnTo>
                  <a:pt x="2553" y="904"/>
                </a:lnTo>
                <a:lnTo>
                  <a:pt x="2540" y="885"/>
                </a:lnTo>
                <a:lnTo>
                  <a:pt x="2527" y="867"/>
                </a:lnTo>
                <a:lnTo>
                  <a:pt x="2514" y="852"/>
                </a:lnTo>
                <a:lnTo>
                  <a:pt x="2498" y="838"/>
                </a:lnTo>
                <a:lnTo>
                  <a:pt x="2481" y="825"/>
                </a:lnTo>
                <a:lnTo>
                  <a:pt x="2463" y="815"/>
                </a:lnTo>
                <a:lnTo>
                  <a:pt x="2446" y="805"/>
                </a:lnTo>
                <a:lnTo>
                  <a:pt x="2426" y="800"/>
                </a:lnTo>
                <a:lnTo>
                  <a:pt x="2407" y="795"/>
                </a:lnTo>
                <a:lnTo>
                  <a:pt x="2385" y="794"/>
                </a:lnTo>
                <a:lnTo>
                  <a:pt x="2385" y="794"/>
                </a:lnTo>
                <a:lnTo>
                  <a:pt x="2368" y="795"/>
                </a:lnTo>
                <a:lnTo>
                  <a:pt x="2351" y="799"/>
                </a:lnTo>
                <a:lnTo>
                  <a:pt x="2337" y="802"/>
                </a:lnTo>
                <a:lnTo>
                  <a:pt x="2322" y="808"/>
                </a:lnTo>
                <a:lnTo>
                  <a:pt x="2309" y="815"/>
                </a:lnTo>
                <a:lnTo>
                  <a:pt x="2298" y="821"/>
                </a:lnTo>
                <a:lnTo>
                  <a:pt x="2288" y="830"/>
                </a:lnTo>
                <a:lnTo>
                  <a:pt x="2278" y="838"/>
                </a:lnTo>
                <a:lnTo>
                  <a:pt x="2263" y="854"/>
                </a:lnTo>
                <a:lnTo>
                  <a:pt x="2254" y="869"/>
                </a:lnTo>
                <a:lnTo>
                  <a:pt x="2245" y="882"/>
                </a:lnTo>
                <a:lnTo>
                  <a:pt x="2245" y="882"/>
                </a:lnTo>
                <a:lnTo>
                  <a:pt x="2239" y="893"/>
                </a:lnTo>
                <a:lnTo>
                  <a:pt x="2232" y="903"/>
                </a:lnTo>
                <a:lnTo>
                  <a:pt x="2226" y="911"/>
                </a:lnTo>
                <a:lnTo>
                  <a:pt x="2218" y="917"/>
                </a:lnTo>
                <a:lnTo>
                  <a:pt x="2211" y="922"/>
                </a:lnTo>
                <a:lnTo>
                  <a:pt x="2203" y="926"/>
                </a:lnTo>
                <a:lnTo>
                  <a:pt x="2197" y="927"/>
                </a:lnTo>
                <a:lnTo>
                  <a:pt x="2189" y="927"/>
                </a:lnTo>
                <a:lnTo>
                  <a:pt x="2182" y="926"/>
                </a:lnTo>
                <a:lnTo>
                  <a:pt x="2177" y="922"/>
                </a:lnTo>
                <a:lnTo>
                  <a:pt x="2171" y="917"/>
                </a:lnTo>
                <a:lnTo>
                  <a:pt x="2166" y="911"/>
                </a:lnTo>
                <a:lnTo>
                  <a:pt x="2163" y="903"/>
                </a:lnTo>
                <a:lnTo>
                  <a:pt x="2159" y="893"/>
                </a:lnTo>
                <a:lnTo>
                  <a:pt x="2158" y="882"/>
                </a:lnTo>
                <a:lnTo>
                  <a:pt x="2156" y="869"/>
                </a:lnTo>
                <a:lnTo>
                  <a:pt x="2156" y="595"/>
                </a:lnTo>
                <a:lnTo>
                  <a:pt x="2154" y="595"/>
                </a:lnTo>
                <a:lnTo>
                  <a:pt x="2154" y="0"/>
                </a:lnTo>
                <a:lnTo>
                  <a:pt x="1282" y="0"/>
                </a:lnTo>
                <a:lnTo>
                  <a:pt x="1282" y="0"/>
                </a:lnTo>
                <a:lnTo>
                  <a:pt x="1269" y="1"/>
                </a:lnTo>
                <a:lnTo>
                  <a:pt x="1258" y="3"/>
                </a:lnTo>
                <a:lnTo>
                  <a:pt x="1248" y="6"/>
                </a:lnTo>
                <a:lnTo>
                  <a:pt x="1242" y="9"/>
                </a:lnTo>
                <a:lnTo>
                  <a:pt x="1235" y="14"/>
                </a:lnTo>
                <a:lnTo>
                  <a:pt x="1230" y="21"/>
                </a:lnTo>
                <a:lnTo>
                  <a:pt x="1227" y="27"/>
                </a:lnTo>
                <a:lnTo>
                  <a:pt x="1225" y="34"/>
                </a:lnTo>
                <a:lnTo>
                  <a:pt x="1225" y="40"/>
                </a:lnTo>
                <a:lnTo>
                  <a:pt x="1225" y="47"/>
                </a:lnTo>
                <a:lnTo>
                  <a:pt x="1229" y="55"/>
                </a:lnTo>
                <a:lnTo>
                  <a:pt x="1234" y="62"/>
                </a:lnTo>
                <a:lnTo>
                  <a:pt x="1240" y="70"/>
                </a:lnTo>
                <a:lnTo>
                  <a:pt x="1248" y="76"/>
                </a:lnTo>
                <a:lnTo>
                  <a:pt x="1258" y="83"/>
                </a:lnTo>
                <a:lnTo>
                  <a:pt x="1269" y="89"/>
                </a:lnTo>
                <a:lnTo>
                  <a:pt x="1269" y="89"/>
                </a:lnTo>
                <a:lnTo>
                  <a:pt x="1282" y="97"/>
                </a:lnTo>
                <a:lnTo>
                  <a:pt x="1297" y="107"/>
                </a:lnTo>
                <a:lnTo>
                  <a:pt x="1313" y="123"/>
                </a:lnTo>
                <a:lnTo>
                  <a:pt x="1321" y="131"/>
                </a:lnTo>
                <a:lnTo>
                  <a:pt x="1329" y="143"/>
                </a:lnTo>
                <a:lnTo>
                  <a:pt x="1336" y="154"/>
                </a:lnTo>
                <a:lnTo>
                  <a:pt x="1343" y="166"/>
                </a:lnTo>
                <a:lnTo>
                  <a:pt x="1349" y="180"/>
                </a:lnTo>
                <a:lnTo>
                  <a:pt x="1352" y="195"/>
                </a:lnTo>
                <a:lnTo>
                  <a:pt x="1356" y="213"/>
                </a:lnTo>
                <a:lnTo>
                  <a:pt x="1357" y="231"/>
                </a:lnTo>
                <a:lnTo>
                  <a:pt x="1357" y="231"/>
                </a:lnTo>
                <a:lnTo>
                  <a:pt x="1356" y="250"/>
                </a:lnTo>
                <a:lnTo>
                  <a:pt x="1352" y="270"/>
                </a:lnTo>
                <a:lnTo>
                  <a:pt x="1346" y="289"/>
                </a:lnTo>
                <a:lnTo>
                  <a:pt x="1338" y="307"/>
                </a:lnTo>
                <a:lnTo>
                  <a:pt x="1326" y="325"/>
                </a:lnTo>
                <a:lnTo>
                  <a:pt x="1313" y="341"/>
                </a:lnTo>
                <a:lnTo>
                  <a:pt x="1300" y="358"/>
                </a:lnTo>
                <a:lnTo>
                  <a:pt x="1284" y="372"/>
                </a:lnTo>
                <a:lnTo>
                  <a:pt x="1266" y="385"/>
                </a:lnTo>
                <a:lnTo>
                  <a:pt x="1247" y="397"/>
                </a:lnTo>
                <a:lnTo>
                  <a:pt x="1225" y="406"/>
                </a:lnTo>
                <a:lnTo>
                  <a:pt x="1204" y="415"/>
                </a:lnTo>
                <a:lnTo>
                  <a:pt x="1181" y="421"/>
                </a:lnTo>
                <a:lnTo>
                  <a:pt x="1157" y="426"/>
                </a:lnTo>
                <a:lnTo>
                  <a:pt x="1133" y="429"/>
                </a:lnTo>
                <a:lnTo>
                  <a:pt x="1107" y="431"/>
                </a:lnTo>
                <a:lnTo>
                  <a:pt x="1107" y="431"/>
                </a:lnTo>
                <a:lnTo>
                  <a:pt x="1082" y="429"/>
                </a:lnTo>
                <a:lnTo>
                  <a:pt x="1056" y="426"/>
                </a:lnTo>
                <a:lnTo>
                  <a:pt x="1033" y="421"/>
                </a:lnTo>
                <a:lnTo>
                  <a:pt x="1011" y="415"/>
                </a:lnTo>
                <a:lnTo>
                  <a:pt x="988" y="406"/>
                </a:lnTo>
                <a:lnTo>
                  <a:pt x="967" y="397"/>
                </a:lnTo>
                <a:lnTo>
                  <a:pt x="949" y="385"/>
                </a:lnTo>
                <a:lnTo>
                  <a:pt x="931" y="372"/>
                </a:lnTo>
                <a:lnTo>
                  <a:pt x="915" y="358"/>
                </a:lnTo>
                <a:lnTo>
                  <a:pt x="900" y="341"/>
                </a:lnTo>
                <a:lnTo>
                  <a:pt x="887" y="325"/>
                </a:lnTo>
                <a:lnTo>
                  <a:pt x="877" y="307"/>
                </a:lnTo>
                <a:lnTo>
                  <a:pt x="869" y="289"/>
                </a:lnTo>
                <a:lnTo>
                  <a:pt x="863" y="270"/>
                </a:lnTo>
                <a:lnTo>
                  <a:pt x="859" y="250"/>
                </a:lnTo>
                <a:lnTo>
                  <a:pt x="858" y="231"/>
                </a:lnTo>
                <a:lnTo>
                  <a:pt x="858" y="231"/>
                </a:lnTo>
                <a:close/>
              </a:path>
            </a:pathLst>
          </a:custGeom>
          <a:solidFill>
            <a:srgbClr val="97BAE5"/>
          </a:solidFill>
          <a:ln w="28575">
            <a:solidFill>
              <a:schemeClr val="tx1">
                <a:lumMod val="50000"/>
                <a:lumOff val="50000"/>
              </a:schemeClr>
            </a:solidFill>
            <a:prstDash val="solid"/>
            <a:round/>
            <a:headEnd/>
            <a:tailEnd/>
          </a:ln>
        </p:spPr>
        <p:txBody>
          <a:bodyPr rIns="468000" anchor="ctr" anchorCtr="1"/>
          <a:lstStyle/>
          <a:p>
            <a:pPr eaLnBrk="1" hangingPunct="1">
              <a:defRPr/>
            </a:pPr>
            <a:r>
              <a:rPr lang="en-US" sz="2800" dirty="0" err="1" smtClean="0">
                <a:cs typeface="Arial" charset="0"/>
              </a:rPr>
              <a:t>Unigolion</a:t>
            </a:r>
            <a:r>
              <a:rPr lang="en-US" sz="2800" dirty="0" smtClean="0">
                <a:cs typeface="Arial" charset="0"/>
              </a:rPr>
              <a:t> </a:t>
            </a:r>
            <a:r>
              <a:rPr lang="en-US" sz="2800" dirty="0" err="1" smtClean="0">
                <a:cs typeface="Arial" charset="0"/>
              </a:rPr>
              <a:t>iach</a:t>
            </a:r>
            <a:r>
              <a:rPr lang="en-US" sz="2800" dirty="0" smtClean="0">
                <a:cs typeface="Arial" charset="0"/>
              </a:rPr>
              <a:t>, </a:t>
            </a:r>
            <a:r>
              <a:rPr lang="en-US" sz="2800" dirty="0" err="1" smtClean="0">
                <a:cs typeface="Arial" charset="0"/>
              </a:rPr>
              <a:t>hyderus</a:t>
            </a:r>
            <a:r>
              <a:rPr lang="en-US" sz="2800" dirty="0" smtClean="0">
                <a:cs typeface="Arial" charset="0"/>
              </a:rPr>
              <a:t>. </a:t>
            </a:r>
            <a:endParaRPr lang="en-GB" sz="2800" dirty="0">
              <a:cs typeface="Arial" charset="0"/>
            </a:endParaRPr>
          </a:p>
        </p:txBody>
      </p:sp>
      <p:sp>
        <p:nvSpPr>
          <p:cNvPr id="6" name="Freeform 7"/>
          <p:cNvSpPr>
            <a:spLocks/>
          </p:cNvSpPr>
          <p:nvPr/>
        </p:nvSpPr>
        <p:spPr bwMode="auto">
          <a:xfrm>
            <a:off x="4122738" y="1484313"/>
            <a:ext cx="3001962" cy="2495550"/>
          </a:xfrm>
          <a:custGeom>
            <a:avLst/>
            <a:gdLst>
              <a:gd name="T0" fmla="*/ 1726 w 2587"/>
              <a:gd name="T1" fmla="*/ 1956 h 2150"/>
              <a:gd name="T2" fmla="*/ 1702 w 2587"/>
              <a:gd name="T3" fmla="*/ 2008 h 2150"/>
              <a:gd name="T4" fmla="*/ 1656 w 2587"/>
              <a:gd name="T5" fmla="*/ 2054 h 2150"/>
              <a:gd name="T6" fmla="*/ 1620 w 2587"/>
              <a:gd name="T7" fmla="*/ 2075 h 2150"/>
              <a:gd name="T8" fmla="*/ 1599 w 2587"/>
              <a:gd name="T9" fmla="*/ 2104 h 2150"/>
              <a:gd name="T10" fmla="*/ 1602 w 2587"/>
              <a:gd name="T11" fmla="*/ 2130 h 2150"/>
              <a:gd name="T12" fmla="*/ 1632 w 2587"/>
              <a:gd name="T13" fmla="*/ 2148 h 2150"/>
              <a:gd name="T14" fmla="*/ 2587 w 2587"/>
              <a:gd name="T15" fmla="*/ 0 h 2150"/>
              <a:gd name="T16" fmla="*/ 429 w 2587"/>
              <a:gd name="T17" fmla="*/ 931 h 2150"/>
              <a:gd name="T18" fmla="*/ 424 w 2587"/>
              <a:gd name="T19" fmla="*/ 965 h 2150"/>
              <a:gd name="T20" fmla="*/ 403 w 2587"/>
              <a:gd name="T21" fmla="*/ 988 h 2150"/>
              <a:gd name="T22" fmla="*/ 376 w 2587"/>
              <a:gd name="T23" fmla="*/ 985 h 2150"/>
              <a:gd name="T24" fmla="*/ 348 w 2587"/>
              <a:gd name="T25" fmla="*/ 955 h 2150"/>
              <a:gd name="T26" fmla="*/ 324 w 2587"/>
              <a:gd name="T27" fmla="*/ 916 h 2150"/>
              <a:gd name="T28" fmla="*/ 276 w 2587"/>
              <a:gd name="T29" fmla="*/ 877 h 2150"/>
              <a:gd name="T30" fmla="*/ 218 w 2587"/>
              <a:gd name="T31" fmla="*/ 858 h 2150"/>
              <a:gd name="T32" fmla="*/ 161 w 2587"/>
              <a:gd name="T33" fmla="*/ 863 h 2150"/>
              <a:gd name="T34" fmla="*/ 89 w 2587"/>
              <a:gd name="T35" fmla="*/ 900 h 2150"/>
              <a:gd name="T36" fmla="*/ 34 w 2587"/>
              <a:gd name="T37" fmla="*/ 967 h 2150"/>
              <a:gd name="T38" fmla="*/ 5 w 2587"/>
              <a:gd name="T39" fmla="*/ 1056 h 2150"/>
              <a:gd name="T40" fmla="*/ 1 w 2587"/>
              <a:gd name="T41" fmla="*/ 1133 h 2150"/>
              <a:gd name="T42" fmla="*/ 24 w 2587"/>
              <a:gd name="T43" fmla="*/ 1225 h 2150"/>
              <a:gd name="T44" fmla="*/ 73 w 2587"/>
              <a:gd name="T45" fmla="*/ 1299 h 2150"/>
              <a:gd name="T46" fmla="*/ 141 w 2587"/>
              <a:gd name="T47" fmla="*/ 1346 h 2150"/>
              <a:gd name="T48" fmla="*/ 200 w 2587"/>
              <a:gd name="T49" fmla="*/ 1356 h 2150"/>
              <a:gd name="T50" fmla="*/ 263 w 2587"/>
              <a:gd name="T51" fmla="*/ 1343 h 2150"/>
              <a:gd name="T52" fmla="*/ 307 w 2587"/>
              <a:gd name="T53" fmla="*/ 1313 h 2150"/>
              <a:gd name="T54" fmla="*/ 342 w 2587"/>
              <a:gd name="T55" fmla="*/ 1269 h 2150"/>
              <a:gd name="T56" fmla="*/ 369 w 2587"/>
              <a:gd name="T57" fmla="*/ 1234 h 2150"/>
              <a:gd name="T58" fmla="*/ 397 w 2587"/>
              <a:gd name="T59" fmla="*/ 1224 h 2150"/>
              <a:gd name="T60" fmla="*/ 421 w 2587"/>
              <a:gd name="T61" fmla="*/ 1240 h 2150"/>
              <a:gd name="T62" fmla="*/ 429 w 2587"/>
              <a:gd name="T63" fmla="*/ 1282 h 2150"/>
              <a:gd name="T64" fmla="*/ 1305 w 2587"/>
              <a:gd name="T65" fmla="*/ 2150 h 2150"/>
              <a:gd name="T66" fmla="*/ 1337 w 2587"/>
              <a:gd name="T67" fmla="*/ 2145 h 2150"/>
              <a:gd name="T68" fmla="*/ 1360 w 2587"/>
              <a:gd name="T69" fmla="*/ 2124 h 2150"/>
              <a:gd name="T70" fmla="*/ 1357 w 2587"/>
              <a:gd name="T71" fmla="*/ 2096 h 2150"/>
              <a:gd name="T72" fmla="*/ 1329 w 2587"/>
              <a:gd name="T73" fmla="*/ 2068 h 2150"/>
              <a:gd name="T74" fmla="*/ 1290 w 2587"/>
              <a:gd name="T75" fmla="*/ 2044 h 2150"/>
              <a:gd name="T76" fmla="*/ 1251 w 2587"/>
              <a:gd name="T77" fmla="*/ 1997 h 2150"/>
              <a:gd name="T78" fmla="*/ 1231 w 2587"/>
              <a:gd name="T79" fmla="*/ 1938 h 2150"/>
              <a:gd name="T80" fmla="*/ 1235 w 2587"/>
              <a:gd name="T81" fmla="*/ 1881 h 2150"/>
              <a:gd name="T82" fmla="*/ 1272 w 2587"/>
              <a:gd name="T83" fmla="*/ 1810 h 2150"/>
              <a:gd name="T84" fmla="*/ 1340 w 2587"/>
              <a:gd name="T85" fmla="*/ 1754 h 2150"/>
              <a:gd name="T86" fmla="*/ 1430 w 2587"/>
              <a:gd name="T87" fmla="*/ 1725 h 2150"/>
              <a:gd name="T88" fmla="*/ 1505 w 2587"/>
              <a:gd name="T89" fmla="*/ 1722 h 2150"/>
              <a:gd name="T90" fmla="*/ 1599 w 2587"/>
              <a:gd name="T91" fmla="*/ 1745 h 2150"/>
              <a:gd name="T92" fmla="*/ 1672 w 2587"/>
              <a:gd name="T93" fmla="*/ 1793 h 2150"/>
              <a:gd name="T94" fmla="*/ 1718 w 2587"/>
              <a:gd name="T95" fmla="*/ 1862 h 2150"/>
              <a:gd name="T96" fmla="*/ 1729 w 2587"/>
              <a:gd name="T97" fmla="*/ 1920 h 21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2587" h="2150">
                <a:moveTo>
                  <a:pt x="1729" y="1920"/>
                </a:moveTo>
                <a:lnTo>
                  <a:pt x="1729" y="1920"/>
                </a:lnTo>
                <a:lnTo>
                  <a:pt x="1728" y="1938"/>
                </a:lnTo>
                <a:lnTo>
                  <a:pt x="1726" y="1956"/>
                </a:lnTo>
                <a:lnTo>
                  <a:pt x="1721" y="1971"/>
                </a:lnTo>
                <a:lnTo>
                  <a:pt x="1716" y="1984"/>
                </a:lnTo>
                <a:lnTo>
                  <a:pt x="1710" y="1997"/>
                </a:lnTo>
                <a:lnTo>
                  <a:pt x="1702" y="2008"/>
                </a:lnTo>
                <a:lnTo>
                  <a:pt x="1694" y="2020"/>
                </a:lnTo>
                <a:lnTo>
                  <a:pt x="1685" y="2028"/>
                </a:lnTo>
                <a:lnTo>
                  <a:pt x="1669" y="2044"/>
                </a:lnTo>
                <a:lnTo>
                  <a:pt x="1656" y="2054"/>
                </a:lnTo>
                <a:lnTo>
                  <a:pt x="1641" y="2062"/>
                </a:lnTo>
                <a:lnTo>
                  <a:pt x="1641" y="2062"/>
                </a:lnTo>
                <a:lnTo>
                  <a:pt x="1630" y="2068"/>
                </a:lnTo>
                <a:lnTo>
                  <a:pt x="1620" y="2075"/>
                </a:lnTo>
                <a:lnTo>
                  <a:pt x="1614" y="2081"/>
                </a:lnTo>
                <a:lnTo>
                  <a:pt x="1607" y="2089"/>
                </a:lnTo>
                <a:lnTo>
                  <a:pt x="1602" y="2096"/>
                </a:lnTo>
                <a:lnTo>
                  <a:pt x="1599" y="2104"/>
                </a:lnTo>
                <a:lnTo>
                  <a:pt x="1598" y="2111"/>
                </a:lnTo>
                <a:lnTo>
                  <a:pt x="1598" y="2117"/>
                </a:lnTo>
                <a:lnTo>
                  <a:pt x="1599" y="2124"/>
                </a:lnTo>
                <a:lnTo>
                  <a:pt x="1602" y="2130"/>
                </a:lnTo>
                <a:lnTo>
                  <a:pt x="1607" y="2137"/>
                </a:lnTo>
                <a:lnTo>
                  <a:pt x="1614" y="2142"/>
                </a:lnTo>
                <a:lnTo>
                  <a:pt x="1622" y="2145"/>
                </a:lnTo>
                <a:lnTo>
                  <a:pt x="1632" y="2148"/>
                </a:lnTo>
                <a:lnTo>
                  <a:pt x="1641" y="2150"/>
                </a:lnTo>
                <a:lnTo>
                  <a:pt x="1654" y="2150"/>
                </a:lnTo>
                <a:lnTo>
                  <a:pt x="2587" y="2150"/>
                </a:lnTo>
                <a:lnTo>
                  <a:pt x="2587" y="0"/>
                </a:lnTo>
                <a:lnTo>
                  <a:pt x="433" y="0"/>
                </a:lnTo>
                <a:lnTo>
                  <a:pt x="433" y="495"/>
                </a:lnTo>
                <a:lnTo>
                  <a:pt x="429" y="495"/>
                </a:lnTo>
                <a:lnTo>
                  <a:pt x="429" y="931"/>
                </a:lnTo>
                <a:lnTo>
                  <a:pt x="429" y="931"/>
                </a:lnTo>
                <a:lnTo>
                  <a:pt x="429" y="944"/>
                </a:lnTo>
                <a:lnTo>
                  <a:pt x="428" y="955"/>
                </a:lnTo>
                <a:lnTo>
                  <a:pt x="424" y="965"/>
                </a:lnTo>
                <a:lnTo>
                  <a:pt x="421" y="973"/>
                </a:lnTo>
                <a:lnTo>
                  <a:pt x="416" y="980"/>
                </a:lnTo>
                <a:lnTo>
                  <a:pt x="410" y="985"/>
                </a:lnTo>
                <a:lnTo>
                  <a:pt x="403" y="988"/>
                </a:lnTo>
                <a:lnTo>
                  <a:pt x="397" y="990"/>
                </a:lnTo>
                <a:lnTo>
                  <a:pt x="390" y="990"/>
                </a:lnTo>
                <a:lnTo>
                  <a:pt x="384" y="988"/>
                </a:lnTo>
                <a:lnTo>
                  <a:pt x="376" y="985"/>
                </a:lnTo>
                <a:lnTo>
                  <a:pt x="369" y="980"/>
                </a:lnTo>
                <a:lnTo>
                  <a:pt x="361" y="973"/>
                </a:lnTo>
                <a:lnTo>
                  <a:pt x="355" y="965"/>
                </a:lnTo>
                <a:lnTo>
                  <a:pt x="348" y="955"/>
                </a:lnTo>
                <a:lnTo>
                  <a:pt x="342" y="944"/>
                </a:lnTo>
                <a:lnTo>
                  <a:pt x="342" y="944"/>
                </a:lnTo>
                <a:lnTo>
                  <a:pt x="333" y="931"/>
                </a:lnTo>
                <a:lnTo>
                  <a:pt x="324" y="916"/>
                </a:lnTo>
                <a:lnTo>
                  <a:pt x="307" y="900"/>
                </a:lnTo>
                <a:lnTo>
                  <a:pt x="299" y="892"/>
                </a:lnTo>
                <a:lnTo>
                  <a:pt x="288" y="885"/>
                </a:lnTo>
                <a:lnTo>
                  <a:pt x="276" y="877"/>
                </a:lnTo>
                <a:lnTo>
                  <a:pt x="263" y="871"/>
                </a:lnTo>
                <a:lnTo>
                  <a:pt x="250" y="866"/>
                </a:lnTo>
                <a:lnTo>
                  <a:pt x="236" y="861"/>
                </a:lnTo>
                <a:lnTo>
                  <a:pt x="218" y="858"/>
                </a:lnTo>
                <a:lnTo>
                  <a:pt x="200" y="858"/>
                </a:lnTo>
                <a:lnTo>
                  <a:pt x="200" y="858"/>
                </a:lnTo>
                <a:lnTo>
                  <a:pt x="180" y="858"/>
                </a:lnTo>
                <a:lnTo>
                  <a:pt x="161" y="863"/>
                </a:lnTo>
                <a:lnTo>
                  <a:pt x="141" y="868"/>
                </a:lnTo>
                <a:lnTo>
                  <a:pt x="122" y="877"/>
                </a:lnTo>
                <a:lnTo>
                  <a:pt x="106" y="887"/>
                </a:lnTo>
                <a:lnTo>
                  <a:pt x="89" y="900"/>
                </a:lnTo>
                <a:lnTo>
                  <a:pt x="73" y="915"/>
                </a:lnTo>
                <a:lnTo>
                  <a:pt x="58" y="931"/>
                </a:lnTo>
                <a:lnTo>
                  <a:pt x="45" y="947"/>
                </a:lnTo>
                <a:lnTo>
                  <a:pt x="34" y="967"/>
                </a:lnTo>
                <a:lnTo>
                  <a:pt x="24" y="988"/>
                </a:lnTo>
                <a:lnTo>
                  <a:pt x="16" y="1009"/>
                </a:lnTo>
                <a:lnTo>
                  <a:pt x="10" y="1032"/>
                </a:lnTo>
                <a:lnTo>
                  <a:pt x="5" y="1056"/>
                </a:lnTo>
                <a:lnTo>
                  <a:pt x="1" y="1081"/>
                </a:lnTo>
                <a:lnTo>
                  <a:pt x="0" y="1107"/>
                </a:lnTo>
                <a:lnTo>
                  <a:pt x="0" y="1107"/>
                </a:lnTo>
                <a:lnTo>
                  <a:pt x="1" y="1133"/>
                </a:lnTo>
                <a:lnTo>
                  <a:pt x="5" y="1157"/>
                </a:lnTo>
                <a:lnTo>
                  <a:pt x="10" y="1182"/>
                </a:lnTo>
                <a:lnTo>
                  <a:pt x="16" y="1204"/>
                </a:lnTo>
                <a:lnTo>
                  <a:pt x="24" y="1225"/>
                </a:lnTo>
                <a:lnTo>
                  <a:pt x="34" y="1247"/>
                </a:lnTo>
                <a:lnTo>
                  <a:pt x="45" y="1266"/>
                </a:lnTo>
                <a:lnTo>
                  <a:pt x="58" y="1284"/>
                </a:lnTo>
                <a:lnTo>
                  <a:pt x="73" y="1299"/>
                </a:lnTo>
                <a:lnTo>
                  <a:pt x="89" y="1313"/>
                </a:lnTo>
                <a:lnTo>
                  <a:pt x="106" y="1326"/>
                </a:lnTo>
                <a:lnTo>
                  <a:pt x="122" y="1336"/>
                </a:lnTo>
                <a:lnTo>
                  <a:pt x="141" y="1346"/>
                </a:lnTo>
                <a:lnTo>
                  <a:pt x="161" y="1351"/>
                </a:lnTo>
                <a:lnTo>
                  <a:pt x="180" y="1356"/>
                </a:lnTo>
                <a:lnTo>
                  <a:pt x="200" y="1356"/>
                </a:lnTo>
                <a:lnTo>
                  <a:pt x="200" y="1356"/>
                </a:lnTo>
                <a:lnTo>
                  <a:pt x="218" y="1356"/>
                </a:lnTo>
                <a:lnTo>
                  <a:pt x="236" y="1352"/>
                </a:lnTo>
                <a:lnTo>
                  <a:pt x="250" y="1349"/>
                </a:lnTo>
                <a:lnTo>
                  <a:pt x="263" y="1343"/>
                </a:lnTo>
                <a:lnTo>
                  <a:pt x="276" y="1336"/>
                </a:lnTo>
                <a:lnTo>
                  <a:pt x="288" y="1328"/>
                </a:lnTo>
                <a:lnTo>
                  <a:pt x="299" y="1321"/>
                </a:lnTo>
                <a:lnTo>
                  <a:pt x="307" y="1313"/>
                </a:lnTo>
                <a:lnTo>
                  <a:pt x="324" y="1297"/>
                </a:lnTo>
                <a:lnTo>
                  <a:pt x="333" y="1282"/>
                </a:lnTo>
                <a:lnTo>
                  <a:pt x="342" y="1269"/>
                </a:lnTo>
                <a:lnTo>
                  <a:pt x="342" y="1269"/>
                </a:lnTo>
                <a:lnTo>
                  <a:pt x="348" y="1258"/>
                </a:lnTo>
                <a:lnTo>
                  <a:pt x="355" y="1248"/>
                </a:lnTo>
                <a:lnTo>
                  <a:pt x="361" y="1240"/>
                </a:lnTo>
                <a:lnTo>
                  <a:pt x="369" y="1234"/>
                </a:lnTo>
                <a:lnTo>
                  <a:pt x="376" y="1229"/>
                </a:lnTo>
                <a:lnTo>
                  <a:pt x="384" y="1225"/>
                </a:lnTo>
                <a:lnTo>
                  <a:pt x="390" y="1224"/>
                </a:lnTo>
                <a:lnTo>
                  <a:pt x="397" y="1224"/>
                </a:lnTo>
                <a:lnTo>
                  <a:pt x="403" y="1225"/>
                </a:lnTo>
                <a:lnTo>
                  <a:pt x="410" y="1229"/>
                </a:lnTo>
                <a:lnTo>
                  <a:pt x="416" y="1234"/>
                </a:lnTo>
                <a:lnTo>
                  <a:pt x="421" y="1240"/>
                </a:lnTo>
                <a:lnTo>
                  <a:pt x="424" y="1248"/>
                </a:lnTo>
                <a:lnTo>
                  <a:pt x="428" y="1258"/>
                </a:lnTo>
                <a:lnTo>
                  <a:pt x="429" y="1269"/>
                </a:lnTo>
                <a:lnTo>
                  <a:pt x="429" y="1282"/>
                </a:lnTo>
                <a:lnTo>
                  <a:pt x="429" y="1556"/>
                </a:lnTo>
                <a:lnTo>
                  <a:pt x="433" y="1556"/>
                </a:lnTo>
                <a:lnTo>
                  <a:pt x="433" y="2150"/>
                </a:lnTo>
                <a:lnTo>
                  <a:pt x="1305" y="2150"/>
                </a:lnTo>
                <a:lnTo>
                  <a:pt x="1305" y="2150"/>
                </a:lnTo>
                <a:lnTo>
                  <a:pt x="1318" y="2150"/>
                </a:lnTo>
                <a:lnTo>
                  <a:pt x="1327" y="2148"/>
                </a:lnTo>
                <a:lnTo>
                  <a:pt x="1337" y="2145"/>
                </a:lnTo>
                <a:lnTo>
                  <a:pt x="1345" y="2142"/>
                </a:lnTo>
                <a:lnTo>
                  <a:pt x="1352" y="2137"/>
                </a:lnTo>
                <a:lnTo>
                  <a:pt x="1357" y="2130"/>
                </a:lnTo>
                <a:lnTo>
                  <a:pt x="1360" y="2124"/>
                </a:lnTo>
                <a:lnTo>
                  <a:pt x="1362" y="2117"/>
                </a:lnTo>
                <a:lnTo>
                  <a:pt x="1362" y="2111"/>
                </a:lnTo>
                <a:lnTo>
                  <a:pt x="1360" y="2104"/>
                </a:lnTo>
                <a:lnTo>
                  <a:pt x="1357" y="2096"/>
                </a:lnTo>
                <a:lnTo>
                  <a:pt x="1352" y="2089"/>
                </a:lnTo>
                <a:lnTo>
                  <a:pt x="1347" y="2081"/>
                </a:lnTo>
                <a:lnTo>
                  <a:pt x="1339" y="2075"/>
                </a:lnTo>
                <a:lnTo>
                  <a:pt x="1329" y="2068"/>
                </a:lnTo>
                <a:lnTo>
                  <a:pt x="1318" y="2062"/>
                </a:lnTo>
                <a:lnTo>
                  <a:pt x="1318" y="2062"/>
                </a:lnTo>
                <a:lnTo>
                  <a:pt x="1303" y="2054"/>
                </a:lnTo>
                <a:lnTo>
                  <a:pt x="1290" y="2044"/>
                </a:lnTo>
                <a:lnTo>
                  <a:pt x="1274" y="2028"/>
                </a:lnTo>
                <a:lnTo>
                  <a:pt x="1266" y="2020"/>
                </a:lnTo>
                <a:lnTo>
                  <a:pt x="1258" y="2008"/>
                </a:lnTo>
                <a:lnTo>
                  <a:pt x="1251" y="1997"/>
                </a:lnTo>
                <a:lnTo>
                  <a:pt x="1243" y="1984"/>
                </a:lnTo>
                <a:lnTo>
                  <a:pt x="1238" y="1971"/>
                </a:lnTo>
                <a:lnTo>
                  <a:pt x="1233" y="1956"/>
                </a:lnTo>
                <a:lnTo>
                  <a:pt x="1231" y="1938"/>
                </a:lnTo>
                <a:lnTo>
                  <a:pt x="1230" y="1920"/>
                </a:lnTo>
                <a:lnTo>
                  <a:pt x="1230" y="1920"/>
                </a:lnTo>
                <a:lnTo>
                  <a:pt x="1231" y="1901"/>
                </a:lnTo>
                <a:lnTo>
                  <a:pt x="1235" y="1881"/>
                </a:lnTo>
                <a:lnTo>
                  <a:pt x="1241" y="1862"/>
                </a:lnTo>
                <a:lnTo>
                  <a:pt x="1249" y="1842"/>
                </a:lnTo>
                <a:lnTo>
                  <a:pt x="1261" y="1826"/>
                </a:lnTo>
                <a:lnTo>
                  <a:pt x="1272" y="1810"/>
                </a:lnTo>
                <a:lnTo>
                  <a:pt x="1287" y="1793"/>
                </a:lnTo>
                <a:lnTo>
                  <a:pt x="1303" y="1779"/>
                </a:lnTo>
                <a:lnTo>
                  <a:pt x="1321" y="1766"/>
                </a:lnTo>
                <a:lnTo>
                  <a:pt x="1340" y="1754"/>
                </a:lnTo>
                <a:lnTo>
                  <a:pt x="1360" y="1745"/>
                </a:lnTo>
                <a:lnTo>
                  <a:pt x="1383" y="1736"/>
                </a:lnTo>
                <a:lnTo>
                  <a:pt x="1406" y="1730"/>
                </a:lnTo>
                <a:lnTo>
                  <a:pt x="1430" y="1725"/>
                </a:lnTo>
                <a:lnTo>
                  <a:pt x="1454" y="1722"/>
                </a:lnTo>
                <a:lnTo>
                  <a:pt x="1480" y="1720"/>
                </a:lnTo>
                <a:lnTo>
                  <a:pt x="1480" y="1720"/>
                </a:lnTo>
                <a:lnTo>
                  <a:pt x="1505" y="1722"/>
                </a:lnTo>
                <a:lnTo>
                  <a:pt x="1529" y="1725"/>
                </a:lnTo>
                <a:lnTo>
                  <a:pt x="1554" y="1730"/>
                </a:lnTo>
                <a:lnTo>
                  <a:pt x="1576" y="1736"/>
                </a:lnTo>
                <a:lnTo>
                  <a:pt x="1599" y="1745"/>
                </a:lnTo>
                <a:lnTo>
                  <a:pt x="1619" y="1754"/>
                </a:lnTo>
                <a:lnTo>
                  <a:pt x="1638" y="1766"/>
                </a:lnTo>
                <a:lnTo>
                  <a:pt x="1656" y="1779"/>
                </a:lnTo>
                <a:lnTo>
                  <a:pt x="1672" y="1793"/>
                </a:lnTo>
                <a:lnTo>
                  <a:pt x="1687" y="1810"/>
                </a:lnTo>
                <a:lnTo>
                  <a:pt x="1698" y="1826"/>
                </a:lnTo>
                <a:lnTo>
                  <a:pt x="1710" y="1842"/>
                </a:lnTo>
                <a:lnTo>
                  <a:pt x="1718" y="1862"/>
                </a:lnTo>
                <a:lnTo>
                  <a:pt x="1724" y="1881"/>
                </a:lnTo>
                <a:lnTo>
                  <a:pt x="1728" y="1901"/>
                </a:lnTo>
                <a:lnTo>
                  <a:pt x="1729" y="1920"/>
                </a:lnTo>
                <a:lnTo>
                  <a:pt x="1729" y="1920"/>
                </a:lnTo>
                <a:close/>
              </a:path>
            </a:pathLst>
          </a:custGeom>
          <a:solidFill>
            <a:srgbClr val="BFD5EF"/>
          </a:solidFill>
          <a:ln w="28575">
            <a:solidFill>
              <a:schemeClr val="tx1">
                <a:lumMod val="50000"/>
                <a:lumOff val="50000"/>
              </a:schemeClr>
            </a:solidFill>
            <a:prstDash val="solid"/>
            <a:round/>
            <a:headEnd/>
            <a:tailEnd/>
          </a:ln>
        </p:spPr>
        <p:txBody>
          <a:bodyPr lIns="468000" anchor="ctr"/>
          <a:lstStyle/>
          <a:p>
            <a:pPr algn="ctr" eaLnBrk="1" hangingPunct="1">
              <a:defRPr/>
            </a:pPr>
            <a:r>
              <a:rPr lang="en-US" sz="2800" dirty="0" err="1" smtClean="0">
                <a:cs typeface="Arial" charset="0"/>
              </a:rPr>
              <a:t>Cyfranwyr</a:t>
            </a:r>
            <a:r>
              <a:rPr lang="en-US" sz="2800" dirty="0" smtClean="0">
                <a:cs typeface="Arial" charset="0"/>
              </a:rPr>
              <a:t> </a:t>
            </a:r>
            <a:r>
              <a:rPr lang="en-US" sz="2800" dirty="0" err="1" smtClean="0">
                <a:cs typeface="Arial" charset="0"/>
              </a:rPr>
              <a:t>mentrus</a:t>
            </a:r>
            <a:r>
              <a:rPr lang="en-US" sz="2800" dirty="0" smtClean="0">
                <a:cs typeface="Arial" charset="0"/>
              </a:rPr>
              <a:t>, </a:t>
            </a:r>
            <a:r>
              <a:rPr lang="en-US" sz="2800" dirty="0" err="1" smtClean="0">
                <a:cs typeface="Arial" charset="0"/>
              </a:rPr>
              <a:t>creadigol</a:t>
            </a:r>
            <a:r>
              <a:rPr lang="en-US" sz="2800" dirty="0" smtClean="0">
                <a:cs typeface="Arial" charset="0"/>
              </a:rPr>
              <a:t>.</a:t>
            </a:r>
            <a:endParaRPr lang="en-GB" sz="2800" dirty="0">
              <a:cs typeface="Arial" charset="0"/>
            </a:endParaRPr>
          </a:p>
        </p:txBody>
      </p:sp>
      <p:sp>
        <p:nvSpPr>
          <p:cNvPr id="7" name="Freeform 8"/>
          <p:cNvSpPr>
            <a:spLocks/>
          </p:cNvSpPr>
          <p:nvPr/>
        </p:nvSpPr>
        <p:spPr bwMode="auto">
          <a:xfrm>
            <a:off x="4630738" y="3484563"/>
            <a:ext cx="2497137" cy="3000375"/>
          </a:xfrm>
          <a:custGeom>
            <a:avLst/>
            <a:gdLst>
              <a:gd name="T0" fmla="*/ 195 w 2151"/>
              <a:gd name="T1" fmla="*/ 1725 h 2586"/>
              <a:gd name="T2" fmla="*/ 141 w 2151"/>
              <a:gd name="T3" fmla="*/ 1702 h 2586"/>
              <a:gd name="T4" fmla="*/ 96 w 2151"/>
              <a:gd name="T5" fmla="*/ 1655 h 2586"/>
              <a:gd name="T6" fmla="*/ 76 w 2151"/>
              <a:gd name="T7" fmla="*/ 1621 h 2586"/>
              <a:gd name="T8" fmla="*/ 47 w 2151"/>
              <a:gd name="T9" fmla="*/ 1598 h 2586"/>
              <a:gd name="T10" fmla="*/ 19 w 2151"/>
              <a:gd name="T11" fmla="*/ 1603 h 2586"/>
              <a:gd name="T12" fmla="*/ 2 w 2151"/>
              <a:gd name="T13" fmla="*/ 1631 h 2586"/>
              <a:gd name="T14" fmla="*/ 2151 w 2151"/>
              <a:gd name="T15" fmla="*/ 2586 h 2586"/>
              <a:gd name="T16" fmla="*/ 1218 w 2151"/>
              <a:gd name="T17" fmla="*/ 430 h 2586"/>
              <a:gd name="T18" fmla="*/ 1184 w 2151"/>
              <a:gd name="T19" fmla="*/ 425 h 2586"/>
              <a:gd name="T20" fmla="*/ 1163 w 2151"/>
              <a:gd name="T21" fmla="*/ 404 h 2586"/>
              <a:gd name="T22" fmla="*/ 1165 w 2151"/>
              <a:gd name="T23" fmla="*/ 376 h 2586"/>
              <a:gd name="T24" fmla="*/ 1194 w 2151"/>
              <a:gd name="T25" fmla="*/ 347 h 2586"/>
              <a:gd name="T26" fmla="*/ 1233 w 2151"/>
              <a:gd name="T27" fmla="*/ 322 h 2586"/>
              <a:gd name="T28" fmla="*/ 1272 w 2151"/>
              <a:gd name="T29" fmla="*/ 277 h 2586"/>
              <a:gd name="T30" fmla="*/ 1292 w 2151"/>
              <a:gd name="T31" fmla="*/ 218 h 2586"/>
              <a:gd name="T32" fmla="*/ 1288 w 2151"/>
              <a:gd name="T33" fmla="*/ 160 h 2586"/>
              <a:gd name="T34" fmla="*/ 1251 w 2151"/>
              <a:gd name="T35" fmla="*/ 88 h 2586"/>
              <a:gd name="T36" fmla="*/ 1183 w 2151"/>
              <a:gd name="T37" fmla="*/ 34 h 2586"/>
              <a:gd name="T38" fmla="*/ 1093 w 2151"/>
              <a:gd name="T39" fmla="*/ 4 h 2586"/>
              <a:gd name="T40" fmla="*/ 1018 w 2151"/>
              <a:gd name="T41" fmla="*/ 2 h 2586"/>
              <a:gd name="T42" fmla="*/ 924 w 2151"/>
              <a:gd name="T43" fmla="*/ 25 h 2586"/>
              <a:gd name="T44" fmla="*/ 851 w 2151"/>
              <a:gd name="T45" fmla="*/ 73 h 2586"/>
              <a:gd name="T46" fmla="*/ 805 w 2151"/>
              <a:gd name="T47" fmla="*/ 142 h 2586"/>
              <a:gd name="T48" fmla="*/ 794 w 2151"/>
              <a:gd name="T49" fmla="*/ 200 h 2586"/>
              <a:gd name="T50" fmla="*/ 807 w 2151"/>
              <a:gd name="T51" fmla="*/ 264 h 2586"/>
              <a:gd name="T52" fmla="*/ 838 w 2151"/>
              <a:gd name="T53" fmla="*/ 308 h 2586"/>
              <a:gd name="T54" fmla="*/ 882 w 2151"/>
              <a:gd name="T55" fmla="*/ 342 h 2586"/>
              <a:gd name="T56" fmla="*/ 916 w 2151"/>
              <a:gd name="T57" fmla="*/ 368 h 2586"/>
              <a:gd name="T58" fmla="*/ 926 w 2151"/>
              <a:gd name="T59" fmla="*/ 397 h 2586"/>
              <a:gd name="T60" fmla="*/ 909 w 2151"/>
              <a:gd name="T61" fmla="*/ 420 h 2586"/>
              <a:gd name="T62" fmla="*/ 869 w 2151"/>
              <a:gd name="T63" fmla="*/ 430 h 2586"/>
              <a:gd name="T64" fmla="*/ 0 w 2151"/>
              <a:gd name="T65" fmla="*/ 1305 h 2586"/>
              <a:gd name="T66" fmla="*/ 5 w 2151"/>
              <a:gd name="T67" fmla="*/ 1338 h 2586"/>
              <a:gd name="T68" fmla="*/ 26 w 2151"/>
              <a:gd name="T69" fmla="*/ 1361 h 2586"/>
              <a:gd name="T70" fmla="*/ 54 w 2151"/>
              <a:gd name="T71" fmla="*/ 1357 h 2586"/>
              <a:gd name="T72" fmla="*/ 83 w 2151"/>
              <a:gd name="T73" fmla="*/ 1328 h 2586"/>
              <a:gd name="T74" fmla="*/ 107 w 2151"/>
              <a:gd name="T75" fmla="*/ 1291 h 2586"/>
              <a:gd name="T76" fmla="*/ 153 w 2151"/>
              <a:gd name="T77" fmla="*/ 1250 h 2586"/>
              <a:gd name="T78" fmla="*/ 211 w 2151"/>
              <a:gd name="T79" fmla="*/ 1230 h 2586"/>
              <a:gd name="T80" fmla="*/ 270 w 2151"/>
              <a:gd name="T81" fmla="*/ 1235 h 2586"/>
              <a:gd name="T82" fmla="*/ 342 w 2151"/>
              <a:gd name="T83" fmla="*/ 1273 h 2586"/>
              <a:gd name="T84" fmla="*/ 395 w 2151"/>
              <a:gd name="T85" fmla="*/ 1339 h 2586"/>
              <a:gd name="T86" fmla="*/ 426 w 2151"/>
              <a:gd name="T87" fmla="*/ 1429 h 2586"/>
              <a:gd name="T88" fmla="*/ 428 w 2151"/>
              <a:gd name="T89" fmla="*/ 1505 h 2586"/>
              <a:gd name="T90" fmla="*/ 405 w 2151"/>
              <a:gd name="T91" fmla="*/ 1598 h 2586"/>
              <a:gd name="T92" fmla="*/ 356 w 2151"/>
              <a:gd name="T93" fmla="*/ 1673 h 2586"/>
              <a:gd name="T94" fmla="*/ 288 w 2151"/>
              <a:gd name="T95" fmla="*/ 1718 h 2586"/>
              <a:gd name="T96" fmla="*/ 229 w 2151"/>
              <a:gd name="T97" fmla="*/ 1730 h 25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2151" h="2586">
                <a:moveTo>
                  <a:pt x="229" y="1730"/>
                </a:moveTo>
                <a:lnTo>
                  <a:pt x="229" y="1730"/>
                </a:lnTo>
                <a:lnTo>
                  <a:pt x="211" y="1728"/>
                </a:lnTo>
                <a:lnTo>
                  <a:pt x="195" y="1725"/>
                </a:lnTo>
                <a:lnTo>
                  <a:pt x="179" y="1722"/>
                </a:lnTo>
                <a:lnTo>
                  <a:pt x="166" y="1715"/>
                </a:lnTo>
                <a:lnTo>
                  <a:pt x="153" y="1709"/>
                </a:lnTo>
                <a:lnTo>
                  <a:pt x="141" y="1702"/>
                </a:lnTo>
                <a:lnTo>
                  <a:pt x="132" y="1694"/>
                </a:lnTo>
                <a:lnTo>
                  <a:pt x="122" y="1686"/>
                </a:lnTo>
                <a:lnTo>
                  <a:pt x="107" y="1670"/>
                </a:lnTo>
                <a:lnTo>
                  <a:pt x="96" y="1655"/>
                </a:lnTo>
                <a:lnTo>
                  <a:pt x="88" y="1642"/>
                </a:lnTo>
                <a:lnTo>
                  <a:pt x="88" y="1642"/>
                </a:lnTo>
                <a:lnTo>
                  <a:pt x="83" y="1631"/>
                </a:lnTo>
                <a:lnTo>
                  <a:pt x="76" y="1621"/>
                </a:lnTo>
                <a:lnTo>
                  <a:pt x="68" y="1613"/>
                </a:lnTo>
                <a:lnTo>
                  <a:pt x="62" y="1606"/>
                </a:lnTo>
                <a:lnTo>
                  <a:pt x="54" y="1601"/>
                </a:lnTo>
                <a:lnTo>
                  <a:pt x="47" y="1598"/>
                </a:lnTo>
                <a:lnTo>
                  <a:pt x="39" y="1598"/>
                </a:lnTo>
                <a:lnTo>
                  <a:pt x="32" y="1598"/>
                </a:lnTo>
                <a:lnTo>
                  <a:pt x="26" y="1600"/>
                </a:lnTo>
                <a:lnTo>
                  <a:pt x="19" y="1603"/>
                </a:lnTo>
                <a:lnTo>
                  <a:pt x="15" y="1608"/>
                </a:lnTo>
                <a:lnTo>
                  <a:pt x="10" y="1614"/>
                </a:lnTo>
                <a:lnTo>
                  <a:pt x="5" y="1621"/>
                </a:lnTo>
                <a:lnTo>
                  <a:pt x="2" y="1631"/>
                </a:lnTo>
                <a:lnTo>
                  <a:pt x="0" y="1642"/>
                </a:lnTo>
                <a:lnTo>
                  <a:pt x="0" y="1655"/>
                </a:lnTo>
                <a:lnTo>
                  <a:pt x="0" y="2586"/>
                </a:lnTo>
                <a:lnTo>
                  <a:pt x="2151" y="2586"/>
                </a:lnTo>
                <a:lnTo>
                  <a:pt x="2151" y="431"/>
                </a:lnTo>
                <a:lnTo>
                  <a:pt x="1656" y="431"/>
                </a:lnTo>
                <a:lnTo>
                  <a:pt x="1656" y="430"/>
                </a:lnTo>
                <a:lnTo>
                  <a:pt x="1218" y="430"/>
                </a:lnTo>
                <a:lnTo>
                  <a:pt x="1218" y="430"/>
                </a:lnTo>
                <a:lnTo>
                  <a:pt x="1205" y="430"/>
                </a:lnTo>
                <a:lnTo>
                  <a:pt x="1194" y="428"/>
                </a:lnTo>
                <a:lnTo>
                  <a:pt x="1184" y="425"/>
                </a:lnTo>
                <a:lnTo>
                  <a:pt x="1178" y="420"/>
                </a:lnTo>
                <a:lnTo>
                  <a:pt x="1171" y="415"/>
                </a:lnTo>
                <a:lnTo>
                  <a:pt x="1166" y="410"/>
                </a:lnTo>
                <a:lnTo>
                  <a:pt x="1163" y="404"/>
                </a:lnTo>
                <a:lnTo>
                  <a:pt x="1162" y="397"/>
                </a:lnTo>
                <a:lnTo>
                  <a:pt x="1162" y="391"/>
                </a:lnTo>
                <a:lnTo>
                  <a:pt x="1162" y="383"/>
                </a:lnTo>
                <a:lnTo>
                  <a:pt x="1165" y="376"/>
                </a:lnTo>
                <a:lnTo>
                  <a:pt x="1170" y="368"/>
                </a:lnTo>
                <a:lnTo>
                  <a:pt x="1176" y="361"/>
                </a:lnTo>
                <a:lnTo>
                  <a:pt x="1184" y="353"/>
                </a:lnTo>
                <a:lnTo>
                  <a:pt x="1194" y="347"/>
                </a:lnTo>
                <a:lnTo>
                  <a:pt x="1205" y="342"/>
                </a:lnTo>
                <a:lnTo>
                  <a:pt x="1205" y="342"/>
                </a:lnTo>
                <a:lnTo>
                  <a:pt x="1218" y="334"/>
                </a:lnTo>
                <a:lnTo>
                  <a:pt x="1233" y="322"/>
                </a:lnTo>
                <a:lnTo>
                  <a:pt x="1249" y="308"/>
                </a:lnTo>
                <a:lnTo>
                  <a:pt x="1258" y="298"/>
                </a:lnTo>
                <a:lnTo>
                  <a:pt x="1266" y="288"/>
                </a:lnTo>
                <a:lnTo>
                  <a:pt x="1272" y="277"/>
                </a:lnTo>
                <a:lnTo>
                  <a:pt x="1279" y="264"/>
                </a:lnTo>
                <a:lnTo>
                  <a:pt x="1285" y="251"/>
                </a:lnTo>
                <a:lnTo>
                  <a:pt x="1288" y="235"/>
                </a:lnTo>
                <a:lnTo>
                  <a:pt x="1292" y="218"/>
                </a:lnTo>
                <a:lnTo>
                  <a:pt x="1293" y="200"/>
                </a:lnTo>
                <a:lnTo>
                  <a:pt x="1293" y="200"/>
                </a:lnTo>
                <a:lnTo>
                  <a:pt x="1292" y="181"/>
                </a:lnTo>
                <a:lnTo>
                  <a:pt x="1288" y="160"/>
                </a:lnTo>
                <a:lnTo>
                  <a:pt x="1282" y="142"/>
                </a:lnTo>
                <a:lnTo>
                  <a:pt x="1274" y="122"/>
                </a:lnTo>
                <a:lnTo>
                  <a:pt x="1262" y="104"/>
                </a:lnTo>
                <a:lnTo>
                  <a:pt x="1251" y="88"/>
                </a:lnTo>
                <a:lnTo>
                  <a:pt x="1236" y="73"/>
                </a:lnTo>
                <a:lnTo>
                  <a:pt x="1220" y="59"/>
                </a:lnTo>
                <a:lnTo>
                  <a:pt x="1202" y="46"/>
                </a:lnTo>
                <a:lnTo>
                  <a:pt x="1183" y="34"/>
                </a:lnTo>
                <a:lnTo>
                  <a:pt x="1162" y="25"/>
                </a:lnTo>
                <a:lnTo>
                  <a:pt x="1140" y="17"/>
                </a:lnTo>
                <a:lnTo>
                  <a:pt x="1118" y="8"/>
                </a:lnTo>
                <a:lnTo>
                  <a:pt x="1093" y="4"/>
                </a:lnTo>
                <a:lnTo>
                  <a:pt x="1069" y="2"/>
                </a:lnTo>
                <a:lnTo>
                  <a:pt x="1043" y="0"/>
                </a:lnTo>
                <a:lnTo>
                  <a:pt x="1043" y="0"/>
                </a:lnTo>
                <a:lnTo>
                  <a:pt x="1018" y="2"/>
                </a:lnTo>
                <a:lnTo>
                  <a:pt x="992" y="4"/>
                </a:lnTo>
                <a:lnTo>
                  <a:pt x="970" y="8"/>
                </a:lnTo>
                <a:lnTo>
                  <a:pt x="947" y="17"/>
                </a:lnTo>
                <a:lnTo>
                  <a:pt x="924" y="25"/>
                </a:lnTo>
                <a:lnTo>
                  <a:pt x="903" y="34"/>
                </a:lnTo>
                <a:lnTo>
                  <a:pt x="885" y="46"/>
                </a:lnTo>
                <a:lnTo>
                  <a:pt x="867" y="59"/>
                </a:lnTo>
                <a:lnTo>
                  <a:pt x="851" y="73"/>
                </a:lnTo>
                <a:lnTo>
                  <a:pt x="836" y="88"/>
                </a:lnTo>
                <a:lnTo>
                  <a:pt x="823" y="104"/>
                </a:lnTo>
                <a:lnTo>
                  <a:pt x="813" y="122"/>
                </a:lnTo>
                <a:lnTo>
                  <a:pt x="805" y="142"/>
                </a:lnTo>
                <a:lnTo>
                  <a:pt x="799" y="160"/>
                </a:lnTo>
                <a:lnTo>
                  <a:pt x="795" y="181"/>
                </a:lnTo>
                <a:lnTo>
                  <a:pt x="794" y="200"/>
                </a:lnTo>
                <a:lnTo>
                  <a:pt x="794" y="200"/>
                </a:lnTo>
                <a:lnTo>
                  <a:pt x="794" y="218"/>
                </a:lnTo>
                <a:lnTo>
                  <a:pt x="797" y="235"/>
                </a:lnTo>
                <a:lnTo>
                  <a:pt x="802" y="251"/>
                </a:lnTo>
                <a:lnTo>
                  <a:pt x="807" y="264"/>
                </a:lnTo>
                <a:lnTo>
                  <a:pt x="813" y="277"/>
                </a:lnTo>
                <a:lnTo>
                  <a:pt x="822" y="288"/>
                </a:lnTo>
                <a:lnTo>
                  <a:pt x="830" y="298"/>
                </a:lnTo>
                <a:lnTo>
                  <a:pt x="838" y="308"/>
                </a:lnTo>
                <a:lnTo>
                  <a:pt x="854" y="322"/>
                </a:lnTo>
                <a:lnTo>
                  <a:pt x="867" y="334"/>
                </a:lnTo>
                <a:lnTo>
                  <a:pt x="882" y="342"/>
                </a:lnTo>
                <a:lnTo>
                  <a:pt x="882" y="342"/>
                </a:lnTo>
                <a:lnTo>
                  <a:pt x="891" y="347"/>
                </a:lnTo>
                <a:lnTo>
                  <a:pt x="901" y="353"/>
                </a:lnTo>
                <a:lnTo>
                  <a:pt x="909" y="361"/>
                </a:lnTo>
                <a:lnTo>
                  <a:pt x="916" y="368"/>
                </a:lnTo>
                <a:lnTo>
                  <a:pt x="921" y="376"/>
                </a:lnTo>
                <a:lnTo>
                  <a:pt x="924" y="383"/>
                </a:lnTo>
                <a:lnTo>
                  <a:pt x="926" y="391"/>
                </a:lnTo>
                <a:lnTo>
                  <a:pt x="926" y="397"/>
                </a:lnTo>
                <a:lnTo>
                  <a:pt x="924" y="404"/>
                </a:lnTo>
                <a:lnTo>
                  <a:pt x="921" y="410"/>
                </a:lnTo>
                <a:lnTo>
                  <a:pt x="916" y="415"/>
                </a:lnTo>
                <a:lnTo>
                  <a:pt x="909" y="420"/>
                </a:lnTo>
                <a:lnTo>
                  <a:pt x="901" y="425"/>
                </a:lnTo>
                <a:lnTo>
                  <a:pt x="891" y="428"/>
                </a:lnTo>
                <a:lnTo>
                  <a:pt x="880" y="430"/>
                </a:lnTo>
                <a:lnTo>
                  <a:pt x="869" y="430"/>
                </a:lnTo>
                <a:lnTo>
                  <a:pt x="595" y="430"/>
                </a:lnTo>
                <a:lnTo>
                  <a:pt x="595" y="431"/>
                </a:lnTo>
                <a:lnTo>
                  <a:pt x="0" y="431"/>
                </a:lnTo>
                <a:lnTo>
                  <a:pt x="0" y="1305"/>
                </a:lnTo>
                <a:lnTo>
                  <a:pt x="0" y="1305"/>
                </a:lnTo>
                <a:lnTo>
                  <a:pt x="0" y="1317"/>
                </a:lnTo>
                <a:lnTo>
                  <a:pt x="2" y="1328"/>
                </a:lnTo>
                <a:lnTo>
                  <a:pt x="5" y="1338"/>
                </a:lnTo>
                <a:lnTo>
                  <a:pt x="10" y="1346"/>
                </a:lnTo>
                <a:lnTo>
                  <a:pt x="15" y="1352"/>
                </a:lnTo>
                <a:lnTo>
                  <a:pt x="19" y="1357"/>
                </a:lnTo>
                <a:lnTo>
                  <a:pt x="26" y="1361"/>
                </a:lnTo>
                <a:lnTo>
                  <a:pt x="32" y="1362"/>
                </a:lnTo>
                <a:lnTo>
                  <a:pt x="39" y="1362"/>
                </a:lnTo>
                <a:lnTo>
                  <a:pt x="47" y="1361"/>
                </a:lnTo>
                <a:lnTo>
                  <a:pt x="54" y="1357"/>
                </a:lnTo>
                <a:lnTo>
                  <a:pt x="62" y="1352"/>
                </a:lnTo>
                <a:lnTo>
                  <a:pt x="68" y="1346"/>
                </a:lnTo>
                <a:lnTo>
                  <a:pt x="76" y="1338"/>
                </a:lnTo>
                <a:lnTo>
                  <a:pt x="83" y="1328"/>
                </a:lnTo>
                <a:lnTo>
                  <a:pt x="88" y="1318"/>
                </a:lnTo>
                <a:lnTo>
                  <a:pt x="88" y="1318"/>
                </a:lnTo>
                <a:lnTo>
                  <a:pt x="96" y="1304"/>
                </a:lnTo>
                <a:lnTo>
                  <a:pt x="107" y="1291"/>
                </a:lnTo>
                <a:lnTo>
                  <a:pt x="122" y="1274"/>
                </a:lnTo>
                <a:lnTo>
                  <a:pt x="132" y="1266"/>
                </a:lnTo>
                <a:lnTo>
                  <a:pt x="141" y="1258"/>
                </a:lnTo>
                <a:lnTo>
                  <a:pt x="153" y="1250"/>
                </a:lnTo>
                <a:lnTo>
                  <a:pt x="166" y="1243"/>
                </a:lnTo>
                <a:lnTo>
                  <a:pt x="179" y="1238"/>
                </a:lnTo>
                <a:lnTo>
                  <a:pt x="195" y="1234"/>
                </a:lnTo>
                <a:lnTo>
                  <a:pt x="211" y="1230"/>
                </a:lnTo>
                <a:lnTo>
                  <a:pt x="229" y="1230"/>
                </a:lnTo>
                <a:lnTo>
                  <a:pt x="229" y="1230"/>
                </a:lnTo>
                <a:lnTo>
                  <a:pt x="249" y="1232"/>
                </a:lnTo>
                <a:lnTo>
                  <a:pt x="270" y="1235"/>
                </a:lnTo>
                <a:lnTo>
                  <a:pt x="288" y="1242"/>
                </a:lnTo>
                <a:lnTo>
                  <a:pt x="307" y="1250"/>
                </a:lnTo>
                <a:lnTo>
                  <a:pt x="325" y="1260"/>
                </a:lnTo>
                <a:lnTo>
                  <a:pt x="342" y="1273"/>
                </a:lnTo>
                <a:lnTo>
                  <a:pt x="356" y="1287"/>
                </a:lnTo>
                <a:lnTo>
                  <a:pt x="371" y="1304"/>
                </a:lnTo>
                <a:lnTo>
                  <a:pt x="384" y="1321"/>
                </a:lnTo>
                <a:lnTo>
                  <a:pt x="395" y="1339"/>
                </a:lnTo>
                <a:lnTo>
                  <a:pt x="405" y="1361"/>
                </a:lnTo>
                <a:lnTo>
                  <a:pt x="413" y="1383"/>
                </a:lnTo>
                <a:lnTo>
                  <a:pt x="421" y="1406"/>
                </a:lnTo>
                <a:lnTo>
                  <a:pt x="426" y="1429"/>
                </a:lnTo>
                <a:lnTo>
                  <a:pt x="428" y="1455"/>
                </a:lnTo>
                <a:lnTo>
                  <a:pt x="429" y="1479"/>
                </a:lnTo>
                <a:lnTo>
                  <a:pt x="429" y="1479"/>
                </a:lnTo>
                <a:lnTo>
                  <a:pt x="428" y="1505"/>
                </a:lnTo>
                <a:lnTo>
                  <a:pt x="426" y="1530"/>
                </a:lnTo>
                <a:lnTo>
                  <a:pt x="421" y="1554"/>
                </a:lnTo>
                <a:lnTo>
                  <a:pt x="413" y="1577"/>
                </a:lnTo>
                <a:lnTo>
                  <a:pt x="405" y="1598"/>
                </a:lnTo>
                <a:lnTo>
                  <a:pt x="395" y="1619"/>
                </a:lnTo>
                <a:lnTo>
                  <a:pt x="384" y="1639"/>
                </a:lnTo>
                <a:lnTo>
                  <a:pt x="371" y="1657"/>
                </a:lnTo>
                <a:lnTo>
                  <a:pt x="356" y="1673"/>
                </a:lnTo>
                <a:lnTo>
                  <a:pt x="342" y="1686"/>
                </a:lnTo>
                <a:lnTo>
                  <a:pt x="325" y="1699"/>
                </a:lnTo>
                <a:lnTo>
                  <a:pt x="307" y="1710"/>
                </a:lnTo>
                <a:lnTo>
                  <a:pt x="288" y="1718"/>
                </a:lnTo>
                <a:lnTo>
                  <a:pt x="270" y="1725"/>
                </a:lnTo>
                <a:lnTo>
                  <a:pt x="249" y="1728"/>
                </a:lnTo>
                <a:lnTo>
                  <a:pt x="229" y="1730"/>
                </a:lnTo>
                <a:lnTo>
                  <a:pt x="229" y="1730"/>
                </a:lnTo>
                <a:close/>
              </a:path>
            </a:pathLst>
          </a:custGeom>
          <a:solidFill>
            <a:srgbClr val="508CD4"/>
          </a:solidFill>
          <a:ln w="28575">
            <a:solidFill>
              <a:schemeClr val="tx1">
                <a:lumMod val="50000"/>
                <a:lumOff val="50000"/>
              </a:schemeClr>
            </a:solidFill>
            <a:prstDash val="solid"/>
            <a:round/>
            <a:headEnd/>
            <a:tailEnd/>
          </a:ln>
        </p:spPr>
        <p:txBody>
          <a:bodyPr tIns="468000" anchor="ctr" anchorCtr="1"/>
          <a:lstStyle/>
          <a:p>
            <a:pPr eaLnBrk="1" hangingPunct="1">
              <a:defRPr/>
            </a:pPr>
            <a:r>
              <a:rPr lang="en-US" sz="2800" dirty="0" smtClean="0">
                <a:cs typeface="Arial" charset="0"/>
              </a:rPr>
              <a:t>    </a:t>
            </a:r>
            <a:r>
              <a:rPr lang="en-US" sz="2800" dirty="0" err="1" smtClean="0">
                <a:cs typeface="Arial" charset="0"/>
              </a:rPr>
              <a:t>Dinasyddion</a:t>
            </a:r>
            <a:r>
              <a:rPr lang="en-US" sz="2800" dirty="0" smtClean="0">
                <a:cs typeface="Arial" charset="0"/>
              </a:rPr>
              <a:t>  </a:t>
            </a:r>
          </a:p>
          <a:p>
            <a:pPr eaLnBrk="1" hangingPunct="1">
              <a:defRPr/>
            </a:pPr>
            <a:r>
              <a:rPr lang="en-US" sz="2800" dirty="0" smtClean="0">
                <a:cs typeface="Arial" charset="0"/>
              </a:rPr>
              <a:t>     </a:t>
            </a:r>
            <a:r>
              <a:rPr lang="en-US" sz="2800" dirty="0" err="1" smtClean="0">
                <a:cs typeface="Arial" charset="0"/>
              </a:rPr>
              <a:t>egwyddorol</a:t>
            </a:r>
            <a:r>
              <a:rPr lang="en-US" sz="2800" dirty="0" smtClean="0">
                <a:cs typeface="Arial" charset="0"/>
              </a:rPr>
              <a:t>, </a:t>
            </a:r>
          </a:p>
          <a:p>
            <a:pPr eaLnBrk="1" hangingPunct="1">
              <a:defRPr/>
            </a:pPr>
            <a:r>
              <a:rPr lang="en-US" sz="2800" dirty="0" smtClean="0">
                <a:cs typeface="Arial" charset="0"/>
              </a:rPr>
              <a:t>     </a:t>
            </a:r>
            <a:r>
              <a:rPr lang="en-US" sz="2800" dirty="0" err="1" smtClean="0">
                <a:cs typeface="Arial" charset="0"/>
              </a:rPr>
              <a:t>gwybodus</a:t>
            </a:r>
            <a:r>
              <a:rPr lang="en-US" sz="2800" dirty="0" smtClean="0">
                <a:cs typeface="Arial" charset="0"/>
              </a:rPr>
              <a:t>. </a:t>
            </a:r>
            <a:endParaRPr lang="en-GB" sz="2800" dirty="0"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modwl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735138"/>
            <a:ext cx="9144000" cy="4904844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b="1" dirty="0" smtClean="0"/>
              <a:t>    CRYNODEB</a:t>
            </a:r>
            <a:endParaRPr lang="en-US" b="1" dirty="0" smtClean="0"/>
          </a:p>
          <a:p>
            <a:pPr>
              <a:buNone/>
            </a:pPr>
            <a:r>
              <a:rPr lang="cy-GB" dirty="0" smtClean="0"/>
              <a:t>        Bydd y modiwl hwn yn darparu amrywiaeth o brofiadau i chi a fydd yn eich galluogi i ddatblygu gwybodaeth gysyniadol a dealltwriaeth feirniadol o addysgegau sy'n datblygu sgiliau creadigol, menter ac arloesol dysgwyr. Gyda'n gilydd, byddwn yn dyfnhau ein dealltwriaeth o'r hyn a olygir wrth greadigrwydd mewn dysgwyr a sut i'w ddatblygu o fewn yr amgylchedd dosbarth cynradd trwy ddulliau addysgeg arloesol.  </a:t>
            </a:r>
            <a:endParaRPr lang="en-US" dirty="0" smtClean="0"/>
          </a:p>
          <a:p>
            <a:pPr>
              <a:buNone/>
            </a:pPr>
            <a:r>
              <a:rPr lang="cy-GB" dirty="0" smtClean="0"/>
              <a:t> 	Byddwch nid yn unig yn darganfod y cefndir, athroniaeth ac ymchwil sy'n ategu creadigrwydd, arloesedd a sgiliau mentrus, ond hefyd yn dysgu ac yn adfyfyrio'n feirniadol ar strategaethau ymarferol y gallwch eu defnyddio yn yr ystafell ddosbarth i gynorthwyo dysgu ac addysgu effeithiol.</a:t>
            </a:r>
            <a:endParaRPr lang="en-US" dirty="0" smtClean="0"/>
          </a:p>
          <a:p>
            <a:pPr>
              <a:buNone/>
            </a:pPr>
            <a:r>
              <a:rPr lang="en-GB" b="1" dirty="0" smtClean="0"/>
              <a:t>	NOD</a:t>
            </a:r>
            <a:endParaRPr lang="en-US" b="1" dirty="0" smtClean="0"/>
          </a:p>
          <a:p>
            <a:pPr>
              <a:buNone/>
            </a:pPr>
            <a:r>
              <a:rPr lang="en-GB" dirty="0" smtClean="0"/>
              <a:t>	 I </a:t>
            </a:r>
            <a:r>
              <a:rPr lang="en-GB" dirty="0" err="1" smtClean="0"/>
              <a:t>ddatblygu</a:t>
            </a:r>
            <a:r>
              <a:rPr lang="en-GB" dirty="0" smtClean="0"/>
              <a:t> </a:t>
            </a:r>
            <a:r>
              <a:rPr lang="en-GB" dirty="0" err="1" smtClean="0"/>
              <a:t>gwybodaeth</a:t>
            </a:r>
            <a:r>
              <a:rPr lang="en-GB" dirty="0" smtClean="0"/>
              <a:t> </a:t>
            </a:r>
            <a:r>
              <a:rPr lang="en-GB" dirty="0" err="1" smtClean="0"/>
              <a:t>gysyniadol</a:t>
            </a:r>
            <a:r>
              <a:rPr lang="en-GB" dirty="0" smtClean="0"/>
              <a:t> a </a:t>
            </a:r>
            <a:r>
              <a:rPr lang="en-GB" dirty="0" err="1" smtClean="0"/>
              <a:t>dealltwriaeth</a:t>
            </a:r>
            <a:r>
              <a:rPr lang="en-GB" dirty="0" smtClean="0"/>
              <a:t> </a:t>
            </a:r>
            <a:r>
              <a:rPr lang="en-GB" dirty="0" err="1" smtClean="0"/>
              <a:t>feirniadol</a:t>
            </a:r>
            <a:r>
              <a:rPr lang="en-GB" dirty="0" smtClean="0"/>
              <a:t> </a:t>
            </a:r>
            <a:r>
              <a:rPr lang="en-GB" dirty="0" err="1" smtClean="0"/>
              <a:t>o</a:t>
            </a:r>
            <a:r>
              <a:rPr lang="en-GB" dirty="0" smtClean="0"/>
              <a:t> </a:t>
            </a:r>
            <a:r>
              <a:rPr lang="en-GB" dirty="0" err="1" smtClean="0"/>
              <a:t>addysgegau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ddatblygu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creadigol</a:t>
            </a:r>
            <a:r>
              <a:rPr lang="en-GB" dirty="0" smtClean="0"/>
              <a:t>, </a:t>
            </a:r>
            <a:r>
              <a:rPr lang="en-GB" dirty="0" err="1" smtClean="0"/>
              <a:t>menter</a:t>
            </a:r>
            <a:r>
              <a:rPr lang="en-GB" dirty="0" smtClean="0"/>
              <a:t> ac </a:t>
            </a:r>
            <a:r>
              <a:rPr lang="en-GB" dirty="0" err="1" smtClean="0"/>
              <a:t>arloesol</a:t>
            </a:r>
            <a:r>
              <a:rPr lang="en-GB" dirty="0" smtClean="0"/>
              <a:t> </a:t>
            </a:r>
            <a:r>
              <a:rPr lang="en-GB" dirty="0" err="1" smtClean="0"/>
              <a:t>dysgwyr</a:t>
            </a:r>
            <a:r>
              <a:rPr lang="en-GB" dirty="0" smtClean="0"/>
              <a:t>.     </a:t>
            </a:r>
            <a:endParaRPr lang="en-US" dirty="0" smtClean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Y modwl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914400" y="1735138"/>
            <a:ext cx="7944627" cy="4904844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GB" sz="2880" b="1" dirty="0" smtClean="0"/>
              <a:t>DEILLIANNAU DYSGU</a:t>
            </a:r>
            <a:endParaRPr lang="en-US" sz="2880" b="1" dirty="0" smtClean="0"/>
          </a:p>
          <a:p>
            <a:r>
              <a:rPr lang="cy-GB" dirty="0" smtClean="0"/>
              <a:t> Ar ôl cwblhau’r modwl hwn yn llwyddiannus, dylai’r myfyriwr allu dangos y gallu i:</a:t>
            </a:r>
            <a:endParaRPr lang="en-US" dirty="0" smtClean="0"/>
          </a:p>
          <a:p>
            <a:pPr lvl="0"/>
            <a:r>
              <a:rPr lang="cy-GB" dirty="0" smtClean="0"/>
              <a:t>Adnabod, nodi a dethol amgylcheddau dysgu sy'n cefnogi datblygiad dysgu ac addysgu creadigol. </a:t>
            </a:r>
            <a:endParaRPr lang="en-US" dirty="0" smtClean="0"/>
          </a:p>
          <a:p>
            <a:pPr lvl="0"/>
            <a:r>
              <a:rPr lang="cy-GB" dirty="0" smtClean="0"/>
              <a:t>Adfyfyrio’n feirniadol ar strategaethau sy'n effeithio ar rōl nodedig yr addysgwr wrth ddatblygu addysgegau ac amgylcheddau creadigol ac arloesol. </a:t>
            </a:r>
            <a:endParaRPr lang="en-US" dirty="0" smtClean="0"/>
          </a:p>
          <a:p>
            <a:pPr lvl="0"/>
            <a:r>
              <a:rPr lang="cy-GB" dirty="0" smtClean="0"/>
              <a:t>Adfyfyrio’n feirniadol ar botensial addysgol datblygu menter a chreadigrwydd yn yr ysgol gynradd. </a:t>
            </a:r>
            <a:endParaRPr lang="en-US" dirty="0" smtClean="0"/>
          </a:p>
          <a:p>
            <a:pPr lvl="0"/>
            <a:r>
              <a:rPr lang="cy-GB" dirty="0" smtClean="0"/>
              <a:t>Dangos ymwybyddiaeth feirniadol o gyfraniad menter a chreadigrwydd i arfer addysgol.</a:t>
            </a:r>
          </a:p>
          <a:p>
            <a:pPr lvl="0">
              <a:buNone/>
            </a:pPr>
            <a:r>
              <a:rPr lang="cy-GB" dirty="0" smtClean="0"/>
              <a:t>CYDLYNYDD: Mr. Tom Cox -  </a:t>
            </a:r>
            <a:r>
              <a:rPr lang="cy-GB" dirty="0" smtClean="0">
                <a:hlinkClick r:id="rId2"/>
              </a:rPr>
              <a:t>t.cox@uwtsd.ac.uk</a:t>
            </a:r>
            <a:r>
              <a:rPr lang="cy-GB" dirty="0" smtClean="0"/>
              <a:t> </a:t>
            </a:r>
            <a:endParaRPr lang="en-US" dirty="0" smtClean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Eich</a:t>
            </a:r>
            <a:r>
              <a:rPr lang="en-US" dirty="0" smtClean="0"/>
              <a:t> </a:t>
            </a:r>
            <a:r>
              <a:rPr lang="en-US" dirty="0" err="1" smtClean="0"/>
              <a:t>cyfle</a:t>
            </a:r>
            <a:r>
              <a:rPr lang="en-US" dirty="0" smtClean="0"/>
              <a:t> chi!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TASG GREADIGOL 1 – PÂR NEU GRŴP BACH</a:t>
            </a:r>
          </a:p>
          <a:p>
            <a:pPr>
              <a:buAutoNum type="arabicPeriod"/>
            </a:pPr>
            <a:r>
              <a:rPr lang="en-US" dirty="0" err="1" smtClean="0"/>
              <a:t>Meddyliwch</a:t>
            </a:r>
            <a:r>
              <a:rPr lang="en-US" dirty="0" smtClean="0"/>
              <a:t> am </a:t>
            </a:r>
            <a:r>
              <a:rPr lang="en-US" dirty="0" err="1" smtClean="0"/>
              <a:t>degan</a:t>
            </a:r>
            <a:r>
              <a:rPr lang="en-US" dirty="0" smtClean="0"/>
              <a:t> </a:t>
            </a:r>
            <a:r>
              <a:rPr lang="en-US" dirty="0" err="1" smtClean="0"/>
              <a:t>plentyn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gêm</a:t>
            </a:r>
            <a:r>
              <a:rPr lang="en-US" dirty="0" smtClean="0"/>
              <a:t> </a:t>
            </a:r>
            <a:r>
              <a:rPr lang="en-US" dirty="0" err="1" smtClean="0"/>
              <a:t>fwrdd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blant</a:t>
            </a:r>
            <a:r>
              <a:rPr lang="en-US" dirty="0" smtClean="0"/>
              <a:t>.</a:t>
            </a:r>
          </a:p>
          <a:p>
            <a:pPr>
              <a:buAutoNum type="arabicPeriod"/>
            </a:pPr>
            <a:r>
              <a:rPr lang="en-US" dirty="0" err="1" smtClean="0"/>
              <a:t>Sut</a:t>
            </a:r>
            <a:r>
              <a:rPr lang="en-US" dirty="0" smtClean="0"/>
              <a:t> </a:t>
            </a:r>
            <a:r>
              <a:rPr lang="en-US" dirty="0" err="1" smtClean="0"/>
              <a:t>allech</a:t>
            </a:r>
            <a:r>
              <a:rPr lang="en-US" dirty="0" smtClean="0"/>
              <a:t> chi </a:t>
            </a:r>
            <a:r>
              <a:rPr lang="en-US" dirty="0" err="1" smtClean="0"/>
              <a:t>newid</a:t>
            </a:r>
            <a:r>
              <a:rPr lang="en-US" dirty="0" smtClean="0"/>
              <a:t> </a:t>
            </a:r>
            <a:r>
              <a:rPr lang="en-US" dirty="0" err="1" smtClean="0"/>
              <a:t>hwn</a:t>
            </a:r>
            <a:r>
              <a:rPr lang="en-US" dirty="0" smtClean="0"/>
              <a:t> </a:t>
            </a:r>
            <a:r>
              <a:rPr lang="en-US" dirty="0" err="1" smtClean="0"/>
              <a:t>i’w</a:t>
            </a:r>
            <a:r>
              <a:rPr lang="en-US" dirty="0" smtClean="0"/>
              <a:t> </a:t>
            </a:r>
            <a:r>
              <a:rPr lang="en-US" dirty="0" err="1" smtClean="0"/>
              <a:t>ddefnyddio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adnodd</a:t>
            </a:r>
            <a:r>
              <a:rPr lang="en-US" dirty="0" smtClean="0"/>
              <a:t> </a:t>
            </a:r>
            <a:r>
              <a:rPr lang="en-US" dirty="0" err="1" smtClean="0"/>
              <a:t>addysgol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eich</a:t>
            </a:r>
            <a:r>
              <a:rPr lang="en-US" dirty="0" smtClean="0"/>
              <a:t> </a:t>
            </a:r>
            <a:r>
              <a:rPr lang="en-US" dirty="0" err="1" smtClean="0"/>
              <a:t>dosbarth</a:t>
            </a:r>
            <a:r>
              <a:rPr lang="en-US" dirty="0" smtClean="0"/>
              <a:t>?</a:t>
            </a:r>
          </a:p>
          <a:p>
            <a:pPr>
              <a:buAutoNum type="arabicPeriod"/>
            </a:pPr>
            <a:r>
              <a:rPr lang="en-US" dirty="0" err="1" smtClean="0"/>
              <a:t>Byddwch</a:t>
            </a:r>
            <a:r>
              <a:rPr lang="en-US" dirty="0" smtClean="0"/>
              <a:t> </a:t>
            </a:r>
            <a:r>
              <a:rPr lang="en-US" dirty="0" err="1" smtClean="0"/>
              <a:t>mor</a:t>
            </a:r>
            <a:r>
              <a:rPr lang="en-US" dirty="0" smtClean="0"/>
              <a:t> </a:t>
            </a:r>
            <a:r>
              <a:rPr lang="en-US" dirty="0" err="1" smtClean="0"/>
              <a:t>greadigol</a:t>
            </a:r>
            <a:r>
              <a:rPr lang="en-US" dirty="0" smtClean="0"/>
              <a:t> </a:t>
            </a:r>
            <a:r>
              <a:rPr lang="en-US" dirty="0" err="1" smtClean="0"/>
              <a:t>â</a:t>
            </a:r>
            <a:r>
              <a:rPr lang="en-US" dirty="0" smtClean="0"/>
              <a:t> </a:t>
            </a:r>
            <a:r>
              <a:rPr lang="en-US" dirty="0" err="1" smtClean="0"/>
              <a:t>phosib</a:t>
            </a:r>
            <a:r>
              <a:rPr lang="en-US" dirty="0" smtClean="0"/>
              <a:t>.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2952" y="214194"/>
            <a:ext cx="6451100" cy="64511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2432954aa6b0190083181db3394d9b8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433671">
            <a:off x="2835391" y="67014"/>
            <a:ext cx="2933100" cy="66883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728" y="220445"/>
            <a:ext cx="7543178" cy="63320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215046950926530319_BfUBIKsz_f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245416">
            <a:off x="810930" y="979400"/>
            <a:ext cx="7589080" cy="506571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Beth </a:t>
            </a:r>
            <a:r>
              <a:rPr lang="en-US" dirty="0" err="1" smtClean="0"/>
              <a:t>arall</a:t>
            </a:r>
            <a:r>
              <a:rPr lang="en-US" dirty="0" smtClean="0"/>
              <a:t> </a:t>
            </a:r>
            <a:r>
              <a:rPr lang="en-US" dirty="0" err="1" smtClean="0"/>
              <a:t>fydd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sesiynau</a:t>
            </a:r>
            <a:r>
              <a:rPr lang="en-US" dirty="0" smtClean="0"/>
              <a:t>?</a:t>
            </a:r>
            <a:endParaRPr lang="en-US" dirty="0"/>
          </a:p>
        </p:txBody>
      </p:sp>
      <p:graphicFrame>
        <p:nvGraphicFramePr>
          <p:cNvPr id="91138" name="Object 2"/>
          <p:cNvGraphicFramePr>
            <a:graphicFrameLocks noChangeAspect="1"/>
          </p:cNvGraphicFramePr>
          <p:nvPr/>
        </p:nvGraphicFramePr>
        <p:xfrm>
          <a:off x="2004374" y="1398600"/>
          <a:ext cx="4238256" cy="541413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140" name="Document" r:id="rId3" imgW="5626100" imgH="7188200" progId="Word.Document.12">
                  <p:link updateAutomatic="1"/>
                </p:oleObj>
              </mc:Choice>
              <mc:Fallback>
                <p:oleObj name="Document" r:id="rId3" imgW="5626100" imgH="7188200" progId="Word.Document.12">
                  <p:link updateAutomatic="1"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04374" y="1398600"/>
                        <a:ext cx="4238256" cy="541413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Beth </a:t>
            </a:r>
            <a:r>
              <a:rPr lang="en-US" dirty="0" err="1" smtClean="0"/>
              <a:t>arall</a:t>
            </a:r>
            <a:r>
              <a:rPr lang="en-US" dirty="0" smtClean="0"/>
              <a:t> </a:t>
            </a:r>
            <a:r>
              <a:rPr lang="en-US" dirty="0" err="1" smtClean="0"/>
              <a:t>fydd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sesiynau</a:t>
            </a:r>
            <a:r>
              <a:rPr lang="en-US" dirty="0" smtClean="0"/>
              <a:t>?</a:t>
            </a:r>
            <a:endParaRPr lang="en-US" dirty="0"/>
          </a:p>
        </p:txBody>
      </p:sp>
      <p:graphicFrame>
        <p:nvGraphicFramePr>
          <p:cNvPr id="92163" name="Object 3"/>
          <p:cNvGraphicFramePr>
            <a:graphicFrameLocks noChangeAspect="1"/>
          </p:cNvGraphicFramePr>
          <p:nvPr/>
        </p:nvGraphicFramePr>
        <p:xfrm>
          <a:off x="1299933" y="1371600"/>
          <a:ext cx="6702924" cy="51444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165" name="Document" r:id="rId3" imgW="5626100" imgH="4318000" progId="Word.Document.12">
                  <p:link updateAutomatic="1"/>
                </p:oleObj>
              </mc:Choice>
              <mc:Fallback>
                <p:oleObj name="Document" r:id="rId3" imgW="5626100" imgH="4318000" progId="Word.Document.12">
                  <p:link updateAutomatic="1"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99933" y="1371600"/>
                        <a:ext cx="6702924" cy="514445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Beth </a:t>
            </a:r>
            <a:r>
              <a:rPr lang="en-US" dirty="0" err="1" smtClean="0"/>
              <a:t>arall</a:t>
            </a:r>
            <a:r>
              <a:rPr lang="en-US" dirty="0" smtClean="0"/>
              <a:t> </a:t>
            </a:r>
            <a:r>
              <a:rPr lang="en-US" dirty="0" err="1" smtClean="0"/>
              <a:t>fydd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sesiynau</a:t>
            </a:r>
            <a:r>
              <a:rPr lang="en-US" dirty="0" smtClean="0"/>
              <a:t>?</a:t>
            </a:r>
            <a:endParaRPr lang="en-US" dirty="0"/>
          </a:p>
        </p:txBody>
      </p:sp>
      <p:graphicFrame>
        <p:nvGraphicFramePr>
          <p:cNvPr id="93187" name="Object 3"/>
          <p:cNvGraphicFramePr>
            <a:graphicFrameLocks noChangeAspect="1"/>
          </p:cNvGraphicFramePr>
          <p:nvPr/>
        </p:nvGraphicFramePr>
        <p:xfrm>
          <a:off x="417622" y="1645750"/>
          <a:ext cx="7596703" cy="389266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3189" name="Document" r:id="rId3" imgW="5626100" imgH="2882900" progId="Word.Document.12">
                  <p:link updateAutomatic="1"/>
                </p:oleObj>
              </mc:Choice>
              <mc:Fallback>
                <p:oleObj name="Document" r:id="rId3" imgW="5626100" imgH="2882900" progId="Word.Document.12">
                  <p:link updateAutomatic="1"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7622" y="1645750"/>
                        <a:ext cx="7596703" cy="389266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Beth </a:t>
            </a:r>
            <a:r>
              <a:rPr lang="en-US" dirty="0" err="1" smtClean="0"/>
              <a:t>arall</a:t>
            </a:r>
            <a:r>
              <a:rPr lang="en-US" dirty="0" smtClean="0"/>
              <a:t> </a:t>
            </a:r>
            <a:r>
              <a:rPr lang="en-US" dirty="0" err="1" smtClean="0"/>
              <a:t>fydd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sesiynau</a:t>
            </a:r>
            <a:r>
              <a:rPr lang="en-US" dirty="0" smtClean="0"/>
              <a:t>?</a:t>
            </a:r>
            <a:endParaRPr lang="en-US" dirty="0"/>
          </a:p>
        </p:txBody>
      </p:sp>
      <p:graphicFrame>
        <p:nvGraphicFramePr>
          <p:cNvPr id="94211" name="Object 3"/>
          <p:cNvGraphicFramePr>
            <a:graphicFrameLocks noChangeAspect="1"/>
          </p:cNvGraphicFramePr>
          <p:nvPr/>
        </p:nvGraphicFramePr>
        <p:xfrm>
          <a:off x="914400" y="1554790"/>
          <a:ext cx="7893648" cy="404482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4213" name="Document" r:id="rId3" imgW="5626100" imgH="2882900" progId="Word.Document.12">
                  <p:link updateAutomatic="1"/>
                </p:oleObj>
              </mc:Choice>
              <mc:Fallback>
                <p:oleObj name="Document" r:id="rId3" imgW="5626100" imgH="2882900" progId="Word.Document.12">
                  <p:link updateAutomatic="1"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14400" y="1554790"/>
                        <a:ext cx="7893648" cy="404482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Cydran</a:t>
            </a:r>
            <a:r>
              <a:rPr lang="en-US" dirty="0" smtClean="0"/>
              <a:t> 1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PWYSAU’R CYDRAN: </a:t>
            </a:r>
            <a:r>
              <a:rPr lang="en-GB" dirty="0" smtClean="0"/>
              <a:t>50%</a:t>
            </a:r>
            <a:endParaRPr lang="en-US" dirty="0" smtClean="0"/>
          </a:p>
          <a:p>
            <a:r>
              <a:rPr lang="en-GB" b="1" dirty="0" smtClean="0"/>
              <a:t>NIFER Y GEIRIAU: 2500 O EIRIAU </a:t>
            </a:r>
            <a:endParaRPr lang="en-US" dirty="0" smtClean="0"/>
          </a:p>
          <a:p>
            <a:r>
              <a:rPr lang="cy-GB" b="1" dirty="0" smtClean="0"/>
              <a:t>Teitl aseiniad </a:t>
            </a:r>
            <a:endParaRPr lang="en-US" dirty="0" smtClean="0"/>
          </a:p>
          <a:p>
            <a:pPr>
              <a:buNone/>
            </a:pPr>
            <a:r>
              <a:rPr lang="cy-GB" dirty="0" smtClean="0"/>
              <a:t>	Gwerthuso'n feirniadol eich meddylfryd o ran creadigrwydd a menter yng nghyd-destun y fframwaith Entrocomp a sut y gallech ddatblygu'r rhain i'r lefel nesaf gan ddangos dilyniant.</a:t>
            </a:r>
          </a:p>
          <a:p>
            <a:pPr>
              <a:buNone/>
            </a:pPr>
            <a:r>
              <a:rPr lang="cy-GB" dirty="0" smtClean="0"/>
              <a:t>DYDDIAD CYFLWYNO: 15/12/17</a:t>
            </a: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Cydran</a:t>
            </a:r>
            <a:r>
              <a:rPr lang="en-US" dirty="0" smtClean="0"/>
              <a:t> 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PWYSAU’R CYDRAN: </a:t>
            </a:r>
            <a:r>
              <a:rPr lang="en-GB" dirty="0" smtClean="0"/>
              <a:t>50%</a:t>
            </a:r>
            <a:r>
              <a:rPr lang="en-GB" b="1" dirty="0" smtClean="0"/>
              <a:t> </a:t>
            </a:r>
            <a:endParaRPr lang="en-US" dirty="0" smtClean="0"/>
          </a:p>
          <a:p>
            <a:r>
              <a:rPr lang="en-GB" b="1" dirty="0" smtClean="0"/>
              <a:t>NIFER Y GEIRIAU: </a:t>
            </a:r>
            <a:r>
              <a:rPr lang="cy-GB" b="1" dirty="0" smtClean="0"/>
              <a:t>Cyflwyniad fideo (fideo 10 munud) a gefnogir yn feirniadol gan crynodeb ysgrifenedig o bwyntiau / heriau allweddol.</a:t>
            </a:r>
            <a:endParaRPr lang="en-US" dirty="0" smtClean="0"/>
          </a:p>
          <a:p>
            <a:r>
              <a:rPr lang="cy-GB" b="1" dirty="0" smtClean="0"/>
              <a:t>Teitl aseiniad </a:t>
            </a:r>
            <a:endParaRPr lang="en-US" dirty="0" smtClean="0"/>
          </a:p>
          <a:p>
            <a:pPr>
              <a:buNone/>
            </a:pPr>
            <a:r>
              <a:rPr lang="cy-GB" dirty="0" smtClean="0"/>
              <a:t>	Ystyriwch sut y gallech ddatblygu sgiliau creadigol neu fentrus dysgwyr trwy eich addysgeg eich hun.</a:t>
            </a:r>
            <a:endParaRPr lang="en-US" dirty="0" smtClean="0"/>
          </a:p>
          <a:p>
            <a:pPr>
              <a:buNone/>
            </a:pPr>
            <a:r>
              <a:rPr lang="cy-GB" dirty="0" smtClean="0"/>
              <a:t>DYDDIAD CYFLWYNO: I’w gadarnhau (Mawrth 2018)</a:t>
            </a:r>
            <a:r>
              <a:rPr lang="en-GB" dirty="0" smtClean="0"/>
              <a:t> </a:t>
            </a:r>
            <a:endParaRPr lang="en-US" dirty="0" smtClean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Dau</a:t>
            </a:r>
            <a:r>
              <a:rPr lang="en-US" dirty="0" smtClean="0"/>
              <a:t> </a:t>
            </a:r>
            <a:r>
              <a:rPr lang="en-US" dirty="0" err="1" smtClean="0"/>
              <a:t>brif</a:t>
            </a:r>
            <a:r>
              <a:rPr lang="en-US" dirty="0" smtClean="0"/>
              <a:t> </a:t>
            </a:r>
            <a:r>
              <a:rPr lang="en-US" dirty="0" err="1" smtClean="0"/>
              <a:t>ffocws</a:t>
            </a:r>
            <a:r>
              <a:rPr lang="en-US" dirty="0" smtClean="0"/>
              <a:t> </a:t>
            </a:r>
            <a:endParaRPr lang="en-US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520219" y="989267"/>
          <a:ext cx="8623781" cy="49063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6016" y="2698283"/>
            <a:ext cx="2032185" cy="148836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20219" y="5895661"/>
            <a:ext cx="81858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 smtClean="0"/>
              <a:t>Ydy’r</a:t>
            </a:r>
            <a:r>
              <a:rPr lang="en-US" sz="2800" dirty="0" smtClean="0"/>
              <a:t> </a:t>
            </a:r>
            <a:r>
              <a:rPr lang="en-US" sz="2800" dirty="0" err="1" smtClean="0"/>
              <a:t>rhain</a:t>
            </a:r>
            <a:r>
              <a:rPr lang="en-US" sz="2800" dirty="0" smtClean="0"/>
              <a:t> </a:t>
            </a:r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debyn</a:t>
            </a:r>
            <a:r>
              <a:rPr lang="en-US" sz="2800" dirty="0" smtClean="0"/>
              <a:t> </a:t>
            </a:r>
            <a:r>
              <a:rPr lang="en-US" sz="2800" dirty="0" err="1" smtClean="0"/>
              <a:t>neu’n</a:t>
            </a:r>
            <a:r>
              <a:rPr lang="en-US" sz="2800" dirty="0" smtClean="0"/>
              <a:t> </a:t>
            </a:r>
            <a:r>
              <a:rPr lang="en-US" sz="2800" dirty="0" err="1" smtClean="0"/>
              <a:t>wahanol</a:t>
            </a:r>
            <a:r>
              <a:rPr lang="en-US" sz="2800" dirty="0" smtClean="0"/>
              <a:t>?  </a:t>
            </a:r>
            <a:r>
              <a:rPr lang="en-US" sz="2800" dirty="0" err="1" smtClean="0"/>
              <a:t>Sut</a:t>
            </a:r>
            <a:r>
              <a:rPr lang="en-US" sz="2800" dirty="0" smtClean="0"/>
              <a:t>? </a:t>
            </a:r>
            <a:endParaRPr 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382513" y="520183"/>
          <a:ext cx="8302470" cy="59749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512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512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45744">
                <a:tc>
                  <a:txBody>
                    <a:bodyPr/>
                    <a:lstStyle/>
                    <a:p>
                      <a:r>
                        <a:rPr lang="en-US" sz="3600" dirty="0" err="1" smtClean="0"/>
                        <a:t>Menter</a:t>
                      </a:r>
                      <a:r>
                        <a:rPr lang="en-US" sz="3600" dirty="0" smtClean="0"/>
                        <a:t> </a:t>
                      </a:r>
                      <a:r>
                        <a:rPr lang="en-US" sz="3600" dirty="0" err="1" smtClean="0"/>
                        <a:t>mewn</a:t>
                      </a:r>
                      <a:r>
                        <a:rPr lang="en-US" sz="3600" dirty="0" smtClean="0"/>
                        <a:t> </a:t>
                      </a:r>
                      <a:r>
                        <a:rPr lang="en-US" sz="3600" dirty="0" err="1" smtClean="0"/>
                        <a:t>addysg</a:t>
                      </a:r>
                      <a:endParaRPr lang="en-US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 dirty="0" err="1" smtClean="0"/>
                        <a:t>Entrepreneuriaeth</a:t>
                      </a:r>
                      <a:endParaRPr lang="en-US" sz="3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31157">
                <a:tc>
                  <a:txBody>
                    <a:bodyPr/>
                    <a:lstStyle/>
                    <a:p>
                      <a:r>
                        <a:rPr lang="en-US" sz="3600" dirty="0" smtClean="0"/>
                        <a:t>Y broses </a:t>
                      </a:r>
                      <a:r>
                        <a:rPr lang="en-US" sz="3600" dirty="0" err="1" smtClean="0"/>
                        <a:t>o</a:t>
                      </a:r>
                      <a:r>
                        <a:rPr lang="en-US" sz="3600" dirty="0" smtClean="0"/>
                        <a:t> </a:t>
                      </a:r>
                      <a:r>
                        <a:rPr lang="en-US" sz="3600" dirty="0" err="1" smtClean="0"/>
                        <a:t>arfogi</a:t>
                      </a:r>
                      <a:r>
                        <a:rPr lang="en-US" sz="3600" baseline="0" dirty="0" smtClean="0"/>
                        <a:t> </a:t>
                      </a:r>
                      <a:r>
                        <a:rPr lang="en-US" sz="3600" baseline="0" dirty="0" err="1" smtClean="0"/>
                        <a:t>dysgwyr</a:t>
                      </a:r>
                      <a:r>
                        <a:rPr lang="en-US" sz="3600" baseline="0" dirty="0" smtClean="0"/>
                        <a:t> </a:t>
                      </a:r>
                      <a:r>
                        <a:rPr lang="en-US" sz="3600" baseline="0" dirty="0" err="1" smtClean="0"/>
                        <a:t>gyda</a:t>
                      </a:r>
                      <a:r>
                        <a:rPr lang="en-US" sz="3600" baseline="0" dirty="0" smtClean="0"/>
                        <a:t> </a:t>
                      </a:r>
                      <a:r>
                        <a:rPr lang="en-US" sz="3600" baseline="0" dirty="0" err="1" smtClean="0"/>
                        <a:t>gallu</a:t>
                      </a:r>
                      <a:r>
                        <a:rPr lang="en-US" sz="3600" baseline="0" dirty="0" smtClean="0"/>
                        <a:t> </a:t>
                      </a:r>
                      <a:r>
                        <a:rPr lang="en-US" sz="3600" baseline="0" dirty="0" err="1" smtClean="0"/>
                        <a:t>uwch</a:t>
                      </a:r>
                      <a:r>
                        <a:rPr lang="en-US" sz="3600" baseline="0" dirty="0" smtClean="0"/>
                        <a:t> </a:t>
                      </a:r>
                      <a:r>
                        <a:rPr lang="en-US" sz="3600" baseline="0" dirty="0" err="1" smtClean="0"/>
                        <a:t>i</a:t>
                      </a:r>
                      <a:r>
                        <a:rPr lang="en-US" sz="3600" baseline="0" dirty="0" smtClean="0"/>
                        <a:t> </a:t>
                      </a:r>
                      <a:r>
                        <a:rPr lang="en-US" sz="3600" baseline="0" dirty="0" err="1" smtClean="0"/>
                        <a:t>gynhyrchu</a:t>
                      </a:r>
                      <a:r>
                        <a:rPr lang="en-US" sz="3600" baseline="0" dirty="0" smtClean="0"/>
                        <a:t> </a:t>
                      </a:r>
                      <a:r>
                        <a:rPr lang="en-US" sz="3600" baseline="0" dirty="0" err="1" smtClean="0"/>
                        <a:t>syniadau</a:t>
                      </a:r>
                      <a:r>
                        <a:rPr lang="en-US" sz="3600" baseline="0" dirty="0" smtClean="0"/>
                        <a:t> </a:t>
                      </a:r>
                      <a:r>
                        <a:rPr lang="en-US" sz="3600" baseline="0" dirty="0" err="1" smtClean="0"/>
                        <a:t>a’r</a:t>
                      </a:r>
                      <a:r>
                        <a:rPr lang="en-US" sz="3600" baseline="0" dirty="0" smtClean="0"/>
                        <a:t> </a:t>
                      </a:r>
                      <a:r>
                        <a:rPr lang="en-US" sz="3600" baseline="0" dirty="0" err="1" smtClean="0"/>
                        <a:t>sgiliau</a:t>
                      </a:r>
                      <a:r>
                        <a:rPr lang="en-US" sz="3600" baseline="0" dirty="0" smtClean="0"/>
                        <a:t> </a:t>
                      </a:r>
                      <a:r>
                        <a:rPr lang="en-US" sz="3600" baseline="0" dirty="0" err="1" smtClean="0"/>
                        <a:t>i</a:t>
                      </a:r>
                      <a:r>
                        <a:rPr lang="en-US" sz="3600" baseline="0" dirty="0" smtClean="0"/>
                        <a:t> </a:t>
                      </a:r>
                      <a:r>
                        <a:rPr lang="en-US" sz="3600" baseline="0" dirty="0" err="1" smtClean="0"/>
                        <a:t>wireddu’r</a:t>
                      </a:r>
                      <a:r>
                        <a:rPr lang="en-US" sz="3600" baseline="0" dirty="0" smtClean="0"/>
                        <a:t> </a:t>
                      </a:r>
                      <a:r>
                        <a:rPr lang="en-US" sz="3600" baseline="0" dirty="0" err="1" smtClean="0"/>
                        <a:t>syniadau</a:t>
                      </a:r>
                      <a:r>
                        <a:rPr lang="en-US" sz="3600" baseline="0" dirty="0" smtClean="0"/>
                        <a:t> </a:t>
                      </a:r>
                      <a:r>
                        <a:rPr lang="en-US" sz="3600" baseline="0" dirty="0" err="1" smtClean="0"/>
                        <a:t>hyn</a:t>
                      </a:r>
                      <a:r>
                        <a:rPr lang="en-US" sz="3600" baseline="0" dirty="0" smtClean="0"/>
                        <a:t>. </a:t>
                      </a:r>
                      <a:endParaRPr lang="en-US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 dirty="0" smtClean="0"/>
                        <a:t>Y broses </a:t>
                      </a:r>
                      <a:r>
                        <a:rPr lang="en-US" sz="3600" dirty="0" err="1" smtClean="0"/>
                        <a:t>o</a:t>
                      </a:r>
                      <a:r>
                        <a:rPr lang="en-US" sz="3600" dirty="0" smtClean="0"/>
                        <a:t> </a:t>
                      </a:r>
                      <a:r>
                        <a:rPr lang="en-US" sz="3600" dirty="0" err="1" smtClean="0"/>
                        <a:t>arfogi</a:t>
                      </a:r>
                      <a:r>
                        <a:rPr lang="en-US" sz="3600" dirty="0" smtClean="0"/>
                        <a:t> </a:t>
                      </a:r>
                      <a:r>
                        <a:rPr lang="en-US" sz="3600" dirty="0" err="1" smtClean="0"/>
                        <a:t>dysgwyr</a:t>
                      </a:r>
                      <a:r>
                        <a:rPr lang="en-US" sz="3600" dirty="0" smtClean="0"/>
                        <a:t> </a:t>
                      </a:r>
                      <a:r>
                        <a:rPr lang="en-US" sz="3600" dirty="0" err="1" smtClean="0"/>
                        <a:t>gyda’r</a:t>
                      </a:r>
                      <a:r>
                        <a:rPr lang="en-US" sz="3600" dirty="0" smtClean="0"/>
                        <a:t> </a:t>
                      </a:r>
                      <a:r>
                        <a:rPr lang="en-US" sz="3600" dirty="0" err="1" smtClean="0"/>
                        <a:t>wybodaeth</a:t>
                      </a:r>
                      <a:r>
                        <a:rPr lang="en-US" sz="3600" dirty="0" smtClean="0"/>
                        <a:t>, </a:t>
                      </a:r>
                      <a:r>
                        <a:rPr lang="en-US" sz="3600" dirty="0" err="1" smtClean="0"/>
                        <a:t>nodweddion</a:t>
                      </a:r>
                      <a:r>
                        <a:rPr lang="en-US" sz="3600" dirty="0" smtClean="0"/>
                        <a:t> </a:t>
                      </a:r>
                      <a:r>
                        <a:rPr lang="en-US" sz="3600" dirty="0" err="1" smtClean="0"/>
                        <a:t>a’r</a:t>
                      </a:r>
                      <a:r>
                        <a:rPr lang="en-US" sz="3600" dirty="0" smtClean="0"/>
                        <a:t> </a:t>
                      </a:r>
                      <a:r>
                        <a:rPr lang="en-US" sz="3600" dirty="0" err="1" smtClean="0"/>
                        <a:t>gallu</a:t>
                      </a:r>
                      <a:r>
                        <a:rPr lang="en-US" sz="3600" baseline="0" dirty="0" smtClean="0"/>
                        <a:t> </a:t>
                      </a:r>
                      <a:r>
                        <a:rPr lang="en-US" sz="3600" baseline="0" dirty="0" err="1" smtClean="0"/>
                        <a:t>ychwanegol</a:t>
                      </a:r>
                      <a:r>
                        <a:rPr lang="en-US" sz="3600" baseline="0" dirty="0" smtClean="0"/>
                        <a:t> </a:t>
                      </a:r>
                      <a:r>
                        <a:rPr lang="en-US" sz="3600" baseline="0" dirty="0" err="1" smtClean="0"/>
                        <a:t>i</a:t>
                      </a:r>
                      <a:r>
                        <a:rPr lang="en-US" sz="3600" baseline="0" dirty="0" smtClean="0"/>
                        <a:t> </a:t>
                      </a:r>
                      <a:r>
                        <a:rPr lang="en-US" sz="3600" baseline="0" dirty="0" err="1" smtClean="0"/>
                        <a:t>gymhwyso’r</a:t>
                      </a:r>
                      <a:r>
                        <a:rPr lang="en-US" sz="3600" baseline="0" dirty="0" smtClean="0"/>
                        <a:t> </a:t>
                      </a:r>
                      <a:r>
                        <a:rPr lang="en-US" sz="3600" baseline="0" dirty="0" err="1" smtClean="0"/>
                        <a:t>medrau</a:t>
                      </a:r>
                      <a:r>
                        <a:rPr lang="en-US" sz="3600" baseline="0" dirty="0" smtClean="0"/>
                        <a:t> </a:t>
                      </a:r>
                      <a:r>
                        <a:rPr lang="en-US" sz="3600" baseline="0" dirty="0" err="1" smtClean="0"/>
                        <a:t>hyn</a:t>
                      </a:r>
                      <a:r>
                        <a:rPr lang="en-US" sz="3600" baseline="0" dirty="0" smtClean="0"/>
                        <a:t> </a:t>
                      </a:r>
                      <a:r>
                        <a:rPr lang="en-US" sz="3600" baseline="0" dirty="0" err="1" smtClean="0"/>
                        <a:t>yng</a:t>
                      </a:r>
                      <a:r>
                        <a:rPr lang="en-US" sz="3600" baseline="0" dirty="0" smtClean="0"/>
                        <a:t> </a:t>
                      </a:r>
                      <a:r>
                        <a:rPr lang="en-US" sz="3600" baseline="0" dirty="0" err="1" smtClean="0"/>
                        <a:t>nghyd-destun</a:t>
                      </a:r>
                      <a:r>
                        <a:rPr lang="en-US" sz="3600" baseline="0" dirty="0" smtClean="0"/>
                        <a:t>  </a:t>
                      </a:r>
                      <a:r>
                        <a:rPr lang="en-US" sz="3600" baseline="0" dirty="0" err="1" smtClean="0"/>
                        <a:t>menter</a:t>
                      </a:r>
                      <a:r>
                        <a:rPr lang="en-US" sz="3600" baseline="0" dirty="0" smtClean="0"/>
                        <a:t> </a:t>
                      </a:r>
                      <a:r>
                        <a:rPr lang="en-US" sz="3600" baseline="0" dirty="0" err="1" smtClean="0"/>
                        <a:t>neu</a:t>
                      </a:r>
                      <a:r>
                        <a:rPr lang="en-US" sz="3600" baseline="0" dirty="0" smtClean="0"/>
                        <a:t> </a:t>
                      </a:r>
                      <a:r>
                        <a:rPr lang="en-US" sz="3600" baseline="0" dirty="0" err="1" smtClean="0"/>
                        <a:t>fusnes</a:t>
                      </a:r>
                      <a:r>
                        <a:rPr lang="en-US" sz="3600" baseline="0" dirty="0" smtClean="0"/>
                        <a:t> </a:t>
                      </a:r>
                      <a:r>
                        <a:rPr lang="en-US" sz="3600" baseline="0" dirty="0" err="1" smtClean="0"/>
                        <a:t>newydd</a:t>
                      </a:r>
                      <a:r>
                        <a:rPr lang="en-US" sz="3600" baseline="0" dirty="0" smtClean="0"/>
                        <a:t>. </a:t>
                      </a:r>
                      <a:endParaRPr lang="en-US" sz="3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5410" y="503238"/>
            <a:ext cx="8644819" cy="868362"/>
          </a:xfrm>
        </p:spPr>
        <p:txBody>
          <a:bodyPr/>
          <a:lstStyle/>
          <a:p>
            <a:r>
              <a:rPr lang="en-US" dirty="0" smtClean="0"/>
              <a:t>Beth </a:t>
            </a:r>
            <a:r>
              <a:rPr lang="en-US" dirty="0" err="1" smtClean="0"/>
              <a:t>yw’r</a:t>
            </a:r>
            <a:r>
              <a:rPr lang="en-US" dirty="0" smtClean="0"/>
              <a:t> </a:t>
            </a:r>
            <a:r>
              <a:rPr lang="en-US" dirty="0" err="1" smtClean="0"/>
              <a:t>athroniaeth</a:t>
            </a:r>
            <a:r>
              <a:rPr lang="en-US" dirty="0" smtClean="0"/>
              <a:t> </a:t>
            </a:r>
            <a:r>
              <a:rPr lang="en-US" dirty="0" err="1" smtClean="0"/>
              <a:t>sy’n</a:t>
            </a:r>
            <a:r>
              <a:rPr lang="en-US" dirty="0" smtClean="0"/>
              <a:t> sail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r>
              <a:rPr lang="en-US" dirty="0" smtClean="0"/>
              <a:t>?</a:t>
            </a:r>
            <a:endParaRPr lang="en-US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275409" y="1396999"/>
          <a:ext cx="8644819" cy="49216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edagogy-heutagogy-compared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395190"/>
            <a:ext cx="26163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  (</a:t>
            </a:r>
            <a:r>
              <a:rPr lang="en-US" dirty="0" smtClean="0">
                <a:hlinkClick r:id="rId3"/>
              </a:rPr>
              <a:t>www.teachthought.com</a:t>
            </a:r>
            <a:r>
              <a:rPr lang="en-US" dirty="0" smtClean="0"/>
              <a:t>)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Eich</a:t>
            </a:r>
            <a:r>
              <a:rPr lang="en-US" dirty="0" smtClean="0"/>
              <a:t> </a:t>
            </a:r>
            <a:r>
              <a:rPr lang="en-US" dirty="0" err="1" smtClean="0"/>
              <a:t>cyfle</a:t>
            </a:r>
            <a:r>
              <a:rPr lang="en-US" dirty="0" smtClean="0"/>
              <a:t> chi </a:t>
            </a:r>
            <a:r>
              <a:rPr lang="en-US" dirty="0" err="1" smtClean="0"/>
              <a:t>eto</a:t>
            </a:r>
            <a:r>
              <a:rPr lang="en-US" dirty="0" smtClean="0"/>
              <a:t>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TASG GREADIGOL 2 - UNIGOL</a:t>
            </a:r>
          </a:p>
        </p:txBody>
      </p:sp>
      <p:pic>
        <p:nvPicPr>
          <p:cNvPr id="4" name="Picture 3" descr="51IghJh6ETL._SL500_AC_SS350_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4959" y="2552856"/>
            <a:ext cx="3949431" cy="394943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Beth </a:t>
            </a:r>
            <a:r>
              <a:rPr lang="en-US" dirty="0" err="1" smtClean="0"/>
              <a:t>arall</a:t>
            </a:r>
            <a:r>
              <a:rPr lang="en-US" dirty="0" smtClean="0"/>
              <a:t>?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err="1" smtClean="0"/>
              <a:t>Gwyliwch</a:t>
            </a:r>
            <a:r>
              <a:rPr lang="en-US" dirty="0" smtClean="0"/>
              <a:t>:</a:t>
            </a:r>
          </a:p>
          <a:p>
            <a:pPr>
              <a:buNone/>
            </a:pPr>
            <a:r>
              <a:rPr lang="en-GB" u="sng" dirty="0" smtClean="0">
                <a:hlinkClick r:id="rId2"/>
              </a:rPr>
              <a:t>https://www.youtube.com/watch?v=9Gannilwc-o</a:t>
            </a:r>
            <a:r>
              <a:rPr lang="en-GB" dirty="0" smtClean="0"/>
              <a:t> 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Defnyddiwch</a:t>
            </a:r>
            <a:r>
              <a:rPr lang="en-US" dirty="0" smtClean="0"/>
              <a:t> </a:t>
            </a:r>
            <a:r>
              <a:rPr lang="en-US" dirty="0" err="1" smtClean="0"/>
              <a:t>ffrâm</a:t>
            </a:r>
            <a:r>
              <a:rPr lang="en-US" dirty="0" smtClean="0"/>
              <a:t> </a:t>
            </a:r>
            <a:r>
              <a:rPr lang="en-US" dirty="0" err="1" smtClean="0"/>
              <a:t>diamwnt</a:t>
            </a:r>
            <a:r>
              <a:rPr lang="en-US" dirty="0" smtClean="0"/>
              <a:t> 9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ddynodi’r</a:t>
            </a:r>
            <a:r>
              <a:rPr lang="en-US" dirty="0" smtClean="0"/>
              <a:t> </a:t>
            </a:r>
            <a:r>
              <a:rPr lang="en-US" dirty="0" err="1" smtClean="0"/>
              <a:t>prif</a:t>
            </a:r>
            <a:r>
              <a:rPr lang="en-US" dirty="0" smtClean="0"/>
              <a:t> </a:t>
            </a:r>
            <a:r>
              <a:rPr lang="en-US" dirty="0" err="1" smtClean="0"/>
              <a:t>bwyntiau</a:t>
            </a:r>
            <a:r>
              <a:rPr lang="en-US" dirty="0" smtClean="0"/>
              <a:t> </a:t>
            </a:r>
            <a:r>
              <a:rPr lang="en-US" dirty="0" err="1" smtClean="0"/>
              <a:t>pwysig</a:t>
            </a:r>
            <a:r>
              <a:rPr lang="en-US" dirty="0" smtClean="0"/>
              <a:t> </a:t>
            </a:r>
            <a:r>
              <a:rPr lang="en-US" dirty="0" err="1" smtClean="0"/>
              <a:t>sy’n</a:t>
            </a:r>
            <a:r>
              <a:rPr lang="en-US" dirty="0" smtClean="0"/>
              <a:t> </a:t>
            </a:r>
            <a:r>
              <a:rPr lang="en-US" dirty="0" err="1" smtClean="0"/>
              <a:t>codi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gyflwyniad</a:t>
            </a:r>
            <a:r>
              <a:rPr lang="en-US" dirty="0" smtClean="0"/>
              <a:t> Dr. Andy </a:t>
            </a:r>
            <a:r>
              <a:rPr lang="en-US" dirty="0" err="1" smtClean="0"/>
              <a:t>Penaluna</a:t>
            </a:r>
            <a:r>
              <a:rPr lang="en-US" dirty="0" smtClean="0"/>
              <a:t>.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theme/theme1.xml><?xml version="1.0" encoding="utf-8"?>
<a:theme xmlns:a="http://schemas.openxmlformats.org/drawingml/2006/main" name="Inkwell">
  <a:themeElements>
    <a:clrScheme name="Inkwell">
      <a:dk1>
        <a:sysClr val="windowText" lastClr="000000"/>
      </a:dk1>
      <a:lt1>
        <a:sysClr val="window" lastClr="FFFFFF"/>
      </a:lt1>
      <a:dk2>
        <a:srgbClr val="584D2E"/>
      </a:dk2>
      <a:lt2>
        <a:srgbClr val="EFE7C3"/>
      </a:lt2>
      <a:accent1>
        <a:srgbClr val="860908"/>
      </a:accent1>
      <a:accent2>
        <a:srgbClr val="4A0505"/>
      </a:accent2>
      <a:accent3>
        <a:srgbClr val="7A500A"/>
      </a:accent3>
      <a:accent4>
        <a:srgbClr val="C47810"/>
      </a:accent4>
      <a:accent5>
        <a:srgbClr val="827752"/>
      </a:accent5>
      <a:accent6>
        <a:srgbClr val="B5BB83"/>
      </a:accent6>
      <a:hlink>
        <a:srgbClr val="C47810"/>
      </a:hlink>
      <a:folHlink>
        <a:srgbClr val="F0A43A"/>
      </a:folHlink>
    </a:clrScheme>
    <a:fontScheme name="Inkwell">
      <a:majorFont>
        <a:latin typeface="Goudy Old Style"/>
        <a:ea typeface=""/>
        <a:cs typeface=""/>
        <a:font script="Jpan" typeface="ＭＳ Ｐ明朝"/>
      </a:majorFont>
      <a:minorFont>
        <a:latin typeface="Goudy Old Style"/>
        <a:ea typeface=""/>
        <a:cs typeface=""/>
        <a:font script="Jpan" typeface="ＭＳ Ｐ明朝"/>
      </a:minorFont>
    </a:fontScheme>
    <a:fmtScheme name="Inkwell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30000"/>
              </a:schemeClr>
              <a:schemeClr val="phClr">
                <a:alpha val="10000"/>
                <a:satMod val="12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30000"/>
                <a:satMod val="150000"/>
              </a:schemeClr>
              <a:schemeClr val="phClr">
                <a:alpha val="10000"/>
                <a:satMod val="120000"/>
              </a:schemeClr>
            </a:duotone>
          </a:blip>
          <a:stretch/>
        </a:blip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101600" dist="38100" dir="5400000" rotWithShape="0">
              <a:srgbClr val="000000">
                <a:alpha val="7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  <a:softEdge rad="63500"/>
          </a:effectLst>
        </a:effectStyle>
      </a:effectStyleLst>
      <a:bgFillStyleLst>
        <a:blipFill rotWithShape="1">
          <a:blip xmlns:r="http://schemas.openxmlformats.org/officeDocument/2006/relationships" r:embed="rId3"/>
          <a:stretch/>
        </a:blipFill>
        <a:blipFill rotWithShape="1">
          <a:blip xmlns:r="http://schemas.openxmlformats.org/officeDocument/2006/relationships" r:embed="rId4"/>
          <a:stretch/>
        </a:blipFill>
        <a:blipFill rotWithShape="1">
          <a:blip xmlns:r="http://schemas.openxmlformats.org/officeDocument/2006/relationships" r:embed="rId5"/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Inkwell.thmx</Template>
  <TotalTime>186</TotalTime>
  <Words>402</Words>
  <Application>Microsoft Office PowerPoint</Application>
  <PresentationFormat>On-screen Show (4:3)</PresentationFormat>
  <Paragraphs>78</Paragraphs>
  <Slides>24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Links</vt:lpstr>
      </vt:variant>
      <vt:variant>
        <vt:i4>4</vt:i4>
      </vt:variant>
      <vt:variant>
        <vt:lpstr>Slide Titles</vt:lpstr>
      </vt:variant>
      <vt:variant>
        <vt:i4>24</vt:i4>
      </vt:variant>
    </vt:vector>
  </HeadingPairs>
  <TitlesOfParts>
    <vt:vector size="34" baseType="lpstr">
      <vt:lpstr>Arial</vt:lpstr>
      <vt:lpstr>Goudy Old Style</vt:lpstr>
      <vt:lpstr>Impact</vt:lpstr>
      <vt:lpstr>Rockwell</vt:lpstr>
      <vt:lpstr>Wingdings</vt:lpstr>
      <vt:lpstr>Inkwell</vt:lpstr>
      <vt:lpstr>SWWCTE27:Users:swwcte27:Desktop:ECAD6004:Bilingual%20ECAD6004(1).docx!OLE_LINK3</vt:lpstr>
      <vt:lpstr>SWWCTE27:Users:swwcte27:Desktop:ECAD6004:Bilingual%20ECAD6004(1).docx!OLE_LINK4</vt:lpstr>
      <vt:lpstr>SWWCTE27:Users:swwcte27:Desktop:ECAD6004:Bilingual%20ECAD6004(1).docx!OLE_LINK5</vt:lpstr>
      <vt:lpstr>SWWCTE27:Users:swwcte27:Desktop:ECAD6004:Bilingual%20ECAD6004(1).docx!OLE_LINK6</vt:lpstr>
      <vt:lpstr>Cyflwyniad i  Addysgu a Dysgu  Mentrus a Chreadigol</vt:lpstr>
      <vt:lpstr>YSTYRIWCH</vt:lpstr>
      <vt:lpstr>Nod y sesiwn</vt:lpstr>
      <vt:lpstr>Cwestiwn!!</vt:lpstr>
      <vt:lpstr>Y Pedwar Diben (Donaldson, 2015:t.31)</vt:lpstr>
      <vt:lpstr>Y modwl</vt:lpstr>
      <vt:lpstr>Y modwl</vt:lpstr>
      <vt:lpstr>Eich cyfle chi!</vt:lpstr>
      <vt:lpstr>PowerPoint Presentation</vt:lpstr>
      <vt:lpstr>PowerPoint Presentation</vt:lpstr>
      <vt:lpstr>PowerPoint Presentation</vt:lpstr>
      <vt:lpstr>PowerPoint Presentation</vt:lpstr>
      <vt:lpstr>Beth arall fydd yn y sesiynau?</vt:lpstr>
      <vt:lpstr>Beth arall fydd yn y sesiynau?</vt:lpstr>
      <vt:lpstr>Beth arall fydd yn y sesiynau?</vt:lpstr>
      <vt:lpstr>Beth arall fydd yn y sesiynau?</vt:lpstr>
      <vt:lpstr>Asesu Cydran 1</vt:lpstr>
      <vt:lpstr>Asesu Cydran 2</vt:lpstr>
      <vt:lpstr>Dau brif ffocws </vt:lpstr>
      <vt:lpstr>PowerPoint Presentation</vt:lpstr>
      <vt:lpstr>Beth yw’r athroniaeth sy’n sail i hyn?</vt:lpstr>
      <vt:lpstr>PowerPoint Presentation</vt:lpstr>
      <vt:lpstr>Eich cyfle chi eto!</vt:lpstr>
      <vt:lpstr>Beth arall? 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Cyflwyniad i Addysgu a Dysgu Mentrus a Chreadigol</dc:title>
  <dc:creator>swwcte27</dc:creator>
  <cp:lastModifiedBy>Nanna Ryder</cp:lastModifiedBy>
  <cp:revision>6</cp:revision>
  <dcterms:created xsi:type="dcterms:W3CDTF">2017-10-08T18:21:42Z</dcterms:created>
  <dcterms:modified xsi:type="dcterms:W3CDTF">2017-10-09T07:47:31Z</dcterms:modified>
</cp:coreProperties>
</file>