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447" r:id="rId3"/>
    <p:sldId id="448" r:id="rId4"/>
    <p:sldId id="449" r:id="rId5"/>
    <p:sldId id="463" r:id="rId6"/>
    <p:sldId id="464" r:id="rId7"/>
    <p:sldId id="451" r:id="rId8"/>
    <p:sldId id="465" r:id="rId9"/>
    <p:sldId id="459" r:id="rId10"/>
    <p:sldId id="452" r:id="rId11"/>
    <p:sldId id="450" r:id="rId12"/>
    <p:sldId id="453" r:id="rId13"/>
    <p:sldId id="404" r:id="rId14"/>
    <p:sldId id="436" r:id="rId15"/>
    <p:sldId id="304" r:id="rId16"/>
    <p:sldId id="317" r:id="rId17"/>
    <p:sldId id="320" r:id="rId18"/>
    <p:sldId id="445" r:id="rId19"/>
    <p:sldId id="318" r:id="rId20"/>
    <p:sldId id="405" r:id="rId21"/>
    <p:sldId id="446" r:id="rId22"/>
    <p:sldId id="437" r:id="rId23"/>
    <p:sldId id="438" r:id="rId24"/>
    <p:sldId id="454" r:id="rId25"/>
    <p:sldId id="461" r:id="rId26"/>
    <p:sldId id="460" r:id="rId27"/>
    <p:sldId id="462" r:id="rId28"/>
    <p:sldId id="455" r:id="rId29"/>
    <p:sldId id="456" r:id="rId30"/>
    <p:sldId id="458" r:id="rId31"/>
    <p:sldId id="45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398CB5-DE46-47BE-BE05-D90E4534DE49}" v="4" dt="2022-10-30T17:11:03.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65398CB5-DE46-47BE-BE05-D90E4534DE49}"/>
    <pc:docChg chg="undo custSel addSld delSld modSld sldOrd">
      <pc:chgData name="Deborah Jenkins" userId="ac63fa33-6124-48d0-9978-55082d96bee9" providerId="ADAL" clId="{65398CB5-DE46-47BE-BE05-D90E4534DE49}" dt="2022-10-30T17:18:04.312" v="153" actId="27636"/>
      <pc:docMkLst>
        <pc:docMk/>
      </pc:docMkLst>
      <pc:sldChg chg="addSp delSp modSp mod setBg">
        <pc:chgData name="Deborah Jenkins" userId="ac63fa33-6124-48d0-9978-55082d96bee9" providerId="ADAL" clId="{65398CB5-DE46-47BE-BE05-D90E4534DE49}" dt="2022-10-30T17:18:04.312" v="153" actId="27636"/>
        <pc:sldMkLst>
          <pc:docMk/>
          <pc:sldMk cId="3005440486" sldId="256"/>
        </pc:sldMkLst>
        <pc:spChg chg="mod ord">
          <ac:chgData name="Deborah Jenkins" userId="ac63fa33-6124-48d0-9978-55082d96bee9" providerId="ADAL" clId="{65398CB5-DE46-47BE-BE05-D90E4534DE49}" dt="2022-10-30T17:11:09.012" v="15" actId="26606"/>
          <ac:spMkLst>
            <pc:docMk/>
            <pc:sldMk cId="3005440486" sldId="256"/>
            <ac:spMk id="2" creationId="{10253394-6E40-CE8A-468B-FA7B38530BB7}"/>
          </ac:spMkLst>
        </pc:spChg>
        <pc:spChg chg="mod ord">
          <ac:chgData name="Deborah Jenkins" userId="ac63fa33-6124-48d0-9978-55082d96bee9" providerId="ADAL" clId="{65398CB5-DE46-47BE-BE05-D90E4534DE49}" dt="2022-10-30T17:18:04.312" v="153" actId="27636"/>
          <ac:spMkLst>
            <pc:docMk/>
            <pc:sldMk cId="3005440486" sldId="256"/>
            <ac:spMk id="3" creationId="{CD877C6E-A352-4CA4-1699-7CA897A7C524}"/>
          </ac:spMkLst>
        </pc:spChg>
        <pc:spChg chg="add mod">
          <ac:chgData name="Deborah Jenkins" userId="ac63fa33-6124-48d0-9978-55082d96bee9" providerId="ADAL" clId="{65398CB5-DE46-47BE-BE05-D90E4534DE49}" dt="2022-10-30T17:11:13.296" v="16" actId="6549"/>
          <ac:spMkLst>
            <pc:docMk/>
            <pc:sldMk cId="3005440486" sldId="256"/>
            <ac:spMk id="6" creationId="{D17023A9-A9D0-1E5E-D0C5-9E5AB68AF946}"/>
          </ac:spMkLst>
        </pc:spChg>
        <pc:spChg chg="add del">
          <ac:chgData name="Deborah Jenkins" userId="ac63fa33-6124-48d0-9978-55082d96bee9" providerId="ADAL" clId="{65398CB5-DE46-47BE-BE05-D90E4534DE49}" dt="2022-10-30T17:11:09.012" v="14" actId="26606"/>
          <ac:spMkLst>
            <pc:docMk/>
            <pc:sldMk cId="3005440486" sldId="256"/>
            <ac:spMk id="11" creationId="{94714483-7072-431F-9DBE-87F44E4D44BC}"/>
          </ac:spMkLst>
        </pc:spChg>
        <pc:spChg chg="add del">
          <ac:chgData name="Deborah Jenkins" userId="ac63fa33-6124-48d0-9978-55082d96bee9" providerId="ADAL" clId="{65398CB5-DE46-47BE-BE05-D90E4534DE49}" dt="2022-10-30T17:11:09.012" v="14" actId="26606"/>
          <ac:spMkLst>
            <pc:docMk/>
            <pc:sldMk cId="3005440486" sldId="256"/>
            <ac:spMk id="13" creationId="{495892E1-F4A5-4991-AC52-4F417B14A2A2}"/>
          </ac:spMkLst>
        </pc:spChg>
        <pc:spChg chg="add del">
          <ac:chgData name="Deborah Jenkins" userId="ac63fa33-6124-48d0-9978-55082d96bee9" providerId="ADAL" clId="{65398CB5-DE46-47BE-BE05-D90E4534DE49}" dt="2022-10-30T17:11:09.012" v="14" actId="26606"/>
          <ac:spMkLst>
            <pc:docMk/>
            <pc:sldMk cId="3005440486" sldId="256"/>
            <ac:spMk id="23" creationId="{E2683E3F-F855-4549-84F8-42064EC0F247}"/>
          </ac:spMkLst>
        </pc:spChg>
        <pc:spChg chg="add del">
          <ac:chgData name="Deborah Jenkins" userId="ac63fa33-6124-48d0-9978-55082d96bee9" providerId="ADAL" clId="{65398CB5-DE46-47BE-BE05-D90E4534DE49}" dt="2022-10-30T17:11:09.012" v="14" actId="26606"/>
          <ac:spMkLst>
            <pc:docMk/>
            <pc:sldMk cId="3005440486" sldId="256"/>
            <ac:spMk id="31" creationId="{832F3179-0CD5-40C8-9939-D8355006F7BA}"/>
          </ac:spMkLst>
        </pc:spChg>
        <pc:grpChg chg="add del">
          <ac:chgData name="Deborah Jenkins" userId="ac63fa33-6124-48d0-9978-55082d96bee9" providerId="ADAL" clId="{65398CB5-DE46-47BE-BE05-D90E4534DE49}" dt="2022-10-30T17:11:09.012" v="14" actId="26606"/>
          <ac:grpSpMkLst>
            <pc:docMk/>
            <pc:sldMk cId="3005440486" sldId="256"/>
            <ac:grpSpMk id="15" creationId="{ACF597F8-76AA-44FA-8E6A-06223B66C0DD}"/>
          </ac:grpSpMkLst>
        </pc:grpChg>
        <pc:grpChg chg="add del">
          <ac:chgData name="Deborah Jenkins" userId="ac63fa33-6124-48d0-9978-55082d96bee9" providerId="ADAL" clId="{65398CB5-DE46-47BE-BE05-D90E4534DE49}" dt="2022-10-30T17:11:09.012" v="14" actId="26606"/>
          <ac:grpSpMkLst>
            <pc:docMk/>
            <pc:sldMk cId="3005440486" sldId="256"/>
            <ac:grpSpMk id="25" creationId="{8FC90B1E-0223-4440-AF22-8F32F6F0C7D2}"/>
          </ac:grpSpMkLst>
        </pc:grpChg>
        <pc:grpChg chg="add del">
          <ac:chgData name="Deborah Jenkins" userId="ac63fa33-6124-48d0-9978-55082d96bee9" providerId="ADAL" clId="{65398CB5-DE46-47BE-BE05-D90E4534DE49}" dt="2022-10-30T17:11:09.012" v="14" actId="26606"/>
          <ac:grpSpMkLst>
            <pc:docMk/>
            <pc:sldMk cId="3005440486" sldId="256"/>
            <ac:grpSpMk id="33" creationId="{11CE155D-684B-4F5E-B835-C52765E310E7}"/>
          </ac:grpSpMkLst>
        </pc:grpChg>
        <pc:picChg chg="add mod">
          <ac:chgData name="Deborah Jenkins" userId="ac63fa33-6124-48d0-9978-55082d96bee9" providerId="ADAL" clId="{65398CB5-DE46-47BE-BE05-D90E4534DE49}" dt="2022-10-30T17:11:09.012" v="15" actId="26606"/>
          <ac:picMkLst>
            <pc:docMk/>
            <pc:sldMk cId="3005440486" sldId="256"/>
            <ac:picMk id="5" creationId="{8056E9D6-C5A9-6361-D840-ECA17406F7D3}"/>
          </ac:picMkLst>
        </pc:picChg>
      </pc:sldChg>
      <pc:sldChg chg="modSp mod">
        <pc:chgData name="Deborah Jenkins" userId="ac63fa33-6124-48d0-9978-55082d96bee9" providerId="ADAL" clId="{65398CB5-DE46-47BE-BE05-D90E4534DE49}" dt="2022-10-30T17:14:05.888" v="69" actId="113"/>
        <pc:sldMkLst>
          <pc:docMk/>
          <pc:sldMk cId="551299912" sldId="318"/>
        </pc:sldMkLst>
        <pc:spChg chg="mod">
          <ac:chgData name="Deborah Jenkins" userId="ac63fa33-6124-48d0-9978-55082d96bee9" providerId="ADAL" clId="{65398CB5-DE46-47BE-BE05-D90E4534DE49}" dt="2022-10-30T17:14:05.888" v="69" actId="113"/>
          <ac:spMkLst>
            <pc:docMk/>
            <pc:sldMk cId="551299912" sldId="318"/>
            <ac:spMk id="7" creationId="{B65AF9D1-44E6-4CAF-8CBA-155674A6730D}"/>
          </ac:spMkLst>
        </pc:spChg>
      </pc:sldChg>
      <pc:sldChg chg="ord">
        <pc:chgData name="Deborah Jenkins" userId="ac63fa33-6124-48d0-9978-55082d96bee9" providerId="ADAL" clId="{65398CB5-DE46-47BE-BE05-D90E4534DE49}" dt="2022-10-30T17:13:09.052" v="53"/>
        <pc:sldMkLst>
          <pc:docMk/>
          <pc:sldMk cId="1446082280" sldId="320"/>
        </pc:sldMkLst>
      </pc:sldChg>
      <pc:sldChg chg="modSp mod">
        <pc:chgData name="Deborah Jenkins" userId="ac63fa33-6124-48d0-9978-55082d96bee9" providerId="ADAL" clId="{65398CB5-DE46-47BE-BE05-D90E4534DE49}" dt="2022-10-30T17:12:26.453" v="33" actId="14100"/>
        <pc:sldMkLst>
          <pc:docMk/>
          <pc:sldMk cId="3040822022" sldId="404"/>
        </pc:sldMkLst>
        <pc:spChg chg="mod">
          <ac:chgData name="Deborah Jenkins" userId="ac63fa33-6124-48d0-9978-55082d96bee9" providerId="ADAL" clId="{65398CB5-DE46-47BE-BE05-D90E4534DE49}" dt="2022-10-30T17:12:26.453" v="33" actId="14100"/>
          <ac:spMkLst>
            <pc:docMk/>
            <pc:sldMk cId="3040822022" sldId="404"/>
            <ac:spMk id="3" creationId="{44E15EE5-06E7-40B1-BDEC-3C243EE200F1}"/>
          </ac:spMkLst>
        </pc:spChg>
      </pc:sldChg>
      <pc:sldChg chg="modSp mod">
        <pc:chgData name="Deborah Jenkins" userId="ac63fa33-6124-48d0-9978-55082d96bee9" providerId="ADAL" clId="{65398CB5-DE46-47BE-BE05-D90E4534DE49}" dt="2022-10-30T17:14:19.411" v="73" actId="1076"/>
        <pc:sldMkLst>
          <pc:docMk/>
          <pc:sldMk cId="1140763760" sldId="405"/>
        </pc:sldMkLst>
        <pc:spChg chg="mod">
          <ac:chgData name="Deborah Jenkins" userId="ac63fa33-6124-48d0-9978-55082d96bee9" providerId="ADAL" clId="{65398CB5-DE46-47BE-BE05-D90E4534DE49}" dt="2022-10-30T17:14:19.411" v="73" actId="1076"/>
          <ac:spMkLst>
            <pc:docMk/>
            <pc:sldMk cId="1140763760" sldId="405"/>
            <ac:spMk id="2" creationId="{35942F61-E590-4DE9-9399-27AA3E112BB5}"/>
          </ac:spMkLst>
        </pc:spChg>
        <pc:spChg chg="mod">
          <ac:chgData name="Deborah Jenkins" userId="ac63fa33-6124-48d0-9978-55082d96bee9" providerId="ADAL" clId="{65398CB5-DE46-47BE-BE05-D90E4534DE49}" dt="2022-10-30T17:14:16.699" v="72" actId="1076"/>
          <ac:spMkLst>
            <pc:docMk/>
            <pc:sldMk cId="1140763760" sldId="405"/>
            <ac:spMk id="5" creationId="{9A8C97F4-97DF-401A-9C54-8724C241CCE3}"/>
          </ac:spMkLst>
        </pc:spChg>
        <pc:picChg chg="mod">
          <ac:chgData name="Deborah Jenkins" userId="ac63fa33-6124-48d0-9978-55082d96bee9" providerId="ADAL" clId="{65398CB5-DE46-47BE-BE05-D90E4534DE49}" dt="2022-10-30T17:14:11.875" v="70" actId="1076"/>
          <ac:picMkLst>
            <pc:docMk/>
            <pc:sldMk cId="1140763760" sldId="405"/>
            <ac:picMk id="6" creationId="{5C60F7B9-4FF1-43B3-B7FE-6EF36375DF78}"/>
          </ac:picMkLst>
        </pc:picChg>
        <pc:picChg chg="mod">
          <ac:chgData name="Deborah Jenkins" userId="ac63fa33-6124-48d0-9978-55082d96bee9" providerId="ADAL" clId="{65398CB5-DE46-47BE-BE05-D90E4534DE49}" dt="2022-10-30T17:14:14.059" v="71" actId="1076"/>
          <ac:picMkLst>
            <pc:docMk/>
            <pc:sldMk cId="1140763760" sldId="405"/>
            <ac:picMk id="9" creationId="{6666DDBD-6261-4527-AB77-DE0A9E0D7692}"/>
          </ac:picMkLst>
        </pc:picChg>
      </pc:sldChg>
      <pc:sldChg chg="del">
        <pc:chgData name="Deborah Jenkins" userId="ac63fa33-6124-48d0-9978-55082d96bee9" providerId="ADAL" clId="{65398CB5-DE46-47BE-BE05-D90E4534DE49}" dt="2022-10-30T17:14:22.980" v="74" actId="47"/>
        <pc:sldMkLst>
          <pc:docMk/>
          <pc:sldMk cId="4181004134" sldId="406"/>
        </pc:sldMkLst>
      </pc:sldChg>
      <pc:sldChg chg="modSp mod">
        <pc:chgData name="Deborah Jenkins" userId="ac63fa33-6124-48d0-9978-55082d96bee9" providerId="ADAL" clId="{65398CB5-DE46-47BE-BE05-D90E4534DE49}" dt="2022-10-30T17:12:54.496" v="51" actId="27636"/>
        <pc:sldMkLst>
          <pc:docMk/>
          <pc:sldMk cId="3459801635" sldId="436"/>
        </pc:sldMkLst>
        <pc:spChg chg="mod">
          <ac:chgData name="Deborah Jenkins" userId="ac63fa33-6124-48d0-9978-55082d96bee9" providerId="ADAL" clId="{65398CB5-DE46-47BE-BE05-D90E4534DE49}" dt="2022-10-30T17:12:48.424" v="47" actId="1076"/>
          <ac:spMkLst>
            <pc:docMk/>
            <pc:sldMk cId="3459801635" sldId="436"/>
            <ac:spMk id="2" creationId="{6791038E-EEAC-4BBB-A5FB-D11C0DC48D0A}"/>
          </ac:spMkLst>
        </pc:spChg>
        <pc:spChg chg="mod">
          <ac:chgData name="Deborah Jenkins" userId="ac63fa33-6124-48d0-9978-55082d96bee9" providerId="ADAL" clId="{65398CB5-DE46-47BE-BE05-D90E4534DE49}" dt="2022-10-30T17:12:54.496" v="51" actId="27636"/>
          <ac:spMkLst>
            <pc:docMk/>
            <pc:sldMk cId="3459801635" sldId="436"/>
            <ac:spMk id="3" creationId="{961DE351-D310-4ADA-8C8F-9B65FE10B9C7}"/>
          </ac:spMkLst>
        </pc:spChg>
        <pc:picChg chg="mod">
          <ac:chgData name="Deborah Jenkins" userId="ac63fa33-6124-48d0-9978-55082d96bee9" providerId="ADAL" clId="{65398CB5-DE46-47BE-BE05-D90E4534DE49}" dt="2022-10-30T17:12:44.926" v="46" actId="1076"/>
          <ac:picMkLst>
            <pc:docMk/>
            <pc:sldMk cId="3459801635" sldId="436"/>
            <ac:picMk id="5" creationId="{0CC5C167-F3BF-44A7-A7AA-FA3E87EDA2F9}"/>
          </ac:picMkLst>
        </pc:picChg>
      </pc:sldChg>
      <pc:sldChg chg="modSp mod">
        <pc:chgData name="Deborah Jenkins" userId="ac63fa33-6124-48d0-9978-55082d96bee9" providerId="ADAL" clId="{65398CB5-DE46-47BE-BE05-D90E4534DE49}" dt="2022-10-30T17:13:46.729" v="64" actId="113"/>
        <pc:sldMkLst>
          <pc:docMk/>
          <pc:sldMk cId="3490801977" sldId="445"/>
        </pc:sldMkLst>
        <pc:spChg chg="mod">
          <ac:chgData name="Deborah Jenkins" userId="ac63fa33-6124-48d0-9978-55082d96bee9" providerId="ADAL" clId="{65398CB5-DE46-47BE-BE05-D90E4534DE49}" dt="2022-10-30T17:13:16.363" v="54" actId="1076"/>
          <ac:spMkLst>
            <pc:docMk/>
            <pc:sldMk cId="3490801977" sldId="445"/>
            <ac:spMk id="2" creationId="{B8C07F6C-74FB-4C97-89C8-32D918D959C0}"/>
          </ac:spMkLst>
        </pc:spChg>
        <pc:spChg chg="mod">
          <ac:chgData name="Deborah Jenkins" userId="ac63fa33-6124-48d0-9978-55082d96bee9" providerId="ADAL" clId="{65398CB5-DE46-47BE-BE05-D90E4534DE49}" dt="2022-10-30T17:13:46.729" v="64" actId="113"/>
          <ac:spMkLst>
            <pc:docMk/>
            <pc:sldMk cId="3490801977" sldId="445"/>
            <ac:spMk id="3" creationId="{5D0B2A8F-EAF3-4E6D-B440-E15C870A9ACF}"/>
          </ac:spMkLst>
        </pc:spChg>
        <pc:picChg chg="mod ord">
          <ac:chgData name="Deborah Jenkins" userId="ac63fa33-6124-48d0-9978-55082d96bee9" providerId="ADAL" clId="{65398CB5-DE46-47BE-BE05-D90E4534DE49}" dt="2022-10-30T17:13:34.974" v="62" actId="1076"/>
          <ac:picMkLst>
            <pc:docMk/>
            <pc:sldMk cId="3490801977" sldId="445"/>
            <ac:picMk id="4" creationId="{0C5F469D-6036-455C-8DB0-D45BBDE0E852}"/>
          </ac:picMkLst>
        </pc:picChg>
      </pc:sldChg>
      <pc:sldChg chg="modSp mod">
        <pc:chgData name="Deborah Jenkins" userId="ac63fa33-6124-48d0-9978-55082d96bee9" providerId="ADAL" clId="{65398CB5-DE46-47BE-BE05-D90E4534DE49}" dt="2022-10-30T17:14:32.166" v="77" actId="1076"/>
        <pc:sldMkLst>
          <pc:docMk/>
          <pc:sldMk cId="940211595" sldId="446"/>
        </pc:sldMkLst>
        <pc:spChg chg="mod">
          <ac:chgData name="Deborah Jenkins" userId="ac63fa33-6124-48d0-9978-55082d96bee9" providerId="ADAL" clId="{65398CB5-DE46-47BE-BE05-D90E4534DE49}" dt="2022-10-30T17:14:30.589" v="76" actId="1076"/>
          <ac:spMkLst>
            <pc:docMk/>
            <pc:sldMk cId="940211595" sldId="446"/>
            <ac:spMk id="2" creationId="{B3A76093-4A0D-4A54-A6C5-A010815BC0F9}"/>
          </ac:spMkLst>
        </pc:spChg>
        <pc:picChg chg="mod">
          <ac:chgData name="Deborah Jenkins" userId="ac63fa33-6124-48d0-9978-55082d96bee9" providerId="ADAL" clId="{65398CB5-DE46-47BE-BE05-D90E4534DE49}" dt="2022-10-30T17:14:32.166" v="77" actId="1076"/>
          <ac:picMkLst>
            <pc:docMk/>
            <pc:sldMk cId="940211595" sldId="446"/>
            <ac:picMk id="5" creationId="{CA2A5EB1-7E41-495B-8001-0572FEAE9072}"/>
          </ac:picMkLst>
        </pc:picChg>
        <pc:picChg chg="mod">
          <ac:chgData name="Deborah Jenkins" userId="ac63fa33-6124-48d0-9978-55082d96bee9" providerId="ADAL" clId="{65398CB5-DE46-47BE-BE05-D90E4534DE49}" dt="2022-10-30T17:14:28.308" v="75" actId="1076"/>
          <ac:picMkLst>
            <pc:docMk/>
            <pc:sldMk cId="940211595" sldId="446"/>
            <ac:picMk id="7" creationId="{E25DD607-507E-48D1-AF8A-A4718B7B8B19}"/>
          </ac:picMkLst>
        </pc:picChg>
      </pc:sldChg>
      <pc:sldChg chg="addSp modSp mod setBg">
        <pc:chgData name="Deborah Jenkins" userId="ac63fa33-6124-48d0-9978-55082d96bee9" providerId="ADAL" clId="{65398CB5-DE46-47BE-BE05-D90E4534DE49}" dt="2022-10-30T17:11:20.120" v="17" actId="26606"/>
        <pc:sldMkLst>
          <pc:docMk/>
          <pc:sldMk cId="0" sldId="447"/>
        </pc:sldMkLst>
        <pc:spChg chg="mod">
          <ac:chgData name="Deborah Jenkins" userId="ac63fa33-6124-48d0-9978-55082d96bee9" providerId="ADAL" clId="{65398CB5-DE46-47BE-BE05-D90E4534DE49}" dt="2022-10-30T17:11:20.120" v="17" actId="26606"/>
          <ac:spMkLst>
            <pc:docMk/>
            <pc:sldMk cId="0" sldId="447"/>
            <ac:spMk id="2" creationId="{00000000-0000-0000-0000-000000000000}"/>
          </ac:spMkLst>
        </pc:spChg>
        <pc:spChg chg="mod">
          <ac:chgData name="Deborah Jenkins" userId="ac63fa33-6124-48d0-9978-55082d96bee9" providerId="ADAL" clId="{65398CB5-DE46-47BE-BE05-D90E4534DE49}" dt="2022-10-30T17:11:20.120" v="17" actId="26606"/>
          <ac:spMkLst>
            <pc:docMk/>
            <pc:sldMk cId="0" sldId="447"/>
            <ac:spMk id="3" creationId="{00000000-0000-0000-0000-000000000000}"/>
          </ac:spMkLst>
        </pc:spChg>
        <pc:spChg chg="add">
          <ac:chgData name="Deborah Jenkins" userId="ac63fa33-6124-48d0-9978-55082d96bee9" providerId="ADAL" clId="{65398CB5-DE46-47BE-BE05-D90E4534DE49}" dt="2022-10-30T17:11:20.120" v="17" actId="26606"/>
          <ac:spMkLst>
            <pc:docMk/>
            <pc:sldMk cId="0" sldId="447"/>
            <ac:spMk id="8" creationId="{907EF6B7-1338-4443-8C46-6A318D952DFD}"/>
          </ac:spMkLst>
        </pc:spChg>
        <pc:spChg chg="add">
          <ac:chgData name="Deborah Jenkins" userId="ac63fa33-6124-48d0-9978-55082d96bee9" providerId="ADAL" clId="{65398CB5-DE46-47BE-BE05-D90E4534DE49}" dt="2022-10-30T17:11:20.120" v="17" actId="26606"/>
          <ac:spMkLst>
            <pc:docMk/>
            <pc:sldMk cId="0" sldId="447"/>
            <ac:spMk id="10" creationId="{DAAE4CDD-124C-4DCF-9584-B6033B545DD5}"/>
          </ac:spMkLst>
        </pc:spChg>
        <pc:spChg chg="add">
          <ac:chgData name="Deborah Jenkins" userId="ac63fa33-6124-48d0-9978-55082d96bee9" providerId="ADAL" clId="{65398CB5-DE46-47BE-BE05-D90E4534DE49}" dt="2022-10-30T17:11:20.120" v="17" actId="26606"/>
          <ac:spMkLst>
            <pc:docMk/>
            <pc:sldMk cId="0" sldId="447"/>
            <ac:spMk id="12" creationId="{081E4A58-353D-44AE-B2FC-2A74E2E400F7}"/>
          </ac:spMkLst>
        </pc:spChg>
      </pc:sldChg>
      <pc:sldChg chg="addSp modSp mod ord setBg">
        <pc:chgData name="Deborah Jenkins" userId="ac63fa33-6124-48d0-9978-55082d96bee9" providerId="ADAL" clId="{65398CB5-DE46-47BE-BE05-D90E4534DE49}" dt="2022-10-30T17:11:42.671" v="25" actId="26606"/>
        <pc:sldMkLst>
          <pc:docMk/>
          <pc:sldMk cId="0" sldId="448"/>
        </pc:sldMkLst>
        <pc:spChg chg="mod">
          <ac:chgData name="Deborah Jenkins" userId="ac63fa33-6124-48d0-9978-55082d96bee9" providerId="ADAL" clId="{65398CB5-DE46-47BE-BE05-D90E4534DE49}" dt="2022-10-30T17:11:42.671" v="25" actId="26606"/>
          <ac:spMkLst>
            <pc:docMk/>
            <pc:sldMk cId="0" sldId="448"/>
            <ac:spMk id="2" creationId="{00000000-0000-0000-0000-000000000000}"/>
          </ac:spMkLst>
        </pc:spChg>
        <pc:spChg chg="mod">
          <ac:chgData name="Deborah Jenkins" userId="ac63fa33-6124-48d0-9978-55082d96bee9" providerId="ADAL" clId="{65398CB5-DE46-47BE-BE05-D90E4534DE49}" dt="2022-10-30T17:11:42.671" v="25" actId="26606"/>
          <ac:spMkLst>
            <pc:docMk/>
            <pc:sldMk cId="0" sldId="448"/>
            <ac:spMk id="3" creationId="{00000000-0000-0000-0000-000000000000}"/>
          </ac:spMkLst>
        </pc:spChg>
        <pc:spChg chg="add">
          <ac:chgData name="Deborah Jenkins" userId="ac63fa33-6124-48d0-9978-55082d96bee9" providerId="ADAL" clId="{65398CB5-DE46-47BE-BE05-D90E4534DE49}" dt="2022-10-30T17:11:42.671" v="25" actId="26606"/>
          <ac:spMkLst>
            <pc:docMk/>
            <pc:sldMk cId="0" sldId="448"/>
            <ac:spMk id="8" creationId="{907EF6B7-1338-4443-8C46-6A318D952DFD}"/>
          </ac:spMkLst>
        </pc:spChg>
        <pc:spChg chg="add">
          <ac:chgData name="Deborah Jenkins" userId="ac63fa33-6124-48d0-9978-55082d96bee9" providerId="ADAL" clId="{65398CB5-DE46-47BE-BE05-D90E4534DE49}" dt="2022-10-30T17:11:42.671" v="25" actId="26606"/>
          <ac:spMkLst>
            <pc:docMk/>
            <pc:sldMk cId="0" sldId="448"/>
            <ac:spMk id="10" creationId="{DAAE4CDD-124C-4DCF-9584-B6033B545DD5}"/>
          </ac:spMkLst>
        </pc:spChg>
        <pc:spChg chg="add">
          <ac:chgData name="Deborah Jenkins" userId="ac63fa33-6124-48d0-9978-55082d96bee9" providerId="ADAL" clId="{65398CB5-DE46-47BE-BE05-D90E4534DE49}" dt="2022-10-30T17:11:42.671" v="25" actId="26606"/>
          <ac:spMkLst>
            <pc:docMk/>
            <pc:sldMk cId="0" sldId="448"/>
            <ac:spMk id="12" creationId="{081E4A58-353D-44AE-B2FC-2A74E2E400F7}"/>
          </ac:spMkLst>
        </pc:spChg>
      </pc:sldChg>
      <pc:sldChg chg="addSp modSp mod ord setBg">
        <pc:chgData name="Deborah Jenkins" userId="ac63fa33-6124-48d0-9978-55082d96bee9" providerId="ADAL" clId="{65398CB5-DE46-47BE-BE05-D90E4534DE49}" dt="2022-10-30T17:11:58.056" v="30" actId="27636"/>
        <pc:sldMkLst>
          <pc:docMk/>
          <pc:sldMk cId="0" sldId="449"/>
        </pc:sldMkLst>
        <pc:spChg chg="mod">
          <ac:chgData name="Deborah Jenkins" userId="ac63fa33-6124-48d0-9978-55082d96bee9" providerId="ADAL" clId="{65398CB5-DE46-47BE-BE05-D90E4534DE49}" dt="2022-10-30T17:11:51.567" v="26" actId="26606"/>
          <ac:spMkLst>
            <pc:docMk/>
            <pc:sldMk cId="0" sldId="449"/>
            <ac:spMk id="2" creationId="{00000000-0000-0000-0000-000000000000}"/>
          </ac:spMkLst>
        </pc:spChg>
        <pc:spChg chg="mod">
          <ac:chgData name="Deborah Jenkins" userId="ac63fa33-6124-48d0-9978-55082d96bee9" providerId="ADAL" clId="{65398CB5-DE46-47BE-BE05-D90E4534DE49}" dt="2022-10-30T17:11:58.056" v="30" actId="27636"/>
          <ac:spMkLst>
            <pc:docMk/>
            <pc:sldMk cId="0" sldId="449"/>
            <ac:spMk id="3" creationId="{00000000-0000-0000-0000-000000000000}"/>
          </ac:spMkLst>
        </pc:spChg>
        <pc:spChg chg="add">
          <ac:chgData name="Deborah Jenkins" userId="ac63fa33-6124-48d0-9978-55082d96bee9" providerId="ADAL" clId="{65398CB5-DE46-47BE-BE05-D90E4534DE49}" dt="2022-10-30T17:11:51.567" v="26" actId="26606"/>
          <ac:spMkLst>
            <pc:docMk/>
            <pc:sldMk cId="0" sldId="449"/>
            <ac:spMk id="8" creationId="{907EF6B7-1338-4443-8C46-6A318D952DFD}"/>
          </ac:spMkLst>
        </pc:spChg>
        <pc:spChg chg="add">
          <ac:chgData name="Deborah Jenkins" userId="ac63fa33-6124-48d0-9978-55082d96bee9" providerId="ADAL" clId="{65398CB5-DE46-47BE-BE05-D90E4534DE49}" dt="2022-10-30T17:11:51.567" v="26" actId="26606"/>
          <ac:spMkLst>
            <pc:docMk/>
            <pc:sldMk cId="0" sldId="449"/>
            <ac:spMk id="10" creationId="{DAAE4CDD-124C-4DCF-9584-B6033B545DD5}"/>
          </ac:spMkLst>
        </pc:spChg>
        <pc:spChg chg="add">
          <ac:chgData name="Deborah Jenkins" userId="ac63fa33-6124-48d0-9978-55082d96bee9" providerId="ADAL" clId="{65398CB5-DE46-47BE-BE05-D90E4534DE49}" dt="2022-10-30T17:11:51.567" v="26" actId="26606"/>
          <ac:spMkLst>
            <pc:docMk/>
            <pc:sldMk cId="0" sldId="449"/>
            <ac:spMk id="12" creationId="{081E4A58-353D-44AE-B2FC-2A74E2E400F7}"/>
          </ac:spMkLst>
        </pc:spChg>
      </pc:sldChg>
      <pc:sldChg chg="modSp mod">
        <pc:chgData name="Deborah Jenkins" userId="ac63fa33-6124-48d0-9978-55082d96bee9" providerId="ADAL" clId="{65398CB5-DE46-47BE-BE05-D90E4534DE49}" dt="2022-10-30T17:14:51.808" v="82" actId="2710"/>
        <pc:sldMkLst>
          <pc:docMk/>
          <pc:sldMk cId="2495027088" sldId="454"/>
        </pc:sldMkLst>
        <pc:spChg chg="mod">
          <ac:chgData name="Deborah Jenkins" userId="ac63fa33-6124-48d0-9978-55082d96bee9" providerId="ADAL" clId="{65398CB5-DE46-47BE-BE05-D90E4534DE49}" dt="2022-10-30T17:14:51.808" v="82" actId="2710"/>
          <ac:spMkLst>
            <pc:docMk/>
            <pc:sldMk cId="2495027088" sldId="454"/>
            <ac:spMk id="3" creationId="{52D0B702-BE7B-CF41-ED82-0534AC58582C}"/>
          </ac:spMkLst>
        </pc:spChg>
      </pc:sldChg>
      <pc:sldChg chg="modSp mod">
        <pc:chgData name="Deborah Jenkins" userId="ac63fa33-6124-48d0-9978-55082d96bee9" providerId="ADAL" clId="{65398CB5-DE46-47BE-BE05-D90E4534DE49}" dt="2022-10-30T17:15:24.148" v="91" actId="27636"/>
        <pc:sldMkLst>
          <pc:docMk/>
          <pc:sldMk cId="1682422415" sldId="455"/>
        </pc:sldMkLst>
        <pc:spChg chg="mod">
          <ac:chgData name="Deborah Jenkins" userId="ac63fa33-6124-48d0-9978-55082d96bee9" providerId="ADAL" clId="{65398CB5-DE46-47BE-BE05-D90E4534DE49}" dt="2022-10-30T17:15:24.148" v="91" actId="27636"/>
          <ac:spMkLst>
            <pc:docMk/>
            <pc:sldMk cId="1682422415" sldId="455"/>
            <ac:spMk id="2" creationId="{7824BD6F-C0A3-45E0-48E3-ED54EC64DB8D}"/>
          </ac:spMkLst>
        </pc:spChg>
        <pc:spChg chg="mod">
          <ac:chgData name="Deborah Jenkins" userId="ac63fa33-6124-48d0-9978-55082d96bee9" providerId="ADAL" clId="{65398CB5-DE46-47BE-BE05-D90E4534DE49}" dt="2022-10-30T17:15:22.940" v="89" actId="21"/>
          <ac:spMkLst>
            <pc:docMk/>
            <pc:sldMk cId="1682422415" sldId="455"/>
            <ac:spMk id="3" creationId="{3FFE3560-8EC9-9472-8C63-AB85483E4F93}"/>
          </ac:spMkLst>
        </pc:spChg>
      </pc:sldChg>
      <pc:sldChg chg="modSp mod">
        <pc:chgData name="Deborah Jenkins" userId="ac63fa33-6124-48d0-9978-55082d96bee9" providerId="ADAL" clId="{65398CB5-DE46-47BE-BE05-D90E4534DE49}" dt="2022-10-30T17:16:18.840" v="103" actId="27636"/>
        <pc:sldMkLst>
          <pc:docMk/>
          <pc:sldMk cId="1545921949" sldId="456"/>
        </pc:sldMkLst>
        <pc:spChg chg="mod">
          <ac:chgData name="Deborah Jenkins" userId="ac63fa33-6124-48d0-9978-55082d96bee9" providerId="ADAL" clId="{65398CB5-DE46-47BE-BE05-D90E4534DE49}" dt="2022-10-30T17:15:31.592" v="93" actId="404"/>
          <ac:spMkLst>
            <pc:docMk/>
            <pc:sldMk cId="1545921949" sldId="456"/>
            <ac:spMk id="2" creationId="{5BAC1A96-BA69-8610-197B-AA1468C6DF11}"/>
          </ac:spMkLst>
        </pc:spChg>
        <pc:spChg chg="mod">
          <ac:chgData name="Deborah Jenkins" userId="ac63fa33-6124-48d0-9978-55082d96bee9" providerId="ADAL" clId="{65398CB5-DE46-47BE-BE05-D90E4534DE49}" dt="2022-10-30T17:16:18.840" v="103" actId="27636"/>
          <ac:spMkLst>
            <pc:docMk/>
            <pc:sldMk cId="1545921949" sldId="456"/>
            <ac:spMk id="3" creationId="{7CFEDF2F-0DD9-2B59-E2E9-4DF464BCF49A}"/>
          </ac:spMkLst>
        </pc:spChg>
      </pc:sldChg>
      <pc:sldChg chg="addSp modSp mod setBg">
        <pc:chgData name="Deborah Jenkins" userId="ac63fa33-6124-48d0-9978-55082d96bee9" providerId="ADAL" clId="{65398CB5-DE46-47BE-BE05-D90E4534DE49}" dt="2022-10-30T17:17:47.531" v="150" actId="20577"/>
        <pc:sldMkLst>
          <pc:docMk/>
          <pc:sldMk cId="900499662" sldId="457"/>
        </pc:sldMkLst>
        <pc:spChg chg="mod">
          <ac:chgData name="Deborah Jenkins" userId="ac63fa33-6124-48d0-9978-55082d96bee9" providerId="ADAL" clId="{65398CB5-DE46-47BE-BE05-D90E4534DE49}" dt="2022-10-30T17:17:47.531" v="150" actId="20577"/>
          <ac:spMkLst>
            <pc:docMk/>
            <pc:sldMk cId="900499662" sldId="457"/>
            <ac:spMk id="2" creationId="{3B29B0CB-4207-77FE-12EE-9AC2C46AA1D9}"/>
          </ac:spMkLst>
        </pc:spChg>
        <pc:spChg chg="mod">
          <ac:chgData name="Deborah Jenkins" userId="ac63fa33-6124-48d0-9978-55082d96bee9" providerId="ADAL" clId="{65398CB5-DE46-47BE-BE05-D90E4534DE49}" dt="2022-10-30T17:17:42.357" v="140" actId="26606"/>
          <ac:spMkLst>
            <pc:docMk/>
            <pc:sldMk cId="900499662" sldId="457"/>
            <ac:spMk id="3" creationId="{72895A63-9D62-C9D5-F9BF-EE0A8811C897}"/>
          </ac:spMkLst>
        </pc:spChg>
        <pc:spChg chg="add">
          <ac:chgData name="Deborah Jenkins" userId="ac63fa33-6124-48d0-9978-55082d96bee9" providerId="ADAL" clId="{65398CB5-DE46-47BE-BE05-D90E4534DE49}" dt="2022-10-30T17:17:42.357" v="140" actId="26606"/>
          <ac:spMkLst>
            <pc:docMk/>
            <pc:sldMk cId="900499662" sldId="457"/>
            <ac:spMk id="8" creationId="{907EF6B7-1338-4443-8C46-6A318D952DFD}"/>
          </ac:spMkLst>
        </pc:spChg>
        <pc:spChg chg="add">
          <ac:chgData name="Deborah Jenkins" userId="ac63fa33-6124-48d0-9978-55082d96bee9" providerId="ADAL" clId="{65398CB5-DE46-47BE-BE05-D90E4534DE49}" dt="2022-10-30T17:17:42.357" v="140" actId="26606"/>
          <ac:spMkLst>
            <pc:docMk/>
            <pc:sldMk cId="900499662" sldId="457"/>
            <ac:spMk id="10" creationId="{DAAE4CDD-124C-4DCF-9584-B6033B545DD5}"/>
          </ac:spMkLst>
        </pc:spChg>
        <pc:spChg chg="add">
          <ac:chgData name="Deborah Jenkins" userId="ac63fa33-6124-48d0-9978-55082d96bee9" providerId="ADAL" clId="{65398CB5-DE46-47BE-BE05-D90E4534DE49}" dt="2022-10-30T17:17:42.357" v="140" actId="26606"/>
          <ac:spMkLst>
            <pc:docMk/>
            <pc:sldMk cId="900499662" sldId="457"/>
            <ac:spMk id="12" creationId="{081E4A58-353D-44AE-B2FC-2A74E2E400F7}"/>
          </ac:spMkLst>
        </pc:spChg>
      </pc:sldChg>
      <pc:sldChg chg="addSp modSp mod setBg">
        <pc:chgData name="Deborah Jenkins" userId="ac63fa33-6124-48d0-9978-55082d96bee9" providerId="ADAL" clId="{65398CB5-DE46-47BE-BE05-D90E4534DE49}" dt="2022-10-30T17:17:36.431" v="139" actId="14100"/>
        <pc:sldMkLst>
          <pc:docMk/>
          <pc:sldMk cId="3010109109" sldId="458"/>
        </pc:sldMkLst>
        <pc:spChg chg="mod">
          <ac:chgData name="Deborah Jenkins" userId="ac63fa33-6124-48d0-9978-55082d96bee9" providerId="ADAL" clId="{65398CB5-DE46-47BE-BE05-D90E4534DE49}" dt="2022-10-30T17:16:48.956" v="127" actId="26606"/>
          <ac:spMkLst>
            <pc:docMk/>
            <pc:sldMk cId="3010109109" sldId="458"/>
            <ac:spMk id="2" creationId="{6F791B5E-DACA-C8B1-B384-C435A7169B1A}"/>
          </ac:spMkLst>
        </pc:spChg>
        <pc:spChg chg="mod">
          <ac:chgData name="Deborah Jenkins" userId="ac63fa33-6124-48d0-9978-55082d96bee9" providerId="ADAL" clId="{65398CB5-DE46-47BE-BE05-D90E4534DE49}" dt="2022-10-30T17:17:36.431" v="139" actId="14100"/>
          <ac:spMkLst>
            <pc:docMk/>
            <pc:sldMk cId="3010109109" sldId="458"/>
            <ac:spMk id="3" creationId="{3E1156E2-5B3A-BAD6-8A42-D9F8EE7A0787}"/>
          </ac:spMkLst>
        </pc:spChg>
        <pc:spChg chg="add">
          <ac:chgData name="Deborah Jenkins" userId="ac63fa33-6124-48d0-9978-55082d96bee9" providerId="ADAL" clId="{65398CB5-DE46-47BE-BE05-D90E4534DE49}" dt="2022-10-30T17:16:48.956" v="127" actId="26606"/>
          <ac:spMkLst>
            <pc:docMk/>
            <pc:sldMk cId="3010109109" sldId="458"/>
            <ac:spMk id="8" creationId="{907EF6B7-1338-4443-8C46-6A318D952DFD}"/>
          </ac:spMkLst>
        </pc:spChg>
        <pc:spChg chg="add">
          <ac:chgData name="Deborah Jenkins" userId="ac63fa33-6124-48d0-9978-55082d96bee9" providerId="ADAL" clId="{65398CB5-DE46-47BE-BE05-D90E4534DE49}" dt="2022-10-30T17:16:48.956" v="127" actId="26606"/>
          <ac:spMkLst>
            <pc:docMk/>
            <pc:sldMk cId="3010109109" sldId="458"/>
            <ac:spMk id="10" creationId="{DAAE4CDD-124C-4DCF-9584-B6033B545DD5}"/>
          </ac:spMkLst>
        </pc:spChg>
        <pc:spChg chg="add">
          <ac:chgData name="Deborah Jenkins" userId="ac63fa33-6124-48d0-9978-55082d96bee9" providerId="ADAL" clId="{65398CB5-DE46-47BE-BE05-D90E4534DE49}" dt="2022-10-30T17:16:48.956" v="127" actId="26606"/>
          <ac:spMkLst>
            <pc:docMk/>
            <pc:sldMk cId="3010109109" sldId="458"/>
            <ac:spMk id="12" creationId="{081E4A58-353D-44AE-B2FC-2A74E2E400F7}"/>
          </ac:spMkLst>
        </pc:spChg>
      </pc:sldChg>
      <pc:sldChg chg="addSp delSp modSp new mod modAnim">
        <pc:chgData name="Deborah Jenkins" userId="ac63fa33-6124-48d0-9978-55082d96bee9" providerId="ADAL" clId="{65398CB5-DE46-47BE-BE05-D90E4534DE49}" dt="2022-10-30T17:11:25.843" v="20" actId="1076"/>
        <pc:sldMkLst>
          <pc:docMk/>
          <pc:sldMk cId="4033589703" sldId="463"/>
        </pc:sldMkLst>
        <pc:spChg chg="mod">
          <ac:chgData name="Deborah Jenkins" userId="ac63fa33-6124-48d0-9978-55082d96bee9" providerId="ADAL" clId="{65398CB5-DE46-47BE-BE05-D90E4534DE49}" dt="2022-10-27T12:50:32.627" v="2"/>
          <ac:spMkLst>
            <pc:docMk/>
            <pc:sldMk cId="4033589703" sldId="463"/>
            <ac:spMk id="2" creationId="{DABD3BFE-9093-1821-F069-35FD7D4D7F92}"/>
          </ac:spMkLst>
        </pc:spChg>
        <pc:spChg chg="del">
          <ac:chgData name="Deborah Jenkins" userId="ac63fa33-6124-48d0-9978-55082d96bee9" providerId="ADAL" clId="{65398CB5-DE46-47BE-BE05-D90E4534DE49}" dt="2022-10-27T12:50:17.744" v="1"/>
          <ac:spMkLst>
            <pc:docMk/>
            <pc:sldMk cId="4033589703" sldId="463"/>
            <ac:spMk id="3" creationId="{E379E823-5EAB-F5D0-63C4-297AE2BBBC5F}"/>
          </ac:spMkLst>
        </pc:spChg>
        <pc:picChg chg="add mod">
          <ac:chgData name="Deborah Jenkins" userId="ac63fa33-6124-48d0-9978-55082d96bee9" providerId="ADAL" clId="{65398CB5-DE46-47BE-BE05-D90E4534DE49}" dt="2022-10-30T17:11:25.843" v="20" actId="1076"/>
          <ac:picMkLst>
            <pc:docMk/>
            <pc:sldMk cId="4033589703" sldId="463"/>
            <ac:picMk id="4" creationId="{2DA69905-4868-71BB-C8E2-F355D58996FD}"/>
          </ac:picMkLst>
        </pc:picChg>
      </pc:sldChg>
      <pc:sldChg chg="addSp delSp modSp new mod modAnim">
        <pc:chgData name="Deborah Jenkins" userId="ac63fa33-6124-48d0-9978-55082d96bee9" providerId="ADAL" clId="{65398CB5-DE46-47BE-BE05-D90E4534DE49}" dt="2022-10-27T12:51:35.934" v="5"/>
        <pc:sldMkLst>
          <pc:docMk/>
          <pc:sldMk cId="313723990" sldId="464"/>
        </pc:sldMkLst>
        <pc:spChg chg="mod">
          <ac:chgData name="Deborah Jenkins" userId="ac63fa33-6124-48d0-9978-55082d96bee9" providerId="ADAL" clId="{65398CB5-DE46-47BE-BE05-D90E4534DE49}" dt="2022-10-27T12:51:35.934" v="5"/>
          <ac:spMkLst>
            <pc:docMk/>
            <pc:sldMk cId="313723990" sldId="464"/>
            <ac:spMk id="2" creationId="{A0A6D415-4436-D650-8B83-9C83A9E0D43E}"/>
          </ac:spMkLst>
        </pc:spChg>
        <pc:spChg chg="del">
          <ac:chgData name="Deborah Jenkins" userId="ac63fa33-6124-48d0-9978-55082d96bee9" providerId="ADAL" clId="{65398CB5-DE46-47BE-BE05-D90E4534DE49}" dt="2022-10-27T12:51:23.960" v="4"/>
          <ac:spMkLst>
            <pc:docMk/>
            <pc:sldMk cId="313723990" sldId="464"/>
            <ac:spMk id="3" creationId="{2367A9C4-6303-2AC4-7058-696F76CA019C}"/>
          </ac:spMkLst>
        </pc:spChg>
        <pc:picChg chg="add mod">
          <ac:chgData name="Deborah Jenkins" userId="ac63fa33-6124-48d0-9978-55082d96bee9" providerId="ADAL" clId="{65398CB5-DE46-47BE-BE05-D90E4534DE49}" dt="2022-10-27T12:51:23.960" v="4"/>
          <ac:picMkLst>
            <pc:docMk/>
            <pc:sldMk cId="313723990" sldId="464"/>
            <ac:picMk id="4" creationId="{15D78AE0-5EA3-961E-2881-D31C4C3FDFF1}"/>
          </ac:picMkLst>
        </pc:picChg>
      </pc:sldChg>
      <pc:sldChg chg="addSp delSp modSp new mod modAnim">
        <pc:chgData name="Deborah Jenkins" userId="ac63fa33-6124-48d0-9978-55082d96bee9" providerId="ADAL" clId="{65398CB5-DE46-47BE-BE05-D90E4534DE49}" dt="2022-10-27T12:54:22.968" v="9" actId="14100"/>
        <pc:sldMkLst>
          <pc:docMk/>
          <pc:sldMk cId="3452704887" sldId="465"/>
        </pc:sldMkLst>
        <pc:spChg chg="mod">
          <ac:chgData name="Deborah Jenkins" userId="ac63fa33-6124-48d0-9978-55082d96bee9" providerId="ADAL" clId="{65398CB5-DE46-47BE-BE05-D90E4534DE49}" dt="2022-10-27T12:54:20.146" v="8"/>
          <ac:spMkLst>
            <pc:docMk/>
            <pc:sldMk cId="3452704887" sldId="465"/>
            <ac:spMk id="2" creationId="{BE79F6DA-F8F4-7BEE-A375-BAD7C19C6184}"/>
          </ac:spMkLst>
        </pc:spChg>
        <pc:spChg chg="del">
          <ac:chgData name="Deborah Jenkins" userId="ac63fa33-6124-48d0-9978-55082d96bee9" providerId="ADAL" clId="{65398CB5-DE46-47BE-BE05-D90E4534DE49}" dt="2022-10-27T12:53:58.806" v="7"/>
          <ac:spMkLst>
            <pc:docMk/>
            <pc:sldMk cId="3452704887" sldId="465"/>
            <ac:spMk id="3" creationId="{877CB3E4-0AFC-A8BC-5D98-18B60FA6C493}"/>
          </ac:spMkLst>
        </pc:spChg>
        <pc:picChg chg="add mod">
          <ac:chgData name="Deborah Jenkins" userId="ac63fa33-6124-48d0-9978-55082d96bee9" providerId="ADAL" clId="{65398CB5-DE46-47BE-BE05-D90E4534DE49}" dt="2022-10-27T12:54:22.968" v="9" actId="14100"/>
          <ac:picMkLst>
            <pc:docMk/>
            <pc:sldMk cId="3452704887" sldId="465"/>
            <ac:picMk id="4" creationId="{E2CF01FC-B8C0-4EA0-B4C8-EFD7826C64F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A63A4-8217-421D-A037-08387DC986E6}"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A8665-CDAF-424F-AEF8-6768F34B7CB6}" type="slidenum">
              <a:rPr lang="en-GB" smtClean="0"/>
              <a:t>‹#›</a:t>
            </a:fld>
            <a:endParaRPr lang="en-GB"/>
          </a:p>
        </p:txBody>
      </p:sp>
    </p:spTree>
    <p:extLst>
      <p:ext uri="{BB962C8B-B14F-4D97-AF65-F5344CB8AC3E}">
        <p14:creationId xmlns:p14="http://schemas.microsoft.com/office/powerpoint/2010/main" val="2496948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foodmadegood.or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nilever.com/news/press-releases/2017/report-shows-a-third-of-consumers-prefer-sustainable-brands.html"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tripadvisor.com/GreenLeader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Millennials’ make a positive difference in the world, an </a:t>
            </a:r>
            <a:r>
              <a:rPr lang="en-GB" sz="1200" b="1" dirty="0"/>
              <a:t>urge for new travel experiences </a:t>
            </a:r>
            <a:r>
              <a:rPr lang="en-GB" sz="1200" dirty="0"/>
              <a:t>is on the rise.</a:t>
            </a:r>
          </a:p>
          <a:p>
            <a:r>
              <a:rPr lang="en-GB" sz="1200" b="1" dirty="0"/>
              <a:t>Impact of travel</a:t>
            </a:r>
            <a:r>
              <a:rPr lang="en-GB" sz="1200" dirty="0"/>
              <a:t>: One of the trends defining travel in 2020 and beyond, is the new luxury consumer </a:t>
            </a:r>
            <a:r>
              <a:rPr lang="en-GB" sz="1200" b="1" dirty="0"/>
              <a:t>requiring a shift from wasteful extras. </a:t>
            </a:r>
            <a:r>
              <a:rPr lang="en-GB" sz="1200" dirty="0"/>
              <a:t>E.g. Billions of half-used hotel shampoo bottles are thrown away each year, hotels are adding bulk dispensers to hotel rooms instead with high quality shampoos and bath gels</a:t>
            </a:r>
          </a:p>
          <a:p>
            <a:r>
              <a:rPr lang="en-GB" sz="1200" dirty="0"/>
              <a:t>Travellers are </a:t>
            </a:r>
            <a:r>
              <a:rPr lang="en-GB" sz="1200" b="1" dirty="0"/>
              <a:t>interested in society and local people </a:t>
            </a:r>
            <a:r>
              <a:rPr lang="en-GB" sz="1200" dirty="0"/>
              <a:t>investigating the roots of their destinations.</a:t>
            </a:r>
          </a:p>
          <a:p>
            <a:r>
              <a:rPr lang="en-GB" sz="1200" dirty="0"/>
              <a:t>Travelling alone has grown into a </a:t>
            </a:r>
            <a:r>
              <a:rPr lang="en-GB" sz="1200" b="1" dirty="0"/>
              <a:t>big hospitality trend. </a:t>
            </a:r>
            <a:r>
              <a:rPr lang="en-GB" sz="1200" dirty="0"/>
              <a:t>By creating virtual lobbies, hotels are helping fellow guests make </a:t>
            </a:r>
            <a:r>
              <a:rPr lang="en-GB" sz="1200" b="1" dirty="0"/>
              <a:t>unexpected new connections </a:t>
            </a:r>
            <a:r>
              <a:rPr lang="en-GB" sz="1200" dirty="0"/>
              <a:t>while allowing them to share as much or as little personal information as they please.</a:t>
            </a:r>
          </a:p>
          <a:p>
            <a:r>
              <a:rPr lang="en-GB" sz="1200" dirty="0"/>
              <a:t>Travellers want to spend money in places with purpose. </a:t>
            </a:r>
            <a:r>
              <a:rPr lang="en-GB" sz="1200" b="1" dirty="0"/>
              <a:t>Sustainability</a:t>
            </a:r>
            <a:r>
              <a:rPr lang="en-GB" sz="1200" dirty="0"/>
              <a:t> has become an </a:t>
            </a:r>
            <a:r>
              <a:rPr lang="en-GB" sz="1200" b="1" dirty="0"/>
              <a:t>integral part of other trends </a:t>
            </a:r>
            <a:r>
              <a:rPr lang="en-GB" sz="1200" dirty="0"/>
              <a:t>such as experiences in essentialism and places with purpose. (Jacobsen, 2020)</a:t>
            </a:r>
          </a:p>
          <a:p>
            <a:endParaRPr lang="en-GB" dirty="0"/>
          </a:p>
        </p:txBody>
      </p:sp>
      <p:sp>
        <p:nvSpPr>
          <p:cNvPr id="4" name="Slide Number Placeholder 3"/>
          <p:cNvSpPr>
            <a:spLocks noGrp="1"/>
          </p:cNvSpPr>
          <p:nvPr>
            <p:ph type="sldNum" sz="quarter" idx="5"/>
          </p:nvPr>
        </p:nvSpPr>
        <p:spPr/>
        <p:txBody>
          <a:bodyPr/>
          <a:lstStyle/>
          <a:p>
            <a:fld id="{75FFDAED-2279-4269-A20E-A7B882B93D58}" type="slidenum">
              <a:rPr lang="en-GB" smtClean="0"/>
              <a:t>13</a:t>
            </a:fld>
            <a:endParaRPr lang="en-GB"/>
          </a:p>
        </p:txBody>
      </p:sp>
    </p:spTree>
    <p:extLst>
      <p:ext uri="{BB962C8B-B14F-4D97-AF65-F5344CB8AC3E}">
        <p14:creationId xmlns:p14="http://schemas.microsoft.com/office/powerpoint/2010/main" val="259217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Food Made Good UK</a:t>
            </a:r>
            <a:r>
              <a:rPr lang="en-GB" dirty="0"/>
              <a:t> www.</a:t>
            </a:r>
            <a:r>
              <a:rPr lang="en-GB" sz="1200" dirty="0">
                <a:solidFill>
                  <a:srgbClr val="000000"/>
                </a:solidFill>
                <a:latin typeface="Calibri" panose="020F0502020204030204" pitchFamily="34" charset="0"/>
                <a:cs typeface="Calibri" panose="020F0502020204030204" pitchFamily="34" charset="0"/>
              </a:rPr>
              <a:t>thefoodmadegood.org</a:t>
            </a:r>
            <a:endParaRPr lang="en-GB" sz="1200" b="0" i="0" dirty="0">
              <a:solidFill>
                <a:srgbClr val="000000"/>
              </a:solidFill>
              <a:effectLst/>
              <a:latin typeface="Calibri" panose="020F0502020204030204" pitchFamily="34" charset="0"/>
              <a:cs typeface="Calibri" panose="020F0502020204030204" pitchFamily="34" charset="0"/>
            </a:endParaRPr>
          </a:p>
          <a:p>
            <a:endParaRPr lang="en-GB" dirty="0"/>
          </a:p>
          <a:p>
            <a:r>
              <a:rPr lang="en-GB" b="1" i="0" dirty="0">
                <a:solidFill>
                  <a:srgbClr val="767676"/>
                </a:solidFill>
                <a:effectLst/>
                <a:latin typeface="Roboto" panose="02000000000000000000" pitchFamily="2" charset="0"/>
              </a:rPr>
              <a:t>Sustainable Restaurant</a:t>
            </a:r>
            <a:r>
              <a:rPr lang="en-GB" b="0" i="0" dirty="0">
                <a:solidFill>
                  <a:srgbClr val="666666"/>
                </a:solidFill>
                <a:effectLst/>
                <a:latin typeface="Roboto" panose="02000000000000000000" pitchFamily="2" charset="0"/>
              </a:rPr>
              <a:t> Association (SRA) exists to accelerate change towards an environmentally restorative &amp; socially progressive hospitality sector in the UK.</a:t>
            </a:r>
            <a:endParaRPr lang="en-GB" dirty="0"/>
          </a:p>
        </p:txBody>
      </p:sp>
      <p:sp>
        <p:nvSpPr>
          <p:cNvPr id="4" name="Slide Number Placeholder 3"/>
          <p:cNvSpPr>
            <a:spLocks noGrp="1"/>
          </p:cNvSpPr>
          <p:nvPr>
            <p:ph type="sldNum" sz="quarter" idx="5"/>
          </p:nvPr>
        </p:nvSpPr>
        <p:spPr/>
        <p:txBody>
          <a:bodyPr/>
          <a:lstStyle/>
          <a:p>
            <a:fld id="{75FFDAED-2279-4269-A20E-A7B882B93D58}" type="slidenum">
              <a:rPr lang="en-GB" smtClean="0"/>
              <a:t>14</a:t>
            </a:fld>
            <a:endParaRPr lang="en-GB"/>
          </a:p>
        </p:txBody>
      </p:sp>
    </p:spTree>
    <p:extLst>
      <p:ext uri="{BB962C8B-B14F-4D97-AF65-F5344CB8AC3E}">
        <p14:creationId xmlns:p14="http://schemas.microsoft.com/office/powerpoint/2010/main" val="1188900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lnSpc>
                <a:spcPct val="100000"/>
              </a:lnSpc>
              <a:buNone/>
            </a:pPr>
            <a:r>
              <a:rPr lang="en-GB" dirty="0"/>
              <a:t>Sustainability is made up of three pillars:  </a:t>
            </a:r>
            <a:r>
              <a:rPr lang="en-GB" b="1" dirty="0"/>
              <a:t>Economy</a:t>
            </a:r>
            <a:r>
              <a:rPr lang="en-GB" dirty="0"/>
              <a:t>, </a:t>
            </a:r>
            <a:r>
              <a:rPr lang="en-GB" b="1" dirty="0"/>
              <a:t>society</a:t>
            </a:r>
            <a:r>
              <a:rPr lang="en-GB" dirty="0"/>
              <a:t> and the </a:t>
            </a:r>
            <a:r>
              <a:rPr lang="en-GB" b="1" dirty="0"/>
              <a:t>environment</a:t>
            </a:r>
          </a:p>
          <a:p>
            <a:pPr marL="0" indent="0" algn="l">
              <a:lnSpc>
                <a:spcPct val="100000"/>
              </a:lnSpc>
              <a:buNone/>
            </a:pPr>
            <a:endParaRPr lang="en-US" b="0" i="0" dirty="0">
              <a:solidFill>
                <a:srgbClr val="252626"/>
              </a:solidFill>
              <a:effectLst/>
              <a:latin typeface="myriad-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52626"/>
                </a:solidFill>
                <a:effectLst/>
                <a:latin typeface="myriad-pro"/>
              </a:rPr>
              <a:t>Sustainability is a lot more than environmental management, it is also about economic progress and social development. Social concerns such as inclusivity, promoting work-life balance, promoting employees’ health and wellbeing, sourcing supplies locally and stimulating entrepreneurship are all part of the sustainability agenda.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202124"/>
                </a:solidFill>
                <a:effectLst/>
                <a:latin typeface="arial" panose="020B0604020202020204" pitchFamily="34" charset="0"/>
              </a:rPr>
              <a:t>Sustainable hotels</a:t>
            </a:r>
            <a:r>
              <a:rPr lang="en-US" b="0" i="0" dirty="0">
                <a:solidFill>
                  <a:srgbClr val="202124"/>
                </a:solidFill>
                <a:effectLst/>
                <a:latin typeface="arial" panose="020B0604020202020204" pitchFamily="34" charset="0"/>
              </a:rPr>
              <a:t> are businesses that significantly reduce their environmental impact through </a:t>
            </a:r>
            <a:r>
              <a:rPr lang="en-US" b="1" i="0" dirty="0">
                <a:solidFill>
                  <a:srgbClr val="202124"/>
                </a:solidFill>
                <a:effectLst/>
                <a:latin typeface="arial" panose="020B0604020202020204" pitchFamily="34" charset="0"/>
              </a:rPr>
              <a:t>green</a:t>
            </a:r>
            <a:r>
              <a:rPr lang="en-US" b="0" i="0" dirty="0">
                <a:solidFill>
                  <a:srgbClr val="202124"/>
                </a:solidFill>
                <a:effectLst/>
                <a:latin typeface="arial" panose="020B0604020202020204" pitchFamily="34" charset="0"/>
              </a:rPr>
              <a:t> best-</a:t>
            </a:r>
            <a:r>
              <a:rPr lang="en-US" b="1" i="0" dirty="0">
                <a:solidFill>
                  <a:srgbClr val="202124"/>
                </a:solidFill>
                <a:effectLst/>
                <a:latin typeface="arial" panose="020B0604020202020204" pitchFamily="34" charset="0"/>
              </a:rPr>
              <a:t>practices</a:t>
            </a:r>
            <a:r>
              <a:rPr lang="en-US" b="0" i="0" dirty="0">
                <a:solidFill>
                  <a:srgbClr val="202124"/>
                </a:solidFill>
                <a:effectLst/>
                <a:latin typeface="arial" panose="020B0604020202020204" pitchFamily="34" charset="0"/>
              </a:rPr>
              <a:t> in maintenance, services, logistics, products, and supplies. The core elements revolve around reducing waste, saving energy, and cutting down on water usage.</a:t>
            </a:r>
            <a:endParaRPr lang="en-GB" dirty="0"/>
          </a:p>
          <a:p>
            <a:endParaRPr lang="en-GB" dirty="0">
              <a:highlight>
                <a:srgbClr val="FFFF00"/>
              </a:highlight>
            </a:endParaRPr>
          </a:p>
        </p:txBody>
      </p:sp>
      <p:sp>
        <p:nvSpPr>
          <p:cNvPr id="4" name="Slide Number Placeholder 3"/>
          <p:cNvSpPr>
            <a:spLocks noGrp="1"/>
          </p:cNvSpPr>
          <p:nvPr>
            <p:ph type="sldNum" sz="quarter" idx="5"/>
          </p:nvPr>
        </p:nvSpPr>
        <p:spPr/>
        <p:txBody>
          <a:bodyPr/>
          <a:lstStyle/>
          <a:p>
            <a:fld id="{8DB838D4-8F84-470C-9EEF-E97CA5B61355}" type="slidenum">
              <a:rPr lang="en-GB" smtClean="0"/>
              <a:t>15</a:t>
            </a:fld>
            <a:endParaRPr lang="en-GB"/>
          </a:p>
        </p:txBody>
      </p:sp>
    </p:spTree>
    <p:extLst>
      <p:ext uri="{BB962C8B-B14F-4D97-AF65-F5344CB8AC3E}">
        <p14:creationId xmlns:p14="http://schemas.microsoft.com/office/powerpoint/2010/main" val="2260915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Create an “Eco warrior” Team</a:t>
            </a:r>
            <a:r>
              <a:rPr lang="en-GB" b="0" dirty="0"/>
              <a:t>. Employees play a major part on making a Hotel sustainable, they are the ones on daily basis putting the right items in the right bins, increasing or lowering the light, turning on and off the heating in the bedrooms and many more little actions that make a hotel more sustainable and save pennies.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Choose Green Recruitment and training process. </a:t>
            </a:r>
            <a:r>
              <a:rPr lang="en-GB" b="0" dirty="0"/>
              <a:t>Conduct interviews and training courses online rather than asking individuals to travel distances. The current world pandemic thought us a lot on how to be efficient without having to travel.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Adopt Eco Friendly Guest services, </a:t>
            </a:r>
            <a:r>
              <a:rPr lang="en-GB" b="0" dirty="0"/>
              <a:t>by offering a paperless experience using new technology through mobile devices for example or by not changing bedsheets and towels on daily basis unless prompted by the guests.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Source Local and Eco-friendly products, </a:t>
            </a:r>
            <a:r>
              <a:rPr lang="en-GB" b="0" dirty="0"/>
              <a:t>bathroom refillable products are a good example, it is now acceptable to offer them in 4/5 star hotel bathrooms even if the AA (Automobile Association) and other UK tourism board such as Visit Wales states that  single use toiletries is a minimum requirement for 5 star hotels but the industry is changing.</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Operate with efficiency, </a:t>
            </a:r>
            <a:r>
              <a:rPr lang="en-GB" b="0" dirty="0"/>
              <a:t>monitoring the occupancy by putting in place a 2 or 3 nights minimum stay to avoid changing and cleaning linen on daily basis, using light sensors, automate water flows reducing the amount of water used for each person flushing the toilets. Ordering Bulk stock to reduce the Co2 emission of transportation.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Gifting old linens to local charities.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Serving breakfast a la carte rather than buffet where half the food gets wasted each morning.</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8DB838D4-8F84-470C-9EEF-E97CA5B61355}" type="slidenum">
              <a:rPr lang="en-GB" smtClean="0"/>
              <a:t>16</a:t>
            </a:fld>
            <a:endParaRPr lang="en-GB"/>
          </a:p>
        </p:txBody>
      </p:sp>
    </p:spTree>
    <p:extLst>
      <p:ext uri="{BB962C8B-B14F-4D97-AF65-F5344CB8AC3E}">
        <p14:creationId xmlns:p14="http://schemas.microsoft.com/office/powerpoint/2010/main" val="3650039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5F6368"/>
                </a:solidFill>
                <a:effectLst/>
                <a:latin typeface="arial" panose="020B0604020202020204" pitchFamily="34" charset="0"/>
              </a:rPr>
              <a:t>Green Key</a:t>
            </a:r>
            <a:r>
              <a:rPr lang="en-US" b="0" i="0" dirty="0">
                <a:solidFill>
                  <a:srgbClr val="4D5156"/>
                </a:solidFill>
                <a:effectLst/>
                <a:latin typeface="arial" panose="020B0604020202020204" pitchFamily="34" charset="0"/>
              </a:rPr>
              <a:t> is a voluntary eco-label </a:t>
            </a:r>
            <a:r>
              <a:rPr lang="en-US" b="1" i="0" dirty="0">
                <a:solidFill>
                  <a:srgbClr val="5F6368"/>
                </a:solidFill>
                <a:effectLst/>
                <a:latin typeface="arial" panose="020B0604020202020204" pitchFamily="34" charset="0"/>
              </a:rPr>
              <a:t>awarded</a:t>
            </a:r>
            <a:r>
              <a:rPr lang="en-US" b="0" i="0" dirty="0">
                <a:solidFill>
                  <a:srgbClr val="4D5156"/>
                </a:solidFill>
                <a:effectLst/>
                <a:latin typeface="arial" panose="020B0604020202020204" pitchFamily="34" charset="0"/>
              </a:rPr>
              <a:t> to more than 3,200 hotels and other establishments in 65 countries. The </a:t>
            </a:r>
            <a:r>
              <a:rPr lang="en-US" b="1" i="0" dirty="0">
                <a:solidFill>
                  <a:srgbClr val="5F6368"/>
                </a:solidFill>
                <a:effectLst/>
                <a:latin typeface="arial" panose="020B0604020202020204" pitchFamily="34" charset="0"/>
              </a:rPr>
              <a:t>Green Key award</a:t>
            </a:r>
            <a:r>
              <a:rPr lang="en-US" b="0" i="0" dirty="0">
                <a:solidFill>
                  <a:srgbClr val="4D5156"/>
                </a:solidFill>
                <a:effectLst/>
                <a:latin typeface="arial" panose="020B0604020202020204" pitchFamily="34" charset="0"/>
              </a:rPr>
              <a:t> is the leading standard for excellence in the field of environmental responsibility and sustainable operation within the tourism industry</a:t>
            </a:r>
            <a:endParaRPr lang="en-GB" dirty="0"/>
          </a:p>
          <a:p>
            <a:endParaRPr lang="en-GB" dirty="0"/>
          </a:p>
          <a:p>
            <a:r>
              <a:rPr lang="en-GB" dirty="0"/>
              <a:t>Being part of a sustainable programme or have an award such as the Green Key or the AA best green hotel of the year is a great marketing tool for a hospitality business and is now a must have to answer the increasing demand of eco friendly generations such as the millennials and generation Z. Those generations led by the movement of the Swedish activist Greta Thunberg.</a:t>
            </a:r>
          </a:p>
          <a:p>
            <a:endParaRPr lang="en-GB" dirty="0"/>
          </a:p>
          <a:p>
            <a:r>
              <a:rPr lang="en-US" b="0" i="0" dirty="0">
                <a:solidFill>
                  <a:srgbClr val="333333"/>
                </a:solidFill>
                <a:effectLst/>
                <a:latin typeface="Open Sans" panose="020B0606030504020204" pitchFamily="34" charset="0"/>
              </a:rPr>
              <a:t>Increasingly, consumers seek out green businesses and pay more for eco-friendly products and services. </a:t>
            </a:r>
            <a:r>
              <a:rPr lang="en-US" b="1" i="0" u="sng" dirty="0">
                <a:solidFill>
                  <a:srgbClr val="0071F2"/>
                </a:solidFill>
                <a:effectLst/>
                <a:latin typeface="Open Sans" panose="020B0606030504020204" pitchFamily="34" charset="0"/>
                <a:hlinkClick r:id="rId3"/>
              </a:rPr>
              <a:t>One in three consumers prefer sustainable brands</a:t>
            </a:r>
            <a:r>
              <a:rPr lang="en-US" b="0" i="0" dirty="0">
                <a:solidFill>
                  <a:srgbClr val="333333"/>
                </a:solidFill>
                <a:effectLst/>
                <a:latin typeface="Open Sans" panose="020B0606030504020204" pitchFamily="34" charset="0"/>
              </a:rPr>
              <a:t>, and the travel industry is taking note. TripAdvisor, for example, has developed its </a:t>
            </a:r>
            <a:r>
              <a:rPr lang="en-US" b="1" i="0" u="sng" dirty="0" err="1">
                <a:solidFill>
                  <a:srgbClr val="0071F2"/>
                </a:solidFill>
                <a:effectLst/>
                <a:latin typeface="Open Sans" panose="020B0606030504020204" pitchFamily="34" charset="0"/>
                <a:hlinkClick r:id="rId4"/>
              </a:rPr>
              <a:t>GreenLeaders</a:t>
            </a:r>
            <a:r>
              <a:rPr lang="en-US" b="1" i="0" u="sng" dirty="0">
                <a:solidFill>
                  <a:srgbClr val="0071F2"/>
                </a:solidFill>
                <a:effectLst/>
                <a:latin typeface="Open Sans" panose="020B0606030504020204" pitchFamily="34" charset="0"/>
                <a:hlinkClick r:id="rId4"/>
              </a:rPr>
              <a:t> </a:t>
            </a:r>
            <a:r>
              <a:rPr lang="en-US" b="1" i="0" u="sng" dirty="0" err="1">
                <a:solidFill>
                  <a:srgbClr val="0071F2"/>
                </a:solidFill>
                <a:effectLst/>
                <a:latin typeface="Open Sans" panose="020B0606030504020204" pitchFamily="34" charset="0"/>
                <a:hlinkClick r:id="rId4"/>
              </a:rPr>
              <a:t>Programme</a:t>
            </a:r>
            <a:r>
              <a:rPr lang="en-US" b="0" i="0" dirty="0">
                <a:solidFill>
                  <a:srgbClr val="333333"/>
                </a:solidFill>
                <a:effectLst/>
                <a:latin typeface="Open Sans" panose="020B0606030504020204" pitchFamily="34" charset="0"/>
              </a:rPr>
              <a:t> showcasing hotels with environmentally-friendly best practices to conscientious travelers.</a:t>
            </a:r>
          </a:p>
          <a:p>
            <a:endParaRPr lang="en-US" b="0" i="0" dirty="0">
              <a:solidFill>
                <a:srgbClr val="333333"/>
              </a:solidFill>
              <a:effectLst/>
              <a:latin typeface="Open Sans" panose="020B0606030504020204" pitchFamily="34" charset="0"/>
            </a:endParaRPr>
          </a:p>
          <a:p>
            <a:r>
              <a:rPr lang="en-US" dirty="0"/>
              <a:t>A report by Booking.com indicates that the sustainable travel trend continues to increase, with a vast majority of global travelers (87 per cent) stating that they want to travel sustainably, </a:t>
            </a:r>
            <a:r>
              <a:rPr lang="en-US" dirty="0">
                <a:highlight>
                  <a:srgbClr val="FFFF00"/>
                </a:highlight>
              </a:rPr>
              <a:t>but only 39 per cent confirming that they often or always do so.</a:t>
            </a:r>
          </a:p>
          <a:p>
            <a:endParaRPr lang="en-US"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33333"/>
                </a:solidFill>
                <a:effectLst/>
                <a:latin typeface="Open Sans" panose="020B0606030504020204" pitchFamily="34" charset="0"/>
              </a:rPr>
              <a:t>All good travel guides  such as “Guide du </a:t>
            </a:r>
            <a:r>
              <a:rPr lang="en-US" b="0" i="0" dirty="0" err="1">
                <a:solidFill>
                  <a:srgbClr val="333333"/>
                </a:solidFill>
                <a:effectLst/>
                <a:latin typeface="Open Sans" panose="020B0606030504020204" pitchFamily="34" charset="0"/>
              </a:rPr>
              <a:t>Routard</a:t>
            </a:r>
            <a:r>
              <a:rPr lang="en-US" b="0" i="0" dirty="0">
                <a:solidFill>
                  <a:srgbClr val="333333"/>
                </a:solidFill>
                <a:effectLst/>
                <a:latin typeface="Open Sans" panose="020B0606030504020204" pitchFamily="34" charset="0"/>
              </a:rPr>
              <a:t>” or Forbes magazine now include an eco friendly Hotel section for green travelers.</a:t>
            </a:r>
          </a:p>
          <a:p>
            <a:endParaRPr lang="en-GB" dirty="0">
              <a:highlight>
                <a:srgbClr val="FFFF00"/>
              </a:highlight>
            </a:endParaRPr>
          </a:p>
        </p:txBody>
      </p:sp>
      <p:sp>
        <p:nvSpPr>
          <p:cNvPr id="4" name="Slide Number Placeholder 3"/>
          <p:cNvSpPr>
            <a:spLocks noGrp="1"/>
          </p:cNvSpPr>
          <p:nvPr>
            <p:ph type="sldNum" sz="quarter" idx="5"/>
          </p:nvPr>
        </p:nvSpPr>
        <p:spPr/>
        <p:txBody>
          <a:bodyPr/>
          <a:lstStyle/>
          <a:p>
            <a:fld id="{8DB838D4-8F84-470C-9EEF-E97CA5B61355}" type="slidenum">
              <a:rPr lang="en-GB" smtClean="0"/>
              <a:t>17</a:t>
            </a:fld>
            <a:endParaRPr lang="en-GB"/>
          </a:p>
        </p:txBody>
      </p:sp>
    </p:spTree>
    <p:extLst>
      <p:ext uri="{BB962C8B-B14F-4D97-AF65-F5344CB8AC3E}">
        <p14:creationId xmlns:p14="http://schemas.microsoft.com/office/powerpoint/2010/main" val="1891180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pPr>
            <a:r>
              <a:rPr lang="en-GB" sz="1200" dirty="0"/>
              <a:t>Economic - restaurants and hotels under increasing pressure from customers, regulators, investors and tour operators to employ </a:t>
            </a:r>
            <a:r>
              <a:rPr lang="en-GB" sz="1200" b="1" dirty="0"/>
              <a:t>green procurement policies.</a:t>
            </a:r>
          </a:p>
          <a:p>
            <a:pPr>
              <a:lnSpc>
                <a:spcPct val="120000"/>
              </a:lnSpc>
            </a:pPr>
            <a:r>
              <a:rPr lang="en-GB" sz="1200" b="1" dirty="0"/>
              <a:t>Reduced operating costs </a:t>
            </a:r>
            <a:r>
              <a:rPr lang="en-GB" sz="1200" dirty="0"/>
              <a:t>- through bulk buying from local suppliers, demanding reduced packaging, buying seasonally, etc. grow your own produce, costs can be cut even more dramatically.</a:t>
            </a:r>
          </a:p>
          <a:p>
            <a:pPr>
              <a:lnSpc>
                <a:spcPct val="120000"/>
              </a:lnSpc>
            </a:pPr>
            <a:r>
              <a:rPr lang="en-GB" sz="1200" dirty="0"/>
              <a:t>Improved quality of food and service from suppliers </a:t>
            </a:r>
          </a:p>
          <a:p>
            <a:pPr>
              <a:lnSpc>
                <a:spcPct val="120000"/>
              </a:lnSpc>
            </a:pPr>
            <a:r>
              <a:rPr lang="en-GB" sz="1200" dirty="0"/>
              <a:t>Reduces environmental and health risks</a:t>
            </a:r>
          </a:p>
          <a:p>
            <a:pPr>
              <a:lnSpc>
                <a:spcPct val="120000"/>
              </a:lnSpc>
            </a:pPr>
            <a:r>
              <a:rPr lang="en-GB" sz="1200" dirty="0"/>
              <a:t>Better </a:t>
            </a:r>
            <a:r>
              <a:rPr lang="en-GB" sz="1200" b="1" dirty="0"/>
              <a:t>community relationships </a:t>
            </a:r>
            <a:r>
              <a:rPr lang="en-GB" sz="1200" dirty="0"/>
              <a:t>-  increased customer loyalty, improved morale and loyalty among staff. </a:t>
            </a:r>
          </a:p>
          <a:p>
            <a:pPr>
              <a:lnSpc>
                <a:spcPct val="120000"/>
              </a:lnSpc>
            </a:pPr>
            <a:r>
              <a:rPr lang="en-GB" sz="1200" dirty="0"/>
              <a:t>Demonstrate to stakeholders the importance placed on sustainability issues.</a:t>
            </a:r>
          </a:p>
          <a:p>
            <a:endParaRPr lang="en-GB" dirty="0"/>
          </a:p>
        </p:txBody>
      </p:sp>
      <p:sp>
        <p:nvSpPr>
          <p:cNvPr id="4" name="Slide Number Placeholder 3"/>
          <p:cNvSpPr>
            <a:spLocks noGrp="1"/>
          </p:cNvSpPr>
          <p:nvPr>
            <p:ph type="sldNum" sz="quarter" idx="5"/>
          </p:nvPr>
        </p:nvSpPr>
        <p:spPr/>
        <p:txBody>
          <a:bodyPr/>
          <a:lstStyle/>
          <a:p>
            <a:fld id="{75FFDAED-2279-4269-A20E-A7B882B93D58}" type="slidenum">
              <a:rPr lang="en-GB" smtClean="0"/>
              <a:t>18</a:t>
            </a:fld>
            <a:endParaRPr lang="en-GB"/>
          </a:p>
        </p:txBody>
      </p:sp>
    </p:spTree>
    <p:extLst>
      <p:ext uri="{BB962C8B-B14F-4D97-AF65-F5344CB8AC3E}">
        <p14:creationId xmlns:p14="http://schemas.microsoft.com/office/powerpoint/2010/main" val="1785969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US" b="0" i="0" dirty="0">
                <a:solidFill>
                  <a:srgbClr val="333333"/>
                </a:solidFill>
                <a:effectLst/>
                <a:latin typeface="Open Sans" panose="020B0606030504020204" pitchFamily="34" charset="0"/>
              </a:rPr>
              <a:t>When hotels go green, they do less damage to the environment, lower costs, and win goodwill from guests. </a:t>
            </a:r>
          </a:p>
          <a:p>
            <a:pPr algn="l" rtl="0"/>
            <a:r>
              <a:rPr lang="en-US" b="0" i="0" dirty="0">
                <a:solidFill>
                  <a:srgbClr val="333333"/>
                </a:solidFill>
                <a:effectLst/>
                <a:latin typeface="Open Sans" panose="020B0606030504020204" pitchFamily="34" charset="0"/>
              </a:rPr>
              <a:t>Sustainability in the business world is essential to achieving growth and satisfying customers. </a:t>
            </a:r>
          </a:p>
          <a:p>
            <a:endParaRPr lang="en-GB" dirty="0"/>
          </a:p>
        </p:txBody>
      </p:sp>
      <p:sp>
        <p:nvSpPr>
          <p:cNvPr id="4" name="Slide Number Placeholder 3"/>
          <p:cNvSpPr>
            <a:spLocks noGrp="1"/>
          </p:cNvSpPr>
          <p:nvPr>
            <p:ph type="sldNum" sz="quarter" idx="5"/>
          </p:nvPr>
        </p:nvSpPr>
        <p:spPr/>
        <p:txBody>
          <a:bodyPr/>
          <a:lstStyle/>
          <a:p>
            <a:fld id="{8DB838D4-8F84-470C-9EEF-E97CA5B61355}" type="slidenum">
              <a:rPr lang="en-GB" smtClean="0"/>
              <a:t>19</a:t>
            </a:fld>
            <a:endParaRPr lang="en-GB"/>
          </a:p>
        </p:txBody>
      </p:sp>
    </p:spTree>
    <p:extLst>
      <p:ext uri="{BB962C8B-B14F-4D97-AF65-F5344CB8AC3E}">
        <p14:creationId xmlns:p14="http://schemas.microsoft.com/office/powerpoint/2010/main" val="3155740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One of the obvious financial advantage is cutting down on energy bills and the middle man by sourcing products locally.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But even more than that, Being sustainable is a free Marketing tool.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Communicating about sustainability goals and actions Sharing positive examples will increase the chances of winning contracts with corporates that have sustainability procurement criteria, and enable customers to see the Hotel’s sustainability values when making their booking selection.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Let’s have a look at some hotel chain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Hilton International – Travel with Purpose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02124"/>
                </a:solidFill>
                <a:effectLst/>
                <a:latin typeface="arial" panose="020B0604020202020204" pitchFamily="34" charset="0"/>
              </a:rPr>
              <a:t>They have committed to double their investment in social impact and cut their environmental footprint in half by 2030.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Marriott Group – Swerve 360 – Doing good in every direction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C1C1C"/>
                </a:solidFill>
                <a:effectLst/>
                <a:latin typeface="ProximaNova-Light"/>
              </a:rPr>
              <a:t>Guided by their 2025 Sustainability and Social Impact Goals, they commit to creating positive and sustainable impact wherever they do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rgbClr val="1C1C1C"/>
              </a:solidFill>
              <a:effectLst/>
              <a:latin typeface="ProximaNova-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Premier Inn – A Force for Good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Premier Inn we want to be a Force for Good in everything we do. As the UK’s largest hotel chain, we have a responsibility to our teams, the communities we’re part of and the world around us to act responsibly and sustainably’.”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1C1C1C"/>
              </a:solidFill>
              <a:effectLst/>
              <a:latin typeface="ProximaNova-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IHG – Green Engage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707372"/>
                </a:solidFill>
                <a:effectLst/>
                <a:latin typeface="Graphik-Regular"/>
              </a:rPr>
              <a:t>From using smart design and innovative systems, every single thing that our hotels do to be sustainable can make a big difference to our planet. By staying in our hotels it means that you are part of a worldwide effort to protect our environment.</a:t>
            </a:r>
            <a:endParaRPr lang="en-US" sz="1200" b="0" i="0" dirty="0">
              <a:solidFill>
                <a:srgbClr val="1C1C1C"/>
              </a:solidFill>
              <a:effectLst/>
              <a:latin typeface="ProximaNova-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DB838D4-8F84-470C-9EEF-E97CA5B61355}" type="slidenum">
              <a:rPr lang="en-GB" smtClean="0"/>
              <a:t>21</a:t>
            </a:fld>
            <a:endParaRPr lang="en-GB"/>
          </a:p>
        </p:txBody>
      </p:sp>
    </p:spTree>
    <p:extLst>
      <p:ext uri="{BB962C8B-B14F-4D97-AF65-F5344CB8AC3E}">
        <p14:creationId xmlns:p14="http://schemas.microsoft.com/office/powerpoint/2010/main" val="2727837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Source Sans Pro" panose="020B0503030403020204" pitchFamily="34" charset="0"/>
              </a:rPr>
              <a:t>Chef-restaurateur Arthur Potts Dawson is the co-founder and executive head chef/director of London's first eco-friendly training restaurants, the 66-seat, two-AA-rosette Acorn House and the 64-seat Water House.</a:t>
            </a:r>
          </a:p>
          <a:p>
            <a:endParaRPr lang="en-GB" dirty="0"/>
          </a:p>
        </p:txBody>
      </p:sp>
      <p:sp>
        <p:nvSpPr>
          <p:cNvPr id="4" name="Slide Number Placeholder 3"/>
          <p:cNvSpPr>
            <a:spLocks noGrp="1"/>
          </p:cNvSpPr>
          <p:nvPr>
            <p:ph type="sldNum" sz="quarter" idx="5"/>
          </p:nvPr>
        </p:nvSpPr>
        <p:spPr/>
        <p:txBody>
          <a:bodyPr/>
          <a:lstStyle/>
          <a:p>
            <a:fld id="{75FFDAED-2279-4269-A20E-A7B882B93D58}" type="slidenum">
              <a:rPr lang="en-GB" smtClean="0"/>
              <a:t>22</a:t>
            </a:fld>
            <a:endParaRPr lang="en-GB"/>
          </a:p>
        </p:txBody>
      </p:sp>
    </p:spTree>
    <p:extLst>
      <p:ext uri="{BB962C8B-B14F-4D97-AF65-F5344CB8AC3E}">
        <p14:creationId xmlns:p14="http://schemas.microsoft.com/office/powerpoint/2010/main" val="1390852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00EBB-2850-A4D8-275C-A376E18EC3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59636D-76F6-5E8B-A6DC-58E08B751B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7050B9-F368-BEE0-37D1-38C9B1EEC4BB}"/>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5" name="Footer Placeholder 4">
            <a:extLst>
              <a:ext uri="{FF2B5EF4-FFF2-40B4-BE49-F238E27FC236}">
                <a16:creationId xmlns:a16="http://schemas.microsoft.com/office/drawing/2014/main" id="{FE6A34D8-C2EC-C21D-AC78-FF3D8F0AB4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A797F-BB75-DF81-C7AE-17F8B116F575}"/>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1166443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DB18E-4C68-5040-A81E-8D0FE94DAD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82A197-A377-DDBE-7283-97127B1CD4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6685A3-CB03-005D-F4DD-4F0CAC54DECE}"/>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5" name="Footer Placeholder 4">
            <a:extLst>
              <a:ext uri="{FF2B5EF4-FFF2-40B4-BE49-F238E27FC236}">
                <a16:creationId xmlns:a16="http://schemas.microsoft.com/office/drawing/2014/main" id="{F5170934-F699-CE16-A257-01C27D519A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7FA79-F9B6-77F0-BEE0-B1F3654EFC5A}"/>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1873878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69BC-BD9E-A74D-3A91-82E1CD3B93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9135CE-FF1F-484D-C9F1-BFAF3826AE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D86D5A-063C-CEDD-3B2E-68AD932A0549}"/>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5" name="Footer Placeholder 4">
            <a:extLst>
              <a:ext uri="{FF2B5EF4-FFF2-40B4-BE49-F238E27FC236}">
                <a16:creationId xmlns:a16="http://schemas.microsoft.com/office/drawing/2014/main" id="{71AEB55D-B1C2-4FCE-DC59-7067CD4F6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D61E9-58DD-84E5-A307-F60D6485EDF4}"/>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1934032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B7409-4B3F-310B-1A34-7649A5A44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9CEDF0-AF4B-3337-EE7B-18C714DBEE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8016E3-703A-63A8-B853-215E21B660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D97CBA-4C0A-8EB0-1E89-701D6D586A81}"/>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6" name="Footer Placeholder 5">
            <a:extLst>
              <a:ext uri="{FF2B5EF4-FFF2-40B4-BE49-F238E27FC236}">
                <a16:creationId xmlns:a16="http://schemas.microsoft.com/office/drawing/2014/main" id="{BC194FA0-4E63-8043-88BF-9C3064779F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028464-F843-09D3-CDA9-874712BA2070}"/>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3229526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B9DB-488C-493F-55BD-00821F601E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96993F-4121-AC5C-A6B5-234C5618E6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C42F04-2374-0790-422E-9F32421907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949111-A0EB-405B-D79E-2F61CE1CDF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042D8E-8C40-A54C-E94C-14DB926467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46FFEC-AEE9-650C-8865-253CF667EFBF}"/>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8" name="Footer Placeholder 7">
            <a:extLst>
              <a:ext uri="{FF2B5EF4-FFF2-40B4-BE49-F238E27FC236}">
                <a16:creationId xmlns:a16="http://schemas.microsoft.com/office/drawing/2014/main" id="{533EA3EA-A7C8-6A9B-5345-B84A8E610A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96DE9C-A6E2-B564-DAD7-78FE8049745F}"/>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2863967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A603-2DE7-CAF9-FCA7-0D2D8F690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609AFF-A740-5D12-B809-8E516EC85C97}"/>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4" name="Footer Placeholder 3">
            <a:extLst>
              <a:ext uri="{FF2B5EF4-FFF2-40B4-BE49-F238E27FC236}">
                <a16:creationId xmlns:a16="http://schemas.microsoft.com/office/drawing/2014/main" id="{451CA130-CC7E-FF9E-738C-90E4AA0AB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8FBE8E-D189-805D-B85C-B45A5D4E650A}"/>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3628652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82A53A-6EF0-F1B0-3470-BBCC2FB28441}"/>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3" name="Footer Placeholder 2">
            <a:extLst>
              <a:ext uri="{FF2B5EF4-FFF2-40B4-BE49-F238E27FC236}">
                <a16:creationId xmlns:a16="http://schemas.microsoft.com/office/drawing/2014/main" id="{6EA65B01-DF7F-CDFD-1980-73D70D43EE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739C91-34C3-9465-EAD7-9F5F66518375}"/>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2237385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11755-5F8E-0BEC-61E3-3F970BDE2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405EEE-065F-CD6C-B0B1-57E8D8EB9A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06B42D-EA49-5165-1073-FD8C79C11F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60D5D2-CA47-7124-29DD-76F549BF27AD}"/>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6" name="Footer Placeholder 5">
            <a:extLst>
              <a:ext uri="{FF2B5EF4-FFF2-40B4-BE49-F238E27FC236}">
                <a16:creationId xmlns:a16="http://schemas.microsoft.com/office/drawing/2014/main" id="{AD4B2CB7-B09A-F7F1-F40A-BEE8BBFAE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D7C24D-28D5-2301-8C41-79903D3E0D40}"/>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4444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F86C-E32D-FE89-BD5D-C714A6F88E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FCE2BC-CD10-36CD-C04A-A1EDE2F7E2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55B3E5-8CC9-8744-78C8-E0F74F642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6C3E25-886E-C739-A84B-8FE0CC27388C}"/>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6" name="Footer Placeholder 5">
            <a:extLst>
              <a:ext uri="{FF2B5EF4-FFF2-40B4-BE49-F238E27FC236}">
                <a16:creationId xmlns:a16="http://schemas.microsoft.com/office/drawing/2014/main" id="{BFD46F49-CD4A-0C95-EED5-C4EA771D3B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265FF6-E4EF-0F3C-E225-211472C55056}"/>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80949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50CF8-FD1F-385B-4A42-3516F5BFAC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B56FDA-77E2-1BE2-69D7-EBCF9EA92F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6A965D-F539-C54C-6451-FC3D096829DF}"/>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5" name="Footer Placeholder 4">
            <a:extLst>
              <a:ext uri="{FF2B5EF4-FFF2-40B4-BE49-F238E27FC236}">
                <a16:creationId xmlns:a16="http://schemas.microsoft.com/office/drawing/2014/main" id="{366A87DF-1495-736C-AFDC-40BF0EEA9F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D0577C-DF1D-3538-9C15-DAE8299E19E4}"/>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2453512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81FE4F-AC98-B66C-C197-0E37EA2CAC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7906A3-73C8-2F04-EA5C-67E92FBC0C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EE329-B6CF-A5DE-FEB2-A2E570651AA7}"/>
              </a:ext>
            </a:extLst>
          </p:cNvPr>
          <p:cNvSpPr>
            <a:spLocks noGrp="1"/>
          </p:cNvSpPr>
          <p:nvPr>
            <p:ph type="dt" sz="half" idx="10"/>
          </p:nvPr>
        </p:nvSpPr>
        <p:spPr/>
        <p:txBody>
          <a:bodyPr/>
          <a:lstStyle/>
          <a:p>
            <a:fld id="{B080FADE-ECAD-45EB-BA61-86235DF52B9F}" type="datetimeFigureOut">
              <a:rPr lang="en-GB" smtClean="0"/>
              <a:t>30/10/2022</a:t>
            </a:fld>
            <a:endParaRPr lang="en-GB"/>
          </a:p>
        </p:txBody>
      </p:sp>
      <p:sp>
        <p:nvSpPr>
          <p:cNvPr id="5" name="Footer Placeholder 4">
            <a:extLst>
              <a:ext uri="{FF2B5EF4-FFF2-40B4-BE49-F238E27FC236}">
                <a16:creationId xmlns:a16="http://schemas.microsoft.com/office/drawing/2014/main" id="{E99FFFF9-EAB6-B635-E8BB-0F0115703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3EFDAA-BC76-68A3-52BE-635FD88D1440}"/>
              </a:ext>
            </a:extLst>
          </p:cNvPr>
          <p:cNvSpPr>
            <a:spLocks noGrp="1"/>
          </p:cNvSpPr>
          <p:nvPr>
            <p:ph type="sldNum" sz="quarter" idx="12"/>
          </p:nvPr>
        </p:nvSpPr>
        <p:spPr/>
        <p:txBody>
          <a:bodyPr/>
          <a:lstStyle/>
          <a:p>
            <a:fld id="{AF6E964E-7F73-4692-98E9-23F27D454495}" type="slidenum">
              <a:rPr lang="en-GB" smtClean="0"/>
              <a:t>‹#›</a:t>
            </a:fld>
            <a:endParaRPr lang="en-GB"/>
          </a:p>
        </p:txBody>
      </p:sp>
    </p:spTree>
    <p:extLst>
      <p:ext uri="{BB962C8B-B14F-4D97-AF65-F5344CB8AC3E}">
        <p14:creationId xmlns:p14="http://schemas.microsoft.com/office/powerpoint/2010/main" val="633515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B5791D-D31F-3F83-E64A-16CDD5C3AF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EEE979-D385-F68F-E01A-D5C0415CD8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9E20A-9837-CB2D-42D4-1374F93837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80FADE-ECAD-45EB-BA61-86235DF52B9F}" type="datetimeFigureOut">
              <a:rPr lang="en-GB" smtClean="0"/>
              <a:t>30/10/2022</a:t>
            </a:fld>
            <a:endParaRPr lang="en-GB"/>
          </a:p>
        </p:txBody>
      </p:sp>
      <p:sp>
        <p:nvSpPr>
          <p:cNvPr id="5" name="Footer Placeholder 4">
            <a:extLst>
              <a:ext uri="{FF2B5EF4-FFF2-40B4-BE49-F238E27FC236}">
                <a16:creationId xmlns:a16="http://schemas.microsoft.com/office/drawing/2014/main" id="{50F8302E-3463-E176-D7A5-4EC4705292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DCDFE8-ACAF-1451-5DC1-EFD714B881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E964E-7F73-4692-98E9-23F27D454495}" type="slidenum">
              <a:rPr lang="en-GB" smtClean="0"/>
              <a:t>‹#›</a:t>
            </a:fld>
            <a:endParaRPr lang="en-GB"/>
          </a:p>
        </p:txBody>
      </p:sp>
    </p:spTree>
    <p:extLst>
      <p:ext uri="{BB962C8B-B14F-4D97-AF65-F5344CB8AC3E}">
        <p14:creationId xmlns:p14="http://schemas.microsoft.com/office/powerpoint/2010/main" val="2257722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nglishwithoutend.blogspot.com/"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BudHTnb9G5s?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Vyt1HdR4uLw?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9axXiBdMsyY?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XRXZON--Ang?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ntraveler.com/galleries/2015-06-19/barcelona-bhutan-places-that-limit-tourist-numbers"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chezlorraine.wordpress.com/2015/01/09/bec-english-friday-sustainabilit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onecommunityglobal.org/open-sourcing-our-photovoltaic-systems-design-proces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hyperlink" Target="https://www.hotel-luise.de/en/hotel/" TargetMode="External"/><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7tIZLZ5Fm74?feature=oembed" TargetMode="Externa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sites/default/files/publications/2020-01/welcome-to-wales-priorities-for-the-visitor-economy-2020-to-2025.pdf" TargetMode="External"/><Relationship Id="rId2" Type="http://schemas.openxmlformats.org/officeDocument/2006/relationships/hyperlink" Target="https://www.visitwales.com/inspire-me/days-out/12-eco-friendly-places-visit"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20-02/welcome-to-wales-priorities-for-the-visitor-economy-2020-2025.pdf" TargetMode="External"/><Relationship Id="rId5" Type="http://schemas.openxmlformats.org/officeDocument/2006/relationships/hyperlink" Target="https://www.visitwales.com/inspire-me/holidays/why-you-should-choose-wales-sustainable-holidays" TargetMode="External"/><Relationship Id="rId4" Type="http://schemas.openxmlformats.org/officeDocument/2006/relationships/hyperlink" Target="https://www.theguardian.com/travel/2018/aug/30/why-tourism-is-killing-barcelona-overtourism-photo-essay"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visitwales.com/places-stay/tipi-camping-and-eco-retreats-wal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flyEENtDYkY?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jZLiqMzinBo?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53394-6E40-CE8A-468B-FA7B38530BB7}"/>
              </a:ext>
            </a:extLst>
          </p:cNvPr>
          <p:cNvSpPr>
            <a:spLocks noGrp="1"/>
          </p:cNvSpPr>
          <p:nvPr>
            <p:ph type="ctrTitle"/>
          </p:nvPr>
        </p:nvSpPr>
        <p:spPr>
          <a:xfrm>
            <a:off x="838199" y="291090"/>
            <a:ext cx="10515599" cy="932688"/>
          </a:xfrm>
        </p:spPr>
        <p:txBody>
          <a:bodyPr>
            <a:normAutofit/>
          </a:bodyPr>
          <a:lstStyle/>
          <a:p>
            <a:pPr algn="l"/>
            <a:r>
              <a:rPr lang="en-GB" sz="5400"/>
              <a:t>UK Sustainable Tourism Agenda</a:t>
            </a:r>
          </a:p>
        </p:txBody>
      </p:sp>
      <p:sp>
        <p:nvSpPr>
          <p:cNvPr id="3" name="Subtitle 2">
            <a:extLst>
              <a:ext uri="{FF2B5EF4-FFF2-40B4-BE49-F238E27FC236}">
                <a16:creationId xmlns:a16="http://schemas.microsoft.com/office/drawing/2014/main" id="{CD877C6E-A352-4CA4-1699-7CA897A7C524}"/>
              </a:ext>
            </a:extLst>
          </p:cNvPr>
          <p:cNvSpPr>
            <a:spLocks noGrp="1"/>
          </p:cNvSpPr>
          <p:nvPr>
            <p:ph type="subTitle" idx="1"/>
          </p:nvPr>
        </p:nvSpPr>
        <p:spPr>
          <a:xfrm>
            <a:off x="838199" y="1335726"/>
            <a:ext cx="10515599" cy="420624"/>
          </a:xfrm>
        </p:spPr>
        <p:txBody>
          <a:bodyPr>
            <a:normAutofit fontScale="92500" lnSpcReduction="10000"/>
          </a:bodyPr>
          <a:lstStyle/>
          <a:p>
            <a:pPr algn="l"/>
            <a:r>
              <a:rPr lang="en-GB" sz="2800" b="1" dirty="0"/>
              <a:t>Week 5 </a:t>
            </a:r>
          </a:p>
        </p:txBody>
      </p:sp>
      <p:pic>
        <p:nvPicPr>
          <p:cNvPr id="5" name="Picture 4" descr="A picture containing map&#10;&#10;Description automatically generated">
            <a:extLst>
              <a:ext uri="{FF2B5EF4-FFF2-40B4-BE49-F238E27FC236}">
                <a16:creationId xmlns:a16="http://schemas.microsoft.com/office/drawing/2014/main" id="{8056E9D6-C5A9-6361-D840-ECA17406F7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55253" y="1863801"/>
            <a:ext cx="8881492" cy="4440746"/>
          </a:xfrm>
          <a:prstGeom prst="rect">
            <a:avLst/>
          </a:prstGeom>
        </p:spPr>
      </p:pic>
      <p:sp>
        <p:nvSpPr>
          <p:cNvPr id="6" name="TextBox 5">
            <a:extLst>
              <a:ext uri="{FF2B5EF4-FFF2-40B4-BE49-F238E27FC236}">
                <a16:creationId xmlns:a16="http://schemas.microsoft.com/office/drawing/2014/main" id="{D17023A9-A9D0-1E5E-D0C5-9E5AB68AF946}"/>
              </a:ext>
            </a:extLst>
          </p:cNvPr>
          <p:cNvSpPr txBox="1"/>
          <p:nvPr/>
        </p:nvSpPr>
        <p:spPr>
          <a:xfrm>
            <a:off x="8077418" y="6104492"/>
            <a:ext cx="245932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englishwithoutend.blogspot.com/">
                  <a:extLst>
                    <a:ext uri="{A12FA001-AC4F-418D-AE19-62706E023703}">
                      <ahyp:hlinkClr xmlns:ahyp="http://schemas.microsoft.com/office/drawing/2018/hyperlinkcolor" val="tx"/>
                    </a:ext>
                  </a:extLst>
                </a:hlinkClick>
              </a:rPr>
              <a:t>This </a:t>
            </a:r>
            <a:r>
              <a:rPr lang="en-GB" sz="700" dirty="0" err="1">
                <a:solidFill>
                  <a:srgbClr val="FFFFFF"/>
                </a:solidFill>
                <a:hlinkClick r:id="rId3" tooltip="http://englishwithoutend.blogspot.com/">
                  <a:extLst>
                    <a:ext uri="{A12FA001-AC4F-418D-AE19-62706E023703}">
                      <ahyp:hlinkClr xmlns:ahyp="http://schemas.microsoft.com/office/drawing/2018/hyperlinkcolor" val="tx"/>
                    </a:ext>
                  </a:extLst>
                </a:hlinkClick>
              </a:rPr>
              <a:t>Poto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3005440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Negative Forms of Leisure:</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400" b="1"/>
              <a:t>Consideration of:</a:t>
            </a:r>
          </a:p>
          <a:p>
            <a:pPr marL="0" indent="0">
              <a:buNone/>
            </a:pPr>
            <a:r>
              <a:rPr lang="en-GB" sz="2400"/>
              <a:t> 1) Recreational Drugs (EG; Latin America – Arguably  now a Global Concern??) = Tourism  / Events Scene.</a:t>
            </a:r>
          </a:p>
          <a:p>
            <a:pPr marL="0" indent="0">
              <a:buNone/>
            </a:pPr>
            <a:endParaRPr lang="en-GB" sz="2400"/>
          </a:p>
          <a:p>
            <a:pPr marL="0" indent="0">
              <a:buNone/>
            </a:pPr>
            <a:r>
              <a:rPr lang="en-GB" sz="2400"/>
              <a:t>2) Conflicts with multiple landowners – Destructive Countryside Users / Landowners / Conservationists......</a:t>
            </a:r>
          </a:p>
          <a:p>
            <a:pPr marL="0" indent="0">
              <a:buNone/>
            </a:pPr>
            <a:endParaRPr lang="en-GB" sz="2400"/>
          </a:p>
          <a:p>
            <a:pPr marL="0" indent="0">
              <a:buNone/>
            </a:pPr>
            <a:r>
              <a:rPr lang="en-GB" sz="2400"/>
              <a:t>3) Sporting Drug Abuse – Steroid Abuse......</a:t>
            </a:r>
          </a:p>
          <a:p>
            <a:pPr marL="0" indent="0">
              <a:buNone/>
            </a:pPr>
            <a:endParaRPr lang="en-GB" sz="2400"/>
          </a:p>
          <a:p>
            <a:pPr marL="0" indent="0">
              <a:buNone/>
            </a:pPr>
            <a:r>
              <a:rPr lang="en-GB" sz="2400"/>
              <a:t>4) Increase in Violent Natured Leisure Forms – Combat Sports....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Negative forms of leisure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000"/>
              <a:t>5) Gambling – Anti Social Behaviour  - Tourism Locations like: </a:t>
            </a:r>
            <a:r>
              <a:rPr lang="en-GB" sz="2000" b="1" u="sng"/>
              <a:t>LAS VEGAS – GAMBLING CAPITAL OF THE WORLD</a:t>
            </a:r>
          </a:p>
          <a:p>
            <a:pPr marL="0" indent="0">
              <a:buNone/>
            </a:pPr>
            <a:endParaRPr lang="en-GB" sz="2000"/>
          </a:p>
          <a:p>
            <a:pPr marL="0" indent="0">
              <a:buNone/>
            </a:pPr>
            <a:r>
              <a:rPr lang="en-GB" sz="2000"/>
              <a:t>6) Tourism  / Events Negative Impacts = Social Impacts -----Ladette  / Lad Cultures – Noise Pollution.... 18-30 holidays (IBIZA)</a:t>
            </a:r>
          </a:p>
          <a:p>
            <a:pPr marL="0" indent="0">
              <a:buNone/>
            </a:pPr>
            <a:endParaRPr lang="en-GB" sz="2000"/>
          </a:p>
          <a:p>
            <a:pPr marL="0" indent="0">
              <a:buNone/>
            </a:pPr>
            <a:r>
              <a:rPr lang="en-GB" sz="2000"/>
              <a:t>7) General Aesthetic Abuse – Graffiti Art / Cultural Decline........</a:t>
            </a:r>
          </a:p>
          <a:p>
            <a:pPr marL="0" indent="0">
              <a:buNone/>
            </a:pPr>
            <a:endParaRPr lang="en-GB" sz="2000"/>
          </a:p>
          <a:p>
            <a:pPr marL="0" indent="0">
              <a:buNone/>
            </a:pPr>
            <a:r>
              <a:rPr lang="en-GB" sz="2000"/>
              <a:t>8) Discrimination – Leisure / Tourism / Sport Activities...........</a:t>
            </a:r>
          </a:p>
          <a:p>
            <a:pPr marL="0" indent="0">
              <a:buNone/>
            </a:pPr>
            <a:endParaRPr lang="en-GB" sz="2000"/>
          </a:p>
          <a:p>
            <a:pPr marL="0" indent="0">
              <a:buNone/>
            </a:pPr>
            <a:r>
              <a:rPr lang="en-GB" sz="2000"/>
              <a:t>9) Crime Related Tourism = </a:t>
            </a:r>
            <a:r>
              <a:rPr lang="en-GB" sz="2000" b="1" u="sng"/>
              <a:t>MIAMI - CRIME CAPITAL OF THE WORLD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Negative forms of leisure.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107156"/>
            <a:ext cx="6906491" cy="6069807"/>
          </a:xfrm>
        </p:spPr>
        <p:txBody>
          <a:bodyPr anchor="ctr">
            <a:normAutofit/>
          </a:bodyPr>
          <a:lstStyle/>
          <a:p>
            <a:pPr marL="0" indent="0">
              <a:buNone/>
            </a:pPr>
            <a:r>
              <a:rPr lang="en-GB" sz="2000" dirty="0"/>
              <a:t>10) Sex Tourism = Paedophilia / Sex Trafficking  / Pornography - - -$US 97 Billion spent on worldwide pornography sales........</a:t>
            </a:r>
          </a:p>
          <a:p>
            <a:pPr marL="0" indent="0">
              <a:buNone/>
            </a:pPr>
            <a:endParaRPr lang="en-GB" sz="2000" dirty="0"/>
          </a:p>
          <a:p>
            <a:pPr marL="0" indent="0">
              <a:buNone/>
            </a:pPr>
            <a:r>
              <a:rPr lang="en-GB" sz="2000" dirty="0"/>
              <a:t>11) Debasement of Cultures = Negative  Socio – Economic Tourism  / Events Impacts.....</a:t>
            </a:r>
          </a:p>
          <a:p>
            <a:pPr marL="0" indent="0">
              <a:buNone/>
            </a:pPr>
            <a:endParaRPr lang="en-GB" sz="2000" dirty="0"/>
          </a:p>
          <a:p>
            <a:pPr marL="0" indent="0">
              <a:buNone/>
            </a:pPr>
            <a:r>
              <a:rPr lang="en-GB" sz="2000" dirty="0"/>
              <a:t>12) Corruption in Sports =  (Bribery  / Corruption  /Drugs / Hooliganism........)</a:t>
            </a:r>
          </a:p>
          <a:p>
            <a:pPr marL="0" indent="0">
              <a:buNone/>
            </a:pPr>
            <a:endParaRPr lang="en-GB" sz="2000" dirty="0"/>
          </a:p>
          <a:p>
            <a:pPr marL="0" indent="0">
              <a:buNone/>
            </a:pPr>
            <a:r>
              <a:rPr lang="en-GB" sz="2000" dirty="0"/>
              <a:t>13) Dangerous Sports = Adventure Activities / </a:t>
            </a:r>
            <a:r>
              <a:rPr lang="en-GB" sz="2000" dirty="0" err="1"/>
              <a:t>Watersports</a:t>
            </a:r>
            <a:r>
              <a:rPr lang="en-GB" sz="2000" dirty="0"/>
              <a:t> / Extreme Sports............</a:t>
            </a:r>
          </a:p>
          <a:p>
            <a:pPr marL="0" indent="0">
              <a:buNone/>
            </a:pPr>
            <a:endParaRPr lang="en-GB" sz="2000" dirty="0"/>
          </a:p>
          <a:p>
            <a:pPr marL="0" indent="0">
              <a:buNone/>
            </a:pPr>
            <a:r>
              <a:rPr lang="en-GB" sz="2000" dirty="0"/>
              <a:t>14) Terrorism  = Safety and Security – with  regards to tourism in the 21</a:t>
            </a:r>
            <a:r>
              <a:rPr lang="en-GB" sz="2000" baseline="30000" dirty="0"/>
              <a:t>st</a:t>
            </a:r>
            <a:r>
              <a:rPr lang="en-GB" sz="2000" dirty="0"/>
              <a:t> Century.</a:t>
            </a:r>
          </a:p>
          <a:p>
            <a:pPr marL="0" indent="0">
              <a:buNone/>
            </a:pPr>
            <a:endParaRPr lang="en-GB" sz="2000" dirty="0"/>
          </a:p>
          <a:p>
            <a:pPr marL="0" indent="0">
              <a:buNone/>
            </a:pPr>
            <a:r>
              <a:rPr lang="en-GB" sz="2000" dirty="0"/>
              <a:t>15) Environmental Impacts = Urban Sprawl / Pollution  / Littering / Erosion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D3BFE-9093-1821-F069-35FD7D4D7F92}"/>
              </a:ext>
            </a:extLst>
          </p:cNvPr>
          <p:cNvSpPr>
            <a:spLocks noGrp="1"/>
          </p:cNvSpPr>
          <p:nvPr>
            <p:ph type="title"/>
          </p:nvPr>
        </p:nvSpPr>
        <p:spPr/>
        <p:txBody>
          <a:bodyPr/>
          <a:lstStyle/>
          <a:p>
            <a:r>
              <a:rPr lang="en-GB" dirty="0"/>
              <a:t>Can eco-tourism help save the ocean?</a:t>
            </a:r>
          </a:p>
        </p:txBody>
      </p:sp>
      <p:pic>
        <p:nvPicPr>
          <p:cNvPr id="4" name="Online Media 3" title="Can eco-tourism help save the ocean?">
            <a:hlinkClick r:id="" action="ppaction://media"/>
            <a:extLst>
              <a:ext uri="{FF2B5EF4-FFF2-40B4-BE49-F238E27FC236}">
                <a16:creationId xmlns:a16="http://schemas.microsoft.com/office/drawing/2014/main" id="{2DA69905-4868-71BB-C8E2-F355D58996FD}"/>
              </a:ext>
            </a:extLst>
          </p:cNvPr>
          <p:cNvPicPr>
            <a:picLocks noGrp="1" noRot="1" noChangeAspect="1"/>
          </p:cNvPicPr>
          <p:nvPr>
            <p:ph idx="1"/>
            <a:videoFile r:link="rId1"/>
          </p:nvPr>
        </p:nvPicPr>
        <p:blipFill>
          <a:blip r:embed="rId3"/>
          <a:stretch>
            <a:fillRect/>
          </a:stretch>
        </p:blipFill>
        <p:spPr>
          <a:xfrm>
            <a:off x="1596232" y="1604168"/>
            <a:ext cx="8526462" cy="4817777"/>
          </a:xfrm>
          <a:prstGeom prst="rect">
            <a:avLst/>
          </a:prstGeom>
        </p:spPr>
      </p:pic>
    </p:spTree>
    <p:extLst>
      <p:ext uri="{BB962C8B-B14F-4D97-AF65-F5344CB8AC3E}">
        <p14:creationId xmlns:p14="http://schemas.microsoft.com/office/powerpoint/2010/main" val="403358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D415-4436-D650-8B83-9C83A9E0D43E}"/>
              </a:ext>
            </a:extLst>
          </p:cNvPr>
          <p:cNvSpPr>
            <a:spLocks noGrp="1"/>
          </p:cNvSpPr>
          <p:nvPr>
            <p:ph type="title"/>
          </p:nvPr>
        </p:nvSpPr>
        <p:spPr/>
        <p:txBody>
          <a:bodyPr/>
          <a:lstStyle/>
          <a:p>
            <a:r>
              <a:rPr lang="en-GB" dirty="0"/>
              <a:t>How mass tourism is destroying cities</a:t>
            </a:r>
          </a:p>
        </p:txBody>
      </p:sp>
      <p:pic>
        <p:nvPicPr>
          <p:cNvPr id="4" name="Online Media 3" title="How mass tourism is destroying cities">
            <a:hlinkClick r:id="" action="ppaction://media"/>
            <a:extLst>
              <a:ext uri="{FF2B5EF4-FFF2-40B4-BE49-F238E27FC236}">
                <a16:creationId xmlns:a16="http://schemas.microsoft.com/office/drawing/2014/main" id="{15D78AE0-5EA3-961E-2881-D31C4C3FDFF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1372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FE64A-1771-CBE6-83F9-E6B09E097B2E}"/>
              </a:ext>
            </a:extLst>
          </p:cNvPr>
          <p:cNvSpPr>
            <a:spLocks noGrp="1"/>
          </p:cNvSpPr>
          <p:nvPr>
            <p:ph type="title"/>
          </p:nvPr>
        </p:nvSpPr>
        <p:spPr>
          <a:xfrm>
            <a:off x="838200" y="365126"/>
            <a:ext cx="10515600" cy="639032"/>
          </a:xfrm>
        </p:spPr>
        <p:txBody>
          <a:bodyPr>
            <a:normAutofit/>
          </a:bodyPr>
          <a:lstStyle/>
          <a:p>
            <a:r>
              <a:rPr lang="en-GB" sz="3600" dirty="0"/>
              <a:t>Toxic Tourism: The unwelcome impact</a:t>
            </a:r>
          </a:p>
        </p:txBody>
      </p:sp>
      <p:pic>
        <p:nvPicPr>
          <p:cNvPr id="4" name="Online Media 3" title="Toxic Tourism: The unwelcome impact">
            <a:hlinkClick r:id="" action="ppaction://media"/>
            <a:extLst>
              <a:ext uri="{FF2B5EF4-FFF2-40B4-BE49-F238E27FC236}">
                <a16:creationId xmlns:a16="http://schemas.microsoft.com/office/drawing/2014/main" id="{592DA4F1-B6AE-432D-9A40-FA3D841F0308}"/>
              </a:ext>
            </a:extLst>
          </p:cNvPr>
          <p:cNvPicPr>
            <a:picLocks noGrp="1" noRot="1" noChangeAspect="1"/>
          </p:cNvPicPr>
          <p:nvPr>
            <p:ph idx="1"/>
            <a:videoFile r:link="rId1"/>
          </p:nvPr>
        </p:nvPicPr>
        <p:blipFill>
          <a:blip r:embed="rId3"/>
          <a:stretch>
            <a:fillRect/>
          </a:stretch>
        </p:blipFill>
        <p:spPr>
          <a:xfrm>
            <a:off x="1480991" y="1402454"/>
            <a:ext cx="8510368" cy="5183062"/>
          </a:xfrm>
          <a:prstGeom prst="rect">
            <a:avLst/>
          </a:prstGeom>
        </p:spPr>
      </p:pic>
    </p:spTree>
    <p:extLst>
      <p:ext uri="{BB962C8B-B14F-4D97-AF65-F5344CB8AC3E}">
        <p14:creationId xmlns:p14="http://schemas.microsoft.com/office/powerpoint/2010/main" val="92074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9F6DA-F8F4-7BEE-A375-BAD7C19C6184}"/>
              </a:ext>
            </a:extLst>
          </p:cNvPr>
          <p:cNvSpPr>
            <a:spLocks noGrp="1"/>
          </p:cNvSpPr>
          <p:nvPr>
            <p:ph type="title"/>
          </p:nvPr>
        </p:nvSpPr>
        <p:spPr/>
        <p:txBody>
          <a:bodyPr/>
          <a:lstStyle/>
          <a:p>
            <a:r>
              <a:rPr lang="en-GB" dirty="0"/>
              <a:t>The Impact of Tourism</a:t>
            </a:r>
          </a:p>
        </p:txBody>
      </p:sp>
      <p:pic>
        <p:nvPicPr>
          <p:cNvPr id="4" name="Online Media 3" title="The Impact of Tourism">
            <a:hlinkClick r:id="" action="ppaction://media"/>
            <a:extLst>
              <a:ext uri="{FF2B5EF4-FFF2-40B4-BE49-F238E27FC236}">
                <a16:creationId xmlns:a16="http://schemas.microsoft.com/office/drawing/2014/main" id="{E2CF01FC-B8C0-4EA0-B4C8-EFD7826C64F1}"/>
              </a:ext>
            </a:extLst>
          </p:cNvPr>
          <p:cNvPicPr>
            <a:picLocks noGrp="1" noRot="1" noChangeAspect="1"/>
          </p:cNvPicPr>
          <p:nvPr>
            <p:ph idx="1"/>
            <a:videoFile r:link="rId1"/>
          </p:nvPr>
        </p:nvPicPr>
        <p:blipFill>
          <a:blip r:embed="rId3"/>
          <a:stretch>
            <a:fillRect/>
          </a:stretch>
        </p:blipFill>
        <p:spPr>
          <a:xfrm>
            <a:off x="1273428" y="1825625"/>
            <a:ext cx="8673847" cy="4901055"/>
          </a:xfrm>
          <a:prstGeom prst="rect">
            <a:avLst/>
          </a:prstGeom>
        </p:spPr>
      </p:pic>
    </p:spTree>
    <p:extLst>
      <p:ext uri="{BB962C8B-B14F-4D97-AF65-F5344CB8AC3E}">
        <p14:creationId xmlns:p14="http://schemas.microsoft.com/office/powerpoint/2010/main" val="345270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9133ADF-FAE6-DD6D-77AF-5F3DC099BB59}"/>
              </a:ext>
            </a:extLst>
          </p:cNvPr>
          <p:cNvPicPr>
            <a:picLocks noChangeAspect="1"/>
          </p:cNvPicPr>
          <p:nvPr/>
        </p:nvPicPr>
        <p:blipFill rotWithShape="1">
          <a:blip r:embed="rId2"/>
          <a:srcRect l="522" t="9091" r="22777"/>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36F70-36D8-1CE6-91A0-E75B2D054E1A}"/>
              </a:ext>
            </a:extLst>
          </p:cNvPr>
          <p:cNvSpPr>
            <a:spLocks noGrp="1"/>
          </p:cNvSpPr>
          <p:nvPr>
            <p:ph type="title"/>
          </p:nvPr>
        </p:nvSpPr>
        <p:spPr>
          <a:xfrm>
            <a:off x="371094" y="1161288"/>
            <a:ext cx="3438144" cy="1124712"/>
          </a:xfrm>
        </p:spPr>
        <p:txBody>
          <a:bodyPr anchor="b">
            <a:normAutofit/>
          </a:bodyPr>
          <a:lstStyle/>
          <a:p>
            <a:r>
              <a:rPr lang="en-GB" sz="2800" dirty="0"/>
              <a:t>Destinations with over tourism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DA163A4-4317-64CF-B975-0E04D0A68E9B}"/>
              </a:ext>
            </a:extLst>
          </p:cNvPr>
          <p:cNvSpPr>
            <a:spLocks noGrp="1"/>
          </p:cNvSpPr>
          <p:nvPr>
            <p:ph idx="1"/>
          </p:nvPr>
        </p:nvSpPr>
        <p:spPr>
          <a:xfrm>
            <a:off x="371094" y="2718054"/>
            <a:ext cx="3438906" cy="3207258"/>
          </a:xfrm>
        </p:spPr>
        <p:txBody>
          <a:bodyPr anchor="t">
            <a:normAutofit/>
          </a:bodyPr>
          <a:lstStyle/>
          <a:p>
            <a:r>
              <a:rPr lang="en-GB" sz="1700" dirty="0">
                <a:hlinkClick r:id="rId3"/>
              </a:rPr>
              <a:t>https://www.cntraveler.com/galleries/2015-06-19/barcelona-bhutan-places-that-limit-tourist-numbers</a:t>
            </a:r>
            <a:endParaRPr lang="en-GB" sz="1700" dirty="0"/>
          </a:p>
          <a:p>
            <a:endParaRPr lang="en-GB" sz="1700" dirty="0"/>
          </a:p>
        </p:txBody>
      </p:sp>
    </p:spTree>
    <p:extLst>
      <p:ext uri="{BB962C8B-B14F-4D97-AF65-F5344CB8AC3E}">
        <p14:creationId xmlns:p14="http://schemas.microsoft.com/office/powerpoint/2010/main" val="1724477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359" y="212343"/>
            <a:ext cx="3600860" cy="1294448"/>
          </a:xfrm>
        </p:spPr>
        <p:txBody>
          <a:bodyPr>
            <a:normAutofit/>
          </a:bodyPr>
          <a:lstStyle/>
          <a:p>
            <a:r>
              <a:rPr lang="en-GB" sz="3400" b="1" dirty="0"/>
              <a:t>Positive Impacts</a:t>
            </a:r>
          </a:p>
        </p:txBody>
      </p:sp>
      <p:sp>
        <p:nvSpPr>
          <p:cNvPr id="3" name="Content Placeholder 2"/>
          <p:cNvSpPr>
            <a:spLocks noGrp="1"/>
          </p:cNvSpPr>
          <p:nvPr>
            <p:ph idx="1"/>
          </p:nvPr>
        </p:nvSpPr>
        <p:spPr>
          <a:xfrm>
            <a:off x="5126418" y="552091"/>
            <a:ext cx="6224335" cy="5431536"/>
          </a:xfrm>
        </p:spPr>
        <p:txBody>
          <a:bodyPr anchor="ctr">
            <a:normAutofit/>
          </a:bodyPr>
          <a:lstStyle/>
          <a:p>
            <a:r>
              <a:rPr lang="en-GB" sz="2000"/>
              <a:t>1)  Tourism assists in ‘Developing World’</a:t>
            </a:r>
          </a:p>
          <a:p>
            <a:endParaRPr lang="en-GB" sz="2000"/>
          </a:p>
          <a:p>
            <a:r>
              <a:rPr lang="en-GB" sz="2000"/>
              <a:t>2) Computer Technology  / Media used and abused in so many different ways - - however, overall a valuable tool??!!</a:t>
            </a:r>
          </a:p>
          <a:p>
            <a:endParaRPr lang="en-GB" sz="2000"/>
          </a:p>
          <a:p>
            <a:r>
              <a:rPr lang="en-GB" sz="2000"/>
              <a:t>3) Greater Laws in place to develop / enforce Sports, Events + Tourism = Planning Regimes / Laws / Rules / Regulations......</a:t>
            </a:r>
          </a:p>
          <a:p>
            <a:endParaRPr lang="en-GB" sz="2000"/>
          </a:p>
          <a:p>
            <a:r>
              <a:rPr lang="en-GB" sz="2000"/>
              <a:t>4)Tourism can ‘in many ways’ assist in collaborating communities- - -breaking down stereotypes......</a:t>
            </a:r>
          </a:p>
          <a:p>
            <a:endParaRPr lang="en-GB" sz="2000"/>
          </a:p>
          <a:p>
            <a:r>
              <a:rPr lang="en-GB" sz="2000"/>
              <a:t>5) Only minority groups abuse : Leisure / Tourism  / Sports</a:t>
            </a:r>
          </a:p>
        </p:txBody>
      </p:sp>
      <p:pic>
        <p:nvPicPr>
          <p:cNvPr id="4" name="Picture 3">
            <a:extLst>
              <a:ext uri="{FF2B5EF4-FFF2-40B4-BE49-F238E27FC236}">
                <a16:creationId xmlns:a16="http://schemas.microsoft.com/office/drawing/2014/main" id="{370F4F9A-DD59-94DF-A71D-6C90A91D58FD}"/>
              </a:ext>
            </a:extLst>
          </p:cNvPr>
          <p:cNvPicPr>
            <a:picLocks noChangeAspect="1"/>
          </p:cNvPicPr>
          <p:nvPr/>
        </p:nvPicPr>
        <p:blipFill>
          <a:blip r:embed="rId2"/>
          <a:stretch>
            <a:fillRect/>
          </a:stretch>
        </p:blipFill>
        <p:spPr>
          <a:xfrm>
            <a:off x="479647" y="1315228"/>
            <a:ext cx="3673461" cy="448056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387502" cy="779463"/>
          </a:xfrm>
        </p:spPr>
        <p:txBody>
          <a:bodyPr>
            <a:normAutofit/>
          </a:bodyPr>
          <a:lstStyle/>
          <a:p>
            <a:r>
              <a:rPr lang="en-GB" sz="3600" dirty="0"/>
              <a:t>Leisure in tourism </a:t>
            </a:r>
          </a:p>
        </p:txBody>
      </p:sp>
      <p:sp>
        <p:nvSpPr>
          <p:cNvPr id="3" name="Content Placeholder 2"/>
          <p:cNvSpPr>
            <a:spLocks noGrp="1"/>
          </p:cNvSpPr>
          <p:nvPr>
            <p:ph idx="1"/>
          </p:nvPr>
        </p:nvSpPr>
        <p:spPr>
          <a:xfrm>
            <a:off x="838200" y="1295416"/>
            <a:ext cx="5387502" cy="4881547"/>
          </a:xfrm>
        </p:spPr>
        <p:txBody>
          <a:bodyPr>
            <a:normAutofit/>
          </a:bodyPr>
          <a:lstStyle/>
          <a:p>
            <a:pPr>
              <a:lnSpc>
                <a:spcPct val="100000"/>
              </a:lnSpc>
            </a:pPr>
            <a:r>
              <a:rPr lang="en-GB" sz="2200" dirty="0"/>
              <a:t>Isn’t LEISURE like any other form of industry - - - it can be ‘used’ , ‘abused’  and ‘manipulated’ in so many ways by so many people in society!!!!!!!!!!?????????</a:t>
            </a:r>
          </a:p>
          <a:p>
            <a:pPr>
              <a:lnSpc>
                <a:spcPct val="100000"/>
              </a:lnSpc>
            </a:pPr>
            <a:r>
              <a:rPr lang="en-GB" sz="2200" dirty="0"/>
              <a:t>Leisure tourism refers to take a break from daily routine life. Leisure tourists usually enjoy beauty and nice hotels and resorts, enjoy atmosphere of beaches. </a:t>
            </a:r>
          </a:p>
          <a:p>
            <a:pPr>
              <a:lnSpc>
                <a:spcPct val="100000"/>
              </a:lnSpc>
            </a:pPr>
            <a:r>
              <a:rPr lang="en-GB" sz="2200" dirty="0"/>
              <a:t>The most popular activities of leisure tourism include social tours, cultural tours, religious tours, family tours, sports tours, and medical tours.</a:t>
            </a:r>
          </a:p>
        </p:txBody>
      </p:sp>
      <p:pic>
        <p:nvPicPr>
          <p:cNvPr id="4" name="Picture 3" descr="A group of white chairs on a beach by a body of water&#10;&#10;Description automatically generated with low confidence">
            <a:extLst>
              <a:ext uri="{FF2B5EF4-FFF2-40B4-BE49-F238E27FC236}">
                <a16:creationId xmlns:a16="http://schemas.microsoft.com/office/drawing/2014/main" id="{9578846C-641E-A3F5-52C7-2D4224B97ABB}"/>
              </a:ext>
            </a:extLst>
          </p:cNvPr>
          <p:cNvPicPr>
            <a:picLocks noChangeAspect="1"/>
          </p:cNvPicPr>
          <p:nvPr/>
        </p:nvPicPr>
        <p:blipFill rotWithShape="1">
          <a:blip r:embed="rId2"/>
          <a:srcRect l="12590" r="20563"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F3579-23D0-BD9F-D0DC-293421CD04F8}"/>
              </a:ext>
            </a:extLst>
          </p:cNvPr>
          <p:cNvSpPr>
            <a:spLocks noGrp="1"/>
          </p:cNvSpPr>
          <p:nvPr>
            <p:ph type="title"/>
          </p:nvPr>
        </p:nvSpPr>
        <p:spPr>
          <a:xfrm>
            <a:off x="5297762" y="329184"/>
            <a:ext cx="6251110" cy="1783080"/>
          </a:xfrm>
        </p:spPr>
        <p:txBody>
          <a:bodyPr anchor="b">
            <a:normAutofit/>
          </a:bodyPr>
          <a:lstStyle/>
          <a:p>
            <a:r>
              <a:rPr lang="en-GB" sz="5400"/>
              <a:t>TASK </a:t>
            </a:r>
          </a:p>
        </p:txBody>
      </p:sp>
      <p:pic>
        <p:nvPicPr>
          <p:cNvPr id="5" name="Picture 4" descr="A person holding a globe">
            <a:extLst>
              <a:ext uri="{FF2B5EF4-FFF2-40B4-BE49-F238E27FC236}">
                <a16:creationId xmlns:a16="http://schemas.microsoft.com/office/drawing/2014/main" id="{75F4919B-F745-9F83-41CF-3A32D7FD7BA7}"/>
              </a:ext>
            </a:extLst>
          </p:cNvPr>
          <p:cNvPicPr>
            <a:picLocks noChangeAspect="1"/>
          </p:cNvPicPr>
          <p:nvPr/>
        </p:nvPicPr>
        <p:blipFill rotWithShape="1">
          <a:blip r:embed="rId2"/>
          <a:srcRect l="29962" r="2963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4CE999A4-7AF9-0A68-4D06-E3E2915B4705}"/>
              </a:ext>
            </a:extLst>
          </p:cNvPr>
          <p:cNvSpPr>
            <a:spLocks noGrp="1"/>
          </p:cNvSpPr>
          <p:nvPr>
            <p:ph idx="1"/>
          </p:nvPr>
        </p:nvSpPr>
        <p:spPr>
          <a:xfrm>
            <a:off x="5297762" y="2706624"/>
            <a:ext cx="6251110" cy="3483864"/>
          </a:xfrm>
        </p:spPr>
        <p:txBody>
          <a:bodyPr>
            <a:normAutofit fontScale="92500"/>
          </a:bodyPr>
          <a:lstStyle/>
          <a:p>
            <a:pPr>
              <a:lnSpc>
                <a:spcPct val="150000"/>
              </a:lnSpc>
            </a:pPr>
            <a:r>
              <a:rPr lang="en-GB" sz="2400" dirty="0"/>
              <a:t>In groups research tourism situations around the globe: </a:t>
            </a:r>
          </a:p>
          <a:p>
            <a:pPr marL="514350" indent="-514350">
              <a:lnSpc>
                <a:spcPct val="150000"/>
              </a:lnSpc>
              <a:buFont typeface="+mj-lt"/>
              <a:buAutoNum type="alphaLcParenR"/>
            </a:pPr>
            <a:r>
              <a:rPr lang="en-GB" sz="2400" dirty="0"/>
              <a:t>That have had a positive impact on a region</a:t>
            </a:r>
          </a:p>
          <a:p>
            <a:pPr marL="514350" indent="-514350">
              <a:lnSpc>
                <a:spcPct val="150000"/>
              </a:lnSpc>
              <a:buFont typeface="+mj-lt"/>
              <a:buAutoNum type="alphaLcParenR"/>
            </a:pPr>
            <a:r>
              <a:rPr lang="en-GB" sz="2400" dirty="0"/>
              <a:t>Have had a negative impact on a region </a:t>
            </a:r>
          </a:p>
          <a:p>
            <a:pPr marL="514350" indent="-514350">
              <a:lnSpc>
                <a:spcPct val="150000"/>
              </a:lnSpc>
              <a:buFont typeface="+mj-lt"/>
              <a:buAutoNum type="alphaLcParenR"/>
            </a:pPr>
            <a:r>
              <a:rPr lang="en-GB" sz="2400" dirty="0"/>
              <a:t>Whether it be ecologically, economically or socially. </a:t>
            </a:r>
          </a:p>
        </p:txBody>
      </p:sp>
    </p:spTree>
    <p:extLst>
      <p:ext uri="{BB962C8B-B14F-4D97-AF65-F5344CB8AC3E}">
        <p14:creationId xmlns:p14="http://schemas.microsoft.com/office/powerpoint/2010/main" val="1230708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2D30-E7A0-40F4-9CDF-B1620C279AE8}"/>
              </a:ext>
            </a:extLst>
          </p:cNvPr>
          <p:cNvSpPr>
            <a:spLocks noGrp="1"/>
          </p:cNvSpPr>
          <p:nvPr>
            <p:ph type="title"/>
          </p:nvPr>
        </p:nvSpPr>
        <p:spPr>
          <a:xfrm>
            <a:off x="1703512" y="23167"/>
            <a:ext cx="8229600" cy="562074"/>
          </a:xfrm>
        </p:spPr>
        <p:txBody>
          <a:bodyPr anchor="ctr">
            <a:normAutofit fontScale="90000"/>
          </a:bodyPr>
          <a:lstStyle/>
          <a:p>
            <a:pPr algn="ctr"/>
            <a:r>
              <a:rPr lang="en-GB" sz="3600" b="1" dirty="0"/>
              <a:t>Hospitality Trends</a:t>
            </a:r>
          </a:p>
        </p:txBody>
      </p:sp>
      <p:sp>
        <p:nvSpPr>
          <p:cNvPr id="3" name="Content Placeholder 2">
            <a:extLst>
              <a:ext uri="{FF2B5EF4-FFF2-40B4-BE49-F238E27FC236}">
                <a16:creationId xmlns:a16="http://schemas.microsoft.com/office/drawing/2014/main" id="{44E15EE5-06E7-40B1-BDEC-3C243EE200F1}"/>
              </a:ext>
            </a:extLst>
          </p:cNvPr>
          <p:cNvSpPr>
            <a:spLocks noGrp="1"/>
          </p:cNvSpPr>
          <p:nvPr>
            <p:ph sz="half" idx="1"/>
          </p:nvPr>
        </p:nvSpPr>
        <p:spPr>
          <a:xfrm>
            <a:off x="414338" y="836712"/>
            <a:ext cx="7409854" cy="5678388"/>
          </a:xfrm>
        </p:spPr>
        <p:txBody>
          <a:bodyPr vert="horz" lIns="91440" tIns="45720" rIns="91440" bIns="45720" rtlCol="0" anchor="t">
            <a:normAutofit/>
          </a:bodyPr>
          <a:lstStyle/>
          <a:p>
            <a:r>
              <a:rPr lang="en-GB" sz="2200" dirty="0"/>
              <a:t>Millennials’ make a positive difference, an </a:t>
            </a:r>
            <a:r>
              <a:rPr lang="en-GB" sz="2200" b="1" dirty="0"/>
              <a:t>urge for new travel experiences </a:t>
            </a:r>
            <a:r>
              <a:rPr lang="en-GB" sz="2200" dirty="0"/>
              <a:t>is on the rise.</a:t>
            </a:r>
            <a:endParaRPr lang="en-GB" sz="2200" dirty="0">
              <a:cs typeface="Calibri"/>
            </a:endParaRPr>
          </a:p>
          <a:p>
            <a:r>
              <a:rPr lang="en-GB" sz="2200" b="1" dirty="0"/>
              <a:t>Impact of travel</a:t>
            </a:r>
            <a:r>
              <a:rPr lang="en-GB" sz="2200" dirty="0"/>
              <a:t>: One of the trends defining travel in 2020 and beyond, is the new luxury consumer </a:t>
            </a:r>
            <a:r>
              <a:rPr lang="en-GB" sz="2200" b="1" dirty="0"/>
              <a:t>requiring a shift from wasteful extras. </a:t>
            </a:r>
            <a:endParaRPr lang="en-GB" sz="2200" dirty="0"/>
          </a:p>
          <a:p>
            <a:r>
              <a:rPr lang="en-GB" sz="2200" dirty="0"/>
              <a:t>Travellers are </a:t>
            </a:r>
            <a:r>
              <a:rPr lang="en-GB" sz="2200" b="1" dirty="0"/>
              <a:t>interested in society and local people </a:t>
            </a:r>
            <a:r>
              <a:rPr lang="en-GB" sz="2200" dirty="0"/>
              <a:t>investigating </a:t>
            </a:r>
            <a:r>
              <a:rPr lang="en-GB" sz="2200" b="1" dirty="0"/>
              <a:t>the roots of their destinations</a:t>
            </a:r>
            <a:r>
              <a:rPr lang="en-GB" sz="2200" dirty="0"/>
              <a:t>.</a:t>
            </a:r>
          </a:p>
          <a:p>
            <a:r>
              <a:rPr lang="en-GB" sz="2200" dirty="0"/>
              <a:t>Travelling alone has grown into a </a:t>
            </a:r>
            <a:r>
              <a:rPr lang="en-GB" sz="2200" b="1" dirty="0"/>
              <a:t>big hospitality trend. </a:t>
            </a:r>
          </a:p>
          <a:p>
            <a:r>
              <a:rPr lang="en-GB" sz="2200" dirty="0"/>
              <a:t>Travellers want to spend money in places with purpose. </a:t>
            </a:r>
          </a:p>
          <a:p>
            <a:r>
              <a:rPr lang="en-GB" sz="2200" b="1" dirty="0"/>
              <a:t>Sustainability</a:t>
            </a:r>
            <a:r>
              <a:rPr lang="en-GB" sz="2200" dirty="0"/>
              <a:t> has become an </a:t>
            </a:r>
            <a:r>
              <a:rPr lang="en-GB" sz="2200" b="1" dirty="0"/>
              <a:t>integral part of other trends </a:t>
            </a:r>
            <a:r>
              <a:rPr lang="en-GB" sz="2200" dirty="0"/>
              <a:t>such as experiences in essentialism and places with purpose. (Jacobsen, 2020)</a:t>
            </a:r>
          </a:p>
          <a:p>
            <a:endParaRPr lang="en-GB" sz="2200" dirty="0"/>
          </a:p>
          <a:p>
            <a:pPr>
              <a:lnSpc>
                <a:spcPct val="90000"/>
              </a:lnSpc>
            </a:pPr>
            <a:endParaRPr lang="en-GB" sz="1100" dirty="0"/>
          </a:p>
        </p:txBody>
      </p:sp>
      <p:pic>
        <p:nvPicPr>
          <p:cNvPr id="5" name="Picture 4" descr="Background pattern&#10;&#10;Description automatically generated">
            <a:extLst>
              <a:ext uri="{FF2B5EF4-FFF2-40B4-BE49-F238E27FC236}">
                <a16:creationId xmlns:a16="http://schemas.microsoft.com/office/drawing/2014/main" id="{45F413C7-2D3E-4765-8DC9-8040FA0C11E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1241" y="1844824"/>
            <a:ext cx="2520280" cy="2520280"/>
          </a:xfrm>
          <a:prstGeom prst="rect">
            <a:avLst/>
          </a:prstGeom>
          <a:noFill/>
        </p:spPr>
      </p:pic>
    </p:spTree>
    <p:extLst>
      <p:ext uri="{BB962C8B-B14F-4D97-AF65-F5344CB8AC3E}">
        <p14:creationId xmlns:p14="http://schemas.microsoft.com/office/powerpoint/2010/main" val="304082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1038E-EEAC-4BBB-A5FB-D11C0DC48D0A}"/>
              </a:ext>
            </a:extLst>
          </p:cNvPr>
          <p:cNvSpPr>
            <a:spLocks noGrp="1"/>
          </p:cNvSpPr>
          <p:nvPr>
            <p:ph type="title"/>
          </p:nvPr>
        </p:nvSpPr>
        <p:spPr>
          <a:xfrm>
            <a:off x="263763" y="114235"/>
            <a:ext cx="2629122" cy="711502"/>
          </a:xfrm>
        </p:spPr>
        <p:txBody>
          <a:bodyPr vert="horz" lIns="91440" tIns="45720" rIns="91440" bIns="45720" rtlCol="0" anchor="ctr">
            <a:normAutofit/>
          </a:bodyPr>
          <a:lstStyle/>
          <a:p>
            <a:r>
              <a:rPr lang="en-US" sz="3200" b="1" dirty="0"/>
              <a:t>Sustainability </a:t>
            </a:r>
          </a:p>
        </p:txBody>
      </p:sp>
      <p:sp>
        <p:nvSpPr>
          <p:cNvPr id="3" name="Content Placeholder 2">
            <a:extLst>
              <a:ext uri="{FF2B5EF4-FFF2-40B4-BE49-F238E27FC236}">
                <a16:creationId xmlns:a16="http://schemas.microsoft.com/office/drawing/2014/main" id="{961DE351-D310-4ADA-8C8F-9B65FE10B9C7}"/>
              </a:ext>
            </a:extLst>
          </p:cNvPr>
          <p:cNvSpPr>
            <a:spLocks noGrp="1"/>
          </p:cNvSpPr>
          <p:nvPr>
            <p:ph sz="half" idx="1"/>
          </p:nvPr>
        </p:nvSpPr>
        <p:spPr>
          <a:xfrm>
            <a:off x="410409" y="766834"/>
            <a:ext cx="6456005" cy="5883603"/>
          </a:xfrm>
        </p:spPr>
        <p:txBody>
          <a:bodyPr vert="horz" lIns="91440" tIns="45720" rIns="91440" bIns="45720" rtlCol="0">
            <a:normAutofit fontScale="92500"/>
          </a:bodyPr>
          <a:lstStyle/>
          <a:p>
            <a:pPr marL="0">
              <a:lnSpc>
                <a:spcPct val="110000"/>
              </a:lnSpc>
            </a:pPr>
            <a:r>
              <a:rPr lang="en-US" sz="2000" dirty="0"/>
              <a:t>Society is becoming more </a:t>
            </a:r>
            <a:r>
              <a:rPr lang="en-US" sz="2000" b="1" dirty="0"/>
              <a:t>environmentally conscious </a:t>
            </a:r>
            <a:r>
              <a:rPr lang="en-US" sz="2000" dirty="0"/>
              <a:t>as it becomes clear sustainability is an important issue. These changing attitudes are filtering into </a:t>
            </a:r>
            <a:r>
              <a:rPr lang="en-US" sz="2000" b="1" dirty="0"/>
              <a:t>the way travellers choose their hotel</a:t>
            </a:r>
            <a:r>
              <a:rPr lang="en-US" sz="2000" dirty="0"/>
              <a:t>. </a:t>
            </a:r>
            <a:r>
              <a:rPr lang="en-US" sz="2000" b="1" dirty="0"/>
              <a:t>Sustainable hotels </a:t>
            </a:r>
            <a:r>
              <a:rPr lang="en-US" sz="2000" dirty="0"/>
              <a:t>look at eco-friendly construction, energy saving, waste management as priorities.</a:t>
            </a:r>
          </a:p>
          <a:p>
            <a:pPr marL="0">
              <a:lnSpc>
                <a:spcPct val="110000"/>
              </a:lnSpc>
            </a:pPr>
            <a:endParaRPr lang="en-US" sz="2000" b="1" dirty="0"/>
          </a:p>
          <a:p>
            <a:pPr>
              <a:lnSpc>
                <a:spcPct val="110000"/>
              </a:lnSpc>
            </a:pPr>
            <a:r>
              <a:rPr lang="en-US" sz="2000" b="1" dirty="0"/>
              <a:t>Green hotels</a:t>
            </a:r>
            <a:br>
              <a:rPr lang="en-US" sz="2000" b="1" dirty="0"/>
            </a:br>
            <a:r>
              <a:rPr lang="en-US" sz="2000" dirty="0"/>
              <a:t> </a:t>
            </a:r>
            <a:r>
              <a:rPr lang="en-US" sz="2000" dirty="0" err="1"/>
              <a:t>Hotels</a:t>
            </a:r>
            <a:r>
              <a:rPr lang="en-US" sz="2000" dirty="0"/>
              <a:t> are reacting by using solar power, conserving water, reducing plastic, adopting motion sensors, and adding meat alternatives to menus. </a:t>
            </a:r>
          </a:p>
          <a:p>
            <a:pPr marL="0" indent="0">
              <a:lnSpc>
                <a:spcPct val="110000"/>
              </a:lnSpc>
              <a:buNone/>
            </a:pPr>
            <a:endParaRPr lang="en-US" sz="2000" dirty="0"/>
          </a:p>
          <a:p>
            <a:pPr>
              <a:lnSpc>
                <a:spcPct val="110000"/>
              </a:lnSpc>
            </a:pPr>
            <a:r>
              <a:rPr lang="en-US" sz="2000" b="1" dirty="0"/>
              <a:t>Sustainable restaurants </a:t>
            </a:r>
          </a:p>
          <a:p>
            <a:pPr marL="0">
              <a:lnSpc>
                <a:spcPct val="110000"/>
              </a:lnSpc>
            </a:pPr>
            <a:r>
              <a:rPr lang="en-US" sz="2000" dirty="0"/>
              <a:t>The food we eat accounts for </a:t>
            </a:r>
            <a:r>
              <a:rPr lang="en-US" sz="2000" b="1" dirty="0"/>
              <a:t>25% of all greenhouse gas emissions</a:t>
            </a:r>
            <a:r>
              <a:rPr lang="en-US" sz="2000" dirty="0"/>
              <a:t>. That means, where we choose to eat out matters. </a:t>
            </a:r>
          </a:p>
          <a:p>
            <a:pPr marL="0">
              <a:lnSpc>
                <a:spcPct val="110000"/>
              </a:lnSpc>
            </a:pPr>
            <a:r>
              <a:rPr lang="en-US" sz="2000" dirty="0"/>
              <a:t>https://www.foodmadegood.org</a:t>
            </a:r>
          </a:p>
          <a:p>
            <a:pPr marL="0">
              <a:lnSpc>
                <a:spcPct val="110000"/>
              </a:lnSpc>
            </a:pPr>
            <a:endParaRPr lang="en-US" sz="2000" dirty="0"/>
          </a:p>
          <a:p>
            <a:pPr marL="0"/>
            <a:endParaRPr lang="en-US" sz="900" dirty="0"/>
          </a:p>
        </p:txBody>
      </p:sp>
      <p:pic>
        <p:nvPicPr>
          <p:cNvPr id="5" name="Picture 4">
            <a:extLst>
              <a:ext uri="{FF2B5EF4-FFF2-40B4-BE49-F238E27FC236}">
                <a16:creationId xmlns:a16="http://schemas.microsoft.com/office/drawing/2014/main" id="{0CC5C167-F3BF-44A7-A7AA-FA3E87EDA2F9}"/>
              </a:ext>
            </a:extLst>
          </p:cNvPr>
          <p:cNvPicPr>
            <a:picLocks noChangeAspect="1"/>
          </p:cNvPicPr>
          <p:nvPr/>
        </p:nvPicPr>
        <p:blipFill rotWithShape="1">
          <a:blip r:embed="rId3"/>
          <a:srcRect t="11056" b="7401"/>
          <a:stretch/>
        </p:blipFill>
        <p:spPr>
          <a:xfrm>
            <a:off x="7008899" y="1343709"/>
            <a:ext cx="4514498" cy="3384721"/>
          </a:xfrm>
          <a:prstGeom prst="rect">
            <a:avLst/>
          </a:prstGeom>
          <a:effectLst/>
        </p:spPr>
      </p:pic>
    </p:spTree>
    <p:extLst>
      <p:ext uri="{BB962C8B-B14F-4D97-AF65-F5344CB8AC3E}">
        <p14:creationId xmlns:p14="http://schemas.microsoft.com/office/powerpoint/2010/main" val="3459801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rot="3068628">
            <a:off x="8984938" y="1470"/>
            <a:ext cx="1249439" cy="1711560"/>
          </a:xfrm>
          <a:prstGeom prst="rect">
            <a:avLst/>
          </a:prstGeom>
        </p:spPr>
      </p:pic>
      <p:sp>
        <p:nvSpPr>
          <p:cNvPr id="6" name="TextBox 6"/>
          <p:cNvSpPr txBox="1"/>
          <p:nvPr/>
        </p:nvSpPr>
        <p:spPr>
          <a:xfrm>
            <a:off x="4367808" y="476673"/>
            <a:ext cx="2893512" cy="564257"/>
          </a:xfrm>
          <a:prstGeom prst="rect">
            <a:avLst/>
          </a:prstGeom>
        </p:spPr>
        <p:txBody>
          <a:bodyPr lIns="0" tIns="0" rIns="0" bIns="0" rtlCol="0" anchor="t">
            <a:spAutoFit/>
          </a:bodyPr>
          <a:lstStyle/>
          <a:p>
            <a:pPr algn="ctr">
              <a:lnSpc>
                <a:spcPts val="4374"/>
              </a:lnSpc>
              <a:spcBef>
                <a:spcPct val="0"/>
              </a:spcBef>
            </a:pPr>
            <a:endParaRPr lang="en-US" sz="4166" dirty="0">
              <a:solidFill>
                <a:srgbClr val="EF7B66"/>
              </a:solidFill>
              <a:latin typeface="Shrikhand Italics"/>
            </a:endParaRPr>
          </a:p>
        </p:txBody>
      </p:sp>
      <p:sp>
        <p:nvSpPr>
          <p:cNvPr id="12" name="TextBox 11">
            <a:extLst>
              <a:ext uri="{FF2B5EF4-FFF2-40B4-BE49-F238E27FC236}">
                <a16:creationId xmlns:a16="http://schemas.microsoft.com/office/drawing/2014/main" id="{F4B35357-E783-4F82-938B-BF483AEEA094}"/>
              </a:ext>
            </a:extLst>
          </p:cNvPr>
          <p:cNvSpPr txBox="1"/>
          <p:nvPr/>
        </p:nvSpPr>
        <p:spPr>
          <a:xfrm>
            <a:off x="2999655" y="395585"/>
            <a:ext cx="6192688" cy="923330"/>
          </a:xfrm>
          <a:prstGeom prst="rect">
            <a:avLst/>
          </a:prstGeom>
          <a:noFill/>
        </p:spPr>
        <p:txBody>
          <a:bodyPr wrap="square" rtlCol="0">
            <a:spAutoFit/>
          </a:bodyPr>
          <a:lstStyle/>
          <a:p>
            <a:pPr algn="ctr"/>
            <a:r>
              <a:rPr lang="en-GB" sz="3600" dirty="0">
                <a:solidFill>
                  <a:srgbClr val="002060"/>
                </a:solidFill>
              </a:rPr>
              <a:t>What is sustainability?</a:t>
            </a:r>
          </a:p>
          <a:p>
            <a:pPr algn="ctr"/>
            <a:endParaRPr lang="en-GB" dirty="0"/>
          </a:p>
        </p:txBody>
      </p:sp>
      <p:sp>
        <p:nvSpPr>
          <p:cNvPr id="13" name="TextBox 12">
            <a:extLst>
              <a:ext uri="{FF2B5EF4-FFF2-40B4-BE49-F238E27FC236}">
                <a16:creationId xmlns:a16="http://schemas.microsoft.com/office/drawing/2014/main" id="{D59D7261-8AFB-4590-9464-A6970C411AEC}"/>
              </a:ext>
            </a:extLst>
          </p:cNvPr>
          <p:cNvSpPr txBox="1"/>
          <p:nvPr/>
        </p:nvSpPr>
        <p:spPr>
          <a:xfrm>
            <a:off x="1803458" y="1221533"/>
            <a:ext cx="7652664" cy="1200329"/>
          </a:xfrm>
          <a:prstGeom prst="rect">
            <a:avLst/>
          </a:prstGeom>
          <a:noFill/>
        </p:spPr>
        <p:txBody>
          <a:bodyPr wrap="square" rtlCol="0">
            <a:spAutoFit/>
          </a:bodyPr>
          <a:lstStyle/>
          <a:p>
            <a:r>
              <a:rPr lang="en-US" sz="2400" b="1" dirty="0">
                <a:solidFill>
                  <a:srgbClr val="002060"/>
                </a:solidFill>
              </a:rPr>
              <a:t>Sustainability means</a:t>
            </a:r>
            <a:r>
              <a:rPr lang="en-US" sz="2400" dirty="0">
                <a:solidFill>
                  <a:srgbClr val="002060"/>
                </a:solidFill>
              </a:rPr>
              <a:t> meeting our own needs without compromising the ability of future generations to meet theirs</a:t>
            </a:r>
            <a:endParaRPr lang="en-GB" sz="2400" dirty="0">
              <a:solidFill>
                <a:srgbClr val="002060"/>
              </a:solidFill>
            </a:endParaRPr>
          </a:p>
        </p:txBody>
      </p:sp>
      <p:sp>
        <p:nvSpPr>
          <p:cNvPr id="17" name="TextBox 16">
            <a:extLst>
              <a:ext uri="{FF2B5EF4-FFF2-40B4-BE49-F238E27FC236}">
                <a16:creationId xmlns:a16="http://schemas.microsoft.com/office/drawing/2014/main" id="{0C20561A-6BF8-4DC0-ABA7-2F809AD5E4C9}"/>
              </a:ext>
            </a:extLst>
          </p:cNvPr>
          <p:cNvSpPr txBox="1"/>
          <p:nvPr/>
        </p:nvSpPr>
        <p:spPr>
          <a:xfrm>
            <a:off x="1697766" y="2515463"/>
            <a:ext cx="5670376" cy="2677656"/>
          </a:xfrm>
          <a:prstGeom prst="rect">
            <a:avLst/>
          </a:prstGeom>
          <a:noFill/>
        </p:spPr>
        <p:txBody>
          <a:bodyPr wrap="square">
            <a:spAutoFit/>
          </a:bodyPr>
          <a:lstStyle/>
          <a:p>
            <a:r>
              <a:rPr lang="en-GB" sz="2400" b="1" dirty="0">
                <a:solidFill>
                  <a:srgbClr val="002060"/>
                </a:solidFill>
              </a:rPr>
              <a:t>The 3 pillars of Sustainability</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Environmental Sustainability</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Economical Sustainability</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Social Sustainability</a:t>
            </a:r>
          </a:p>
        </p:txBody>
      </p:sp>
      <p:pic>
        <p:nvPicPr>
          <p:cNvPr id="18" name="Picture 17">
            <a:extLst>
              <a:ext uri="{FF2B5EF4-FFF2-40B4-BE49-F238E27FC236}">
                <a16:creationId xmlns:a16="http://schemas.microsoft.com/office/drawing/2014/main" id="{62C96235-81FB-4D32-A954-9C5794711BD5}"/>
              </a:ext>
            </a:extLst>
          </p:cNvPr>
          <p:cNvPicPr>
            <a:picLocks noChangeAspect="1"/>
          </p:cNvPicPr>
          <p:nvPr/>
        </p:nvPicPr>
        <p:blipFill rotWithShape="1">
          <a:blip r:embed="rId4"/>
          <a:srcRect l="37400" t="37693" r="31888" b="12182"/>
          <a:stretch/>
        </p:blipFill>
        <p:spPr>
          <a:xfrm>
            <a:off x="6420097" y="2187367"/>
            <a:ext cx="3318562" cy="3045051"/>
          </a:xfrm>
          <a:prstGeom prst="rect">
            <a:avLst/>
          </a:prstGeom>
        </p:spPr>
      </p:pic>
      <p:sp>
        <p:nvSpPr>
          <p:cNvPr id="20" name="TextBox 19">
            <a:extLst>
              <a:ext uri="{FF2B5EF4-FFF2-40B4-BE49-F238E27FC236}">
                <a16:creationId xmlns:a16="http://schemas.microsoft.com/office/drawing/2014/main" id="{8042875F-96FE-42F1-8336-0EDBC0CAC504}"/>
              </a:ext>
            </a:extLst>
          </p:cNvPr>
          <p:cNvSpPr txBox="1"/>
          <p:nvPr/>
        </p:nvSpPr>
        <p:spPr>
          <a:xfrm>
            <a:off x="1919536" y="5235223"/>
            <a:ext cx="8748464" cy="523220"/>
          </a:xfrm>
          <a:prstGeom prst="rect">
            <a:avLst/>
          </a:prstGeom>
          <a:noFill/>
        </p:spPr>
        <p:txBody>
          <a:bodyPr wrap="square" rtlCol="0">
            <a:spAutoFit/>
          </a:bodyPr>
          <a:lstStyle/>
          <a:p>
            <a:r>
              <a:rPr lang="en-US" sz="1400" i="1" dirty="0"/>
              <a:t>United Nations General Assembly “48. Sustainable development: managing and protecting our common environment “2005 World Summit Outcome</a:t>
            </a:r>
            <a:endParaRPr lang="en-GB" sz="1400" i="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4367808" y="476673"/>
            <a:ext cx="2893512" cy="564257"/>
          </a:xfrm>
          <a:prstGeom prst="rect">
            <a:avLst/>
          </a:prstGeom>
        </p:spPr>
        <p:txBody>
          <a:bodyPr lIns="0" tIns="0" rIns="0" bIns="0" rtlCol="0" anchor="t">
            <a:spAutoFit/>
          </a:bodyPr>
          <a:lstStyle/>
          <a:p>
            <a:pPr algn="ctr">
              <a:lnSpc>
                <a:spcPts val="4374"/>
              </a:lnSpc>
              <a:spcBef>
                <a:spcPct val="0"/>
              </a:spcBef>
            </a:pPr>
            <a:endParaRPr lang="en-US" sz="4166" dirty="0">
              <a:solidFill>
                <a:srgbClr val="EF7B66"/>
              </a:solidFill>
              <a:latin typeface="Shrikhand Italics"/>
            </a:endParaRPr>
          </a:p>
        </p:txBody>
      </p:sp>
      <p:sp>
        <p:nvSpPr>
          <p:cNvPr id="12" name="TextBox 11">
            <a:extLst>
              <a:ext uri="{FF2B5EF4-FFF2-40B4-BE49-F238E27FC236}">
                <a16:creationId xmlns:a16="http://schemas.microsoft.com/office/drawing/2014/main" id="{F4B35357-E783-4F82-938B-BF483AEEA094}"/>
              </a:ext>
            </a:extLst>
          </p:cNvPr>
          <p:cNvSpPr txBox="1"/>
          <p:nvPr/>
        </p:nvSpPr>
        <p:spPr>
          <a:xfrm>
            <a:off x="2135560" y="395585"/>
            <a:ext cx="8136904" cy="1477328"/>
          </a:xfrm>
          <a:prstGeom prst="rect">
            <a:avLst/>
          </a:prstGeom>
          <a:noFill/>
        </p:spPr>
        <p:txBody>
          <a:bodyPr wrap="square" rtlCol="0">
            <a:spAutoFit/>
          </a:bodyPr>
          <a:lstStyle/>
          <a:p>
            <a:pPr algn="ctr"/>
            <a:r>
              <a:rPr lang="en-GB" sz="3600" dirty="0">
                <a:solidFill>
                  <a:srgbClr val="002060"/>
                </a:solidFill>
              </a:rPr>
              <a:t>What practices can Hotels adopt to be considered sustainable ?</a:t>
            </a:r>
          </a:p>
          <a:p>
            <a:pPr algn="ctr"/>
            <a:endParaRPr lang="en-GB" dirty="0"/>
          </a:p>
        </p:txBody>
      </p:sp>
      <p:sp>
        <p:nvSpPr>
          <p:cNvPr id="9" name="TextBox 8">
            <a:extLst>
              <a:ext uri="{FF2B5EF4-FFF2-40B4-BE49-F238E27FC236}">
                <a16:creationId xmlns:a16="http://schemas.microsoft.com/office/drawing/2014/main" id="{D840A96F-0195-4634-939E-BADBCA4E3311}"/>
              </a:ext>
            </a:extLst>
          </p:cNvPr>
          <p:cNvSpPr txBox="1"/>
          <p:nvPr/>
        </p:nvSpPr>
        <p:spPr>
          <a:xfrm>
            <a:off x="1919537" y="1715905"/>
            <a:ext cx="5968731" cy="4431983"/>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002060"/>
                </a:solidFill>
              </a:rPr>
              <a:t>Create an “Eco warrior” Team</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Choose green Recruitment and training process</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Adopt Eco Friendly Guest services</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Source Local and Eco friendly products</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Operate with efficiency</a:t>
            </a:r>
          </a:p>
          <a:p>
            <a:endParaRPr lang="en-GB" sz="2400" dirty="0">
              <a:solidFill>
                <a:srgbClr val="002060"/>
              </a:solidFill>
            </a:endParaRPr>
          </a:p>
          <a:p>
            <a:endParaRPr lang="en-GB" dirty="0">
              <a:solidFill>
                <a:srgbClr val="002060"/>
              </a:solidFill>
            </a:endParaRPr>
          </a:p>
        </p:txBody>
      </p:sp>
      <p:pic>
        <p:nvPicPr>
          <p:cNvPr id="2050" name="Picture 2" descr="Our Eco Stance - Bedfont Scientific Ltd. - Our family, innovating health,  for yours - Based in Maidstone">
            <a:extLst>
              <a:ext uri="{FF2B5EF4-FFF2-40B4-BE49-F238E27FC236}">
                <a16:creationId xmlns:a16="http://schemas.microsoft.com/office/drawing/2014/main" id="{8F1B64F6-F5B9-432C-8932-EB817528A70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68344" y="2420889"/>
            <a:ext cx="3040205" cy="3022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738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4367808" y="476673"/>
            <a:ext cx="2893512" cy="564257"/>
          </a:xfrm>
          <a:prstGeom prst="rect">
            <a:avLst/>
          </a:prstGeom>
        </p:spPr>
        <p:txBody>
          <a:bodyPr lIns="0" tIns="0" rIns="0" bIns="0" rtlCol="0" anchor="t">
            <a:spAutoFit/>
          </a:bodyPr>
          <a:lstStyle/>
          <a:p>
            <a:pPr algn="ctr">
              <a:lnSpc>
                <a:spcPts val="4374"/>
              </a:lnSpc>
              <a:spcBef>
                <a:spcPct val="0"/>
              </a:spcBef>
            </a:pPr>
            <a:endParaRPr lang="en-US" sz="4166" dirty="0">
              <a:solidFill>
                <a:srgbClr val="EF7B66"/>
              </a:solidFill>
              <a:latin typeface="Shrikhand Italics"/>
            </a:endParaRPr>
          </a:p>
        </p:txBody>
      </p:sp>
      <p:sp>
        <p:nvSpPr>
          <p:cNvPr id="12" name="TextBox 11">
            <a:extLst>
              <a:ext uri="{FF2B5EF4-FFF2-40B4-BE49-F238E27FC236}">
                <a16:creationId xmlns:a16="http://schemas.microsoft.com/office/drawing/2014/main" id="{F4B35357-E783-4F82-938B-BF483AEEA094}"/>
              </a:ext>
            </a:extLst>
          </p:cNvPr>
          <p:cNvSpPr txBox="1"/>
          <p:nvPr/>
        </p:nvSpPr>
        <p:spPr>
          <a:xfrm>
            <a:off x="2027548" y="579264"/>
            <a:ext cx="8136904" cy="923330"/>
          </a:xfrm>
          <a:prstGeom prst="rect">
            <a:avLst/>
          </a:prstGeom>
          <a:noFill/>
        </p:spPr>
        <p:txBody>
          <a:bodyPr wrap="square" rtlCol="0">
            <a:spAutoFit/>
          </a:bodyPr>
          <a:lstStyle/>
          <a:p>
            <a:pPr algn="ctr"/>
            <a:r>
              <a:rPr lang="en-GB" sz="3600" dirty="0">
                <a:solidFill>
                  <a:srgbClr val="002060"/>
                </a:solidFill>
              </a:rPr>
              <a:t>Sustainability awards and credentials</a:t>
            </a:r>
          </a:p>
          <a:p>
            <a:pPr algn="ctr"/>
            <a:endParaRPr lang="en-GB" dirty="0"/>
          </a:p>
        </p:txBody>
      </p:sp>
      <p:pic>
        <p:nvPicPr>
          <p:cNvPr id="4098" name="Picture 2" descr="Green Key - Certifications">
            <a:extLst>
              <a:ext uri="{FF2B5EF4-FFF2-40B4-BE49-F238E27FC236}">
                <a16:creationId xmlns:a16="http://schemas.microsoft.com/office/drawing/2014/main" id="{09D92FA9-569D-4511-B41A-6583EA423D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7066" y="2915829"/>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reen Hotels: The GreenLeaders Programme from Tripadvisor">
            <a:extLst>
              <a:ext uri="{FF2B5EF4-FFF2-40B4-BE49-F238E27FC236}">
                <a16:creationId xmlns:a16="http://schemas.microsoft.com/office/drawing/2014/main" id="{7F6AA9AC-2E5C-49A8-8498-BB3D799B19F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04119" y="1502595"/>
            <a:ext cx="4571998" cy="138588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Carbis Bay Hotel wins AA Eco Hotel of The Year 2019">
            <a:extLst>
              <a:ext uri="{FF2B5EF4-FFF2-40B4-BE49-F238E27FC236}">
                <a16:creationId xmlns:a16="http://schemas.microsoft.com/office/drawing/2014/main" id="{59169221-18D4-4D3C-94D7-6ECF1C6535BA}"/>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14952"/>
          <a:stretch/>
        </p:blipFill>
        <p:spPr bwMode="auto">
          <a:xfrm>
            <a:off x="2196244" y="3247710"/>
            <a:ext cx="1696272" cy="1923546"/>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Awards for Excellence 2021 UK, Ireland, Europe &amp;amp; the Mediterranean Winners!  | Condé Nast Johansens">
            <a:extLst>
              <a:ext uri="{FF2B5EF4-FFF2-40B4-BE49-F238E27FC236}">
                <a16:creationId xmlns:a16="http://schemas.microsoft.com/office/drawing/2014/main" id="{3C59906B-A14B-4885-9B05-A671C0C60A3B}"/>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376" t="10450" r="25588" b="5089"/>
          <a:stretch/>
        </p:blipFill>
        <p:spPr bwMode="auto">
          <a:xfrm>
            <a:off x="2207568" y="1502595"/>
            <a:ext cx="2160240" cy="2022419"/>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Top 5 Eco Hotels: UK Edition | Access Bookings – Blog">
            <a:extLst>
              <a:ext uri="{FF2B5EF4-FFF2-40B4-BE49-F238E27FC236}">
                <a16:creationId xmlns:a16="http://schemas.microsoft.com/office/drawing/2014/main" id="{808A0DEA-4729-4F7A-8C72-ED1C7F22F9E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31326" y="3350146"/>
            <a:ext cx="2730243" cy="182111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22EACE3-99A7-43DE-AF91-9D12CEA289C9}"/>
              </a:ext>
            </a:extLst>
          </p:cNvPr>
          <p:cNvSpPr txBox="1"/>
          <p:nvPr/>
        </p:nvSpPr>
        <p:spPr>
          <a:xfrm>
            <a:off x="1758752" y="5270129"/>
            <a:ext cx="8892480" cy="523220"/>
          </a:xfrm>
          <a:prstGeom prst="rect">
            <a:avLst/>
          </a:prstGeom>
          <a:noFill/>
        </p:spPr>
        <p:txBody>
          <a:bodyPr wrap="square" rtlCol="0">
            <a:spAutoFit/>
          </a:bodyPr>
          <a:lstStyle/>
          <a:p>
            <a:r>
              <a:rPr lang="en-US" sz="1400" i="1" dirty="0"/>
              <a:t>Booking.com (2018), Where Sustainable Travel is Headed in 2018, available from https://globalnews. booking.com/where-sustainabletravel-is-headed-in-2018/ 45</a:t>
            </a:r>
            <a:endParaRPr lang="en-GB" sz="1400" i="1" dirty="0"/>
          </a:p>
        </p:txBody>
      </p:sp>
    </p:spTree>
    <p:extLst>
      <p:ext uri="{BB962C8B-B14F-4D97-AF65-F5344CB8AC3E}">
        <p14:creationId xmlns:p14="http://schemas.microsoft.com/office/powerpoint/2010/main" val="1446082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5F469D-6036-455C-8DB0-D45BBDE0E8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4530" y="5404420"/>
            <a:ext cx="3945632" cy="1351658"/>
          </a:xfrm>
          <a:prstGeom prst="rect">
            <a:avLst/>
          </a:prstGeom>
        </p:spPr>
      </p:pic>
      <p:sp>
        <p:nvSpPr>
          <p:cNvPr id="2" name="Title 1">
            <a:extLst>
              <a:ext uri="{FF2B5EF4-FFF2-40B4-BE49-F238E27FC236}">
                <a16:creationId xmlns:a16="http://schemas.microsoft.com/office/drawing/2014/main" id="{B8C07F6C-74FB-4C97-89C8-32D918D959C0}"/>
              </a:ext>
            </a:extLst>
          </p:cNvPr>
          <p:cNvSpPr>
            <a:spLocks noGrp="1"/>
          </p:cNvSpPr>
          <p:nvPr>
            <p:ph type="title"/>
          </p:nvPr>
        </p:nvSpPr>
        <p:spPr>
          <a:xfrm>
            <a:off x="429256" y="101922"/>
            <a:ext cx="7886700" cy="1325563"/>
          </a:xfrm>
        </p:spPr>
        <p:txBody>
          <a:bodyPr/>
          <a:lstStyle/>
          <a:p>
            <a:r>
              <a:rPr lang="en-GB" sz="3600" dirty="0"/>
              <a:t>The business benefits of sustainable sourcing</a:t>
            </a:r>
          </a:p>
        </p:txBody>
      </p:sp>
      <p:sp>
        <p:nvSpPr>
          <p:cNvPr id="3" name="Content Placeholder 2">
            <a:extLst>
              <a:ext uri="{FF2B5EF4-FFF2-40B4-BE49-F238E27FC236}">
                <a16:creationId xmlns:a16="http://schemas.microsoft.com/office/drawing/2014/main" id="{5D0B2A8F-EAF3-4E6D-B440-E15C870A9ACF}"/>
              </a:ext>
            </a:extLst>
          </p:cNvPr>
          <p:cNvSpPr>
            <a:spLocks noGrp="1"/>
          </p:cNvSpPr>
          <p:nvPr>
            <p:ph idx="1"/>
          </p:nvPr>
        </p:nvSpPr>
        <p:spPr>
          <a:xfrm>
            <a:off x="339407" y="1514434"/>
            <a:ext cx="7886700" cy="4943500"/>
          </a:xfrm>
        </p:spPr>
        <p:txBody>
          <a:bodyPr>
            <a:normAutofit/>
          </a:bodyPr>
          <a:lstStyle/>
          <a:p>
            <a:pPr>
              <a:lnSpc>
                <a:spcPct val="110000"/>
              </a:lnSpc>
            </a:pPr>
            <a:r>
              <a:rPr lang="en-GB" sz="2000" dirty="0"/>
              <a:t>Economic - restaurants and hotels under increasing pressure from customers, regulators, investors and tour operators to employ </a:t>
            </a:r>
            <a:r>
              <a:rPr lang="en-GB" sz="2000" b="1" dirty="0"/>
              <a:t>green procurement policies.</a:t>
            </a:r>
          </a:p>
          <a:p>
            <a:pPr>
              <a:lnSpc>
                <a:spcPct val="110000"/>
              </a:lnSpc>
            </a:pPr>
            <a:r>
              <a:rPr lang="en-GB" sz="2000" b="1" dirty="0"/>
              <a:t>Reduced operating costs </a:t>
            </a:r>
            <a:r>
              <a:rPr lang="en-GB" sz="2000" dirty="0"/>
              <a:t>- through bulk buying from local suppliers, demanding reduced packaging, buying seasonally, etc. grow your own produce, costs can be cut even more dramatically.</a:t>
            </a:r>
          </a:p>
          <a:p>
            <a:pPr>
              <a:lnSpc>
                <a:spcPct val="110000"/>
              </a:lnSpc>
            </a:pPr>
            <a:r>
              <a:rPr lang="en-GB" sz="2000" b="1" dirty="0"/>
              <a:t>Improved quality </a:t>
            </a:r>
            <a:r>
              <a:rPr lang="en-GB" sz="2000" dirty="0"/>
              <a:t>of food and service from suppliers </a:t>
            </a:r>
          </a:p>
          <a:p>
            <a:pPr>
              <a:lnSpc>
                <a:spcPct val="110000"/>
              </a:lnSpc>
            </a:pPr>
            <a:r>
              <a:rPr lang="en-GB" sz="2000" dirty="0"/>
              <a:t>Reduces environmental and health risks</a:t>
            </a:r>
          </a:p>
          <a:p>
            <a:pPr>
              <a:lnSpc>
                <a:spcPct val="110000"/>
              </a:lnSpc>
            </a:pPr>
            <a:r>
              <a:rPr lang="en-GB" sz="2000" dirty="0"/>
              <a:t>Better </a:t>
            </a:r>
            <a:r>
              <a:rPr lang="en-GB" sz="2000" b="1" dirty="0"/>
              <a:t>community relationships </a:t>
            </a:r>
            <a:r>
              <a:rPr lang="en-GB" sz="2000" dirty="0"/>
              <a:t>-  increased customer loyalty, improved morale and loyalty among staff. </a:t>
            </a:r>
          </a:p>
          <a:p>
            <a:pPr>
              <a:lnSpc>
                <a:spcPct val="110000"/>
              </a:lnSpc>
            </a:pPr>
            <a:r>
              <a:rPr lang="en-GB" sz="2000" dirty="0"/>
              <a:t>Demonstrate to stakeholders </a:t>
            </a:r>
            <a:r>
              <a:rPr lang="en-GB" sz="2000" b="1" dirty="0"/>
              <a:t>the importance </a:t>
            </a:r>
            <a:r>
              <a:rPr lang="en-GB" sz="2000" dirty="0"/>
              <a:t>placed on sustainability issues.</a:t>
            </a:r>
          </a:p>
          <a:p>
            <a:endParaRPr lang="en-GB" dirty="0"/>
          </a:p>
        </p:txBody>
      </p:sp>
    </p:spTree>
    <p:extLst>
      <p:ext uri="{BB962C8B-B14F-4D97-AF65-F5344CB8AC3E}">
        <p14:creationId xmlns:p14="http://schemas.microsoft.com/office/powerpoint/2010/main" val="3490801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ility In Business Is More An Opportunity Than A Threat">
            <a:extLst>
              <a:ext uri="{FF2B5EF4-FFF2-40B4-BE49-F238E27FC236}">
                <a16:creationId xmlns:a16="http://schemas.microsoft.com/office/drawing/2014/main" id="{B845740D-657C-45A9-946A-E90EE58843F5}"/>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6132001" y="1917000"/>
            <a:ext cx="4247475" cy="266425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p:cNvPicPr>
          <p:nvPr/>
        </p:nvPicPr>
        <p:blipFill>
          <a:blip r:embed="rId4"/>
          <a:srcRect/>
          <a:stretch>
            <a:fillRect/>
          </a:stretch>
        </p:blipFill>
        <p:spPr>
          <a:xfrm rot="3068628">
            <a:off x="8984938" y="1470"/>
            <a:ext cx="1249439" cy="1711560"/>
          </a:xfrm>
          <a:prstGeom prst="rect">
            <a:avLst/>
          </a:prstGeom>
        </p:spPr>
      </p:pic>
      <p:sp>
        <p:nvSpPr>
          <p:cNvPr id="6" name="TextBox 6"/>
          <p:cNvSpPr txBox="1"/>
          <p:nvPr/>
        </p:nvSpPr>
        <p:spPr>
          <a:xfrm>
            <a:off x="4367808" y="476673"/>
            <a:ext cx="2893512" cy="564257"/>
          </a:xfrm>
          <a:prstGeom prst="rect">
            <a:avLst/>
          </a:prstGeom>
        </p:spPr>
        <p:txBody>
          <a:bodyPr lIns="0" tIns="0" rIns="0" bIns="0" rtlCol="0" anchor="t">
            <a:spAutoFit/>
          </a:bodyPr>
          <a:lstStyle/>
          <a:p>
            <a:pPr algn="ctr">
              <a:lnSpc>
                <a:spcPts val="4374"/>
              </a:lnSpc>
              <a:spcBef>
                <a:spcPct val="0"/>
              </a:spcBef>
            </a:pPr>
            <a:endParaRPr lang="en-US" sz="4166" dirty="0">
              <a:solidFill>
                <a:srgbClr val="EF7B66"/>
              </a:solidFill>
              <a:latin typeface="Shrikhand Italics"/>
            </a:endParaRPr>
          </a:p>
        </p:txBody>
      </p:sp>
      <p:sp>
        <p:nvSpPr>
          <p:cNvPr id="7" name="TextBox 6">
            <a:extLst>
              <a:ext uri="{FF2B5EF4-FFF2-40B4-BE49-F238E27FC236}">
                <a16:creationId xmlns:a16="http://schemas.microsoft.com/office/drawing/2014/main" id="{B65AF9D1-44E6-4CAF-8CBA-155674A6730D}"/>
              </a:ext>
            </a:extLst>
          </p:cNvPr>
          <p:cNvSpPr txBox="1"/>
          <p:nvPr/>
        </p:nvSpPr>
        <p:spPr>
          <a:xfrm>
            <a:off x="588689" y="602249"/>
            <a:ext cx="4374977" cy="5293757"/>
          </a:xfrm>
          <a:prstGeom prst="rect">
            <a:avLst/>
          </a:prstGeom>
          <a:noFill/>
        </p:spPr>
        <p:txBody>
          <a:bodyPr wrap="square" lIns="91440" tIns="45720" rIns="91440" bIns="45720" anchor="t">
            <a:spAutoFit/>
          </a:bodyPr>
          <a:lstStyle/>
          <a:p>
            <a:pPr algn="just"/>
            <a:r>
              <a:rPr lang="en-US" sz="2000" dirty="0"/>
              <a:t>Adopting sustainable practices, whether large or small, can have significant impacts in the long run.</a:t>
            </a:r>
          </a:p>
          <a:p>
            <a:pPr algn="just"/>
            <a:endParaRPr lang="en-US" sz="2000" dirty="0"/>
          </a:p>
          <a:p>
            <a:pPr algn="just"/>
            <a:r>
              <a:rPr lang="en-US" sz="2000" dirty="0"/>
              <a:t> If every office worker in the </a:t>
            </a:r>
            <a:r>
              <a:rPr lang="en-US" sz="2000" u="sng" dirty="0"/>
              <a:t>UK used one less staple a day by using a reusable paper clip, 120 tones of steel would be saved in one year.</a:t>
            </a:r>
            <a:endParaRPr lang="en-US" sz="2000" u="sng" dirty="0">
              <a:cs typeface="Calibri"/>
            </a:endParaRPr>
          </a:p>
          <a:p>
            <a:pPr algn="just"/>
            <a:endParaRPr lang="en-US" sz="2000" dirty="0">
              <a:cs typeface="Calibri"/>
            </a:endParaRPr>
          </a:p>
          <a:p>
            <a:pPr algn="just"/>
            <a:endParaRPr lang="en-US" sz="2000" dirty="0">
              <a:cs typeface="Calibri"/>
            </a:endParaRPr>
          </a:p>
          <a:p>
            <a:pPr algn="just" rtl="0"/>
            <a:r>
              <a:rPr lang="en-US" sz="2000" dirty="0"/>
              <a:t>When hotels go green, they do less damage to the environment, lower costs, and win goodwill from guests. </a:t>
            </a:r>
            <a:endParaRPr lang="en-US" sz="2000" dirty="0">
              <a:cs typeface="Calibri"/>
            </a:endParaRPr>
          </a:p>
          <a:p>
            <a:pPr algn="just"/>
            <a:r>
              <a:rPr lang="en-US" sz="2000" dirty="0"/>
              <a:t>Sustainability in the business world is essential to achieving growth and satisfying customers. </a:t>
            </a:r>
            <a:endParaRPr lang="en-US" sz="2000" dirty="0">
              <a:cs typeface="Calibri"/>
            </a:endParaRPr>
          </a:p>
          <a:p>
            <a:endParaRPr lang="en-GB" b="1" dirty="0">
              <a:cs typeface="Calibri"/>
            </a:endParaRPr>
          </a:p>
        </p:txBody>
      </p:sp>
    </p:spTree>
    <p:extLst>
      <p:ext uri="{BB962C8B-B14F-4D97-AF65-F5344CB8AC3E}">
        <p14:creationId xmlns:p14="http://schemas.microsoft.com/office/powerpoint/2010/main" val="551299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42F61-E590-4DE9-9399-27AA3E112BB5}"/>
              </a:ext>
            </a:extLst>
          </p:cNvPr>
          <p:cNvSpPr>
            <a:spLocks noGrp="1"/>
          </p:cNvSpPr>
          <p:nvPr>
            <p:ph type="title"/>
          </p:nvPr>
        </p:nvSpPr>
        <p:spPr>
          <a:xfrm>
            <a:off x="3697425" y="274638"/>
            <a:ext cx="5493296" cy="2002234"/>
          </a:xfrm>
        </p:spPr>
        <p:txBody>
          <a:bodyPr>
            <a:noAutofit/>
          </a:bodyPr>
          <a:lstStyle/>
          <a:p>
            <a:r>
              <a:rPr lang="en-GB" sz="2000" dirty="0"/>
              <a:t>Germany’s first climate positive hotel </a:t>
            </a:r>
            <a:r>
              <a:rPr lang="en-GB" sz="2000" b="1" dirty="0"/>
              <a:t>PHILOSOPHY:</a:t>
            </a:r>
            <a:br>
              <a:rPr lang="en-GB" sz="2000" b="1" dirty="0"/>
            </a:br>
            <a:br>
              <a:rPr lang="en-GB" sz="2000" dirty="0"/>
            </a:br>
            <a:r>
              <a:rPr lang="en-GB" sz="2000" b="1" dirty="0"/>
              <a:t>Sustainability:</a:t>
            </a:r>
            <a:r>
              <a:rPr lang="en-GB" sz="2000" dirty="0"/>
              <a:t> [a complex term for an integral lifestyle serving not the ego but the world; a lever to stop climate change. When widely spread, it guarantees long-lasting harmony and literally a sound sleep]</a:t>
            </a:r>
            <a:endParaRPr lang="en-GB" dirty="0"/>
          </a:p>
        </p:txBody>
      </p:sp>
      <p:pic>
        <p:nvPicPr>
          <p:cNvPr id="9" name="Content Placeholder 8">
            <a:extLst>
              <a:ext uri="{FF2B5EF4-FFF2-40B4-BE49-F238E27FC236}">
                <a16:creationId xmlns:a16="http://schemas.microsoft.com/office/drawing/2014/main" id="{6666DDBD-6261-4527-AB77-DE0A9E0D7692}"/>
              </a:ext>
            </a:extLst>
          </p:cNvPr>
          <p:cNvPicPr>
            <a:picLocks noGrp="1" noChangeAspect="1"/>
          </p:cNvPicPr>
          <p:nvPr>
            <p:ph idx="1"/>
          </p:nvPr>
        </p:nvPicPr>
        <p:blipFill rotWithShape="1">
          <a:blip r:embed="rId2"/>
          <a:srcRect t="28574" r="5871" b="6887"/>
          <a:stretch/>
        </p:blipFill>
        <p:spPr>
          <a:xfrm>
            <a:off x="911973" y="2276872"/>
            <a:ext cx="8124128" cy="3713500"/>
          </a:xfrm>
        </p:spPr>
      </p:pic>
      <p:sp>
        <p:nvSpPr>
          <p:cNvPr id="5" name="Rectangle 4">
            <a:extLst>
              <a:ext uri="{FF2B5EF4-FFF2-40B4-BE49-F238E27FC236}">
                <a16:creationId xmlns:a16="http://schemas.microsoft.com/office/drawing/2014/main" id="{9A8C97F4-97DF-401A-9C54-8724C241CCE3}"/>
              </a:ext>
            </a:extLst>
          </p:cNvPr>
          <p:cNvSpPr/>
          <p:nvPr/>
        </p:nvSpPr>
        <p:spPr>
          <a:xfrm>
            <a:off x="1836884" y="6211669"/>
            <a:ext cx="3721083" cy="646331"/>
          </a:xfrm>
          <a:prstGeom prst="rect">
            <a:avLst/>
          </a:prstGeom>
        </p:spPr>
        <p:txBody>
          <a:bodyPr wrap="none">
            <a:spAutoFit/>
          </a:bodyPr>
          <a:lstStyle/>
          <a:p>
            <a:r>
              <a:rPr lang="en-GB" dirty="0">
                <a:hlinkClick r:id="rId3"/>
              </a:rPr>
              <a:t>https://www.hotel-luise.de/en/hotel/</a:t>
            </a:r>
            <a:endParaRPr lang="en-GB" dirty="0"/>
          </a:p>
          <a:p>
            <a:endParaRPr lang="en-GB" dirty="0"/>
          </a:p>
        </p:txBody>
      </p:sp>
      <p:pic>
        <p:nvPicPr>
          <p:cNvPr id="6" name="Picture 5">
            <a:extLst>
              <a:ext uri="{FF2B5EF4-FFF2-40B4-BE49-F238E27FC236}">
                <a16:creationId xmlns:a16="http://schemas.microsoft.com/office/drawing/2014/main" id="{5C60F7B9-4FF1-43B3-B7FE-6EF36375DF78}"/>
              </a:ext>
            </a:extLst>
          </p:cNvPr>
          <p:cNvPicPr>
            <a:picLocks noChangeAspect="1"/>
          </p:cNvPicPr>
          <p:nvPr/>
        </p:nvPicPr>
        <p:blipFill>
          <a:blip r:embed="rId4"/>
          <a:stretch>
            <a:fillRect/>
          </a:stretch>
        </p:blipFill>
        <p:spPr>
          <a:xfrm>
            <a:off x="548254" y="404427"/>
            <a:ext cx="2295525" cy="1173885"/>
          </a:xfrm>
          <a:prstGeom prst="rect">
            <a:avLst/>
          </a:prstGeom>
        </p:spPr>
      </p:pic>
    </p:spTree>
    <p:extLst>
      <p:ext uri="{BB962C8B-B14F-4D97-AF65-F5344CB8AC3E}">
        <p14:creationId xmlns:p14="http://schemas.microsoft.com/office/powerpoint/2010/main" val="114076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4367808" y="476673"/>
            <a:ext cx="2893512" cy="564257"/>
          </a:xfrm>
          <a:prstGeom prst="rect">
            <a:avLst/>
          </a:prstGeom>
        </p:spPr>
        <p:txBody>
          <a:bodyPr lIns="0" tIns="0" rIns="0" bIns="0" rtlCol="0" anchor="t">
            <a:spAutoFit/>
          </a:bodyPr>
          <a:lstStyle/>
          <a:p>
            <a:pPr algn="ctr">
              <a:lnSpc>
                <a:spcPts val="4374"/>
              </a:lnSpc>
              <a:spcBef>
                <a:spcPct val="0"/>
              </a:spcBef>
            </a:pPr>
            <a:endParaRPr lang="en-US" sz="4166" dirty="0">
              <a:solidFill>
                <a:srgbClr val="EF7B66"/>
              </a:solidFill>
              <a:latin typeface="Shrikhand Italics"/>
            </a:endParaRPr>
          </a:p>
        </p:txBody>
      </p:sp>
      <p:sp>
        <p:nvSpPr>
          <p:cNvPr id="12" name="TextBox 11">
            <a:extLst>
              <a:ext uri="{FF2B5EF4-FFF2-40B4-BE49-F238E27FC236}">
                <a16:creationId xmlns:a16="http://schemas.microsoft.com/office/drawing/2014/main" id="{F4B35357-E783-4F82-938B-BF483AEEA094}"/>
              </a:ext>
            </a:extLst>
          </p:cNvPr>
          <p:cNvSpPr txBox="1"/>
          <p:nvPr/>
        </p:nvSpPr>
        <p:spPr>
          <a:xfrm>
            <a:off x="2135560" y="395585"/>
            <a:ext cx="8136904" cy="923330"/>
          </a:xfrm>
          <a:prstGeom prst="rect">
            <a:avLst/>
          </a:prstGeom>
          <a:noFill/>
        </p:spPr>
        <p:txBody>
          <a:bodyPr wrap="square" rtlCol="0">
            <a:spAutoFit/>
          </a:bodyPr>
          <a:lstStyle/>
          <a:p>
            <a:r>
              <a:rPr lang="en-GB" sz="3600" dirty="0">
                <a:solidFill>
                  <a:srgbClr val="002060"/>
                </a:solidFill>
              </a:rPr>
              <a:t>Activity – Break out rooms</a:t>
            </a:r>
            <a:endParaRPr lang="en-GB" sz="3600" b="1" dirty="0">
              <a:solidFill>
                <a:srgbClr val="002060"/>
              </a:solidFill>
            </a:endParaRPr>
          </a:p>
          <a:p>
            <a:pPr algn="ctr"/>
            <a:endParaRPr lang="en-GB" dirty="0"/>
          </a:p>
        </p:txBody>
      </p:sp>
      <p:sp>
        <p:nvSpPr>
          <p:cNvPr id="2" name="TextBox 1">
            <a:extLst>
              <a:ext uri="{FF2B5EF4-FFF2-40B4-BE49-F238E27FC236}">
                <a16:creationId xmlns:a16="http://schemas.microsoft.com/office/drawing/2014/main" id="{B3A76093-4A0D-4A54-A6C5-A010815BC0F9}"/>
              </a:ext>
            </a:extLst>
          </p:cNvPr>
          <p:cNvSpPr txBox="1"/>
          <p:nvPr/>
        </p:nvSpPr>
        <p:spPr>
          <a:xfrm>
            <a:off x="3753580" y="2147317"/>
            <a:ext cx="5845125" cy="4185761"/>
          </a:xfrm>
          <a:prstGeom prst="rect">
            <a:avLst/>
          </a:prstGeom>
          <a:noFill/>
        </p:spPr>
        <p:txBody>
          <a:bodyPr wrap="square" rtlCol="0">
            <a:spAutoFit/>
          </a:bodyPr>
          <a:lstStyle/>
          <a:p>
            <a:r>
              <a:rPr lang="en-GB" sz="2800" b="1" dirty="0">
                <a:solidFill>
                  <a:srgbClr val="002060"/>
                </a:solidFill>
              </a:rPr>
              <a:t>Free Marketing tool</a:t>
            </a:r>
          </a:p>
          <a:p>
            <a:endParaRPr lang="en-GB" sz="2800" dirty="0">
              <a:solidFill>
                <a:srgbClr val="002060"/>
              </a:solidFill>
            </a:endParaRPr>
          </a:p>
          <a:p>
            <a:r>
              <a:rPr lang="en-GB" sz="2800" dirty="0">
                <a:solidFill>
                  <a:srgbClr val="002060"/>
                </a:solidFill>
              </a:rPr>
              <a:t>Hotel Values :</a:t>
            </a:r>
          </a:p>
          <a:p>
            <a:pPr lvl="1"/>
            <a:r>
              <a:rPr lang="en-GB" sz="2800" dirty="0">
                <a:solidFill>
                  <a:srgbClr val="002060"/>
                </a:solidFill>
              </a:rPr>
              <a:t>Hilton International – Travel with Purpose</a:t>
            </a:r>
          </a:p>
          <a:p>
            <a:pPr lvl="1"/>
            <a:r>
              <a:rPr lang="en-GB" sz="2800" dirty="0">
                <a:solidFill>
                  <a:srgbClr val="002060"/>
                </a:solidFill>
              </a:rPr>
              <a:t>Marriott Group – Swerve 360</a:t>
            </a:r>
          </a:p>
          <a:p>
            <a:pPr lvl="1"/>
            <a:r>
              <a:rPr lang="en-GB" sz="2800" dirty="0">
                <a:solidFill>
                  <a:srgbClr val="002060"/>
                </a:solidFill>
              </a:rPr>
              <a:t>Premier Inn – A Force for Good</a:t>
            </a:r>
          </a:p>
          <a:p>
            <a:pPr lvl="1"/>
            <a:r>
              <a:rPr lang="en-GB" sz="2800" dirty="0">
                <a:solidFill>
                  <a:srgbClr val="002060"/>
                </a:solidFill>
              </a:rPr>
              <a:t>IHG – Green Engage         </a:t>
            </a:r>
          </a:p>
          <a:p>
            <a:pPr lvl="1"/>
            <a:endParaRPr lang="en-GB" sz="2400" dirty="0"/>
          </a:p>
          <a:p>
            <a:endParaRPr lang="en-US" dirty="0"/>
          </a:p>
        </p:txBody>
      </p:sp>
      <p:pic>
        <p:nvPicPr>
          <p:cNvPr id="5" name="Picture 4">
            <a:extLst>
              <a:ext uri="{FF2B5EF4-FFF2-40B4-BE49-F238E27FC236}">
                <a16:creationId xmlns:a16="http://schemas.microsoft.com/office/drawing/2014/main" id="{CA2A5EB1-7E41-495B-8001-0572FEAE9072}"/>
              </a:ext>
            </a:extLst>
          </p:cNvPr>
          <p:cNvPicPr>
            <a:picLocks noChangeAspect="1"/>
          </p:cNvPicPr>
          <p:nvPr/>
        </p:nvPicPr>
        <p:blipFill>
          <a:blip r:embed="rId3"/>
          <a:stretch>
            <a:fillRect/>
          </a:stretch>
        </p:blipFill>
        <p:spPr>
          <a:xfrm>
            <a:off x="9074203" y="78538"/>
            <a:ext cx="2664296" cy="2860742"/>
          </a:xfrm>
          <a:prstGeom prst="rect">
            <a:avLst/>
          </a:prstGeom>
          <a:noFill/>
        </p:spPr>
      </p:pic>
      <p:pic>
        <p:nvPicPr>
          <p:cNvPr id="7" name="Content Placeholder 11">
            <a:extLst>
              <a:ext uri="{FF2B5EF4-FFF2-40B4-BE49-F238E27FC236}">
                <a16:creationId xmlns:a16="http://schemas.microsoft.com/office/drawing/2014/main" id="{E25DD607-507E-48D1-AF8A-A4718B7B8B19}"/>
              </a:ext>
            </a:extLst>
          </p:cNvPr>
          <p:cNvPicPr>
            <a:picLocks noChangeAspect="1"/>
          </p:cNvPicPr>
          <p:nvPr/>
        </p:nvPicPr>
        <p:blipFill rotWithShape="1">
          <a:blip r:embed="rId4">
            <a:alphaModFix amt="60000"/>
          </a:blip>
          <a:srcRect b="8006"/>
          <a:stretch/>
        </p:blipFill>
        <p:spPr>
          <a:xfrm>
            <a:off x="687799" y="1998220"/>
            <a:ext cx="2754225" cy="3079692"/>
          </a:xfrm>
          <a:prstGeom prst="rect">
            <a:avLst/>
          </a:prstGeom>
        </p:spPr>
      </p:pic>
    </p:spTree>
    <p:extLst>
      <p:ext uri="{BB962C8B-B14F-4D97-AF65-F5344CB8AC3E}">
        <p14:creationId xmlns:p14="http://schemas.microsoft.com/office/powerpoint/2010/main" val="940211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 vision for sustainable restaurants">
            <a:hlinkClick r:id="" action="ppaction://media"/>
            <a:extLst>
              <a:ext uri="{FF2B5EF4-FFF2-40B4-BE49-F238E27FC236}">
                <a16:creationId xmlns:a16="http://schemas.microsoft.com/office/drawing/2014/main" id="{7A82F364-64B8-4BFC-B2DF-BE6F72D62817}"/>
              </a:ext>
            </a:extLst>
          </p:cNvPr>
          <p:cNvPicPr>
            <a:picLocks noGrp="1" noRot="1" noChangeAspect="1"/>
          </p:cNvPicPr>
          <p:nvPr>
            <p:ph idx="1"/>
            <a:videoFile r:link="rId1"/>
          </p:nvPr>
        </p:nvPicPr>
        <p:blipFill>
          <a:blip r:embed="rId4"/>
          <a:stretch>
            <a:fillRect/>
          </a:stretch>
        </p:blipFill>
        <p:spPr>
          <a:xfrm>
            <a:off x="2246314" y="1254125"/>
            <a:ext cx="7699375" cy="4349750"/>
          </a:xfrm>
          <a:prstGeom prst="rect">
            <a:avLst/>
          </a:prstGeom>
        </p:spPr>
      </p:pic>
      <p:sp>
        <p:nvSpPr>
          <p:cNvPr id="5" name="TextBox 4">
            <a:extLst>
              <a:ext uri="{FF2B5EF4-FFF2-40B4-BE49-F238E27FC236}">
                <a16:creationId xmlns:a16="http://schemas.microsoft.com/office/drawing/2014/main" id="{32DE428F-7378-42EB-8B36-CD8D6224B026}"/>
              </a:ext>
            </a:extLst>
          </p:cNvPr>
          <p:cNvSpPr txBox="1"/>
          <p:nvPr/>
        </p:nvSpPr>
        <p:spPr>
          <a:xfrm>
            <a:off x="2245520" y="260648"/>
            <a:ext cx="7666905" cy="707886"/>
          </a:xfrm>
          <a:prstGeom prst="rect">
            <a:avLst/>
          </a:prstGeom>
          <a:noFill/>
        </p:spPr>
        <p:txBody>
          <a:bodyPr wrap="square" rtlCol="0">
            <a:spAutoFit/>
          </a:bodyPr>
          <a:lstStyle/>
          <a:p>
            <a:r>
              <a:rPr lang="en-GB" sz="2000" b="1" dirty="0"/>
              <a:t>Arthur Potts Dawson </a:t>
            </a:r>
            <a:r>
              <a:rPr lang="en-GB" sz="2000" b="1" dirty="0">
                <a:solidFill>
                  <a:srgbClr val="2D2D2D"/>
                </a:solidFill>
                <a:latin typeface="Source Sans Pro" panose="020B0503030403020204" pitchFamily="34" charset="0"/>
              </a:rPr>
              <a:t>co-founder and executive head chef/director of London's first eco-friendly training restaurants</a:t>
            </a:r>
            <a:endParaRPr lang="en-GB" sz="2000" b="1" dirty="0"/>
          </a:p>
        </p:txBody>
      </p:sp>
    </p:spTree>
    <p:extLst>
      <p:ext uri="{BB962C8B-B14F-4D97-AF65-F5344CB8AC3E}">
        <p14:creationId xmlns:p14="http://schemas.microsoft.com/office/powerpoint/2010/main" val="400194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99D198-29EE-4E8B-8857-4DBA22D5A7B6}"/>
              </a:ext>
            </a:extLst>
          </p:cNvPr>
          <p:cNvSpPr>
            <a:spLocks noGrp="1"/>
          </p:cNvSpPr>
          <p:nvPr>
            <p:ph idx="1"/>
          </p:nvPr>
        </p:nvSpPr>
        <p:spPr>
          <a:xfrm>
            <a:off x="2152650" y="620688"/>
            <a:ext cx="7886700" cy="4680520"/>
          </a:xfrm>
        </p:spPr>
        <p:txBody>
          <a:bodyPr/>
          <a:lstStyle/>
          <a:p>
            <a:pPr marL="0" indent="0" algn="just">
              <a:buNone/>
            </a:pPr>
            <a:r>
              <a:rPr lang="en-GB" b="1" dirty="0"/>
              <a:t>Arthur Potts Dawson Says:</a:t>
            </a:r>
          </a:p>
          <a:p>
            <a:pPr marL="0" indent="0" algn="just">
              <a:buNone/>
            </a:pPr>
            <a:endParaRPr lang="en-GB" b="1" dirty="0"/>
          </a:p>
          <a:p>
            <a:pPr marL="0" indent="0" algn="just">
              <a:buNone/>
            </a:pPr>
            <a:r>
              <a:rPr lang="en-GB" b="0" i="0" dirty="0">
                <a:solidFill>
                  <a:srgbClr val="494949"/>
                </a:solidFill>
                <a:effectLst/>
              </a:rPr>
              <a:t>"Our food is centred around the key elements of </a:t>
            </a:r>
            <a:r>
              <a:rPr lang="en-GB" b="1" i="0" dirty="0">
                <a:solidFill>
                  <a:srgbClr val="494949"/>
                </a:solidFill>
                <a:effectLst/>
              </a:rPr>
              <a:t>health, training, community and environment. </a:t>
            </a:r>
            <a:r>
              <a:rPr lang="en-GB" b="0" i="0" dirty="0">
                <a:solidFill>
                  <a:srgbClr val="494949"/>
                </a:solidFill>
                <a:effectLst/>
              </a:rPr>
              <a:t>We hope that Acorn House will be a pioneering force in new restaurant management, which will benefit both the local population and those further afield" </a:t>
            </a:r>
          </a:p>
          <a:p>
            <a:pPr marL="0" indent="0" algn="just">
              <a:buNone/>
            </a:pPr>
            <a:endParaRPr lang="en-GB" sz="1100" dirty="0">
              <a:solidFill>
                <a:srgbClr val="494949"/>
              </a:solidFill>
            </a:endParaRPr>
          </a:p>
          <a:p>
            <a:pPr marL="0" indent="0" algn="just">
              <a:buNone/>
            </a:pPr>
            <a:r>
              <a:rPr lang="en-GB" b="0" i="0" dirty="0">
                <a:solidFill>
                  <a:srgbClr val="494949"/>
                </a:solidFill>
                <a:effectLst/>
              </a:rPr>
              <a:t>"</a:t>
            </a:r>
            <a:r>
              <a:rPr lang="en-GB" b="1" i="0" dirty="0">
                <a:solidFill>
                  <a:srgbClr val="494949"/>
                </a:solidFill>
                <a:effectLst/>
              </a:rPr>
              <a:t>By sharing </a:t>
            </a:r>
            <a:r>
              <a:rPr lang="en-GB" b="0" i="0" dirty="0">
                <a:solidFill>
                  <a:srgbClr val="494949"/>
                </a:solidFill>
                <a:effectLst/>
              </a:rPr>
              <a:t>our beliefs with a </a:t>
            </a:r>
            <a:r>
              <a:rPr lang="en-GB" b="1" i="0" dirty="0">
                <a:solidFill>
                  <a:srgbClr val="494949"/>
                </a:solidFill>
                <a:effectLst/>
              </a:rPr>
              <a:t>young, </a:t>
            </a:r>
            <a:r>
              <a:rPr lang="en-GB" b="0" i="0" dirty="0">
                <a:solidFill>
                  <a:srgbClr val="494949"/>
                </a:solidFill>
                <a:effectLst/>
              </a:rPr>
              <a:t>local workforce, we are hoping to </a:t>
            </a:r>
            <a:r>
              <a:rPr lang="en-GB" b="1" i="0" dirty="0">
                <a:solidFill>
                  <a:srgbClr val="494949"/>
                </a:solidFill>
                <a:effectLst/>
              </a:rPr>
              <a:t>spread that message far and wide</a:t>
            </a:r>
            <a:r>
              <a:rPr lang="en-GB" b="0" i="0" dirty="0">
                <a:solidFill>
                  <a:srgbClr val="494949"/>
                </a:solidFill>
                <a:effectLst/>
              </a:rPr>
              <a:t>.“</a:t>
            </a:r>
          </a:p>
        </p:txBody>
      </p:sp>
    </p:spTree>
    <p:extLst>
      <p:ext uri="{BB962C8B-B14F-4D97-AF65-F5344CB8AC3E}">
        <p14:creationId xmlns:p14="http://schemas.microsoft.com/office/powerpoint/2010/main" val="830117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93921-7499-0466-175F-0A05A7332C4C}"/>
              </a:ext>
            </a:extLst>
          </p:cNvPr>
          <p:cNvSpPr>
            <a:spLocks noGrp="1"/>
          </p:cNvSpPr>
          <p:nvPr>
            <p:ph type="title"/>
          </p:nvPr>
        </p:nvSpPr>
        <p:spPr/>
        <p:txBody>
          <a:bodyPr/>
          <a:lstStyle/>
          <a:p>
            <a:r>
              <a:rPr lang="en-GB" dirty="0"/>
              <a:t>Sustainable tourism development in Wales</a:t>
            </a:r>
          </a:p>
        </p:txBody>
      </p:sp>
      <p:sp>
        <p:nvSpPr>
          <p:cNvPr id="3" name="Content Placeholder 2">
            <a:extLst>
              <a:ext uri="{FF2B5EF4-FFF2-40B4-BE49-F238E27FC236}">
                <a16:creationId xmlns:a16="http://schemas.microsoft.com/office/drawing/2014/main" id="{52D0B702-BE7B-CF41-ED82-0534AC58582C}"/>
              </a:ext>
            </a:extLst>
          </p:cNvPr>
          <p:cNvSpPr>
            <a:spLocks noGrp="1"/>
          </p:cNvSpPr>
          <p:nvPr>
            <p:ph idx="1"/>
          </p:nvPr>
        </p:nvSpPr>
        <p:spPr/>
        <p:txBody>
          <a:bodyPr>
            <a:normAutofit fontScale="62500" lnSpcReduction="20000"/>
          </a:bodyPr>
          <a:lstStyle/>
          <a:p>
            <a:r>
              <a:rPr lang="en-GB" dirty="0">
                <a:hlinkClick r:id="rId2"/>
              </a:rPr>
              <a:t>https://www.visitwales.com/inspire-me/days-out/12-eco-friendly-places-visit</a:t>
            </a:r>
            <a:endParaRPr lang="en-GB" dirty="0"/>
          </a:p>
          <a:p>
            <a:endParaRPr lang="en-GB" dirty="0">
              <a:hlinkClick r:id="rId3"/>
            </a:endParaRPr>
          </a:p>
          <a:p>
            <a:r>
              <a:rPr lang="en-GB" dirty="0">
                <a:hlinkClick r:id="rId3"/>
              </a:rPr>
              <a:t>https://gov.wales/sites/default/files/publications/2020-01/welcome-to-wales-priorities-for-the-visitor-economy-2020-to-2025.pdf</a:t>
            </a:r>
            <a:endParaRPr lang="en-GB" dirty="0"/>
          </a:p>
          <a:p>
            <a:endParaRPr lang="en-GB" dirty="0"/>
          </a:p>
          <a:p>
            <a:r>
              <a:rPr lang="en-GB" dirty="0">
                <a:hlinkClick r:id="rId4"/>
              </a:rPr>
              <a:t>https://www.theguardian.com/travel/2018/aug/30/why-tourism-is-killing-barcelona-overtourism-photo-essay</a:t>
            </a:r>
            <a:endParaRPr lang="en-GB" dirty="0"/>
          </a:p>
          <a:p>
            <a:r>
              <a:rPr lang="en-GB" dirty="0">
                <a:hlinkClick r:id="rId5"/>
              </a:rPr>
              <a:t>https://www.visitwales.com/inspire-me/holidays/why-you-should-choose-wales-sustainable-holidays</a:t>
            </a:r>
            <a:endParaRPr lang="en-GB" dirty="0"/>
          </a:p>
          <a:p>
            <a:r>
              <a:rPr lang="en-GB" dirty="0">
                <a:hlinkClick r:id="rId6"/>
              </a:rPr>
              <a:t>https://gov.wales/sites/default/files/publications/2020-02/welcome-to-wales-priorities-for-the-visitor-economy-2020-2025.pdf</a:t>
            </a:r>
            <a:endParaRPr lang="en-GB" dirty="0"/>
          </a:p>
          <a:p>
            <a:endParaRPr lang="en-GB" dirty="0"/>
          </a:p>
          <a:p>
            <a:pPr>
              <a:lnSpc>
                <a:spcPct val="120000"/>
              </a:lnSpc>
            </a:pPr>
            <a:r>
              <a:rPr lang="en-GB" sz="3400" dirty="0"/>
              <a:t>Putting principles into practice will necessitate more concerted efforts on the part of all those involved in planning for and delivering tourism across Wales if the industry is to pay more than lip service to the concept of sustainability in a meaningful manner</a:t>
            </a:r>
          </a:p>
        </p:txBody>
      </p:sp>
    </p:spTree>
    <p:extLst>
      <p:ext uri="{BB962C8B-B14F-4D97-AF65-F5344CB8AC3E}">
        <p14:creationId xmlns:p14="http://schemas.microsoft.com/office/powerpoint/2010/main" val="2495027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C776B-B968-2A41-9E06-033357DF6703}"/>
              </a:ext>
            </a:extLst>
          </p:cNvPr>
          <p:cNvSpPr>
            <a:spLocks noGrp="1"/>
          </p:cNvSpPr>
          <p:nvPr>
            <p:ph type="title"/>
          </p:nvPr>
        </p:nvSpPr>
        <p:spPr>
          <a:xfrm>
            <a:off x="572493" y="238539"/>
            <a:ext cx="11018520" cy="1434415"/>
          </a:xfrm>
        </p:spPr>
        <p:txBody>
          <a:bodyPr anchor="b">
            <a:normAutofit/>
          </a:bodyPr>
          <a:lstStyle/>
          <a:p>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CD5AF4-75E1-DC5B-327E-CAB5DFCD944E}"/>
              </a:ext>
            </a:extLst>
          </p:cNvPr>
          <p:cNvSpPr>
            <a:spLocks noGrp="1"/>
          </p:cNvSpPr>
          <p:nvPr>
            <p:ph idx="1"/>
          </p:nvPr>
        </p:nvSpPr>
        <p:spPr>
          <a:xfrm>
            <a:off x="572493" y="2071316"/>
            <a:ext cx="6713552" cy="4119172"/>
          </a:xfrm>
        </p:spPr>
        <p:txBody>
          <a:bodyPr anchor="t">
            <a:normAutofit/>
          </a:bodyPr>
          <a:lstStyle/>
          <a:p>
            <a:r>
              <a:rPr lang="en-GB" dirty="0">
                <a:hlinkClick r:id="rId2"/>
              </a:rPr>
              <a:t>https://www.visitwales.com/places-stay/tipi-camping-and-eco-retreats-wales</a:t>
            </a:r>
            <a:endParaRPr lang="en-GB" dirty="0"/>
          </a:p>
          <a:p>
            <a:endParaRPr lang="en-GB" sz="2200" dirty="0"/>
          </a:p>
        </p:txBody>
      </p:sp>
      <p:pic>
        <p:nvPicPr>
          <p:cNvPr id="4" name="Picture 3">
            <a:extLst>
              <a:ext uri="{FF2B5EF4-FFF2-40B4-BE49-F238E27FC236}">
                <a16:creationId xmlns:a16="http://schemas.microsoft.com/office/drawing/2014/main" id="{3D16A523-BFCE-938A-3A9F-E2E213DD9B1D}"/>
              </a:ext>
            </a:extLst>
          </p:cNvPr>
          <p:cNvPicPr>
            <a:picLocks noChangeAspect="1"/>
          </p:cNvPicPr>
          <p:nvPr/>
        </p:nvPicPr>
        <p:blipFill rotWithShape="1">
          <a:blip r:embed="rId3"/>
          <a:srcRect l="11963" r="31998" b="2"/>
          <a:stretch/>
        </p:blipFill>
        <p:spPr>
          <a:xfrm>
            <a:off x="7675658" y="2093976"/>
            <a:ext cx="3941064" cy="4096512"/>
          </a:xfrm>
          <a:prstGeom prst="rect">
            <a:avLst/>
          </a:prstGeom>
        </p:spPr>
      </p:pic>
    </p:spTree>
    <p:extLst>
      <p:ext uri="{BB962C8B-B14F-4D97-AF65-F5344CB8AC3E}">
        <p14:creationId xmlns:p14="http://schemas.microsoft.com/office/powerpoint/2010/main" val="38044249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72E5F-4C68-C3A5-12F1-E8DF4FAFDD5F}"/>
              </a:ext>
            </a:extLst>
          </p:cNvPr>
          <p:cNvSpPr>
            <a:spLocks noGrp="1"/>
          </p:cNvSpPr>
          <p:nvPr>
            <p:ph type="title"/>
          </p:nvPr>
        </p:nvSpPr>
        <p:spPr/>
        <p:txBody>
          <a:bodyPr/>
          <a:lstStyle/>
          <a:p>
            <a:r>
              <a:rPr lang="en-GB" dirty="0"/>
              <a:t>Zero Waste</a:t>
            </a:r>
          </a:p>
        </p:txBody>
      </p:sp>
      <p:pic>
        <p:nvPicPr>
          <p:cNvPr id="4" name="Online Media 3" title="Zero Waste">
            <a:hlinkClick r:id="" action="ppaction://media"/>
            <a:extLst>
              <a:ext uri="{FF2B5EF4-FFF2-40B4-BE49-F238E27FC236}">
                <a16:creationId xmlns:a16="http://schemas.microsoft.com/office/drawing/2014/main" id="{3923D705-417F-2B76-4C02-44005E1BC37D}"/>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72600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7B21C-AA7D-F4D9-D22E-903753B6CD94}"/>
              </a:ext>
            </a:extLst>
          </p:cNvPr>
          <p:cNvSpPr>
            <a:spLocks noGrp="1"/>
          </p:cNvSpPr>
          <p:nvPr>
            <p:ph type="title"/>
          </p:nvPr>
        </p:nvSpPr>
        <p:spPr/>
        <p:txBody>
          <a:bodyPr>
            <a:noAutofit/>
          </a:bodyPr>
          <a:lstStyle/>
          <a:p>
            <a:r>
              <a:rPr lang="en-GB" sz="3200" dirty="0"/>
              <a:t>10 YEARS TO REPAIR OUR PLANET: Prince William, Sir David Attenborough &amp; The Earthshot Prize Council</a:t>
            </a:r>
          </a:p>
        </p:txBody>
      </p:sp>
      <p:pic>
        <p:nvPicPr>
          <p:cNvPr id="4" name="Online Media 3" title="10 YEARS TO REPAIR OUR PLANET: Prince William, Sir David Attenborough &amp; The Earthshot Prize Council">
            <a:hlinkClick r:id="" action="ppaction://media"/>
            <a:extLst>
              <a:ext uri="{FF2B5EF4-FFF2-40B4-BE49-F238E27FC236}">
                <a16:creationId xmlns:a16="http://schemas.microsoft.com/office/drawing/2014/main" id="{43FCC149-3C28-4222-D364-6879320B971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63780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4BD6F-C0A3-45E0-48E3-ED54EC64DB8D}"/>
              </a:ext>
            </a:extLst>
          </p:cNvPr>
          <p:cNvSpPr>
            <a:spLocks noGrp="1"/>
          </p:cNvSpPr>
          <p:nvPr>
            <p:ph type="title"/>
          </p:nvPr>
        </p:nvSpPr>
        <p:spPr>
          <a:xfrm>
            <a:off x="572493" y="238539"/>
            <a:ext cx="11018520" cy="1434415"/>
          </a:xfrm>
        </p:spPr>
        <p:txBody>
          <a:bodyPr anchor="b">
            <a:normAutofit fontScale="90000"/>
          </a:bodyPr>
          <a:lstStyle/>
          <a:p>
            <a:r>
              <a:rPr lang="en-GB" sz="5400" dirty="0"/>
              <a:t>Sustainable Tourism</a:t>
            </a:r>
            <a:br>
              <a:rPr lang="en-GB" sz="5400" dirty="0"/>
            </a:br>
            <a:endParaRPr lang="en-GB"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FE3560-8EC9-9472-8C63-AB85483E4F93}"/>
              </a:ext>
            </a:extLst>
          </p:cNvPr>
          <p:cNvSpPr>
            <a:spLocks noGrp="1"/>
          </p:cNvSpPr>
          <p:nvPr>
            <p:ph idx="1"/>
          </p:nvPr>
        </p:nvSpPr>
        <p:spPr>
          <a:xfrm>
            <a:off x="572493" y="2071316"/>
            <a:ext cx="6713552" cy="4119172"/>
          </a:xfrm>
        </p:spPr>
        <p:txBody>
          <a:bodyPr anchor="t">
            <a:noAutofit/>
          </a:bodyPr>
          <a:lstStyle/>
          <a:p>
            <a:pPr>
              <a:lnSpc>
                <a:spcPct val="100000"/>
              </a:lnSpc>
            </a:pPr>
            <a:r>
              <a:rPr lang="en-GB" sz="2000" b="1" dirty="0"/>
              <a:t>The Discovery in the Dark </a:t>
            </a:r>
            <a:r>
              <a:rPr lang="en-GB" sz="2000" dirty="0"/>
              <a:t>– National Parks Wales project is part of a wider sustainable tourism agenda. National Parks Wales's position statement on sustainable tourism supports the definition from the European Charter for Sustainable Tourism that states that:</a:t>
            </a:r>
          </a:p>
          <a:p>
            <a:pPr>
              <a:lnSpc>
                <a:spcPct val="100000"/>
              </a:lnSpc>
            </a:pPr>
            <a:r>
              <a:rPr lang="en-GB" sz="2000" dirty="0"/>
              <a:t>“(Sustainable Tourism) is any form of development, management or tourist activity which ensures the long-term protection and preservation of natural, cultural and social resources and contributes in a positive and equitable manner to the economic development and well-being of individuals living, working or staying in protected areas.”</a:t>
            </a:r>
          </a:p>
        </p:txBody>
      </p:sp>
      <p:pic>
        <p:nvPicPr>
          <p:cNvPr id="4" name="Picture 3">
            <a:extLst>
              <a:ext uri="{FF2B5EF4-FFF2-40B4-BE49-F238E27FC236}">
                <a16:creationId xmlns:a16="http://schemas.microsoft.com/office/drawing/2014/main" id="{F646A581-ECE7-CFBC-E849-5CFCDF4FD442}"/>
              </a:ext>
            </a:extLst>
          </p:cNvPr>
          <p:cNvPicPr>
            <a:picLocks noChangeAspect="1"/>
          </p:cNvPicPr>
          <p:nvPr/>
        </p:nvPicPr>
        <p:blipFill rotWithShape="1">
          <a:blip r:embed="rId2"/>
          <a:srcRect l="3795" r="-3" b="-3"/>
          <a:stretch/>
        </p:blipFill>
        <p:spPr>
          <a:xfrm>
            <a:off x="7675658" y="2093976"/>
            <a:ext cx="3941064" cy="4096512"/>
          </a:xfrm>
          <a:prstGeom prst="rect">
            <a:avLst/>
          </a:prstGeom>
        </p:spPr>
      </p:pic>
    </p:spTree>
    <p:extLst>
      <p:ext uri="{BB962C8B-B14F-4D97-AF65-F5344CB8AC3E}">
        <p14:creationId xmlns:p14="http://schemas.microsoft.com/office/powerpoint/2010/main" val="16824224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C1A96-BA69-8610-197B-AA1468C6DF11}"/>
              </a:ext>
            </a:extLst>
          </p:cNvPr>
          <p:cNvSpPr>
            <a:spLocks noGrp="1"/>
          </p:cNvSpPr>
          <p:nvPr>
            <p:ph type="title"/>
          </p:nvPr>
        </p:nvSpPr>
        <p:spPr/>
        <p:txBody>
          <a:bodyPr>
            <a:noAutofit/>
          </a:bodyPr>
          <a:lstStyle/>
          <a:p>
            <a:r>
              <a:rPr lang="en-GB" sz="3200" dirty="0"/>
              <a:t>Planning for sustainable tourism development in Wales: an analysis of destination management plans</a:t>
            </a:r>
          </a:p>
        </p:txBody>
      </p:sp>
      <p:sp>
        <p:nvSpPr>
          <p:cNvPr id="3" name="Content Placeholder 2">
            <a:extLst>
              <a:ext uri="{FF2B5EF4-FFF2-40B4-BE49-F238E27FC236}">
                <a16:creationId xmlns:a16="http://schemas.microsoft.com/office/drawing/2014/main" id="{7CFEDF2F-0DD9-2B59-E2E9-4DF464BCF49A}"/>
              </a:ext>
            </a:extLst>
          </p:cNvPr>
          <p:cNvSpPr>
            <a:spLocks noGrp="1"/>
          </p:cNvSpPr>
          <p:nvPr>
            <p:ph idx="1"/>
          </p:nvPr>
        </p:nvSpPr>
        <p:spPr/>
        <p:txBody>
          <a:bodyPr>
            <a:normAutofit fontScale="92500" lnSpcReduction="10000"/>
          </a:bodyPr>
          <a:lstStyle/>
          <a:p>
            <a:r>
              <a:rPr lang="en-GB" dirty="0"/>
              <a:t>Tourism is a vital component of the Welsh economy and the need to incorporate sustainability principles into new and more responsible forms of tourism development is now widely accepted.</a:t>
            </a:r>
          </a:p>
          <a:p>
            <a:r>
              <a:rPr lang="en-GB" dirty="0"/>
              <a:t> Sustainability in a tourism context is multi-faceted, involving consideration of the economic, sociocultural and environmental impacts of tourism on all of the people and places impacted by it, including tourism and non-tourism businesses, residents and guests. </a:t>
            </a:r>
          </a:p>
          <a:p>
            <a:r>
              <a:rPr lang="en-GB" dirty="0"/>
              <a:t>Planning for sustainable tourism is complex, requiring integration with other relevant planning processes.</a:t>
            </a:r>
          </a:p>
          <a:p>
            <a:r>
              <a:rPr lang="en-GB" dirty="0"/>
              <a:t>The need to refocus is especially important in light of Visit </a:t>
            </a:r>
            <a:r>
              <a:rPr lang="en-GB" dirty="0" err="1"/>
              <a:t>Wales’</a:t>
            </a:r>
            <a:r>
              <a:rPr lang="en-GB" dirty="0"/>
              <a:t> recently articulated new ambition for tourism and the broader aspirations of the Well-being of Future Generations Act.(Nicolls. et al, 2021).</a:t>
            </a:r>
          </a:p>
        </p:txBody>
      </p:sp>
    </p:spTree>
    <p:extLst>
      <p:ext uri="{BB962C8B-B14F-4D97-AF65-F5344CB8AC3E}">
        <p14:creationId xmlns:p14="http://schemas.microsoft.com/office/powerpoint/2010/main" val="1545921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91B5E-DACA-C8B1-B384-C435A7169B1A}"/>
              </a:ext>
            </a:extLst>
          </p:cNvPr>
          <p:cNvSpPr>
            <a:spLocks noGrp="1"/>
          </p:cNvSpPr>
          <p:nvPr>
            <p:ph type="title"/>
          </p:nvPr>
        </p:nvSpPr>
        <p:spPr>
          <a:xfrm>
            <a:off x="686834" y="1153572"/>
            <a:ext cx="3200400" cy="4461163"/>
          </a:xfrm>
        </p:spPr>
        <p:txBody>
          <a:bodyPr>
            <a:normAutofit/>
          </a:bodyPr>
          <a:lstStyle/>
          <a:p>
            <a:r>
              <a:rPr lang="en-GB">
                <a:solidFill>
                  <a:srgbClr val="FFFFFF"/>
                </a:solidFill>
              </a:rPr>
              <a:t>Sustainable Tourism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1156E2-5B3A-BAD6-8A42-D9F8EE7A0787}"/>
              </a:ext>
            </a:extLst>
          </p:cNvPr>
          <p:cNvSpPr>
            <a:spLocks noGrp="1"/>
          </p:cNvSpPr>
          <p:nvPr>
            <p:ph idx="1"/>
          </p:nvPr>
        </p:nvSpPr>
        <p:spPr>
          <a:xfrm>
            <a:off x="4167272" y="187436"/>
            <a:ext cx="6906491" cy="6670563"/>
          </a:xfrm>
        </p:spPr>
        <p:txBody>
          <a:bodyPr anchor="ctr">
            <a:noAutofit/>
          </a:bodyPr>
          <a:lstStyle/>
          <a:p>
            <a:pPr>
              <a:lnSpc>
                <a:spcPct val="100000"/>
              </a:lnSpc>
            </a:pPr>
            <a:r>
              <a:rPr lang="en-GB" sz="1800" b="1" dirty="0"/>
              <a:t>the practice </a:t>
            </a:r>
            <a:r>
              <a:rPr lang="en-GB" sz="1800" dirty="0"/>
              <a:t>– of tourism are widely accepted to have entered a sustainability phase (Macbeth, 2005).</a:t>
            </a:r>
          </a:p>
          <a:p>
            <a:pPr>
              <a:lnSpc>
                <a:spcPct val="100000"/>
              </a:lnSpc>
            </a:pPr>
            <a:r>
              <a:rPr lang="en-GB" sz="1800" dirty="0"/>
              <a:t>the need to incorporate sustainability principles into new and more responsible forms of tourism development is widely accepted.</a:t>
            </a:r>
          </a:p>
          <a:p>
            <a:pPr>
              <a:lnSpc>
                <a:spcPct val="100000"/>
              </a:lnSpc>
            </a:pPr>
            <a:r>
              <a:rPr lang="en-GB" sz="1800" dirty="0"/>
              <a:t>Key elements of such forms include attempts to maximise economic benefits for people living in tourism destinations whilst minimising economic, 24 sociocultural and environmental harms; active involvement of host communities in the governance of tourism; provision of meaningful experiences to visitors; and, concern for the overall wellbeing of both people and places, now and in the future (e.g., Gunn &amp; Var 2002; </a:t>
            </a:r>
            <a:r>
              <a:rPr lang="en-GB" sz="1800" dirty="0" err="1"/>
              <a:t>Moscardo</a:t>
            </a:r>
            <a:r>
              <a:rPr lang="en-GB" sz="1800" dirty="0"/>
              <a:t> &amp; Murphy 2014).</a:t>
            </a:r>
          </a:p>
          <a:p>
            <a:pPr>
              <a:lnSpc>
                <a:spcPct val="100000"/>
              </a:lnSpc>
            </a:pPr>
            <a:r>
              <a:rPr lang="en-GB" sz="1800" dirty="0"/>
              <a:t>Simpson (2001) has argued that if sustainability is indeed accepted as a desirable goal, then (i) stakeholder participation is essential to its achievement, and (ii) strategic planning is an ideal framework within which stakeholder-driven tourism development can occur. </a:t>
            </a:r>
          </a:p>
          <a:p>
            <a:pPr>
              <a:lnSpc>
                <a:spcPct val="100000"/>
              </a:lnSpc>
            </a:pPr>
            <a:r>
              <a:rPr lang="en-GB" sz="1800" dirty="0"/>
              <a:t>Simpson defines stakeholder participation to involve the inclusion of “all individuals, organisations and groups whose lives are affected by tourism development” in determination of the nature of that development, and strategic planning as involving “a long-term and holistic approach” (2001: p.20).</a:t>
            </a:r>
          </a:p>
        </p:txBody>
      </p:sp>
    </p:spTree>
    <p:extLst>
      <p:ext uri="{BB962C8B-B14F-4D97-AF65-F5344CB8AC3E}">
        <p14:creationId xmlns:p14="http://schemas.microsoft.com/office/powerpoint/2010/main" val="301010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9B0CB-4207-77FE-12EE-9AC2C46AA1D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895A63-9D62-C9D5-F9BF-EE0A8811C897}"/>
              </a:ext>
            </a:extLst>
          </p:cNvPr>
          <p:cNvSpPr>
            <a:spLocks noGrp="1"/>
          </p:cNvSpPr>
          <p:nvPr>
            <p:ph idx="1"/>
          </p:nvPr>
        </p:nvSpPr>
        <p:spPr>
          <a:xfrm>
            <a:off x="4447308" y="591344"/>
            <a:ext cx="6906491" cy="5585619"/>
          </a:xfrm>
        </p:spPr>
        <p:txBody>
          <a:bodyPr anchor="ctr">
            <a:normAutofit/>
          </a:bodyPr>
          <a:lstStyle/>
          <a:p>
            <a:r>
              <a:rPr lang="en-GB" sz="2600" dirty="0"/>
              <a:t>Gunn, C. A. with Var, T. (2002). Tourism Planning. 4th ed. New York: Routledge</a:t>
            </a:r>
          </a:p>
          <a:p>
            <a:r>
              <a:rPr lang="en-GB" sz="2600" dirty="0"/>
              <a:t>Macbeth, J. (2005). Towards an ethics platform for tourism. Annals of Tourism Research, 32(4), pp.962-984.</a:t>
            </a:r>
          </a:p>
          <a:p>
            <a:r>
              <a:rPr lang="en-GB" sz="2600" dirty="0"/>
              <a:t>Nicholls, S., Organ, K. and Cummings, B., 2021. Planning for sustainable tourism development in Wales: an analysis of destination management plans. Welsh Economic Review, 28, pp.23–32</a:t>
            </a:r>
          </a:p>
          <a:p>
            <a:r>
              <a:rPr lang="en-GB" sz="2600" dirty="0"/>
              <a:t>Simpson, K. (2001). Strategic planning and community involvement as contributors to sustainable tourism development. Current Issues in Tourism, 4(1), pp.3-41. </a:t>
            </a:r>
          </a:p>
        </p:txBody>
      </p:sp>
    </p:spTree>
    <p:extLst>
      <p:ext uri="{BB962C8B-B14F-4D97-AF65-F5344CB8AC3E}">
        <p14:creationId xmlns:p14="http://schemas.microsoft.com/office/powerpoint/2010/main" val="9004996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3216</Words>
  <Application>Microsoft Office PowerPoint</Application>
  <PresentationFormat>Widescreen</PresentationFormat>
  <Paragraphs>233</Paragraphs>
  <Slides>31</Slides>
  <Notes>9</Notes>
  <HiddenSlides>0</HiddenSlides>
  <MMClips>7</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Graphik-Regular</vt:lpstr>
      <vt:lpstr>myriad-pro</vt:lpstr>
      <vt:lpstr>ProximaNova-Light</vt:lpstr>
      <vt:lpstr>Shrikhand Italics</vt:lpstr>
      <vt:lpstr>arial</vt:lpstr>
      <vt:lpstr>arial</vt:lpstr>
      <vt:lpstr>Calibri</vt:lpstr>
      <vt:lpstr>Calibri Light</vt:lpstr>
      <vt:lpstr>Open Sans</vt:lpstr>
      <vt:lpstr>Roboto</vt:lpstr>
      <vt:lpstr>Source Sans Pro</vt:lpstr>
      <vt:lpstr>Office Theme</vt:lpstr>
      <vt:lpstr>UK Sustainable Tourism Agenda</vt:lpstr>
      <vt:lpstr>Negative Forms of Leisure: </vt:lpstr>
      <vt:lpstr>Negative forms of leisure .</vt:lpstr>
      <vt:lpstr>Negative forms of leisure.</vt:lpstr>
      <vt:lpstr>Can eco-tourism help save the ocean?</vt:lpstr>
      <vt:lpstr>How mass tourism is destroying cities</vt:lpstr>
      <vt:lpstr>Toxic Tourism: The unwelcome impact</vt:lpstr>
      <vt:lpstr>The Impact of Tourism</vt:lpstr>
      <vt:lpstr>Destinations with over tourism </vt:lpstr>
      <vt:lpstr>Positive Impacts</vt:lpstr>
      <vt:lpstr>Leisure in tourism </vt:lpstr>
      <vt:lpstr>TASK </vt:lpstr>
      <vt:lpstr>Hospitality Trends</vt:lpstr>
      <vt:lpstr>Sustainability </vt:lpstr>
      <vt:lpstr>PowerPoint Presentation</vt:lpstr>
      <vt:lpstr>PowerPoint Presentation</vt:lpstr>
      <vt:lpstr>PowerPoint Presentation</vt:lpstr>
      <vt:lpstr>The business benefits of sustainable sourcing</vt:lpstr>
      <vt:lpstr>PowerPoint Presentation</vt:lpstr>
      <vt:lpstr>Germany’s first climate positive hotel PHILOSOPHY:  Sustainability: [a complex term for an integral lifestyle serving not the ego but the world; a lever to stop climate change. When widely spread, it guarantees long-lasting harmony and literally a sound sleep]</vt:lpstr>
      <vt:lpstr>PowerPoint Presentation</vt:lpstr>
      <vt:lpstr>PowerPoint Presentation</vt:lpstr>
      <vt:lpstr>PowerPoint Presentation</vt:lpstr>
      <vt:lpstr>Sustainable tourism development in Wales</vt:lpstr>
      <vt:lpstr>PowerPoint Presentation</vt:lpstr>
      <vt:lpstr>Zero Waste</vt:lpstr>
      <vt:lpstr>10 YEARS TO REPAIR OUR PLANET: Prince William, Sir David Attenborough &amp; The Earthshot Prize Council</vt:lpstr>
      <vt:lpstr>Sustainable Tourism </vt:lpstr>
      <vt:lpstr>Planning for sustainable tourism development in Wales: an analysis of destination management plans</vt:lpstr>
      <vt:lpstr>Sustainable Tourism</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Sustainable Tourism Agenda</dc:title>
  <dc:creator>Deborah Jenkins</dc:creator>
  <cp:lastModifiedBy>Deborah Jenkins</cp:lastModifiedBy>
  <cp:revision>1</cp:revision>
  <dcterms:created xsi:type="dcterms:W3CDTF">2022-10-27T11:12:19Z</dcterms:created>
  <dcterms:modified xsi:type="dcterms:W3CDTF">2022-10-30T17:18:10Z</dcterms:modified>
</cp:coreProperties>
</file>