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Default Extension="png" ContentType="image/png"/>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Default Extension="fntdata" ContentType="application/x-fontdata"/>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9"/>
  </p:notesMasterIdLst>
  <p:sldIdLst>
    <p:sldId id="256" r:id="rId2"/>
    <p:sldId id="257" r:id="rId3"/>
    <p:sldId id="258" r:id="rId4"/>
    <p:sldId id="259" r:id="rId5"/>
    <p:sldId id="260" r:id="rId6"/>
    <p:sldId id="261" r:id="rId7"/>
    <p:sldId id="262" r:id="rId8"/>
  </p:sldIdLst>
  <p:sldSz cx="9144000" cy="5143500" type="screen16x9"/>
  <p:notesSz cx="6858000" cy="9144000"/>
  <p:embeddedFontLst>
    <p:embeddedFont>
      <p:font typeface="Raleway" charset="0"/>
      <p:regular r:id="rId10"/>
      <p:bold r:id="rId11"/>
      <p:italic r:id="rId12"/>
      <p:boldItalic r:id="rId13"/>
    </p:embeddedFont>
    <p:embeddedFont>
      <p:font typeface="Lato" charset="0"/>
      <p:regular r:id="rId14"/>
      <p:bold r:id="rId15"/>
      <p:italic r:id="rId16"/>
      <p:boldItalic r:id="rId1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snapToGrid="0">
      <p:cViewPr varScale="1">
        <p:scale>
          <a:sx n="110" d="100"/>
          <a:sy n="110" d="100"/>
        </p:scale>
        <p:origin x="-658" y="-72"/>
      </p:cViewPr>
      <p:guideLst>
        <p:guide orient="horz" pos="1620"/>
        <p:guide pos="288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4.fntdata"/><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font" Target="fonts/font3.fntdata"/><Relationship Id="rId17"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font" Target="fonts/font7.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2.fntdata"/><Relationship Id="rId5" Type="http://schemas.openxmlformats.org/officeDocument/2006/relationships/slide" Target="slides/slide4.xml"/><Relationship Id="rId15" Type="http://schemas.openxmlformats.org/officeDocument/2006/relationships/font" Target="fonts/font6.fntdata"/><Relationship Id="rId10" Type="http://schemas.openxmlformats.org/officeDocument/2006/relationships/font" Target="fonts/font1.fntdata"/><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font" Target="fonts/font5.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g3f82131ab07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 name="Google Shape;76;g3f82131ab07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r>
              <a:rPr lang="en-IN" sz="1100" b="0" i="0" u="none" strike="noStrike" cap="none" dirty="0">
                <a:solidFill>
                  <a:srgbClr val="000000"/>
                </a:solidFill>
                <a:effectLst/>
                <a:latin typeface="Arial"/>
                <a:ea typeface="Arial"/>
                <a:cs typeface="Arial"/>
                <a:sym typeface="Arial"/>
              </a:rPr>
              <a:t>In the given case study, it has been identified that the staff is experiencing issues in terms of missed messages, duplicated work and insufficient communication due to a lack of suitable Microsoft 365 tools. The improvement of staff communication is important to maintain high-quality care and operational efficiency.</a:t>
            </a:r>
            <a:endParaRPr lang="en-IN" sz="1200" b="0" dirty="0">
              <a:effectLst/>
            </a:endParaRPr>
          </a:p>
          <a:p>
            <a:pPr marL="158750" indent="0">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g3f82131ab07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g3f82131ab07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r>
              <a:rPr lang="en-IN" sz="1100" b="0" i="0" u="none" strike="noStrike" cap="none" dirty="0">
                <a:solidFill>
                  <a:srgbClr val="000000"/>
                </a:solidFill>
                <a:effectLst/>
                <a:latin typeface="Arial"/>
                <a:ea typeface="Arial"/>
                <a:cs typeface="Arial"/>
                <a:sym typeface="Arial"/>
              </a:rPr>
              <a:t>This tool is integrated with other applications of Microsoft 365, enabling staff to analyse documents in an appropriate manner. For Riverdale Nursing Home, </a:t>
            </a:r>
            <a:r>
              <a:rPr lang="en-IN" sz="1100" b="0" i="0" u="none" strike="noStrike" cap="none" dirty="0" err="1">
                <a:solidFill>
                  <a:srgbClr val="000000"/>
                </a:solidFill>
                <a:effectLst/>
                <a:latin typeface="Arial"/>
                <a:ea typeface="Arial"/>
                <a:cs typeface="Arial"/>
                <a:sym typeface="Arial"/>
              </a:rPr>
              <a:t>microsoft</a:t>
            </a:r>
            <a:r>
              <a:rPr lang="en-IN" sz="1100" b="0" i="0" u="none" strike="noStrike" cap="none" dirty="0">
                <a:solidFill>
                  <a:srgbClr val="000000"/>
                </a:solidFill>
                <a:effectLst/>
                <a:latin typeface="Arial"/>
                <a:ea typeface="Arial"/>
                <a:cs typeface="Arial"/>
                <a:sym typeface="Arial"/>
              </a:rPr>
              <a:t> team provide a single communication system which will connect nurses and managers working in different departments and buildings. Its accessibility on computers and mobile devices will ensure that staff are appropriately informed regarding shift changes, which will improve workplace coordination and communication.</a:t>
            </a:r>
            <a:endParaRPr lang="en-IN" b="0" dirty="0">
              <a:effectLst/>
            </a:endParaRPr>
          </a:p>
          <a:p>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3f82131ab07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 name="Google Shape;90;g3f82131ab07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r>
              <a:rPr lang="en-IN" sz="1100" b="0" i="0" u="none" strike="noStrike" cap="none" dirty="0">
                <a:solidFill>
                  <a:srgbClr val="000000"/>
                </a:solidFill>
                <a:effectLst/>
                <a:latin typeface="Arial"/>
                <a:ea typeface="Arial"/>
                <a:cs typeface="Arial"/>
                <a:sym typeface="Arial"/>
              </a:rPr>
              <a:t>Microsoft Teams provides instant notification and supports real-time conversation, which will decrease and misunderstanding. This centralised communication system will improve collaboration between departments in Riverdale Nursing Home to deliver coordinated care.</a:t>
            </a:r>
            <a:endParaRPr lang="en-IN" sz="1200" b="0" dirty="0">
              <a:effectLst/>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3f82131ab07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3f82131ab07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r>
              <a:rPr lang="en-IN" sz="1100" b="0" i="0" u="none" strike="noStrike" cap="none" dirty="0">
                <a:solidFill>
                  <a:srgbClr val="000000"/>
                </a:solidFill>
                <a:effectLst/>
                <a:latin typeface="Arial"/>
                <a:ea typeface="Arial"/>
                <a:cs typeface="Arial"/>
                <a:sym typeface="Arial"/>
              </a:rPr>
              <a:t>The employees will need initial training to use Microsoft Teams. The efficiency of the Microsoft team is highly dependent on internet access for uninterrupted communication.</a:t>
            </a:r>
            <a:endParaRPr lang="en-IN" b="0" dirty="0">
              <a:effectLst/>
            </a:endParaRPr>
          </a:p>
          <a:p>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3f82131ab07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3f82131ab07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r>
              <a:rPr lang="en-IN" sz="1100" b="0" i="0" u="none" strike="noStrike" cap="none" dirty="0">
                <a:solidFill>
                  <a:srgbClr val="000000"/>
                </a:solidFill>
                <a:effectLst/>
                <a:latin typeface="Arial"/>
                <a:ea typeface="Arial"/>
                <a:cs typeface="Arial"/>
                <a:sym typeface="Arial"/>
              </a:rPr>
              <a:t> Its accessibility on computers and mobile devices will ensure that staff are appropriately informed regarding shift changes, which will improve workplace coordination and </a:t>
            </a:r>
            <a:r>
              <a:rPr lang="en-IN" sz="1100" b="0" i="0" u="none" strike="noStrike" cap="none">
                <a:solidFill>
                  <a:srgbClr val="000000"/>
                </a:solidFill>
                <a:effectLst/>
                <a:latin typeface="Arial"/>
                <a:ea typeface="Arial"/>
                <a:cs typeface="Arial"/>
                <a:sym typeface="Arial"/>
              </a:rPr>
              <a:t>communication.</a:t>
            </a:r>
            <a:endParaRPr lang="en-IN" b="0" dirty="0">
              <a:effectLst/>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3f82131ab07_0_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3f82131ab07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cxnSp>
        <p:nvCxnSpPr>
          <p:cNvPr id="10" name="Google Shape;10;p2"/>
          <p:cNvCxnSpPr/>
          <p:nvPr/>
        </p:nvCxnSpPr>
        <p:spPr>
          <a:xfrm>
            <a:off x="2477724" y="415650"/>
            <a:ext cx="6244200" cy="0"/>
          </a:xfrm>
          <a:prstGeom prst="straightConnector1">
            <a:avLst/>
          </a:prstGeom>
          <a:noFill/>
          <a:ln w="38100" cap="flat" cmpd="sng">
            <a:solidFill>
              <a:schemeClr val="lt1"/>
            </a:solidFill>
            <a:prstDash val="solid"/>
            <a:round/>
            <a:headEnd type="none" w="sm" len="sm"/>
            <a:tailEnd type="none" w="sm" len="sm"/>
          </a:ln>
        </p:spPr>
      </p:cxnSp>
      <p:cxnSp>
        <p:nvCxnSpPr>
          <p:cNvPr id="11" name="Google Shape;11;p2"/>
          <p:cNvCxnSpPr/>
          <p:nvPr/>
        </p:nvCxnSpPr>
        <p:spPr>
          <a:xfrm>
            <a:off x="2477724" y="4740000"/>
            <a:ext cx="6244200" cy="0"/>
          </a:xfrm>
          <a:prstGeom prst="straightConnector1">
            <a:avLst/>
          </a:prstGeom>
          <a:noFill/>
          <a:ln w="19050" cap="flat" cmpd="sng">
            <a:solidFill>
              <a:schemeClr val="lt1"/>
            </a:solidFill>
            <a:prstDash val="solid"/>
            <a:round/>
            <a:headEnd type="none" w="sm" len="sm"/>
            <a:tailEnd type="none" w="sm" len="sm"/>
          </a:ln>
        </p:spPr>
      </p:cxnSp>
      <p:cxnSp>
        <p:nvCxnSpPr>
          <p:cNvPr id="12" name="Google Shape;12;p2"/>
          <p:cNvCxnSpPr/>
          <p:nvPr/>
        </p:nvCxnSpPr>
        <p:spPr>
          <a:xfrm>
            <a:off x="425198" y="415650"/>
            <a:ext cx="183300" cy="0"/>
          </a:xfrm>
          <a:prstGeom prst="straightConnector1">
            <a:avLst/>
          </a:prstGeom>
          <a:noFill/>
          <a:ln w="19050" cap="flat" cmpd="sng">
            <a:solidFill>
              <a:schemeClr val="lt1"/>
            </a:solidFill>
            <a:prstDash val="solid"/>
            <a:round/>
            <a:headEnd type="none" w="sm" len="sm"/>
            <a:tailEnd type="none" w="sm" len="sm"/>
          </a:ln>
        </p:spPr>
      </p:cxnSp>
      <p:sp>
        <p:nvSpPr>
          <p:cNvPr id="13" name="Google Shape;13;p2"/>
          <p:cNvSpPr txBox="1">
            <a:spLocks noGrp="1"/>
          </p:cNvSpPr>
          <p:nvPr>
            <p:ph type="ctrTitle"/>
          </p:nvPr>
        </p:nvSpPr>
        <p:spPr>
          <a:xfrm>
            <a:off x="2371725" y="630225"/>
            <a:ext cx="6331500" cy="15420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14" name="Google Shape;14;p2"/>
          <p:cNvSpPr txBox="1">
            <a:spLocks noGrp="1"/>
          </p:cNvSpPr>
          <p:nvPr>
            <p:ph type="subTitle" idx="1"/>
          </p:nvPr>
        </p:nvSpPr>
        <p:spPr>
          <a:xfrm>
            <a:off x="2390267" y="3238450"/>
            <a:ext cx="6331500" cy="1241700"/>
          </a:xfrm>
          <a:prstGeom prst="rect">
            <a:avLst/>
          </a:prstGeom>
        </p:spPr>
        <p:txBody>
          <a:bodyPr spcFirstLastPara="1" wrap="square" lIns="91425" tIns="91425" rIns="91425" bIns="91425" anchor="b" anchorCtr="0">
            <a:normAutofit/>
          </a:bodyPr>
          <a:lstStyle>
            <a:lvl1pPr lvl="0">
              <a:lnSpc>
                <a:spcPct val="100000"/>
              </a:lnSpc>
              <a:spcBef>
                <a:spcPts val="0"/>
              </a:spcBef>
              <a:spcAft>
                <a:spcPts val="0"/>
              </a:spcAft>
              <a:buClr>
                <a:schemeClr val="lt1"/>
              </a:buClr>
              <a:buSzPts val="1800"/>
              <a:buNone/>
              <a:defRPr>
                <a:solidFill>
                  <a:schemeClr val="lt1"/>
                </a:solidFill>
              </a:defRPr>
            </a:lvl1pPr>
            <a:lvl2pPr lvl="1">
              <a:lnSpc>
                <a:spcPct val="100000"/>
              </a:lnSpc>
              <a:spcBef>
                <a:spcPts val="0"/>
              </a:spcBef>
              <a:spcAft>
                <a:spcPts val="0"/>
              </a:spcAft>
              <a:buClr>
                <a:schemeClr val="lt1"/>
              </a:buClr>
              <a:buSzPts val="1800"/>
              <a:buNone/>
              <a:defRPr sz="1800">
                <a:solidFill>
                  <a:schemeClr val="lt1"/>
                </a:solidFill>
              </a:defRPr>
            </a:lvl2pPr>
            <a:lvl3pPr lvl="2">
              <a:lnSpc>
                <a:spcPct val="100000"/>
              </a:lnSpc>
              <a:spcBef>
                <a:spcPts val="0"/>
              </a:spcBef>
              <a:spcAft>
                <a:spcPts val="0"/>
              </a:spcAft>
              <a:buClr>
                <a:schemeClr val="lt1"/>
              </a:buClr>
              <a:buSzPts val="1800"/>
              <a:buNone/>
              <a:defRPr sz="1800">
                <a:solidFill>
                  <a:schemeClr val="lt1"/>
                </a:solidFill>
              </a:defRPr>
            </a:lvl3pPr>
            <a:lvl4pPr lvl="3">
              <a:lnSpc>
                <a:spcPct val="100000"/>
              </a:lnSpc>
              <a:spcBef>
                <a:spcPts val="0"/>
              </a:spcBef>
              <a:spcAft>
                <a:spcPts val="0"/>
              </a:spcAft>
              <a:buClr>
                <a:schemeClr val="lt1"/>
              </a:buClr>
              <a:buSzPts val="1800"/>
              <a:buNone/>
              <a:defRPr sz="1800">
                <a:solidFill>
                  <a:schemeClr val="lt1"/>
                </a:solidFill>
              </a:defRPr>
            </a:lvl4pPr>
            <a:lvl5pPr lvl="4">
              <a:lnSpc>
                <a:spcPct val="100000"/>
              </a:lnSpc>
              <a:spcBef>
                <a:spcPts val="0"/>
              </a:spcBef>
              <a:spcAft>
                <a:spcPts val="0"/>
              </a:spcAft>
              <a:buClr>
                <a:schemeClr val="lt1"/>
              </a:buClr>
              <a:buSzPts val="1800"/>
              <a:buNone/>
              <a:defRPr sz="1800">
                <a:solidFill>
                  <a:schemeClr val="lt1"/>
                </a:solidFill>
              </a:defRPr>
            </a:lvl5pPr>
            <a:lvl6pPr lvl="5">
              <a:lnSpc>
                <a:spcPct val="100000"/>
              </a:lnSpc>
              <a:spcBef>
                <a:spcPts val="0"/>
              </a:spcBef>
              <a:spcAft>
                <a:spcPts val="0"/>
              </a:spcAft>
              <a:buClr>
                <a:schemeClr val="lt1"/>
              </a:buClr>
              <a:buSzPts val="1800"/>
              <a:buNone/>
              <a:defRPr sz="1800">
                <a:solidFill>
                  <a:schemeClr val="lt1"/>
                </a:solidFill>
              </a:defRPr>
            </a:lvl6pPr>
            <a:lvl7pPr lvl="6">
              <a:lnSpc>
                <a:spcPct val="100000"/>
              </a:lnSpc>
              <a:spcBef>
                <a:spcPts val="0"/>
              </a:spcBef>
              <a:spcAft>
                <a:spcPts val="0"/>
              </a:spcAft>
              <a:buClr>
                <a:schemeClr val="lt1"/>
              </a:buClr>
              <a:buSzPts val="1800"/>
              <a:buNone/>
              <a:defRPr sz="1800">
                <a:solidFill>
                  <a:schemeClr val="lt1"/>
                </a:solidFill>
              </a:defRPr>
            </a:lvl7pPr>
            <a:lvl8pPr lvl="7">
              <a:lnSpc>
                <a:spcPct val="100000"/>
              </a:lnSpc>
              <a:spcBef>
                <a:spcPts val="0"/>
              </a:spcBef>
              <a:spcAft>
                <a:spcPts val="0"/>
              </a:spcAft>
              <a:buClr>
                <a:schemeClr val="lt1"/>
              </a:buClr>
              <a:buSzPts val="1800"/>
              <a:buNone/>
              <a:defRPr sz="1800">
                <a:solidFill>
                  <a:schemeClr val="lt1"/>
                </a:solidFill>
              </a:defRPr>
            </a:lvl8pPr>
            <a:lvl9pPr lvl="8">
              <a:lnSpc>
                <a:spcPct val="100000"/>
              </a:lnSpc>
              <a:spcBef>
                <a:spcPts val="0"/>
              </a:spcBef>
              <a:spcAft>
                <a:spcPts val="0"/>
              </a:spcAft>
              <a:buClr>
                <a:schemeClr val="lt1"/>
              </a:buClr>
              <a:buSzPts val="1800"/>
              <a:buNone/>
              <a:defRPr sz="1800">
                <a:solidFill>
                  <a:schemeClr val="lt1"/>
                </a:solidFill>
              </a:defRPr>
            </a:lvl9pPr>
          </a:lstStyle>
          <a:p>
            <a:endParaRPr/>
          </a:p>
        </p:txBody>
      </p:sp>
      <p:sp>
        <p:nvSpPr>
          <p:cNvPr id="15" name="Google Shape;15;p2"/>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6"/>
        <p:cNvGrpSpPr/>
        <p:nvPr/>
      </p:nvGrpSpPr>
      <p:grpSpPr>
        <a:xfrm>
          <a:off x="0" y="0"/>
          <a:ext cx="0" cy="0"/>
          <a:chOff x="0" y="0"/>
          <a:chExt cx="0" cy="0"/>
        </a:xfrm>
      </p:grpSpPr>
      <p:cxnSp>
        <p:nvCxnSpPr>
          <p:cNvPr id="17" name="Google Shape;17;p3"/>
          <p:cNvCxnSpPr/>
          <p:nvPr/>
        </p:nvCxnSpPr>
        <p:spPr>
          <a:xfrm>
            <a:off x="425200" y="415650"/>
            <a:ext cx="8296800" cy="0"/>
          </a:xfrm>
          <a:prstGeom prst="straightConnector1">
            <a:avLst/>
          </a:prstGeom>
          <a:noFill/>
          <a:ln w="38100" cap="flat" cmpd="sng">
            <a:solidFill>
              <a:schemeClr val="lt1"/>
            </a:solidFill>
            <a:prstDash val="solid"/>
            <a:round/>
            <a:headEnd type="none" w="sm" len="sm"/>
            <a:tailEnd type="none" w="sm" len="sm"/>
          </a:ln>
        </p:spPr>
      </p:cxnSp>
      <p:cxnSp>
        <p:nvCxnSpPr>
          <p:cNvPr id="18" name="Google Shape;18;p3"/>
          <p:cNvCxnSpPr/>
          <p:nvPr/>
        </p:nvCxnSpPr>
        <p:spPr>
          <a:xfrm>
            <a:off x="425200" y="4740000"/>
            <a:ext cx="8296800" cy="0"/>
          </a:xfrm>
          <a:prstGeom prst="straightConnector1">
            <a:avLst/>
          </a:prstGeom>
          <a:noFill/>
          <a:ln w="19050" cap="flat" cmpd="sng">
            <a:solidFill>
              <a:schemeClr val="lt1"/>
            </a:solidFill>
            <a:prstDash val="solid"/>
            <a:round/>
            <a:headEnd type="none" w="sm" len="sm"/>
            <a:tailEnd type="none" w="sm" len="sm"/>
          </a:ln>
        </p:spPr>
      </p:cxnSp>
      <p:sp>
        <p:nvSpPr>
          <p:cNvPr id="19" name="Google Shape;19;p3"/>
          <p:cNvSpPr txBox="1">
            <a:spLocks noGrp="1"/>
          </p:cNvSpPr>
          <p:nvPr>
            <p:ph type="title"/>
          </p:nvPr>
        </p:nvSpPr>
        <p:spPr>
          <a:xfrm>
            <a:off x="406425" y="1806825"/>
            <a:ext cx="8296800" cy="15420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lt1"/>
              </a:buClr>
              <a:buSzPts val="4800"/>
              <a:buNone/>
              <a:defRPr sz="4800">
                <a:solidFill>
                  <a:schemeClr val="lt1"/>
                </a:solidFill>
              </a:defRPr>
            </a:lvl1pPr>
            <a:lvl2pPr lvl="1" algn="ctr">
              <a:spcBef>
                <a:spcPts val="0"/>
              </a:spcBef>
              <a:spcAft>
                <a:spcPts val="0"/>
              </a:spcAft>
              <a:buClr>
                <a:schemeClr val="lt1"/>
              </a:buClr>
              <a:buSzPts val="4800"/>
              <a:buNone/>
              <a:defRPr sz="4800">
                <a:solidFill>
                  <a:schemeClr val="lt1"/>
                </a:solidFill>
              </a:defRPr>
            </a:lvl2pPr>
            <a:lvl3pPr lvl="2" algn="ctr">
              <a:spcBef>
                <a:spcPts val="0"/>
              </a:spcBef>
              <a:spcAft>
                <a:spcPts val="0"/>
              </a:spcAft>
              <a:buClr>
                <a:schemeClr val="lt1"/>
              </a:buClr>
              <a:buSzPts val="4800"/>
              <a:buNone/>
              <a:defRPr sz="4800">
                <a:solidFill>
                  <a:schemeClr val="lt1"/>
                </a:solidFill>
              </a:defRPr>
            </a:lvl3pPr>
            <a:lvl4pPr lvl="3" algn="ctr">
              <a:spcBef>
                <a:spcPts val="0"/>
              </a:spcBef>
              <a:spcAft>
                <a:spcPts val="0"/>
              </a:spcAft>
              <a:buClr>
                <a:schemeClr val="lt1"/>
              </a:buClr>
              <a:buSzPts val="4800"/>
              <a:buNone/>
              <a:defRPr sz="4800">
                <a:solidFill>
                  <a:schemeClr val="lt1"/>
                </a:solidFill>
              </a:defRPr>
            </a:lvl4pPr>
            <a:lvl5pPr lvl="4" algn="ctr">
              <a:spcBef>
                <a:spcPts val="0"/>
              </a:spcBef>
              <a:spcAft>
                <a:spcPts val="0"/>
              </a:spcAft>
              <a:buClr>
                <a:schemeClr val="lt1"/>
              </a:buClr>
              <a:buSzPts val="4800"/>
              <a:buNone/>
              <a:defRPr sz="4800">
                <a:solidFill>
                  <a:schemeClr val="lt1"/>
                </a:solidFill>
              </a:defRPr>
            </a:lvl5pPr>
            <a:lvl6pPr lvl="5" algn="ctr">
              <a:spcBef>
                <a:spcPts val="0"/>
              </a:spcBef>
              <a:spcAft>
                <a:spcPts val="0"/>
              </a:spcAft>
              <a:buClr>
                <a:schemeClr val="lt1"/>
              </a:buClr>
              <a:buSzPts val="4800"/>
              <a:buNone/>
              <a:defRPr sz="4800">
                <a:solidFill>
                  <a:schemeClr val="lt1"/>
                </a:solidFill>
              </a:defRPr>
            </a:lvl6pPr>
            <a:lvl7pPr lvl="6" algn="ctr">
              <a:spcBef>
                <a:spcPts val="0"/>
              </a:spcBef>
              <a:spcAft>
                <a:spcPts val="0"/>
              </a:spcAft>
              <a:buClr>
                <a:schemeClr val="lt1"/>
              </a:buClr>
              <a:buSzPts val="4800"/>
              <a:buNone/>
              <a:defRPr sz="4800">
                <a:solidFill>
                  <a:schemeClr val="lt1"/>
                </a:solidFill>
              </a:defRPr>
            </a:lvl7pPr>
            <a:lvl8pPr lvl="7" algn="ctr">
              <a:spcBef>
                <a:spcPts val="0"/>
              </a:spcBef>
              <a:spcAft>
                <a:spcPts val="0"/>
              </a:spcAft>
              <a:buClr>
                <a:schemeClr val="lt1"/>
              </a:buClr>
              <a:buSzPts val="4800"/>
              <a:buNone/>
              <a:defRPr sz="4800">
                <a:solidFill>
                  <a:schemeClr val="lt1"/>
                </a:solidFill>
              </a:defRPr>
            </a:lvl8pPr>
            <a:lvl9pPr lvl="8" algn="ctr">
              <a:spcBef>
                <a:spcPts val="0"/>
              </a:spcBef>
              <a:spcAft>
                <a:spcPts val="0"/>
              </a:spcAft>
              <a:buClr>
                <a:schemeClr val="lt1"/>
              </a:buClr>
              <a:buSzPts val="4800"/>
              <a:buNone/>
              <a:defRPr sz="4800">
                <a:solidFill>
                  <a:schemeClr val="lt1"/>
                </a:solidFill>
              </a:defRPr>
            </a:lvl9pPr>
          </a:lstStyle>
          <a:p>
            <a:endParaRPr/>
          </a:p>
        </p:txBody>
      </p:sp>
      <p:sp>
        <p:nvSpPr>
          <p:cNvPr id="20" name="Google Shape;20;p3"/>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1"/>
        <p:cNvGrpSpPr/>
        <p:nvPr/>
      </p:nvGrpSpPr>
      <p:grpSpPr>
        <a:xfrm>
          <a:off x="0" y="0"/>
          <a:ext cx="0" cy="0"/>
          <a:chOff x="0" y="0"/>
          <a:chExt cx="0" cy="0"/>
        </a:xfrm>
      </p:grpSpPr>
      <p:cxnSp>
        <p:nvCxnSpPr>
          <p:cNvPr id="22" name="Google Shape;22;p4"/>
          <p:cNvCxnSpPr/>
          <p:nvPr/>
        </p:nvCxnSpPr>
        <p:spPr>
          <a:xfrm>
            <a:off x="2477724" y="415650"/>
            <a:ext cx="6244200" cy="0"/>
          </a:xfrm>
          <a:prstGeom prst="straightConnector1">
            <a:avLst/>
          </a:prstGeom>
          <a:noFill/>
          <a:ln w="38100" cap="flat" cmpd="sng">
            <a:solidFill>
              <a:schemeClr val="dk2"/>
            </a:solidFill>
            <a:prstDash val="solid"/>
            <a:round/>
            <a:headEnd type="none" w="sm" len="sm"/>
            <a:tailEnd type="none" w="sm" len="sm"/>
          </a:ln>
        </p:spPr>
      </p:cxnSp>
      <p:cxnSp>
        <p:nvCxnSpPr>
          <p:cNvPr id="23" name="Google Shape;23;p4"/>
          <p:cNvCxnSpPr/>
          <p:nvPr/>
        </p:nvCxnSpPr>
        <p:spPr>
          <a:xfrm>
            <a:off x="2477724" y="4740000"/>
            <a:ext cx="6244200" cy="0"/>
          </a:xfrm>
          <a:prstGeom prst="straightConnector1">
            <a:avLst/>
          </a:prstGeom>
          <a:noFill/>
          <a:ln w="19050" cap="flat" cmpd="sng">
            <a:solidFill>
              <a:schemeClr val="dk2"/>
            </a:solidFill>
            <a:prstDash val="solid"/>
            <a:round/>
            <a:headEnd type="none" w="sm" len="sm"/>
            <a:tailEnd type="none" w="sm" len="sm"/>
          </a:ln>
        </p:spPr>
      </p:cxnSp>
      <p:cxnSp>
        <p:nvCxnSpPr>
          <p:cNvPr id="24" name="Google Shape;24;p4"/>
          <p:cNvCxnSpPr/>
          <p:nvPr/>
        </p:nvCxnSpPr>
        <p:spPr>
          <a:xfrm>
            <a:off x="425198" y="415650"/>
            <a:ext cx="183300" cy="0"/>
          </a:xfrm>
          <a:prstGeom prst="straightConnector1">
            <a:avLst/>
          </a:prstGeom>
          <a:noFill/>
          <a:ln w="19050" cap="flat" cmpd="sng">
            <a:solidFill>
              <a:schemeClr val="dk2"/>
            </a:solidFill>
            <a:prstDash val="solid"/>
            <a:round/>
            <a:headEnd type="none" w="sm" len="sm"/>
            <a:tailEnd type="none" w="sm" len="sm"/>
          </a:ln>
        </p:spPr>
      </p:cxnSp>
      <p:sp>
        <p:nvSpPr>
          <p:cNvPr id="25" name="Google Shape;25;p4"/>
          <p:cNvSpPr txBox="1">
            <a:spLocks noGrp="1"/>
          </p:cNvSpPr>
          <p:nvPr>
            <p:ph type="title"/>
          </p:nvPr>
        </p:nvSpPr>
        <p:spPr>
          <a:xfrm>
            <a:off x="2400250" y="575950"/>
            <a:ext cx="6321600" cy="6354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6" name="Google Shape;26;p4"/>
          <p:cNvSpPr txBox="1">
            <a:spLocks noGrp="1"/>
          </p:cNvSpPr>
          <p:nvPr>
            <p:ph type="body" idx="1"/>
          </p:nvPr>
        </p:nvSpPr>
        <p:spPr>
          <a:xfrm>
            <a:off x="2410112" y="1595776"/>
            <a:ext cx="6321600" cy="3002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7" name="Google Shape;27;p4"/>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8"/>
        <p:cNvGrpSpPr/>
        <p:nvPr/>
      </p:nvGrpSpPr>
      <p:grpSpPr>
        <a:xfrm>
          <a:off x="0" y="0"/>
          <a:ext cx="0" cy="0"/>
          <a:chOff x="0" y="0"/>
          <a:chExt cx="0" cy="0"/>
        </a:xfrm>
      </p:grpSpPr>
      <p:cxnSp>
        <p:nvCxnSpPr>
          <p:cNvPr id="29" name="Google Shape;29;p5"/>
          <p:cNvCxnSpPr/>
          <p:nvPr/>
        </p:nvCxnSpPr>
        <p:spPr>
          <a:xfrm>
            <a:off x="2477724" y="415650"/>
            <a:ext cx="6244200" cy="0"/>
          </a:xfrm>
          <a:prstGeom prst="straightConnector1">
            <a:avLst/>
          </a:prstGeom>
          <a:noFill/>
          <a:ln w="38100" cap="flat" cmpd="sng">
            <a:solidFill>
              <a:schemeClr val="dk2"/>
            </a:solidFill>
            <a:prstDash val="solid"/>
            <a:round/>
            <a:headEnd type="none" w="sm" len="sm"/>
            <a:tailEnd type="none" w="sm" len="sm"/>
          </a:ln>
        </p:spPr>
      </p:cxnSp>
      <p:cxnSp>
        <p:nvCxnSpPr>
          <p:cNvPr id="30" name="Google Shape;30;p5"/>
          <p:cNvCxnSpPr/>
          <p:nvPr/>
        </p:nvCxnSpPr>
        <p:spPr>
          <a:xfrm>
            <a:off x="2477724" y="4740000"/>
            <a:ext cx="6244200" cy="0"/>
          </a:xfrm>
          <a:prstGeom prst="straightConnector1">
            <a:avLst/>
          </a:prstGeom>
          <a:noFill/>
          <a:ln w="19050" cap="flat" cmpd="sng">
            <a:solidFill>
              <a:schemeClr val="dk2"/>
            </a:solidFill>
            <a:prstDash val="solid"/>
            <a:round/>
            <a:headEnd type="none" w="sm" len="sm"/>
            <a:tailEnd type="none" w="sm" len="sm"/>
          </a:ln>
        </p:spPr>
      </p:cxnSp>
      <p:cxnSp>
        <p:nvCxnSpPr>
          <p:cNvPr id="31" name="Google Shape;31;p5"/>
          <p:cNvCxnSpPr/>
          <p:nvPr/>
        </p:nvCxnSpPr>
        <p:spPr>
          <a:xfrm>
            <a:off x="425198" y="415650"/>
            <a:ext cx="183300" cy="0"/>
          </a:xfrm>
          <a:prstGeom prst="straightConnector1">
            <a:avLst/>
          </a:prstGeom>
          <a:noFill/>
          <a:ln w="19050" cap="flat" cmpd="sng">
            <a:solidFill>
              <a:schemeClr val="dk2"/>
            </a:solidFill>
            <a:prstDash val="solid"/>
            <a:round/>
            <a:headEnd type="none" w="sm" len="sm"/>
            <a:tailEnd type="none" w="sm" len="sm"/>
          </a:ln>
        </p:spPr>
      </p:cxnSp>
      <p:sp>
        <p:nvSpPr>
          <p:cNvPr id="32" name="Google Shape;32;p5"/>
          <p:cNvSpPr txBox="1">
            <a:spLocks noGrp="1"/>
          </p:cNvSpPr>
          <p:nvPr>
            <p:ph type="title"/>
          </p:nvPr>
        </p:nvSpPr>
        <p:spPr>
          <a:xfrm>
            <a:off x="2400250" y="575950"/>
            <a:ext cx="6321600" cy="6354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3" name="Google Shape;33;p5"/>
          <p:cNvSpPr txBox="1">
            <a:spLocks noGrp="1"/>
          </p:cNvSpPr>
          <p:nvPr>
            <p:ph type="body" idx="1"/>
          </p:nvPr>
        </p:nvSpPr>
        <p:spPr>
          <a:xfrm>
            <a:off x="2400303" y="1602675"/>
            <a:ext cx="3071400" cy="3002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4" name="Google Shape;34;p5"/>
          <p:cNvSpPr txBox="1">
            <a:spLocks noGrp="1"/>
          </p:cNvSpPr>
          <p:nvPr>
            <p:ph type="body" idx="2"/>
          </p:nvPr>
        </p:nvSpPr>
        <p:spPr>
          <a:xfrm>
            <a:off x="5650572" y="1602675"/>
            <a:ext cx="3071400" cy="3002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5" name="Google Shape;35;p5"/>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6"/>
        <p:cNvGrpSpPr/>
        <p:nvPr/>
      </p:nvGrpSpPr>
      <p:grpSpPr>
        <a:xfrm>
          <a:off x="0" y="0"/>
          <a:ext cx="0" cy="0"/>
          <a:chOff x="0" y="0"/>
          <a:chExt cx="0" cy="0"/>
        </a:xfrm>
      </p:grpSpPr>
      <p:sp>
        <p:nvSpPr>
          <p:cNvPr id="37" name="Google Shape;37;p6"/>
          <p:cNvSpPr txBox="1">
            <a:spLocks noGrp="1"/>
          </p:cNvSpPr>
          <p:nvPr>
            <p:ph type="title"/>
          </p:nvPr>
        </p:nvSpPr>
        <p:spPr>
          <a:xfrm>
            <a:off x="303300" y="411575"/>
            <a:ext cx="8520600" cy="639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8" name="Google Shape;38;p6"/>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9"/>
        <p:cNvGrpSpPr/>
        <p:nvPr/>
      </p:nvGrpSpPr>
      <p:grpSpPr>
        <a:xfrm>
          <a:off x="0" y="0"/>
          <a:ext cx="0" cy="0"/>
          <a:chOff x="0" y="0"/>
          <a:chExt cx="0" cy="0"/>
        </a:xfrm>
      </p:grpSpPr>
      <p:cxnSp>
        <p:nvCxnSpPr>
          <p:cNvPr id="40" name="Google Shape;40;p7"/>
          <p:cNvCxnSpPr/>
          <p:nvPr/>
        </p:nvCxnSpPr>
        <p:spPr>
          <a:xfrm>
            <a:off x="425198" y="415650"/>
            <a:ext cx="183300" cy="0"/>
          </a:xfrm>
          <a:prstGeom prst="straightConnector1">
            <a:avLst/>
          </a:prstGeom>
          <a:noFill/>
          <a:ln w="19050" cap="flat" cmpd="sng">
            <a:solidFill>
              <a:schemeClr val="dk2"/>
            </a:solidFill>
            <a:prstDash val="solid"/>
            <a:round/>
            <a:headEnd type="none" w="sm" len="sm"/>
            <a:tailEnd type="none" w="sm" len="sm"/>
          </a:ln>
        </p:spPr>
      </p:cxnSp>
      <p:sp>
        <p:nvSpPr>
          <p:cNvPr id="41" name="Google Shape;41;p7"/>
          <p:cNvSpPr txBox="1">
            <a:spLocks noGrp="1"/>
          </p:cNvSpPr>
          <p:nvPr>
            <p:ph type="title"/>
          </p:nvPr>
        </p:nvSpPr>
        <p:spPr>
          <a:xfrm>
            <a:off x="319500" y="936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2" name="Google Shape;42;p7"/>
          <p:cNvSpPr txBox="1">
            <a:spLocks noGrp="1"/>
          </p:cNvSpPr>
          <p:nvPr>
            <p:ph type="body" idx="1"/>
          </p:nvPr>
        </p:nvSpPr>
        <p:spPr>
          <a:xfrm>
            <a:off x="319500" y="1846804"/>
            <a:ext cx="2808000" cy="28062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3" name="Google Shape;43;p7"/>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2"/>
        </a:solidFill>
        <a:effectLst/>
      </p:bgPr>
    </p:bg>
    <p:spTree>
      <p:nvGrpSpPr>
        <p:cNvPr id="1" name="Shape 44"/>
        <p:cNvGrpSpPr/>
        <p:nvPr/>
      </p:nvGrpSpPr>
      <p:grpSpPr>
        <a:xfrm>
          <a:off x="0" y="0"/>
          <a:ext cx="0" cy="0"/>
          <a:chOff x="0" y="0"/>
          <a:chExt cx="0" cy="0"/>
        </a:xfrm>
      </p:grpSpPr>
      <p:cxnSp>
        <p:nvCxnSpPr>
          <p:cNvPr id="45" name="Google Shape;45;p8"/>
          <p:cNvCxnSpPr/>
          <p:nvPr/>
        </p:nvCxnSpPr>
        <p:spPr>
          <a:xfrm>
            <a:off x="425198" y="415650"/>
            <a:ext cx="183300" cy="0"/>
          </a:xfrm>
          <a:prstGeom prst="straightConnector1">
            <a:avLst/>
          </a:prstGeom>
          <a:noFill/>
          <a:ln w="19050" cap="flat" cmpd="sng">
            <a:solidFill>
              <a:schemeClr val="lt1"/>
            </a:solidFill>
            <a:prstDash val="solid"/>
            <a:round/>
            <a:headEnd type="none" w="sm" len="sm"/>
            <a:tailEnd type="none" w="sm" len="sm"/>
          </a:ln>
        </p:spPr>
      </p:cxnSp>
      <p:sp>
        <p:nvSpPr>
          <p:cNvPr id="46" name="Google Shape;46;p8"/>
          <p:cNvSpPr txBox="1">
            <a:spLocks noGrp="1"/>
          </p:cNvSpPr>
          <p:nvPr>
            <p:ph type="title"/>
          </p:nvPr>
        </p:nvSpPr>
        <p:spPr>
          <a:xfrm>
            <a:off x="283103" y="712141"/>
            <a:ext cx="6244200" cy="38355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47" name="Google Shape;47;p8"/>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8"/>
        <p:cNvGrpSpPr/>
        <p:nvPr/>
      </p:nvGrpSpPr>
      <p:grpSpPr>
        <a:xfrm>
          <a:off x="0" y="0"/>
          <a:ext cx="0" cy="0"/>
          <a:chOff x="0" y="0"/>
          <a:chExt cx="0" cy="0"/>
        </a:xfrm>
      </p:grpSpPr>
      <p:sp>
        <p:nvSpPr>
          <p:cNvPr id="49" name="Google Shape;49;p9"/>
          <p:cNvSpPr/>
          <p:nvPr/>
        </p:nvSpPr>
        <p:spPr>
          <a:xfrm>
            <a:off x="4572000" y="1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50" name="Google Shape;50;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51" name="Google Shape;51;p9"/>
          <p:cNvSpPr txBox="1">
            <a:spLocks noGrp="1"/>
          </p:cNvSpPr>
          <p:nvPr>
            <p:ph type="title"/>
          </p:nvPr>
        </p:nvSpPr>
        <p:spPr>
          <a:xfrm>
            <a:off x="265500" y="1397350"/>
            <a:ext cx="4045200" cy="13182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dk1"/>
              </a:buClr>
              <a:buSzPts val="3600"/>
              <a:buNone/>
              <a:defRPr sz="3600">
                <a:solidFill>
                  <a:schemeClr val="dk1"/>
                </a:solidFill>
              </a:defRPr>
            </a:lvl1pPr>
            <a:lvl2pPr lvl="1" algn="ctr">
              <a:spcBef>
                <a:spcPts val="0"/>
              </a:spcBef>
              <a:spcAft>
                <a:spcPts val="0"/>
              </a:spcAft>
              <a:buClr>
                <a:schemeClr val="dk1"/>
              </a:buClr>
              <a:buSzPts val="3600"/>
              <a:buNone/>
              <a:defRPr sz="3600">
                <a:solidFill>
                  <a:schemeClr val="dk1"/>
                </a:solidFill>
              </a:defRPr>
            </a:lvl2pPr>
            <a:lvl3pPr lvl="2" algn="ctr">
              <a:spcBef>
                <a:spcPts val="0"/>
              </a:spcBef>
              <a:spcAft>
                <a:spcPts val="0"/>
              </a:spcAft>
              <a:buClr>
                <a:schemeClr val="dk1"/>
              </a:buClr>
              <a:buSzPts val="3600"/>
              <a:buNone/>
              <a:defRPr sz="3600">
                <a:solidFill>
                  <a:schemeClr val="dk1"/>
                </a:solidFill>
              </a:defRPr>
            </a:lvl3pPr>
            <a:lvl4pPr lvl="3" algn="ctr">
              <a:spcBef>
                <a:spcPts val="0"/>
              </a:spcBef>
              <a:spcAft>
                <a:spcPts val="0"/>
              </a:spcAft>
              <a:buClr>
                <a:schemeClr val="dk1"/>
              </a:buClr>
              <a:buSzPts val="3600"/>
              <a:buNone/>
              <a:defRPr sz="3600">
                <a:solidFill>
                  <a:schemeClr val="dk1"/>
                </a:solidFill>
              </a:defRPr>
            </a:lvl4pPr>
            <a:lvl5pPr lvl="4" algn="ctr">
              <a:spcBef>
                <a:spcPts val="0"/>
              </a:spcBef>
              <a:spcAft>
                <a:spcPts val="0"/>
              </a:spcAft>
              <a:buClr>
                <a:schemeClr val="dk1"/>
              </a:buClr>
              <a:buSzPts val="3600"/>
              <a:buNone/>
              <a:defRPr sz="3600">
                <a:solidFill>
                  <a:schemeClr val="dk1"/>
                </a:solidFill>
              </a:defRPr>
            </a:lvl5pPr>
            <a:lvl6pPr lvl="5" algn="ctr">
              <a:spcBef>
                <a:spcPts val="0"/>
              </a:spcBef>
              <a:spcAft>
                <a:spcPts val="0"/>
              </a:spcAft>
              <a:buClr>
                <a:schemeClr val="dk1"/>
              </a:buClr>
              <a:buSzPts val="3600"/>
              <a:buNone/>
              <a:defRPr sz="3600">
                <a:solidFill>
                  <a:schemeClr val="dk1"/>
                </a:solidFill>
              </a:defRPr>
            </a:lvl6pPr>
            <a:lvl7pPr lvl="6" algn="ctr">
              <a:spcBef>
                <a:spcPts val="0"/>
              </a:spcBef>
              <a:spcAft>
                <a:spcPts val="0"/>
              </a:spcAft>
              <a:buClr>
                <a:schemeClr val="dk1"/>
              </a:buClr>
              <a:buSzPts val="3600"/>
              <a:buNone/>
              <a:defRPr sz="3600">
                <a:solidFill>
                  <a:schemeClr val="dk1"/>
                </a:solidFill>
              </a:defRPr>
            </a:lvl7pPr>
            <a:lvl8pPr lvl="7" algn="ctr">
              <a:spcBef>
                <a:spcPts val="0"/>
              </a:spcBef>
              <a:spcAft>
                <a:spcPts val="0"/>
              </a:spcAft>
              <a:buClr>
                <a:schemeClr val="dk1"/>
              </a:buClr>
              <a:buSzPts val="3600"/>
              <a:buNone/>
              <a:defRPr sz="3600">
                <a:solidFill>
                  <a:schemeClr val="dk1"/>
                </a:solidFill>
              </a:defRPr>
            </a:lvl8pPr>
            <a:lvl9pPr lvl="8" algn="ctr">
              <a:spcBef>
                <a:spcPts val="0"/>
              </a:spcBef>
              <a:spcAft>
                <a:spcPts val="0"/>
              </a:spcAft>
              <a:buClr>
                <a:schemeClr val="dk1"/>
              </a:buClr>
              <a:buSzPts val="3600"/>
              <a:buNone/>
              <a:defRPr sz="3600">
                <a:solidFill>
                  <a:schemeClr val="dk1"/>
                </a:solidFill>
              </a:defRPr>
            </a:lvl9pPr>
          </a:lstStyle>
          <a:p>
            <a:endParaRPr/>
          </a:p>
        </p:txBody>
      </p:sp>
      <p:sp>
        <p:nvSpPr>
          <p:cNvPr id="52" name="Google Shape;52;p9"/>
          <p:cNvSpPr txBox="1">
            <a:spLocks noGrp="1"/>
          </p:cNvSpPr>
          <p:nvPr>
            <p:ph type="subTitle" idx="1"/>
          </p:nvPr>
        </p:nvSpPr>
        <p:spPr>
          <a:xfrm>
            <a:off x="265500" y="273537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53" name="Google Shape;53;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54" name="Google Shape;54;p9"/>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5"/>
        <p:cNvGrpSpPr/>
        <p:nvPr/>
      </p:nvGrpSpPr>
      <p:grpSpPr>
        <a:xfrm>
          <a:off x="0" y="0"/>
          <a:ext cx="0" cy="0"/>
          <a:chOff x="0" y="0"/>
          <a:chExt cx="0" cy="0"/>
        </a:xfrm>
      </p:grpSpPr>
      <p:cxnSp>
        <p:nvCxnSpPr>
          <p:cNvPr id="56" name="Google Shape;56;p10"/>
          <p:cNvCxnSpPr/>
          <p:nvPr/>
        </p:nvCxnSpPr>
        <p:spPr>
          <a:xfrm>
            <a:off x="425200" y="4740000"/>
            <a:ext cx="8296800" cy="0"/>
          </a:xfrm>
          <a:prstGeom prst="straightConnector1">
            <a:avLst/>
          </a:prstGeom>
          <a:noFill/>
          <a:ln w="19050" cap="flat" cmpd="sng">
            <a:solidFill>
              <a:schemeClr val="dk2"/>
            </a:solidFill>
            <a:prstDash val="solid"/>
            <a:round/>
            <a:headEnd type="none" w="sm" len="sm"/>
            <a:tailEnd type="none" w="sm" len="sm"/>
          </a:ln>
        </p:spPr>
      </p:cxnSp>
      <p:cxnSp>
        <p:nvCxnSpPr>
          <p:cNvPr id="57" name="Google Shape;57;p10"/>
          <p:cNvCxnSpPr/>
          <p:nvPr/>
        </p:nvCxnSpPr>
        <p:spPr>
          <a:xfrm>
            <a:off x="425198" y="415650"/>
            <a:ext cx="183300" cy="0"/>
          </a:xfrm>
          <a:prstGeom prst="straightConnector1">
            <a:avLst/>
          </a:prstGeom>
          <a:noFill/>
          <a:ln w="19050" cap="flat" cmpd="sng">
            <a:solidFill>
              <a:schemeClr val="dk2"/>
            </a:solidFill>
            <a:prstDash val="solid"/>
            <a:round/>
            <a:headEnd type="none" w="sm" len="sm"/>
            <a:tailEnd type="none" w="sm" len="sm"/>
          </a:ln>
        </p:spPr>
      </p:cxnSp>
      <p:sp>
        <p:nvSpPr>
          <p:cNvPr id="58" name="Google Shape;58;p10"/>
          <p:cNvSpPr txBox="1">
            <a:spLocks noGrp="1"/>
          </p:cNvSpPr>
          <p:nvPr>
            <p:ph type="body" idx="1"/>
          </p:nvPr>
        </p:nvSpPr>
        <p:spPr>
          <a:xfrm>
            <a:off x="328017" y="4226025"/>
            <a:ext cx="8388600" cy="3936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59" name="Google Shape;59;p10"/>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60"/>
        <p:cNvGrpSpPr/>
        <p:nvPr/>
      </p:nvGrpSpPr>
      <p:grpSpPr>
        <a:xfrm>
          <a:off x="0" y="0"/>
          <a:ext cx="0" cy="0"/>
          <a:chOff x="0" y="0"/>
          <a:chExt cx="0" cy="0"/>
        </a:xfrm>
      </p:grpSpPr>
      <p:cxnSp>
        <p:nvCxnSpPr>
          <p:cNvPr id="61" name="Google Shape;61;p11"/>
          <p:cNvCxnSpPr/>
          <p:nvPr/>
        </p:nvCxnSpPr>
        <p:spPr>
          <a:xfrm>
            <a:off x="425200" y="4740000"/>
            <a:ext cx="8296800" cy="0"/>
          </a:xfrm>
          <a:prstGeom prst="straightConnector1">
            <a:avLst/>
          </a:prstGeom>
          <a:noFill/>
          <a:ln w="19050" cap="flat" cmpd="sng">
            <a:solidFill>
              <a:schemeClr val="dk2"/>
            </a:solidFill>
            <a:prstDash val="solid"/>
            <a:round/>
            <a:headEnd type="none" w="sm" len="sm"/>
            <a:tailEnd type="none" w="sm" len="sm"/>
          </a:ln>
        </p:spPr>
      </p:cxnSp>
      <p:cxnSp>
        <p:nvCxnSpPr>
          <p:cNvPr id="62" name="Google Shape;62;p11"/>
          <p:cNvCxnSpPr/>
          <p:nvPr/>
        </p:nvCxnSpPr>
        <p:spPr>
          <a:xfrm>
            <a:off x="425200" y="415650"/>
            <a:ext cx="8296800" cy="0"/>
          </a:xfrm>
          <a:prstGeom prst="straightConnector1">
            <a:avLst/>
          </a:prstGeom>
          <a:noFill/>
          <a:ln w="38100" cap="flat" cmpd="sng">
            <a:solidFill>
              <a:schemeClr val="dk2"/>
            </a:solidFill>
            <a:prstDash val="solid"/>
            <a:round/>
            <a:headEnd type="none" w="sm" len="sm"/>
            <a:tailEnd type="none" w="sm" len="sm"/>
          </a:ln>
        </p:spPr>
      </p:cxnSp>
      <p:sp>
        <p:nvSpPr>
          <p:cNvPr id="63" name="Google Shape;63;p11"/>
          <p:cNvSpPr txBox="1">
            <a:spLocks noGrp="1"/>
          </p:cNvSpPr>
          <p:nvPr>
            <p:ph type="title" hasCustomPrompt="1"/>
          </p:nvPr>
        </p:nvSpPr>
        <p:spPr>
          <a:xfrm>
            <a:off x="853950" y="1304850"/>
            <a:ext cx="7436100" cy="15384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1pPr>
            <a:lvl2pPr lvl="1"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2pPr>
            <a:lvl3pPr lvl="2"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3pPr>
            <a:lvl4pPr lvl="3"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4pPr>
            <a:lvl5pPr lvl="4"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5pPr>
            <a:lvl6pPr lvl="5"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6pPr>
            <a:lvl7pPr lvl="6"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7pPr>
            <a:lvl8pPr lvl="7"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8pPr>
            <a:lvl9pPr lvl="8"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9pPr>
          </a:lstStyle>
          <a:p>
            <a:r>
              <a:t>xx%</a:t>
            </a:r>
          </a:p>
        </p:txBody>
      </p:sp>
      <p:sp>
        <p:nvSpPr>
          <p:cNvPr id="64" name="Google Shape;64;p11"/>
          <p:cNvSpPr txBox="1">
            <a:spLocks noGrp="1"/>
          </p:cNvSpPr>
          <p:nvPr>
            <p:ph type="body" idx="1"/>
          </p:nvPr>
        </p:nvSpPr>
        <p:spPr>
          <a:xfrm>
            <a:off x="853950" y="2919450"/>
            <a:ext cx="7436100" cy="10716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65" name="Google Shape;65;p11"/>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6"/>
        <p:cNvGrpSpPr/>
        <p:nvPr/>
      </p:nvGrpSpPr>
      <p:grpSpPr>
        <a:xfrm>
          <a:off x="0" y="0"/>
          <a:ext cx="0" cy="0"/>
          <a:chOff x="0" y="0"/>
          <a:chExt cx="0" cy="0"/>
        </a:xfrm>
      </p:grpSpPr>
      <p:sp>
        <p:nvSpPr>
          <p:cNvPr id="67" name="Google Shape;67;p12"/>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wiss-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2400250" y="575950"/>
            <a:ext cx="6321600" cy="6354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1pPr>
            <a:lvl2pPr lvl="1">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2pPr>
            <a:lvl3pPr lvl="2">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3pPr>
            <a:lvl4pPr lvl="3">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4pPr>
            <a:lvl5pPr lvl="4">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5pPr>
            <a:lvl6pPr lvl="5">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6pPr>
            <a:lvl7pPr lvl="6">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7pPr>
            <a:lvl8pPr lvl="7">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8pPr>
            <a:lvl9pPr lvl="8">
              <a:spcBef>
                <a:spcPts val="0"/>
              </a:spcBef>
              <a:spcAft>
                <a:spcPts val="0"/>
              </a:spcAft>
              <a:buClr>
                <a:schemeClr val="dk2"/>
              </a:buClr>
              <a:buSzPts val="3000"/>
              <a:buFont typeface="Raleway"/>
              <a:buNone/>
              <a:defRPr sz="3000" b="1">
                <a:solidFill>
                  <a:schemeClr val="dk2"/>
                </a:solidFill>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2410112" y="1595776"/>
            <a:ext cx="6321600" cy="3002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1pPr>
            <a:lvl2pPr marL="914400" lvl="1"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2pPr>
            <a:lvl3pPr marL="1371600" lvl="2"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3pPr>
            <a:lvl4pPr marL="1828800" lvl="3"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4pPr>
            <a:lvl5pPr marL="2286000" lvl="4"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5pPr>
            <a:lvl6pPr marL="2743200" lvl="5"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6pPr>
            <a:lvl7pPr marL="3200400" lvl="6"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7pPr>
            <a:lvl8pPr marL="3657600" lvl="7"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8pPr>
            <a:lvl9pPr marL="4114800" lvl="8"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Lato"/>
                <a:ea typeface="Lato"/>
                <a:cs typeface="Lato"/>
                <a:sym typeface="Lato"/>
              </a:defRPr>
            </a:lvl1pPr>
            <a:lvl2pPr lvl="1" algn="r">
              <a:buNone/>
              <a:defRPr sz="1000">
                <a:solidFill>
                  <a:schemeClr val="dk2"/>
                </a:solidFill>
                <a:latin typeface="Lato"/>
                <a:ea typeface="Lato"/>
                <a:cs typeface="Lato"/>
                <a:sym typeface="Lato"/>
              </a:defRPr>
            </a:lvl2pPr>
            <a:lvl3pPr lvl="2" algn="r">
              <a:buNone/>
              <a:defRPr sz="1000">
                <a:solidFill>
                  <a:schemeClr val="dk2"/>
                </a:solidFill>
                <a:latin typeface="Lato"/>
                <a:ea typeface="Lato"/>
                <a:cs typeface="Lato"/>
                <a:sym typeface="Lato"/>
              </a:defRPr>
            </a:lvl3pPr>
            <a:lvl4pPr lvl="3" algn="r">
              <a:buNone/>
              <a:defRPr sz="1000">
                <a:solidFill>
                  <a:schemeClr val="dk2"/>
                </a:solidFill>
                <a:latin typeface="Lato"/>
                <a:ea typeface="Lato"/>
                <a:cs typeface="Lato"/>
                <a:sym typeface="Lato"/>
              </a:defRPr>
            </a:lvl4pPr>
            <a:lvl5pPr lvl="4" algn="r">
              <a:buNone/>
              <a:defRPr sz="1000">
                <a:solidFill>
                  <a:schemeClr val="dk2"/>
                </a:solidFill>
                <a:latin typeface="Lato"/>
                <a:ea typeface="Lato"/>
                <a:cs typeface="Lato"/>
                <a:sym typeface="Lato"/>
              </a:defRPr>
            </a:lvl5pPr>
            <a:lvl6pPr lvl="5" algn="r">
              <a:buNone/>
              <a:defRPr sz="1000">
                <a:solidFill>
                  <a:schemeClr val="dk2"/>
                </a:solidFill>
                <a:latin typeface="Lato"/>
                <a:ea typeface="Lato"/>
                <a:cs typeface="Lato"/>
                <a:sym typeface="Lato"/>
              </a:defRPr>
            </a:lvl6pPr>
            <a:lvl7pPr lvl="6" algn="r">
              <a:buNone/>
              <a:defRPr sz="1000">
                <a:solidFill>
                  <a:schemeClr val="dk2"/>
                </a:solidFill>
                <a:latin typeface="Lato"/>
                <a:ea typeface="Lato"/>
                <a:cs typeface="Lato"/>
                <a:sym typeface="Lato"/>
              </a:defRPr>
            </a:lvl7pPr>
            <a:lvl8pPr lvl="7" algn="r">
              <a:buNone/>
              <a:defRPr sz="1000">
                <a:solidFill>
                  <a:schemeClr val="dk2"/>
                </a:solidFill>
                <a:latin typeface="Lato"/>
                <a:ea typeface="Lato"/>
                <a:cs typeface="Lato"/>
                <a:sym typeface="Lato"/>
              </a:defRPr>
            </a:lvl8pPr>
            <a:lvl9pPr lvl="8" algn="r">
              <a:buNone/>
              <a:defRPr sz="1000">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hyperlink" Target="https://www.academia.edu/download/123452190/icetol2024_babazi.pdf" TargetMode="External"/><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hyperlink" Target="https://uwo.scholaris.ca/items/b433dbdd-a473-4021-a4d8-f9534bf9223a" TargetMode="External"/><Relationship Id="rId5" Type="http://schemas.openxmlformats.org/officeDocument/2006/relationships/hyperlink" Target="http://eduvest.greenvest.co.id/index.php/edv/article/view/50900" TargetMode="External"/><Relationship Id="rId4" Type="http://schemas.openxmlformats.org/officeDocument/2006/relationships/hyperlink" Target="https://dspace.khadi.kharkov.ua/items/a9e3127d-6cfa-4d82-9f6f-da116e57b11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3"/>
          <p:cNvSpPr txBox="1">
            <a:spLocks noGrp="1"/>
          </p:cNvSpPr>
          <p:nvPr>
            <p:ph type="ctrTitle"/>
          </p:nvPr>
        </p:nvSpPr>
        <p:spPr>
          <a:xfrm>
            <a:off x="1309254" y="588662"/>
            <a:ext cx="7190509" cy="1542000"/>
          </a:xfrm>
          <a:prstGeom prst="rect">
            <a:avLst/>
          </a:prstGeom>
        </p:spPr>
        <p:txBody>
          <a:bodyPr spcFirstLastPara="1" wrap="square" lIns="91425" tIns="91425" rIns="91425" bIns="91425" anchor="t" anchorCtr="0">
            <a:normAutofit fontScale="90000"/>
          </a:bodyPr>
          <a:lstStyle/>
          <a:p>
            <a:pPr lvl="0"/>
            <a:r>
              <a:rPr lang="en-GB" dirty="0"/>
              <a:t>Component 1: Group </a:t>
            </a:r>
            <a:r>
              <a:rPr lang="en-GB" dirty="0" smtClean="0"/>
              <a:t>Presentation</a:t>
            </a:r>
            <a:r>
              <a:rPr lang="en-GB" smtClean="0"/>
              <a:t/>
            </a:r>
            <a:br>
              <a:rPr lang="en-GB" smtClean="0"/>
            </a:br>
            <a:r>
              <a:rPr lang="en-GB" dirty="0" smtClean="0"/>
              <a:t/>
            </a:r>
            <a:br>
              <a:rPr lang="en-GB" dirty="0" smtClean="0"/>
            </a:br>
            <a:r>
              <a:rPr lang="en-GB" sz="2800" dirty="0" smtClean="0"/>
              <a:t>Student </a:t>
            </a:r>
            <a:r>
              <a:rPr lang="en-GB" sz="2800" dirty="0" smtClean="0"/>
              <a:t>Name; </a:t>
            </a:r>
            <a:r>
              <a:rPr lang="en-GB" sz="2800" dirty="0" err="1" smtClean="0"/>
              <a:t>Adelina</a:t>
            </a:r>
            <a:r>
              <a:rPr lang="en-GB" sz="2800" dirty="0" smtClean="0"/>
              <a:t> </a:t>
            </a:r>
            <a:r>
              <a:rPr lang="en-GB" sz="2800" dirty="0" err="1" smtClean="0"/>
              <a:t>Poenaru</a:t>
            </a:r>
            <a:r>
              <a:rPr lang="en-GB" sz="2800" dirty="0" smtClean="0"/>
              <a:t/>
            </a:r>
            <a:br>
              <a:rPr lang="en-GB" sz="2800" dirty="0" smtClean="0"/>
            </a:br>
            <a:r>
              <a:rPr lang="en-GB" sz="2800" dirty="0" smtClean="0"/>
              <a:t>Student ID: 2545844</a:t>
            </a:r>
            <a:endParaRPr/>
          </a:p>
        </p:txBody>
      </p:sp>
      <p:sp>
        <p:nvSpPr>
          <p:cNvPr id="73" name="Google Shape;73;p13"/>
          <p:cNvSpPr txBox="1">
            <a:spLocks noGrp="1"/>
          </p:cNvSpPr>
          <p:nvPr>
            <p:ph type="subTitle" idx="1"/>
          </p:nvPr>
        </p:nvSpPr>
        <p:spPr>
          <a:xfrm>
            <a:off x="2390267" y="3238450"/>
            <a:ext cx="6331500" cy="12417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None/>
            </a:pPr>
            <a:r>
              <a:rPr lang="en-GB" sz="3000" b="1">
                <a:solidFill>
                  <a:schemeClr val="dk1"/>
                </a:solidFill>
              </a:rPr>
              <a:t>Staff Communication with Microsoft Teams </a:t>
            </a:r>
            <a:endParaRPr sz="3000" b="1"/>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4"/>
          <p:cNvSpPr txBox="1">
            <a:spLocks noGrp="1"/>
          </p:cNvSpPr>
          <p:nvPr>
            <p:ph type="title"/>
          </p:nvPr>
        </p:nvSpPr>
        <p:spPr>
          <a:xfrm>
            <a:off x="2400250" y="575950"/>
            <a:ext cx="6321600" cy="6354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800"/>
              </a:spcAft>
              <a:buClr>
                <a:schemeClr val="dk1"/>
              </a:buClr>
              <a:buSzPts val="1100"/>
              <a:buFont typeface="Arial"/>
              <a:buNone/>
            </a:pPr>
            <a:r>
              <a:rPr lang="en-GB" sz="1400" b="1">
                <a:latin typeface="Times New Roman"/>
                <a:ea typeface="Times New Roman"/>
                <a:cs typeface="Times New Roman"/>
                <a:sym typeface="Times New Roman"/>
              </a:rPr>
              <a:t>Introduction to the Workplace Task</a:t>
            </a:r>
            <a:endParaRPr/>
          </a:p>
        </p:txBody>
      </p:sp>
      <p:sp>
        <p:nvSpPr>
          <p:cNvPr id="79" name="Google Shape;79;p14"/>
          <p:cNvSpPr txBox="1">
            <a:spLocks noGrp="1"/>
          </p:cNvSpPr>
          <p:nvPr>
            <p:ph type="body" idx="1"/>
          </p:nvPr>
        </p:nvSpPr>
        <p:spPr>
          <a:xfrm>
            <a:off x="4572004" y="1595775"/>
            <a:ext cx="4159800" cy="30024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Staff communication is a procedure by which information is exchanged between carers, nurses, senior carers, and administrative staff (Stephen </a:t>
            </a:r>
            <a:r>
              <a:rPr lang="en-GB" sz="1200" i="1">
                <a:solidFill>
                  <a:schemeClr val="dk1"/>
                </a:solidFill>
                <a:latin typeface="Times New Roman"/>
                <a:ea typeface="Times New Roman"/>
                <a:cs typeface="Times New Roman"/>
                <a:sym typeface="Times New Roman"/>
              </a:rPr>
              <a:t>et al. </a:t>
            </a:r>
            <a:r>
              <a:rPr lang="en-GB" sz="1200">
                <a:solidFill>
                  <a:schemeClr val="dk1"/>
                </a:solidFill>
                <a:latin typeface="Times New Roman"/>
                <a:ea typeface="Times New Roman"/>
                <a:cs typeface="Times New Roman"/>
                <a:sym typeface="Times New Roman"/>
              </a:rPr>
              <a:t>2024).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8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It helps in ensuring that the residence receives safe and timely care.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8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Riverdale Nursing Home, employees work in two buildings and on different shifts, which makes effective communication important. </a:t>
            </a:r>
            <a:endParaRPr sz="1200">
              <a:solidFill>
                <a:schemeClr val="dk1"/>
              </a:solidFill>
              <a:latin typeface="Times New Roman"/>
              <a:ea typeface="Times New Roman"/>
              <a:cs typeface="Times New Roman"/>
              <a:sym typeface="Times New Roman"/>
            </a:endParaRPr>
          </a:p>
          <a:p>
            <a:pPr marL="0" lvl="0" indent="0" algn="l" rtl="0">
              <a:spcBef>
                <a:spcPts val="800"/>
              </a:spcBef>
              <a:spcAft>
                <a:spcPts val="1200"/>
              </a:spcAft>
              <a:buNone/>
            </a:pPr>
            <a:endParaRPr/>
          </a:p>
        </p:txBody>
      </p:sp>
      <p:pic>
        <p:nvPicPr>
          <p:cNvPr id="80" name="Google Shape;80;p14"/>
          <p:cNvPicPr preferRelativeResize="0"/>
          <p:nvPr/>
        </p:nvPicPr>
        <p:blipFill>
          <a:blip r:embed="rId3">
            <a:alphaModFix/>
          </a:blip>
          <a:stretch>
            <a:fillRect/>
          </a:stretch>
        </p:blipFill>
        <p:spPr>
          <a:xfrm>
            <a:off x="456150" y="1660500"/>
            <a:ext cx="3870924" cy="2177399"/>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5"/>
          <p:cNvSpPr txBox="1">
            <a:spLocks noGrp="1"/>
          </p:cNvSpPr>
          <p:nvPr>
            <p:ph type="title"/>
          </p:nvPr>
        </p:nvSpPr>
        <p:spPr>
          <a:xfrm>
            <a:off x="2400250" y="575950"/>
            <a:ext cx="6321600" cy="6354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800"/>
              </a:spcAft>
              <a:buNone/>
            </a:pPr>
            <a:r>
              <a:rPr lang="en-GB" sz="1400" b="1">
                <a:latin typeface="Times New Roman"/>
                <a:ea typeface="Times New Roman"/>
                <a:cs typeface="Times New Roman"/>
                <a:sym typeface="Times New Roman"/>
              </a:rPr>
              <a:t>Microsoft 365 Tool Selection</a:t>
            </a:r>
            <a:endParaRPr/>
          </a:p>
        </p:txBody>
      </p:sp>
      <p:sp>
        <p:nvSpPr>
          <p:cNvPr id="86" name="Google Shape;86;p15"/>
          <p:cNvSpPr txBox="1">
            <a:spLocks noGrp="1"/>
          </p:cNvSpPr>
          <p:nvPr>
            <p:ph type="body" idx="1"/>
          </p:nvPr>
        </p:nvSpPr>
        <p:spPr>
          <a:xfrm>
            <a:off x="4090503" y="1595775"/>
            <a:ext cx="4641300" cy="30024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Microsoft Teams is one of the most effective collaborative frameworks used for communication. </a:t>
            </a: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It helps in team collaboration and conducting online meetings, which results in instant messages and exchange of Information and files (</a:t>
            </a:r>
            <a:r>
              <a:rPr lang="en-US" sz="1200" dirty="0" err="1">
                <a:solidFill>
                  <a:schemeClr val="dk1"/>
                </a:solidFill>
                <a:latin typeface="Times New Roman"/>
                <a:ea typeface="Times New Roman"/>
                <a:cs typeface="Times New Roman"/>
                <a:sym typeface="Times New Roman"/>
              </a:rPr>
              <a:t>Chaushi</a:t>
            </a:r>
            <a:r>
              <a:rPr lang="en-US" sz="1200" dirty="0">
                <a:solidFill>
                  <a:schemeClr val="dk1"/>
                </a:solidFill>
                <a:latin typeface="Times New Roman"/>
                <a:ea typeface="Times New Roman"/>
                <a:cs typeface="Times New Roman"/>
                <a:sym typeface="Times New Roman"/>
              </a:rPr>
              <a:t>, </a:t>
            </a:r>
            <a:r>
              <a:rPr lang="en-US" sz="1200" dirty="0" err="1">
                <a:solidFill>
                  <a:schemeClr val="dk1"/>
                </a:solidFill>
                <a:latin typeface="Times New Roman"/>
                <a:ea typeface="Times New Roman"/>
                <a:cs typeface="Times New Roman"/>
                <a:sym typeface="Times New Roman"/>
              </a:rPr>
              <a:t>Nastovska</a:t>
            </a:r>
            <a:r>
              <a:rPr lang="en-US" sz="1200" dirty="0">
                <a:solidFill>
                  <a:schemeClr val="dk1"/>
                </a:solidFill>
                <a:latin typeface="Times New Roman"/>
                <a:ea typeface="Times New Roman"/>
                <a:cs typeface="Times New Roman"/>
                <a:sym typeface="Times New Roman"/>
              </a:rPr>
              <a:t> and Veseli-</a:t>
            </a:r>
            <a:r>
              <a:rPr lang="en-US" sz="1200" dirty="0" err="1">
                <a:solidFill>
                  <a:schemeClr val="dk1"/>
                </a:solidFill>
                <a:latin typeface="Times New Roman"/>
                <a:ea typeface="Times New Roman"/>
                <a:cs typeface="Times New Roman"/>
                <a:sym typeface="Times New Roman"/>
              </a:rPr>
              <a:t>Kurtishi</a:t>
            </a:r>
            <a:r>
              <a:rPr lang="en-US" sz="1200" dirty="0">
                <a:solidFill>
                  <a:schemeClr val="dk1"/>
                </a:solidFill>
                <a:latin typeface="Times New Roman"/>
                <a:ea typeface="Times New Roman"/>
                <a:cs typeface="Times New Roman"/>
                <a:sym typeface="Times New Roman"/>
              </a:rPr>
              <a:t>, 2024). </a:t>
            </a: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It enable Health Care professional to communicate with staff members through dedicated channels. </a:t>
            </a:r>
          </a:p>
        </p:txBody>
      </p:sp>
      <p:pic>
        <p:nvPicPr>
          <p:cNvPr id="87" name="Google Shape;87;p15"/>
          <p:cNvPicPr preferRelativeResize="0"/>
          <p:nvPr/>
        </p:nvPicPr>
        <p:blipFill>
          <a:blip r:embed="rId3">
            <a:alphaModFix/>
          </a:blip>
          <a:stretch>
            <a:fillRect/>
          </a:stretch>
        </p:blipFill>
        <p:spPr>
          <a:xfrm>
            <a:off x="46950" y="1679400"/>
            <a:ext cx="3867150" cy="21907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6"/>
          <p:cNvSpPr txBox="1">
            <a:spLocks noGrp="1"/>
          </p:cNvSpPr>
          <p:nvPr>
            <p:ph type="title"/>
          </p:nvPr>
        </p:nvSpPr>
        <p:spPr>
          <a:xfrm>
            <a:off x="2400250" y="575950"/>
            <a:ext cx="6321600" cy="6354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800"/>
              </a:spcAft>
              <a:buClr>
                <a:schemeClr val="dk1"/>
              </a:buClr>
              <a:buSzPts val="1100"/>
              <a:buFont typeface="Arial"/>
              <a:buNone/>
            </a:pPr>
            <a:r>
              <a:rPr lang="en-GB" sz="1400" b="1">
                <a:latin typeface="Times New Roman"/>
                <a:ea typeface="Times New Roman"/>
                <a:cs typeface="Times New Roman"/>
                <a:sym typeface="Times New Roman"/>
              </a:rPr>
              <a:t>Why This Tool is Suitable</a:t>
            </a:r>
            <a:endParaRPr/>
          </a:p>
        </p:txBody>
      </p:sp>
      <p:sp>
        <p:nvSpPr>
          <p:cNvPr id="93" name="Google Shape;93;p16"/>
          <p:cNvSpPr txBox="1">
            <a:spLocks noGrp="1"/>
          </p:cNvSpPr>
          <p:nvPr>
            <p:ph type="body" idx="1"/>
          </p:nvPr>
        </p:nvSpPr>
        <p:spPr>
          <a:xfrm>
            <a:off x="4981500" y="1595775"/>
            <a:ext cx="3750300" cy="30024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Microsoft Teams is appropriate for staff communication since it allows the exchange of information among employees (Melati, 2025). </a:t>
            </a: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During any kind of shift changes, nurses can post updates regarding urgent concerns and medication changes. </a:t>
            </a: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This ensures that all relevant staff have an appropriate amount of information to provide person-</a:t>
            </a:r>
            <a:r>
              <a:rPr lang="en-US" sz="1200" dirty="0" err="1">
                <a:solidFill>
                  <a:schemeClr val="dk1"/>
                </a:solidFill>
                <a:latin typeface="Times New Roman"/>
                <a:ea typeface="Times New Roman"/>
                <a:cs typeface="Times New Roman"/>
                <a:sym typeface="Times New Roman"/>
              </a:rPr>
              <a:t>centred</a:t>
            </a:r>
            <a:r>
              <a:rPr lang="en-US" sz="1200" dirty="0">
                <a:solidFill>
                  <a:schemeClr val="dk1"/>
                </a:solidFill>
                <a:latin typeface="Times New Roman"/>
                <a:ea typeface="Times New Roman"/>
                <a:cs typeface="Times New Roman"/>
                <a:sym typeface="Times New Roman"/>
              </a:rPr>
              <a:t> care. </a:t>
            </a:r>
          </a:p>
        </p:txBody>
      </p:sp>
      <p:pic>
        <p:nvPicPr>
          <p:cNvPr id="94" name="Google Shape;94;p16"/>
          <p:cNvPicPr preferRelativeResize="0"/>
          <p:nvPr/>
        </p:nvPicPr>
        <p:blipFill>
          <a:blip r:embed="rId3">
            <a:alphaModFix/>
          </a:blip>
          <a:stretch>
            <a:fillRect/>
          </a:stretch>
        </p:blipFill>
        <p:spPr>
          <a:xfrm>
            <a:off x="394920" y="1777145"/>
            <a:ext cx="4232199" cy="23767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7"/>
          <p:cNvSpPr txBox="1">
            <a:spLocks noGrp="1"/>
          </p:cNvSpPr>
          <p:nvPr>
            <p:ph type="title"/>
          </p:nvPr>
        </p:nvSpPr>
        <p:spPr>
          <a:xfrm>
            <a:off x="2400250" y="575950"/>
            <a:ext cx="6321600" cy="6354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800"/>
              </a:spcAft>
              <a:buNone/>
            </a:pPr>
            <a:r>
              <a:rPr lang="en-GB" sz="1400" b="1">
                <a:latin typeface="Times New Roman"/>
                <a:ea typeface="Times New Roman"/>
                <a:cs typeface="Times New Roman"/>
                <a:sym typeface="Times New Roman"/>
              </a:rPr>
              <a:t>Benefits, Advantages and Limitations</a:t>
            </a:r>
            <a:endParaRPr/>
          </a:p>
        </p:txBody>
      </p:sp>
      <p:sp>
        <p:nvSpPr>
          <p:cNvPr id="100" name="Google Shape;100;p17"/>
          <p:cNvSpPr txBox="1">
            <a:spLocks noGrp="1"/>
          </p:cNvSpPr>
          <p:nvPr>
            <p:ph type="body" idx="1"/>
          </p:nvPr>
        </p:nvSpPr>
        <p:spPr>
          <a:xfrm>
            <a:off x="5133380" y="1595775"/>
            <a:ext cx="3598200" cy="30024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The application of Microsoft Teams will offer several advantages to Riverdale Nursing Home. </a:t>
            </a: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It helps in improving communication speed, improve teamwork and supporting quick decision making (Mammadova and Abdullayeva, 2025). </a:t>
            </a: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The staff will be able to communicate instantly and share documents, which results in enhanced care and high operational efficiency. </a:t>
            </a:r>
          </a:p>
        </p:txBody>
      </p:sp>
      <p:pic>
        <p:nvPicPr>
          <p:cNvPr id="101" name="Google Shape;101;p17"/>
          <p:cNvPicPr preferRelativeResize="0"/>
          <p:nvPr/>
        </p:nvPicPr>
        <p:blipFill>
          <a:blip r:embed="rId3">
            <a:alphaModFix/>
          </a:blip>
          <a:stretch>
            <a:fillRect/>
          </a:stretch>
        </p:blipFill>
        <p:spPr>
          <a:xfrm>
            <a:off x="729000" y="1640200"/>
            <a:ext cx="3968999" cy="24649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18"/>
          <p:cNvSpPr txBox="1">
            <a:spLocks noGrp="1"/>
          </p:cNvSpPr>
          <p:nvPr>
            <p:ph type="title"/>
          </p:nvPr>
        </p:nvSpPr>
        <p:spPr>
          <a:xfrm>
            <a:off x="2400250" y="575950"/>
            <a:ext cx="6321600" cy="6354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800"/>
              </a:spcAft>
              <a:buClr>
                <a:schemeClr val="dk1"/>
              </a:buClr>
              <a:buSzPts val="1100"/>
              <a:buFont typeface="Arial"/>
              <a:buNone/>
            </a:pPr>
            <a:r>
              <a:rPr lang="en-GB" sz="1400" b="1">
                <a:latin typeface="Times New Roman"/>
                <a:ea typeface="Times New Roman"/>
                <a:cs typeface="Times New Roman"/>
                <a:sym typeface="Times New Roman"/>
              </a:rPr>
              <a:t>Conclusion</a:t>
            </a:r>
            <a:endParaRPr/>
          </a:p>
        </p:txBody>
      </p:sp>
      <p:sp>
        <p:nvSpPr>
          <p:cNvPr id="107" name="Google Shape;107;p18"/>
          <p:cNvSpPr txBox="1">
            <a:spLocks noGrp="1"/>
          </p:cNvSpPr>
          <p:nvPr>
            <p:ph type="body" idx="1"/>
          </p:nvPr>
        </p:nvSpPr>
        <p:spPr>
          <a:xfrm>
            <a:off x="2410112" y="1595776"/>
            <a:ext cx="6321600" cy="30024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For Riverdale Nursing Home, Microsoft Teams provides a single communication system which will connect nurses and managers working in different departments and buildings.</a:t>
            </a: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This </a:t>
            </a:r>
            <a:r>
              <a:rPr lang="en-US" sz="1200" dirty="0" err="1">
                <a:solidFill>
                  <a:schemeClr val="dk1"/>
                </a:solidFill>
                <a:latin typeface="Times New Roman"/>
                <a:ea typeface="Times New Roman"/>
                <a:cs typeface="Times New Roman"/>
                <a:sym typeface="Times New Roman"/>
              </a:rPr>
              <a:t>centralised</a:t>
            </a:r>
            <a:r>
              <a:rPr lang="en-US" sz="1200" dirty="0">
                <a:solidFill>
                  <a:schemeClr val="dk1"/>
                </a:solidFill>
                <a:latin typeface="Times New Roman"/>
                <a:ea typeface="Times New Roman"/>
                <a:cs typeface="Times New Roman"/>
                <a:sym typeface="Times New Roman"/>
              </a:rPr>
              <a:t> communication system will improve collaboration between departments in Riverdale Nursing Home to deliver coordinated care.</a:t>
            </a:r>
          </a:p>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latin typeface="Times New Roman"/>
                <a:ea typeface="Times New Roman"/>
                <a:cs typeface="Times New Roman"/>
                <a:sym typeface="Times New Roman"/>
              </a:rPr>
              <a:t>This tool is integrated with other applications of Microsoft 365, enabling staff to </a:t>
            </a:r>
            <a:r>
              <a:rPr lang="en-US" sz="1200" dirty="0" err="1">
                <a:solidFill>
                  <a:schemeClr val="dk1"/>
                </a:solidFill>
                <a:latin typeface="Times New Roman"/>
                <a:ea typeface="Times New Roman"/>
                <a:cs typeface="Times New Roman"/>
                <a:sym typeface="Times New Roman"/>
              </a:rPr>
              <a:t>analyse</a:t>
            </a:r>
            <a:r>
              <a:rPr lang="en-US" sz="1200" dirty="0">
                <a:solidFill>
                  <a:schemeClr val="dk1"/>
                </a:solidFill>
                <a:latin typeface="Times New Roman"/>
                <a:ea typeface="Times New Roman"/>
                <a:cs typeface="Times New Roman"/>
                <a:sym typeface="Times New Roman"/>
              </a:rPr>
              <a:t> documents in an appropriate manner.</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19"/>
          <p:cNvSpPr txBox="1">
            <a:spLocks noGrp="1"/>
          </p:cNvSpPr>
          <p:nvPr>
            <p:ph type="title"/>
          </p:nvPr>
        </p:nvSpPr>
        <p:spPr>
          <a:xfrm>
            <a:off x="2400250" y="575950"/>
            <a:ext cx="6321600" cy="6354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800"/>
              </a:spcAft>
              <a:buClr>
                <a:schemeClr val="dk1"/>
              </a:buClr>
              <a:buSzPts val="1100"/>
              <a:buFont typeface="Arial"/>
              <a:buNone/>
            </a:pPr>
            <a:r>
              <a:rPr lang="en-GB" sz="1400" b="1">
                <a:latin typeface="Times New Roman"/>
                <a:ea typeface="Times New Roman"/>
                <a:cs typeface="Times New Roman"/>
                <a:sym typeface="Times New Roman"/>
              </a:rPr>
              <a:t>References</a:t>
            </a:r>
            <a:endParaRPr/>
          </a:p>
        </p:txBody>
      </p:sp>
      <p:sp>
        <p:nvSpPr>
          <p:cNvPr id="113" name="Google Shape;113;p19"/>
          <p:cNvSpPr txBox="1">
            <a:spLocks noGrp="1"/>
          </p:cNvSpPr>
          <p:nvPr>
            <p:ph type="body" idx="1"/>
          </p:nvPr>
        </p:nvSpPr>
        <p:spPr>
          <a:xfrm>
            <a:off x="2410112" y="1595776"/>
            <a:ext cx="6321600" cy="3002400"/>
          </a:xfrm>
          <a:prstGeom prst="rect">
            <a:avLst/>
          </a:prstGeom>
        </p:spPr>
        <p:txBody>
          <a:bodyPr spcFirstLastPara="1" wrap="square" lIns="91425" tIns="91425" rIns="91425" bIns="91425" anchor="t" anchorCtr="0">
            <a:normAutofit fontScale="92500"/>
          </a:bodyPr>
          <a:lstStyle/>
          <a:p>
            <a:pPr marL="0" lvl="0" indent="0" algn="just" rtl="0">
              <a:lnSpc>
                <a:spcPct val="150000"/>
              </a:lnSpc>
              <a:spcBef>
                <a:spcPts val="0"/>
              </a:spcBef>
              <a:spcAft>
                <a:spcPts val="0"/>
              </a:spcAft>
              <a:buClr>
                <a:schemeClr val="dk1"/>
              </a:buClr>
              <a:buSzPct val="91667"/>
              <a:buFont typeface="Arial"/>
              <a:buNone/>
            </a:pPr>
            <a:r>
              <a:rPr lang="en-GB" sz="1200">
                <a:solidFill>
                  <a:schemeClr val="dk1"/>
                </a:solidFill>
                <a:latin typeface="Times New Roman"/>
                <a:ea typeface="Times New Roman"/>
                <a:cs typeface="Times New Roman"/>
                <a:sym typeface="Times New Roman"/>
              </a:rPr>
              <a:t>Chaushi, B.A., Nastovska, M. and Veseli-Kurtishi, T. (2024). MS Teams for Virtual Collaboration-An Overview.</a:t>
            </a:r>
            <a:r>
              <a:rPr lang="en-GB" sz="1200">
                <a:solidFill>
                  <a:schemeClr val="dk1"/>
                </a:solidFill>
                <a:uFill>
                  <a:noFill/>
                </a:uFill>
                <a:latin typeface="Times New Roman"/>
                <a:ea typeface="Times New Roman"/>
                <a:cs typeface="Times New Roman"/>
                <a:sym typeface="Times New Roman"/>
                <a:hlinkClick r:id="rId3">
                  <a:extLst>
                    <a:ext uri="{A12FA001-AC4F-418D-AE19-62706E023703}">
                      <ahyp:hlinkClr xmlns="" xmlns:ahyp="http://schemas.microsoft.com/office/drawing/2018/hyperlinkcolor" val="tx"/>
                    </a:ext>
                  </a:extLst>
                </a:hlinkClick>
              </a:rPr>
              <a:t> </a:t>
            </a:r>
            <a:r>
              <a:rPr lang="en-GB" sz="1200" u="sng">
                <a:solidFill>
                  <a:srgbClr val="1155CC"/>
                </a:solidFill>
                <a:latin typeface="Times New Roman"/>
                <a:ea typeface="Times New Roman"/>
                <a:cs typeface="Times New Roman"/>
                <a:sym typeface="Times New Roman"/>
                <a:hlinkClick r:id="rId3">
                  <a:extLst>
                    <a:ext uri="{A12FA001-AC4F-418D-AE19-62706E023703}">
                      <ahyp:hlinkClr xmlns="" xmlns:ahyp="http://schemas.microsoft.com/office/drawing/2018/hyperlinkcolor" val="tx"/>
                    </a:ext>
                  </a:extLst>
                </a:hlinkClick>
              </a:rPr>
              <a:t>https://www.academia.edu/download/123452190/icetol2024_babazi.pdf</a:t>
            </a:r>
            <a:endParaRPr sz="1200" u="sng">
              <a:solidFill>
                <a:srgbClr val="1155CC"/>
              </a:solidFill>
              <a:latin typeface="Times New Roman"/>
              <a:ea typeface="Times New Roman"/>
              <a:cs typeface="Times New Roman"/>
              <a:sym typeface="Times New Roman"/>
            </a:endParaRPr>
          </a:p>
          <a:p>
            <a:pPr marL="0" lvl="0" indent="0" algn="just" rtl="0">
              <a:lnSpc>
                <a:spcPct val="150000"/>
              </a:lnSpc>
              <a:spcBef>
                <a:spcPts val="800"/>
              </a:spcBef>
              <a:spcAft>
                <a:spcPts val="0"/>
              </a:spcAft>
              <a:buClr>
                <a:schemeClr val="dk1"/>
              </a:buClr>
              <a:buSzPct val="91667"/>
              <a:buFont typeface="Arial"/>
              <a:buNone/>
            </a:pPr>
            <a:r>
              <a:rPr lang="en-GB" sz="1200">
                <a:solidFill>
                  <a:schemeClr val="dk1"/>
                </a:solidFill>
                <a:latin typeface="Times New Roman"/>
                <a:ea typeface="Times New Roman"/>
                <a:cs typeface="Times New Roman"/>
                <a:sym typeface="Times New Roman"/>
              </a:rPr>
              <a:t>Mammadova, F. and Abdullayeva, N. (2025). The role of communication and collaboration in business management.</a:t>
            </a:r>
            <a:r>
              <a:rPr lang="en-GB" sz="1200">
                <a:solidFill>
                  <a:schemeClr val="dk1"/>
                </a:solidFill>
                <a:uFill>
                  <a:noFill/>
                </a:uFill>
                <a:latin typeface="Times New Roman"/>
                <a:ea typeface="Times New Roman"/>
                <a:cs typeface="Times New Roman"/>
                <a:sym typeface="Times New Roman"/>
                <a:hlinkClick r:id="rId4">
                  <a:extLst>
                    <a:ext uri="{A12FA001-AC4F-418D-AE19-62706E023703}">
                      <ahyp:hlinkClr xmlns="" xmlns:ahyp="http://schemas.microsoft.com/office/drawing/2018/hyperlinkcolor" val="tx"/>
                    </a:ext>
                  </a:extLst>
                </a:hlinkClick>
              </a:rPr>
              <a:t> </a:t>
            </a:r>
            <a:r>
              <a:rPr lang="en-GB" sz="1200" u="sng">
                <a:solidFill>
                  <a:srgbClr val="1155CC"/>
                </a:solidFill>
                <a:latin typeface="Times New Roman"/>
                <a:ea typeface="Times New Roman"/>
                <a:cs typeface="Times New Roman"/>
                <a:sym typeface="Times New Roman"/>
                <a:hlinkClick r:id="rId4">
                  <a:extLst>
                    <a:ext uri="{A12FA001-AC4F-418D-AE19-62706E023703}">
                      <ahyp:hlinkClr xmlns="" xmlns:ahyp="http://schemas.microsoft.com/office/drawing/2018/hyperlinkcolor" val="tx"/>
                    </a:ext>
                  </a:extLst>
                </a:hlinkClick>
              </a:rPr>
              <a:t>https://dspace.khadi.kharkov.ua/items/a9e3127d-6cfa-4d82-9f6f-da116e57b117</a:t>
            </a:r>
            <a:endParaRPr sz="1200" u="sng">
              <a:solidFill>
                <a:srgbClr val="1155CC"/>
              </a:solidFill>
              <a:latin typeface="Times New Roman"/>
              <a:ea typeface="Times New Roman"/>
              <a:cs typeface="Times New Roman"/>
              <a:sym typeface="Times New Roman"/>
            </a:endParaRPr>
          </a:p>
          <a:p>
            <a:pPr marL="0" lvl="0" indent="0" algn="just" rtl="0">
              <a:lnSpc>
                <a:spcPct val="150000"/>
              </a:lnSpc>
              <a:spcBef>
                <a:spcPts val="800"/>
              </a:spcBef>
              <a:spcAft>
                <a:spcPts val="0"/>
              </a:spcAft>
              <a:buClr>
                <a:schemeClr val="dk1"/>
              </a:buClr>
              <a:buSzPct val="91667"/>
              <a:buFont typeface="Arial"/>
              <a:buNone/>
            </a:pPr>
            <a:r>
              <a:rPr lang="en-GB" sz="1200">
                <a:solidFill>
                  <a:schemeClr val="dk1"/>
                </a:solidFill>
                <a:latin typeface="Times New Roman"/>
                <a:ea typeface="Times New Roman"/>
                <a:cs typeface="Times New Roman"/>
                <a:sym typeface="Times New Roman"/>
              </a:rPr>
              <a:t>Melati, R. (2025). Analysis of the advantages of Microsoft Teams as a corporate communication tool in supporting employee performance. </a:t>
            </a:r>
            <a:r>
              <a:rPr lang="en-GB" sz="1200" i="1">
                <a:solidFill>
                  <a:schemeClr val="dk1"/>
                </a:solidFill>
                <a:latin typeface="Times New Roman"/>
                <a:ea typeface="Times New Roman"/>
                <a:cs typeface="Times New Roman"/>
                <a:sym typeface="Times New Roman"/>
              </a:rPr>
              <a:t>Eduvest-Journal of Universal Studies</a:t>
            </a:r>
            <a:r>
              <a:rPr lang="en-GB" sz="1200">
                <a:solidFill>
                  <a:schemeClr val="dk1"/>
                </a:solidFill>
                <a:latin typeface="Times New Roman"/>
                <a:ea typeface="Times New Roman"/>
                <a:cs typeface="Times New Roman"/>
                <a:sym typeface="Times New Roman"/>
              </a:rPr>
              <a:t>, </a:t>
            </a:r>
            <a:r>
              <a:rPr lang="en-GB" sz="1200" i="1">
                <a:solidFill>
                  <a:schemeClr val="dk1"/>
                </a:solidFill>
                <a:latin typeface="Times New Roman"/>
                <a:ea typeface="Times New Roman"/>
                <a:cs typeface="Times New Roman"/>
                <a:sym typeface="Times New Roman"/>
              </a:rPr>
              <a:t>5</a:t>
            </a:r>
            <a:r>
              <a:rPr lang="en-GB" sz="1200">
                <a:solidFill>
                  <a:schemeClr val="dk1"/>
                </a:solidFill>
                <a:latin typeface="Times New Roman"/>
                <a:ea typeface="Times New Roman"/>
                <a:cs typeface="Times New Roman"/>
                <a:sym typeface="Times New Roman"/>
              </a:rPr>
              <a:t>(3), pp.2893-2899.</a:t>
            </a:r>
            <a:r>
              <a:rPr lang="en-GB" sz="1200">
                <a:solidFill>
                  <a:schemeClr val="dk1"/>
                </a:solidFill>
                <a:uFill>
                  <a:noFill/>
                </a:uFill>
                <a:latin typeface="Times New Roman"/>
                <a:ea typeface="Times New Roman"/>
                <a:cs typeface="Times New Roman"/>
                <a:sym typeface="Times New Roman"/>
                <a:hlinkClick r:id="rId5">
                  <a:extLst>
                    <a:ext uri="{A12FA001-AC4F-418D-AE19-62706E023703}">
                      <ahyp:hlinkClr xmlns="" xmlns:ahyp="http://schemas.microsoft.com/office/drawing/2018/hyperlinkcolor" val="tx"/>
                    </a:ext>
                  </a:extLst>
                </a:hlinkClick>
              </a:rPr>
              <a:t> </a:t>
            </a:r>
            <a:r>
              <a:rPr lang="en-GB" sz="1200" u="sng">
                <a:solidFill>
                  <a:srgbClr val="1155CC"/>
                </a:solidFill>
                <a:latin typeface="Times New Roman"/>
                <a:ea typeface="Times New Roman"/>
                <a:cs typeface="Times New Roman"/>
                <a:sym typeface="Times New Roman"/>
                <a:hlinkClick r:id="rId5">
                  <a:extLst>
                    <a:ext uri="{A12FA001-AC4F-418D-AE19-62706E023703}">
                      <ahyp:hlinkClr xmlns="" xmlns:ahyp="http://schemas.microsoft.com/office/drawing/2018/hyperlinkcolor" val="tx"/>
                    </a:ext>
                  </a:extLst>
                </a:hlinkClick>
              </a:rPr>
              <a:t>http://eduvest.greenvest.co.id/index.php/edv/article/view/50900</a:t>
            </a:r>
            <a:endParaRPr sz="1200" u="sng">
              <a:solidFill>
                <a:srgbClr val="1155CC"/>
              </a:solidFill>
              <a:latin typeface="Times New Roman"/>
              <a:ea typeface="Times New Roman"/>
              <a:cs typeface="Times New Roman"/>
              <a:sym typeface="Times New Roman"/>
            </a:endParaRPr>
          </a:p>
          <a:p>
            <a:pPr marL="0" lvl="0" indent="0" algn="just" rtl="0">
              <a:lnSpc>
                <a:spcPct val="150000"/>
              </a:lnSpc>
              <a:spcBef>
                <a:spcPts val="800"/>
              </a:spcBef>
              <a:spcAft>
                <a:spcPts val="800"/>
              </a:spcAft>
              <a:buNone/>
            </a:pPr>
            <a:r>
              <a:rPr lang="en-GB" sz="1200">
                <a:solidFill>
                  <a:schemeClr val="dk1"/>
                </a:solidFill>
                <a:latin typeface="Times New Roman"/>
                <a:ea typeface="Times New Roman"/>
                <a:cs typeface="Times New Roman"/>
                <a:sym typeface="Times New Roman"/>
              </a:rPr>
              <a:t>Stephen, A., Connelly, D., Hung, L. and Unger, J. (2024). Staff-family communication methods in long-term care homes: an integrative review.</a:t>
            </a:r>
            <a:r>
              <a:rPr lang="en-GB" sz="1200">
                <a:solidFill>
                  <a:schemeClr val="dk1"/>
                </a:solidFill>
                <a:uFill>
                  <a:noFill/>
                </a:uFill>
                <a:latin typeface="Times New Roman"/>
                <a:ea typeface="Times New Roman"/>
                <a:cs typeface="Times New Roman"/>
                <a:sym typeface="Times New Roman"/>
                <a:hlinkClick r:id="rId6">
                  <a:extLst>
                    <a:ext uri="{A12FA001-AC4F-418D-AE19-62706E023703}">
                      <ahyp:hlinkClr xmlns="" xmlns:ahyp="http://schemas.microsoft.com/office/drawing/2018/hyperlinkcolor" val="tx"/>
                    </a:ext>
                  </a:extLst>
                </a:hlinkClick>
              </a:rPr>
              <a:t> </a:t>
            </a:r>
            <a:r>
              <a:rPr lang="en-GB" sz="1200" u="sng">
                <a:solidFill>
                  <a:srgbClr val="1155CC"/>
                </a:solidFill>
                <a:latin typeface="Times New Roman"/>
                <a:ea typeface="Times New Roman"/>
                <a:cs typeface="Times New Roman"/>
                <a:sym typeface="Times New Roman"/>
                <a:hlinkClick r:id="rId6">
                  <a:extLst>
                    <a:ext uri="{A12FA001-AC4F-418D-AE19-62706E023703}">
                      <ahyp:hlinkClr xmlns="" xmlns:ahyp="http://schemas.microsoft.com/office/drawing/2018/hyperlinkcolor" val="tx"/>
                    </a:ext>
                  </a:extLst>
                </a:hlinkClick>
              </a:rPr>
              <a:t>https://uwo.scholaris.ca/items/b433dbdd-a473-4021-a4d8-f9534bf9223a</a:t>
            </a:r>
            <a:r>
              <a:rPr lang="en-GB" sz="1200">
                <a:solidFill>
                  <a:schemeClr val="dk1"/>
                </a:solidFill>
                <a:latin typeface="Times New Roman"/>
                <a:ea typeface="Times New Roman"/>
                <a:cs typeface="Times New Roman"/>
                <a:sym typeface="Times New Roman"/>
              </a:rPr>
              <a:t>  </a:t>
            </a:r>
            <a:endParaRPr/>
          </a:p>
        </p:txBody>
      </p:sp>
    </p:spTree>
  </p:cSld>
  <p:clrMapOvr>
    <a:masterClrMapping/>
  </p:clrMapOvr>
</p:sld>
</file>

<file path=ppt/theme/theme1.xml><?xml version="1.0" encoding="utf-8"?>
<a:theme xmlns:a="http://schemas.openxmlformats.org/drawingml/2006/main" name="Swiss">
  <a:themeElements>
    <a:clrScheme name="Swiss">
      <a:dk1>
        <a:srgbClr val="F46524"/>
      </a:dk1>
      <a:lt1>
        <a:srgbClr val="FFFFFF"/>
      </a:lt1>
      <a:dk2>
        <a:srgbClr val="000000"/>
      </a:dk2>
      <a:lt2>
        <a:srgbClr val="757575"/>
      </a:lt2>
      <a:accent1>
        <a:srgbClr val="01579B"/>
      </a:accent1>
      <a:accent2>
        <a:srgbClr val="27C7BD"/>
      </a:accent2>
      <a:accent3>
        <a:srgbClr val="0099E8"/>
      </a:accent3>
      <a:accent4>
        <a:srgbClr val="51B9A3"/>
      </a:accent4>
      <a:accent5>
        <a:srgbClr val="FB8C00"/>
      </a:accent5>
      <a:accent6>
        <a:srgbClr val="FFAE88"/>
      </a:accent6>
      <a:hlink>
        <a:srgbClr val="0277BD"/>
      </a:hlink>
      <a:folHlink>
        <a:srgbClr val="0277B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635</Words>
  <PresentationFormat>On-screen Show (16:9)</PresentationFormat>
  <Paragraphs>32</Paragraphs>
  <Slides>7</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Raleway</vt:lpstr>
      <vt:lpstr>Lato</vt:lpstr>
      <vt:lpstr>Times New Roman</vt:lpstr>
      <vt:lpstr>Swiss</vt:lpstr>
      <vt:lpstr>Component 1: Group Presentation  Student Name; Adelina Poenaru Student ID: 2545844</vt:lpstr>
      <vt:lpstr>Introduction to the Workplace Task</vt:lpstr>
      <vt:lpstr>Microsoft 365 Tool Selection</vt:lpstr>
      <vt:lpstr>Why This Tool is Suitable</vt:lpstr>
      <vt:lpstr>Benefits, Advantages and Limitations</vt:lpstr>
      <vt:lpstr>Conclusion</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modified xsi:type="dcterms:W3CDTF">2026-07-16T09:22:33Z</dcterms:modified>
</cp:coreProperties>
</file>