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x="18288000" cy="10287000"/>
  <p:notesSz cx="6858000" cy="9144000"/>
  <p:embeddedFontLst>
    <p:embeddedFont>
      <p:font typeface="League Spartan" charset="1" panose="00000800000000000000"/>
      <p:regular r:id="rId32"/>
    </p:embeddedFont>
    <p:embeddedFont>
      <p:font typeface="Poppins" charset="1" panose="00000500000000000000"/>
      <p:regular r:id="rId33"/>
    </p:embeddedFont>
    <p:embeddedFont>
      <p:font typeface="Poppins Bold" charset="1" panose="00000800000000000000"/>
      <p:regular r:id="rId34"/>
    </p:embeddedFont>
    <p:embeddedFont>
      <p:font typeface="Open Sans Bold" charset="1" panose="020B0806030504020204"/>
      <p:regular r:id="rId35"/>
    </p:embeddedFont>
    <p:embeddedFont>
      <p:font typeface="Open Sans" charset="1" panose="020B0606030504020204"/>
      <p:regular r:id="rId3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fonts/font32.fntdata" Type="http://schemas.openxmlformats.org/officeDocument/2006/relationships/font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fonts/font35.fntdata" Type="http://schemas.openxmlformats.org/officeDocument/2006/relationships/font"/><Relationship Id="rId36" Target="fonts/font36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mailto:m.squire@uwtsd.ac.uk" TargetMode="External" Type="http://schemas.openxmlformats.org/officeDocument/2006/relationships/hyperlink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4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5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7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8.png" Type="http://schemas.openxmlformats.org/officeDocument/2006/relationships/image"/><Relationship Id="rId5" Target="../media/image9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0.png" Type="http://schemas.openxmlformats.org/officeDocument/2006/relationships/image"/><Relationship Id="rId5" Target="../media/image11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2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3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4.jpeg" Type="http://schemas.openxmlformats.org/officeDocument/2006/relationships/image"/><Relationship Id="rId5" Target="../media/image15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.png" Type="http://schemas.openxmlformats.org/officeDocument/2006/relationships/image"/><Relationship Id="rId4" Target="../media/image2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7.jpeg" Type="http://schemas.openxmlformats.org/officeDocument/2006/relationships/image"/><Relationship Id="rId5" Target="../media/image18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7.jpeg" Type="http://schemas.openxmlformats.org/officeDocument/2006/relationships/image"/><Relationship Id="rId5" Target="../media/image19.png" Type="http://schemas.openxmlformats.org/officeDocument/2006/relationships/image"/><Relationship Id="rId6" Target="../media/image20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7.jpe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1.jpe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jpeg" Type="http://schemas.openxmlformats.org/officeDocument/2006/relationships/image"/><Relationship Id="rId3" Target="../media/image23.jpeg" Type="http://schemas.openxmlformats.org/officeDocument/2006/relationships/image"/><Relationship Id="rId4" Target="../media/image1.png" Type="http://schemas.openxmlformats.org/officeDocument/2006/relationships/image"/><Relationship Id="rId5" Target="../media/image2.svg" Type="http://schemas.openxmlformats.org/officeDocument/2006/relationships/image"/><Relationship Id="rId6" Target="../media/image24.pn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5.jpeg" Type="http://schemas.openxmlformats.org/officeDocument/2006/relationships/image"/><Relationship Id="rId5" Target="../media/image26.jpeg" Type="http://schemas.openxmlformats.org/officeDocument/2006/relationships/image"/><Relationship Id="rId6" Target="../media/image21.jpe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https://www.gov.uk/set-up-sole-trader" TargetMode="External" Type="http://schemas.openxmlformats.org/officeDocument/2006/relationships/hyperlink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7.png" Type="http://schemas.openxmlformats.org/officeDocument/2006/relationships/image"/><Relationship Id="rId5" Target="../media/image6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036497" y="2171926"/>
            <a:ext cx="14215006" cy="434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487"/>
              </a:lnSpc>
            </a:pPr>
            <a:r>
              <a:rPr lang="en-US" sz="7799" spc="155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CREATIVE SOLUTIONS FOR SMALL BUSINESSES AND COMMUNITIES</a:t>
            </a:r>
          </a:p>
          <a:p>
            <a:pPr algn="ctr">
              <a:lnSpc>
                <a:spcPts val="3684"/>
              </a:lnSpc>
            </a:pPr>
          </a:p>
          <a:p>
            <a:pPr algn="ctr">
              <a:lnSpc>
                <a:spcPts val="3684"/>
              </a:lnSpc>
            </a:pPr>
            <a:r>
              <a:rPr lang="en-US" sz="549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Managing Enterprise (BMSW4011)</a:t>
            </a:r>
          </a:p>
          <a:p>
            <a:pPr algn="ctr">
              <a:lnSpc>
                <a:spcPts val="3684"/>
              </a:lnSpc>
            </a:pPr>
          </a:p>
        </p:txBody>
      </p:sp>
      <p:sp>
        <p:nvSpPr>
          <p:cNvPr name="AutoShape 3" id="3"/>
          <p:cNvSpPr/>
          <p:nvPr/>
        </p:nvSpPr>
        <p:spPr>
          <a:xfrm>
            <a:off x="5897880" y="6971974"/>
            <a:ext cx="6492240" cy="0"/>
          </a:xfrm>
          <a:prstGeom prst="line">
            <a:avLst/>
          </a:prstGeom>
          <a:ln cap="flat" w="85725">
            <a:solidFill>
              <a:srgbClr val="353F8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1360858" y="8057003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7985461" y="641378"/>
            <a:ext cx="2317078" cy="774645"/>
          </a:xfrm>
          <a:custGeom>
            <a:avLst/>
            <a:gdLst/>
            <a:ahLst/>
            <a:cxnLst/>
            <a:rect r="r" b="b" t="t" l="l"/>
            <a:pathLst>
              <a:path h="774645" w="2317078">
                <a:moveTo>
                  <a:pt x="0" y="0"/>
                </a:moveTo>
                <a:lnTo>
                  <a:pt x="2317078" y="0"/>
                </a:lnTo>
                <a:lnTo>
                  <a:pt x="2317078" y="774644"/>
                </a:lnTo>
                <a:lnTo>
                  <a:pt x="0" y="7746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2929690" y="6219200"/>
            <a:ext cx="12428620" cy="4813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Lectu</a:t>
            </a:r>
            <a:r>
              <a:rPr lang="en-US" sz="279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rer: </a:t>
            </a:r>
            <a:r>
              <a:rPr lang="en-US" sz="279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  <a:hlinkClick r:id="rId5" tooltip="mailto:m.squire@uwtsd.ac.uk"/>
              </a:rPr>
              <a:t>Melanie Squire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674871" y="7364853"/>
            <a:ext cx="4938258" cy="1317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spc="-157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Josue David Rodriguez Castro</a:t>
            </a:r>
          </a:p>
          <a:p>
            <a:pPr algn="ctr">
              <a:lnSpc>
                <a:spcPts val="3499"/>
              </a:lnSpc>
            </a:pPr>
            <a:r>
              <a:rPr lang="en-US" sz="2499" spc="-157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Student Number: 2506920</a:t>
            </a:r>
          </a:p>
          <a:p>
            <a:pPr algn="ctr">
              <a:lnSpc>
                <a:spcPts val="349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4730361" y="-145983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0021105" y="2833466"/>
            <a:ext cx="8583093" cy="5246370"/>
            <a:chOff x="0" y="0"/>
            <a:chExt cx="1329746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329746" cy="812800"/>
            </a:xfrm>
            <a:custGeom>
              <a:avLst/>
              <a:gdLst/>
              <a:ahLst/>
              <a:cxnLst/>
              <a:rect r="r" b="b" t="t" l="l"/>
              <a:pathLst>
                <a:path h="812800" w="1329746">
                  <a:moveTo>
                    <a:pt x="20746" y="0"/>
                  </a:moveTo>
                  <a:lnTo>
                    <a:pt x="1309000" y="0"/>
                  </a:lnTo>
                  <a:cubicBezTo>
                    <a:pt x="1314502" y="0"/>
                    <a:pt x="1319779" y="2186"/>
                    <a:pt x="1323669" y="6076"/>
                  </a:cubicBezTo>
                  <a:cubicBezTo>
                    <a:pt x="1327560" y="9967"/>
                    <a:pt x="1329746" y="15244"/>
                    <a:pt x="1329746" y="20746"/>
                  </a:cubicBezTo>
                  <a:lnTo>
                    <a:pt x="1329746" y="792054"/>
                  </a:lnTo>
                  <a:cubicBezTo>
                    <a:pt x="1329746" y="797556"/>
                    <a:pt x="1327560" y="802833"/>
                    <a:pt x="1323669" y="806724"/>
                  </a:cubicBezTo>
                  <a:cubicBezTo>
                    <a:pt x="1319779" y="810614"/>
                    <a:pt x="1314502" y="812800"/>
                    <a:pt x="1309000" y="812800"/>
                  </a:cubicBezTo>
                  <a:lnTo>
                    <a:pt x="20746" y="812800"/>
                  </a:lnTo>
                  <a:cubicBezTo>
                    <a:pt x="15244" y="812800"/>
                    <a:pt x="9967" y="810614"/>
                    <a:pt x="6076" y="806724"/>
                  </a:cubicBezTo>
                  <a:cubicBezTo>
                    <a:pt x="2186" y="802833"/>
                    <a:pt x="0" y="797556"/>
                    <a:pt x="0" y="792054"/>
                  </a:cubicBezTo>
                  <a:lnTo>
                    <a:pt x="0" y="20746"/>
                  </a:lnTo>
                  <a:cubicBezTo>
                    <a:pt x="0" y="15244"/>
                    <a:pt x="2186" y="9967"/>
                    <a:pt x="6076" y="6076"/>
                  </a:cubicBezTo>
                  <a:cubicBezTo>
                    <a:pt x="9967" y="2186"/>
                    <a:pt x="15244" y="0"/>
                    <a:pt x="20746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4533" r="0" b="-4533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2068711" y="902370"/>
            <a:ext cx="14866831" cy="11548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52"/>
              </a:lnSpc>
            </a:pPr>
            <a:r>
              <a:rPr lang="en-US" sz="96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Pre</a:t>
            </a:r>
            <a:r>
              <a:rPr lang="en-US" sz="96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sentation Overview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556139" y="1990506"/>
            <a:ext cx="8146295" cy="7968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1. Business Proposition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Description &amp; Company Name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Problem and Opportunity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My Story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Mission, Aims, SMART Objectives &amp; USP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Legal Structure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Location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HRM Strategy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Financial Overview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SWOT Analysis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Market Research</a:t>
            </a:r>
          </a:p>
          <a:p>
            <a:pPr algn="l">
              <a:lnSpc>
                <a:spcPts val="3359"/>
              </a:lnSpc>
            </a:pPr>
            <a:r>
              <a:rPr lang="en-US" sz="2399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2. Marketing Strategy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Marketing Activities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Marketing Examples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12-Month Plan</a:t>
            </a:r>
          </a:p>
          <a:p>
            <a:pPr algn="l">
              <a:lnSpc>
                <a:spcPts val="3359"/>
              </a:lnSpc>
            </a:pPr>
            <a:r>
              <a:rPr lang="en-US" sz="2399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3. Angel Investor Pitch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Strengths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Entrepreneurial Traits</a:t>
            </a:r>
          </a:p>
          <a:p>
            <a:pPr algn="l" marL="518158" indent="-259079" lvl="1">
              <a:lnSpc>
                <a:spcPts val="3359"/>
              </a:lnSpc>
              <a:buAutoNum type="arabicPeriod" startAt="1"/>
            </a:pPr>
            <a:r>
              <a:rPr lang="en-US" sz="23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Achievements, Experience and Passion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3993222" y="822960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3817070" y="3384776"/>
            <a:ext cx="1264285" cy="1264285"/>
          </a:xfrm>
          <a:custGeom>
            <a:avLst/>
            <a:gdLst/>
            <a:ahLst/>
            <a:cxnLst/>
            <a:rect r="r" b="b" t="t" l="l"/>
            <a:pathLst>
              <a:path h="1264285" w="1264285">
                <a:moveTo>
                  <a:pt x="0" y="0"/>
                </a:moveTo>
                <a:lnTo>
                  <a:pt x="1264285" y="0"/>
                </a:lnTo>
                <a:lnTo>
                  <a:pt x="1264285" y="1264285"/>
                </a:lnTo>
                <a:lnTo>
                  <a:pt x="0" y="126428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3817070" y="529181"/>
            <a:ext cx="10081199" cy="23602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943100" indent="-971550" lvl="1">
              <a:lnSpc>
                <a:spcPts val="9090"/>
              </a:lnSpc>
              <a:buAutoNum type="arabicPeriod" startAt="1"/>
            </a:pPr>
            <a:r>
              <a:rPr lang="en-US" sz="9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Description &amp;</a:t>
            </a:r>
          </a:p>
          <a:p>
            <a:pPr algn="l">
              <a:lnSpc>
                <a:spcPts val="9090"/>
              </a:lnSpc>
            </a:pPr>
            <a:r>
              <a:rPr lang="en-US" sz="9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Company Name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8941087" y="5117915"/>
            <a:ext cx="8200699" cy="4180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b="true" sz="33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What is Northlight Media Wales?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Northlight Media Wales is a creative media business based in South Wales providing affordable and personalised creative solutions for small businesses, start-ups, artists and community organisations.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73593" y="5076825"/>
            <a:ext cx="5848499" cy="47809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Services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📸 Photogr</a:t>
            </a: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aphy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🎥 Videography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🎨 Graphic Design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🌐 Website Design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📱 Social Media Management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🎉 Event Coverage</a:t>
            </a:r>
          </a:p>
          <a:p>
            <a:pPr algn="ctr">
              <a:lnSpc>
                <a:spcPts val="4759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5246563" y="3289526"/>
            <a:ext cx="7794873" cy="13595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Northlight Media Wales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CAPTURE. CREATE. CONNECT.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37735" y="-3620996"/>
            <a:ext cx="18525735" cy="18288000"/>
          </a:xfrm>
          <a:custGeom>
            <a:avLst/>
            <a:gdLst/>
            <a:ahLst/>
            <a:cxnLst/>
            <a:rect r="r" b="b" t="t" l="l"/>
            <a:pathLst>
              <a:path h="18288000" w="18525735">
                <a:moveTo>
                  <a:pt x="0" y="0"/>
                </a:moveTo>
                <a:lnTo>
                  <a:pt x="18525735" y="0"/>
                </a:lnTo>
                <a:lnTo>
                  <a:pt x="18525735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49" r="0" b="-649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99578" y="7430588"/>
            <a:ext cx="15770122" cy="1135227"/>
            <a:chOff x="0" y="0"/>
            <a:chExt cx="3890299" cy="28004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890299" cy="280047"/>
            </a:xfrm>
            <a:custGeom>
              <a:avLst/>
              <a:gdLst/>
              <a:ahLst/>
              <a:cxnLst/>
              <a:rect r="r" b="b" t="t" l="l"/>
              <a:pathLst>
                <a:path h="280047" w="3890299">
                  <a:moveTo>
                    <a:pt x="9588" y="0"/>
                  </a:moveTo>
                  <a:lnTo>
                    <a:pt x="3880711" y="0"/>
                  </a:lnTo>
                  <a:cubicBezTo>
                    <a:pt x="3886007" y="0"/>
                    <a:pt x="3890299" y="4293"/>
                    <a:pt x="3890299" y="9588"/>
                  </a:cubicBezTo>
                  <a:lnTo>
                    <a:pt x="3890299" y="270459"/>
                  </a:lnTo>
                  <a:cubicBezTo>
                    <a:pt x="3890299" y="275754"/>
                    <a:pt x="3886007" y="280047"/>
                    <a:pt x="3880711" y="280047"/>
                  </a:cubicBezTo>
                  <a:lnTo>
                    <a:pt x="9588" y="280047"/>
                  </a:lnTo>
                  <a:cubicBezTo>
                    <a:pt x="4293" y="280047"/>
                    <a:pt x="0" y="275754"/>
                    <a:pt x="0" y="270459"/>
                  </a:cubicBezTo>
                  <a:lnTo>
                    <a:pt x="0" y="9588"/>
                  </a:lnTo>
                  <a:cubicBezTo>
                    <a:pt x="0" y="4293"/>
                    <a:pt x="4293" y="0"/>
                    <a:pt x="9588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66675"/>
              <a:ext cx="3890299" cy="34672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-1703412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1550796" y="3697963"/>
            <a:ext cx="6967943" cy="1361028"/>
            <a:chOff x="0" y="0"/>
            <a:chExt cx="1433733" cy="280047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433733" cy="280047"/>
            </a:xfrm>
            <a:custGeom>
              <a:avLst/>
              <a:gdLst/>
              <a:ahLst/>
              <a:cxnLst/>
              <a:rect r="r" b="b" t="t" l="l"/>
              <a:pathLst>
                <a:path h="280047" w="1433733">
                  <a:moveTo>
                    <a:pt x="21701" y="0"/>
                  </a:moveTo>
                  <a:lnTo>
                    <a:pt x="1412033" y="0"/>
                  </a:lnTo>
                  <a:cubicBezTo>
                    <a:pt x="1417788" y="0"/>
                    <a:pt x="1423308" y="2286"/>
                    <a:pt x="1427377" y="6356"/>
                  </a:cubicBezTo>
                  <a:cubicBezTo>
                    <a:pt x="1431447" y="10426"/>
                    <a:pt x="1433733" y="15945"/>
                    <a:pt x="1433733" y="21701"/>
                  </a:cubicBezTo>
                  <a:lnTo>
                    <a:pt x="1433733" y="258346"/>
                  </a:lnTo>
                  <a:cubicBezTo>
                    <a:pt x="1433733" y="264102"/>
                    <a:pt x="1431447" y="269621"/>
                    <a:pt x="1427377" y="273691"/>
                  </a:cubicBezTo>
                  <a:cubicBezTo>
                    <a:pt x="1423308" y="277761"/>
                    <a:pt x="1417788" y="280047"/>
                    <a:pt x="1412033" y="280047"/>
                  </a:cubicBezTo>
                  <a:lnTo>
                    <a:pt x="21701" y="280047"/>
                  </a:lnTo>
                  <a:cubicBezTo>
                    <a:pt x="15945" y="280047"/>
                    <a:pt x="10426" y="277761"/>
                    <a:pt x="6356" y="273691"/>
                  </a:cubicBezTo>
                  <a:cubicBezTo>
                    <a:pt x="2286" y="269621"/>
                    <a:pt x="0" y="264102"/>
                    <a:pt x="0" y="258346"/>
                  </a:cubicBezTo>
                  <a:lnTo>
                    <a:pt x="0" y="21701"/>
                  </a:lnTo>
                  <a:cubicBezTo>
                    <a:pt x="0" y="15945"/>
                    <a:pt x="2286" y="10426"/>
                    <a:pt x="6356" y="6356"/>
                  </a:cubicBezTo>
                  <a:cubicBezTo>
                    <a:pt x="10426" y="2286"/>
                    <a:pt x="15945" y="0"/>
                    <a:pt x="21701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66675"/>
              <a:ext cx="1433733" cy="34672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9769260" y="3697963"/>
            <a:ext cx="6967943" cy="1361028"/>
            <a:chOff x="0" y="0"/>
            <a:chExt cx="1433733" cy="280047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433733" cy="280047"/>
            </a:xfrm>
            <a:custGeom>
              <a:avLst/>
              <a:gdLst/>
              <a:ahLst/>
              <a:cxnLst/>
              <a:rect r="r" b="b" t="t" l="l"/>
              <a:pathLst>
                <a:path h="280047" w="1433733">
                  <a:moveTo>
                    <a:pt x="21701" y="0"/>
                  </a:moveTo>
                  <a:lnTo>
                    <a:pt x="1412033" y="0"/>
                  </a:lnTo>
                  <a:cubicBezTo>
                    <a:pt x="1417788" y="0"/>
                    <a:pt x="1423308" y="2286"/>
                    <a:pt x="1427377" y="6356"/>
                  </a:cubicBezTo>
                  <a:cubicBezTo>
                    <a:pt x="1431447" y="10426"/>
                    <a:pt x="1433733" y="15945"/>
                    <a:pt x="1433733" y="21701"/>
                  </a:cubicBezTo>
                  <a:lnTo>
                    <a:pt x="1433733" y="258346"/>
                  </a:lnTo>
                  <a:cubicBezTo>
                    <a:pt x="1433733" y="264102"/>
                    <a:pt x="1431447" y="269621"/>
                    <a:pt x="1427377" y="273691"/>
                  </a:cubicBezTo>
                  <a:cubicBezTo>
                    <a:pt x="1423308" y="277761"/>
                    <a:pt x="1417788" y="280047"/>
                    <a:pt x="1412033" y="280047"/>
                  </a:cubicBezTo>
                  <a:lnTo>
                    <a:pt x="21701" y="280047"/>
                  </a:lnTo>
                  <a:cubicBezTo>
                    <a:pt x="15945" y="280047"/>
                    <a:pt x="10426" y="277761"/>
                    <a:pt x="6356" y="273691"/>
                  </a:cubicBezTo>
                  <a:cubicBezTo>
                    <a:pt x="2286" y="269621"/>
                    <a:pt x="0" y="264102"/>
                    <a:pt x="0" y="258346"/>
                  </a:cubicBezTo>
                  <a:lnTo>
                    <a:pt x="0" y="21701"/>
                  </a:lnTo>
                  <a:cubicBezTo>
                    <a:pt x="0" y="15945"/>
                    <a:pt x="2286" y="10426"/>
                    <a:pt x="6356" y="6356"/>
                  </a:cubicBezTo>
                  <a:cubicBezTo>
                    <a:pt x="10426" y="2286"/>
                    <a:pt x="15945" y="0"/>
                    <a:pt x="21701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66675"/>
              <a:ext cx="1433733" cy="34672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5" id="15"/>
          <p:cNvSpPr txBox="true"/>
          <p:nvPr/>
        </p:nvSpPr>
        <p:spPr>
          <a:xfrm rot="0">
            <a:off x="3672693" y="389400"/>
            <a:ext cx="10770750" cy="23602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943100" indent="-971550" lvl="1">
              <a:lnSpc>
                <a:spcPts val="9090"/>
              </a:lnSpc>
              <a:buAutoNum type="arabicPeriod" startAt="1"/>
            </a:pPr>
            <a:r>
              <a:rPr lang="en-US" sz="9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Problem and Opportunity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229932" y="5271412"/>
            <a:ext cx="8146295" cy="1317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Growing demand for digital content and social media creates opportunities for small creative agencies.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3142358" y="3861808"/>
            <a:ext cx="3765770" cy="10619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69"/>
              </a:lnSpc>
              <a:spcBef>
                <a:spcPct val="0"/>
              </a:spcBef>
            </a:pPr>
            <a:r>
              <a:rPr lang="en-US" sz="6192">
                <a:solidFill>
                  <a:srgbClr val="E9E5E2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</a:t>
            </a:r>
            <a:r>
              <a:rPr lang="en-US" sz="6192">
                <a:solidFill>
                  <a:srgbClr val="E9E5E2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roblem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0514483" y="3785608"/>
            <a:ext cx="5749057" cy="10619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69"/>
              </a:lnSpc>
              <a:spcBef>
                <a:spcPct val="0"/>
              </a:spcBef>
            </a:pPr>
            <a:r>
              <a:rPr lang="en-US" sz="6192">
                <a:solidFill>
                  <a:srgbClr val="E9E5E2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Opportunity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911773" y="5228218"/>
            <a:ext cx="8146295" cy="879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Many</a:t>
            </a: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 small businesses lack access to affordable and personalised creative services.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439838" y="7511882"/>
            <a:ext cx="15417850" cy="879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Greatest Opportunity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Supporting businesses and communities across South Wales through affordable digital solutions.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29872" y="-131832"/>
            <a:ext cx="8583093" cy="10418832"/>
            <a:chOff x="0" y="0"/>
            <a:chExt cx="1329746" cy="161415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329746" cy="1614150"/>
            </a:xfrm>
            <a:custGeom>
              <a:avLst/>
              <a:gdLst/>
              <a:ahLst/>
              <a:cxnLst/>
              <a:rect r="r" b="b" t="t" l="l"/>
              <a:pathLst>
                <a:path h="1614150" w="1329746">
                  <a:moveTo>
                    <a:pt x="20746" y="0"/>
                  </a:moveTo>
                  <a:lnTo>
                    <a:pt x="1309000" y="0"/>
                  </a:lnTo>
                  <a:cubicBezTo>
                    <a:pt x="1314502" y="0"/>
                    <a:pt x="1319779" y="2186"/>
                    <a:pt x="1323669" y="6076"/>
                  </a:cubicBezTo>
                  <a:cubicBezTo>
                    <a:pt x="1327560" y="9967"/>
                    <a:pt x="1329746" y="15244"/>
                    <a:pt x="1329746" y="20746"/>
                  </a:cubicBezTo>
                  <a:lnTo>
                    <a:pt x="1329746" y="1593404"/>
                  </a:lnTo>
                  <a:cubicBezTo>
                    <a:pt x="1329746" y="1604861"/>
                    <a:pt x="1320457" y="1614150"/>
                    <a:pt x="1309000" y="1614150"/>
                  </a:cubicBezTo>
                  <a:lnTo>
                    <a:pt x="20746" y="1614150"/>
                  </a:lnTo>
                  <a:cubicBezTo>
                    <a:pt x="15244" y="1614150"/>
                    <a:pt x="9967" y="1611964"/>
                    <a:pt x="6076" y="1608073"/>
                  </a:cubicBezTo>
                  <a:cubicBezTo>
                    <a:pt x="2186" y="1604183"/>
                    <a:pt x="0" y="1598906"/>
                    <a:pt x="0" y="1593404"/>
                  </a:cubicBezTo>
                  <a:lnTo>
                    <a:pt x="0" y="20746"/>
                  </a:lnTo>
                  <a:cubicBezTo>
                    <a:pt x="0" y="15244"/>
                    <a:pt x="2186" y="9967"/>
                    <a:pt x="6076" y="6076"/>
                  </a:cubicBezTo>
                  <a:cubicBezTo>
                    <a:pt x="9967" y="2186"/>
                    <a:pt x="15244" y="0"/>
                    <a:pt x="20746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43625" r="0" b="-3006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1235555" y="1424433"/>
            <a:ext cx="8787462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943100" indent="-971550" lvl="1">
              <a:lnSpc>
                <a:spcPts val="12599"/>
              </a:lnSpc>
              <a:spcBef>
                <a:spcPct val="0"/>
              </a:spcBef>
              <a:buAutoNum type="arabicPeriod" startAt="1"/>
            </a:pPr>
            <a:r>
              <a:rPr lang="en-US" sz="9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My Story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602158" y="3068312"/>
            <a:ext cx="8146295" cy="5016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Passion for creativity and visual storytelling.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Desire to support small businesses and local communities.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Affordable and personalised services.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Building long-term relationships through creativity and technology.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Moving to Wales gave me the opportunity to start a new chapter and transform my creative skills into a sustainable business.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Through photography, design and digital media, I want to help businesses tell their stories and strengthen their online presence.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My long-term vision is not only to build a successful business, but also to create opportunities for collaboration and support future creative professionals.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8458972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0936318" y="705955"/>
            <a:ext cx="8223386" cy="1660408"/>
            <a:chOff x="0" y="0"/>
            <a:chExt cx="1692055" cy="341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692055" cy="341648"/>
            </a:xfrm>
            <a:custGeom>
              <a:avLst/>
              <a:gdLst/>
              <a:ahLst/>
              <a:cxnLst/>
              <a:rect r="r" b="b" t="t" l="l"/>
              <a:pathLst>
                <a:path h="341648" w="1692055">
                  <a:moveTo>
                    <a:pt x="18388" y="0"/>
                  </a:moveTo>
                  <a:lnTo>
                    <a:pt x="1673667" y="0"/>
                  </a:lnTo>
                  <a:cubicBezTo>
                    <a:pt x="1678544" y="0"/>
                    <a:pt x="1683221" y="1937"/>
                    <a:pt x="1686669" y="5386"/>
                  </a:cubicBezTo>
                  <a:cubicBezTo>
                    <a:pt x="1690117" y="8834"/>
                    <a:pt x="1692055" y="13511"/>
                    <a:pt x="1692055" y="18388"/>
                  </a:cubicBezTo>
                  <a:lnTo>
                    <a:pt x="1692055" y="323260"/>
                  </a:lnTo>
                  <a:cubicBezTo>
                    <a:pt x="1692055" y="333415"/>
                    <a:pt x="1683822" y="341648"/>
                    <a:pt x="1673667" y="341648"/>
                  </a:cubicBezTo>
                  <a:lnTo>
                    <a:pt x="18388" y="341648"/>
                  </a:lnTo>
                  <a:cubicBezTo>
                    <a:pt x="8232" y="341648"/>
                    <a:pt x="0" y="333415"/>
                    <a:pt x="0" y="323260"/>
                  </a:cubicBezTo>
                  <a:lnTo>
                    <a:pt x="0" y="18388"/>
                  </a:lnTo>
                  <a:cubicBezTo>
                    <a:pt x="0" y="8232"/>
                    <a:pt x="8232" y="0"/>
                    <a:pt x="18388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66675"/>
              <a:ext cx="1692055" cy="4083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0936318" y="2547338"/>
            <a:ext cx="8223386" cy="1660408"/>
            <a:chOff x="0" y="0"/>
            <a:chExt cx="1692055" cy="34164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692055" cy="341648"/>
            </a:xfrm>
            <a:custGeom>
              <a:avLst/>
              <a:gdLst/>
              <a:ahLst/>
              <a:cxnLst/>
              <a:rect r="r" b="b" t="t" l="l"/>
              <a:pathLst>
                <a:path h="341648" w="1692055">
                  <a:moveTo>
                    <a:pt x="18388" y="0"/>
                  </a:moveTo>
                  <a:lnTo>
                    <a:pt x="1673667" y="0"/>
                  </a:lnTo>
                  <a:cubicBezTo>
                    <a:pt x="1678544" y="0"/>
                    <a:pt x="1683221" y="1937"/>
                    <a:pt x="1686669" y="5386"/>
                  </a:cubicBezTo>
                  <a:cubicBezTo>
                    <a:pt x="1690117" y="8834"/>
                    <a:pt x="1692055" y="13511"/>
                    <a:pt x="1692055" y="18388"/>
                  </a:cubicBezTo>
                  <a:lnTo>
                    <a:pt x="1692055" y="323260"/>
                  </a:lnTo>
                  <a:cubicBezTo>
                    <a:pt x="1692055" y="333415"/>
                    <a:pt x="1683822" y="341648"/>
                    <a:pt x="1673667" y="341648"/>
                  </a:cubicBezTo>
                  <a:lnTo>
                    <a:pt x="18388" y="341648"/>
                  </a:lnTo>
                  <a:cubicBezTo>
                    <a:pt x="8232" y="341648"/>
                    <a:pt x="0" y="333415"/>
                    <a:pt x="0" y="323260"/>
                  </a:cubicBezTo>
                  <a:lnTo>
                    <a:pt x="0" y="18388"/>
                  </a:lnTo>
                  <a:cubicBezTo>
                    <a:pt x="0" y="8232"/>
                    <a:pt x="8232" y="0"/>
                    <a:pt x="18388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66675"/>
              <a:ext cx="1692055" cy="4083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936318" y="4388721"/>
            <a:ext cx="8223386" cy="1931805"/>
            <a:chOff x="0" y="0"/>
            <a:chExt cx="1692055" cy="39749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692055" cy="397491"/>
            </a:xfrm>
            <a:custGeom>
              <a:avLst/>
              <a:gdLst/>
              <a:ahLst/>
              <a:cxnLst/>
              <a:rect r="r" b="b" t="t" l="l"/>
              <a:pathLst>
                <a:path h="397491" w="1692055">
                  <a:moveTo>
                    <a:pt x="18388" y="0"/>
                  </a:moveTo>
                  <a:lnTo>
                    <a:pt x="1673667" y="0"/>
                  </a:lnTo>
                  <a:cubicBezTo>
                    <a:pt x="1678544" y="0"/>
                    <a:pt x="1683221" y="1937"/>
                    <a:pt x="1686669" y="5386"/>
                  </a:cubicBezTo>
                  <a:cubicBezTo>
                    <a:pt x="1690117" y="8834"/>
                    <a:pt x="1692055" y="13511"/>
                    <a:pt x="1692055" y="18388"/>
                  </a:cubicBezTo>
                  <a:lnTo>
                    <a:pt x="1692055" y="379103"/>
                  </a:lnTo>
                  <a:cubicBezTo>
                    <a:pt x="1692055" y="389258"/>
                    <a:pt x="1683822" y="397491"/>
                    <a:pt x="1673667" y="397491"/>
                  </a:cubicBezTo>
                  <a:lnTo>
                    <a:pt x="18388" y="397491"/>
                  </a:lnTo>
                  <a:cubicBezTo>
                    <a:pt x="8232" y="397491"/>
                    <a:pt x="0" y="389258"/>
                    <a:pt x="0" y="379103"/>
                  </a:cubicBezTo>
                  <a:lnTo>
                    <a:pt x="0" y="18388"/>
                  </a:lnTo>
                  <a:cubicBezTo>
                    <a:pt x="0" y="8232"/>
                    <a:pt x="8232" y="0"/>
                    <a:pt x="18388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66675"/>
              <a:ext cx="1692055" cy="4641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1028700" y="1202965"/>
            <a:ext cx="8787462" cy="6343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4.Mission, Aims, SMART Objectives and USP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3965484" y="6015968"/>
            <a:ext cx="1850233" cy="1530647"/>
          </a:xfrm>
          <a:custGeom>
            <a:avLst/>
            <a:gdLst/>
            <a:ahLst/>
            <a:cxnLst/>
            <a:rect r="r" b="b" t="t" l="l"/>
            <a:pathLst>
              <a:path h="1530647" w="1850233">
                <a:moveTo>
                  <a:pt x="0" y="0"/>
                </a:moveTo>
                <a:lnTo>
                  <a:pt x="1850232" y="0"/>
                </a:lnTo>
                <a:lnTo>
                  <a:pt x="1850232" y="1530647"/>
                </a:lnTo>
                <a:lnTo>
                  <a:pt x="0" y="15306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11304889" y="852479"/>
            <a:ext cx="2084123" cy="368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Mission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1950285" y="1182679"/>
            <a:ext cx="5954411" cy="1073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T</a:t>
            </a: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o support small businesses and communities through affordable and high-quality media solutions.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1304889" y="2693862"/>
            <a:ext cx="3078635" cy="368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AIM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1950285" y="3043399"/>
            <a:ext cx="5713384" cy="720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T</a:t>
            </a: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o establish a sustainable creative business across South Wales.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4889" y="4535245"/>
            <a:ext cx="4286724" cy="368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USP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1950285" y="4762257"/>
            <a:ext cx="5713384" cy="1425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Affordable pricing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Personalised service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AI-assisted workflows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Multiple services in one place</a:t>
            </a:r>
          </a:p>
        </p:txBody>
      </p:sp>
      <p:grpSp>
        <p:nvGrpSpPr>
          <p:cNvPr name="Group 22" id="22"/>
          <p:cNvGrpSpPr/>
          <p:nvPr/>
        </p:nvGrpSpPr>
        <p:grpSpPr>
          <a:xfrm rot="0">
            <a:off x="10936318" y="6573004"/>
            <a:ext cx="8223386" cy="2403284"/>
            <a:chOff x="0" y="0"/>
            <a:chExt cx="1692055" cy="494503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692055" cy="494503"/>
            </a:xfrm>
            <a:custGeom>
              <a:avLst/>
              <a:gdLst/>
              <a:ahLst/>
              <a:cxnLst/>
              <a:rect r="r" b="b" t="t" l="l"/>
              <a:pathLst>
                <a:path h="494503" w="1692055">
                  <a:moveTo>
                    <a:pt x="18388" y="0"/>
                  </a:moveTo>
                  <a:lnTo>
                    <a:pt x="1673667" y="0"/>
                  </a:lnTo>
                  <a:cubicBezTo>
                    <a:pt x="1678544" y="0"/>
                    <a:pt x="1683221" y="1937"/>
                    <a:pt x="1686669" y="5386"/>
                  </a:cubicBezTo>
                  <a:cubicBezTo>
                    <a:pt x="1690117" y="8834"/>
                    <a:pt x="1692055" y="13511"/>
                    <a:pt x="1692055" y="18388"/>
                  </a:cubicBezTo>
                  <a:lnTo>
                    <a:pt x="1692055" y="476115"/>
                  </a:lnTo>
                  <a:cubicBezTo>
                    <a:pt x="1692055" y="486271"/>
                    <a:pt x="1683822" y="494503"/>
                    <a:pt x="1673667" y="494503"/>
                  </a:cubicBezTo>
                  <a:lnTo>
                    <a:pt x="18388" y="494503"/>
                  </a:lnTo>
                  <a:cubicBezTo>
                    <a:pt x="8232" y="494503"/>
                    <a:pt x="0" y="486271"/>
                    <a:pt x="0" y="476115"/>
                  </a:cubicBezTo>
                  <a:lnTo>
                    <a:pt x="0" y="18388"/>
                  </a:lnTo>
                  <a:cubicBezTo>
                    <a:pt x="0" y="8232"/>
                    <a:pt x="8232" y="0"/>
                    <a:pt x="18388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66675"/>
              <a:ext cx="1692055" cy="56117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11304889" y="6766697"/>
            <a:ext cx="4286724" cy="368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b="true" sz="2000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SMART Objectives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1950285" y="7077847"/>
            <a:ext cx="5713384" cy="2130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✓ Generate £7,000 revenue in Year 1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✓ Build rel</a:t>
            </a: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ationships with 20 recurring customers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✓ Collaborate with students and freelancers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✓ Expand services and portfolio</a:t>
            </a:r>
          </a:p>
          <a:p>
            <a:pPr algn="l">
              <a:lnSpc>
                <a:spcPts val="280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3993011" y="860838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260565" y="270681"/>
            <a:ext cx="13766871" cy="1623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5.Legal Structure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792471" y="2116550"/>
            <a:ext cx="12703059" cy="3070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Sole Trader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Why was this structure chosen?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Northlight Media Wales will initially operate as a </a:t>
            </a: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Sole Trader because it offers simplicity, flexibility and low start-up costs, making it suitable for a new business during its early stages.</a:t>
            </a:r>
          </a:p>
          <a:p>
            <a:pPr algn="ctr">
              <a:lnSpc>
                <a:spcPts val="3499"/>
              </a:lnSpc>
            </a:pPr>
          </a:p>
          <a:p>
            <a:pPr algn="ctr">
              <a:lnSpc>
                <a:spcPts val="3499"/>
              </a:lnSpc>
              <a:spcBef>
                <a:spcPct val="0"/>
              </a:spcBef>
            </a:pPr>
          </a:p>
        </p:txBody>
      </p:sp>
      <p:grpSp>
        <p:nvGrpSpPr>
          <p:cNvPr name="Group 8" id="8"/>
          <p:cNvGrpSpPr/>
          <p:nvPr/>
        </p:nvGrpSpPr>
        <p:grpSpPr>
          <a:xfrm rot="0">
            <a:off x="9479683" y="4575683"/>
            <a:ext cx="8300711" cy="3003550"/>
            <a:chOff x="0" y="0"/>
            <a:chExt cx="2562302" cy="92715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562302" cy="927150"/>
            </a:xfrm>
            <a:custGeom>
              <a:avLst/>
              <a:gdLst/>
              <a:ahLst/>
              <a:cxnLst/>
              <a:rect r="r" b="b" t="t" l="l"/>
              <a:pathLst>
                <a:path h="927150" w="2562302">
                  <a:moveTo>
                    <a:pt x="18216" y="0"/>
                  </a:moveTo>
                  <a:lnTo>
                    <a:pt x="2544085" y="0"/>
                  </a:lnTo>
                  <a:cubicBezTo>
                    <a:pt x="2548917" y="0"/>
                    <a:pt x="2553550" y="1919"/>
                    <a:pt x="2556966" y="5335"/>
                  </a:cubicBezTo>
                  <a:cubicBezTo>
                    <a:pt x="2560382" y="8752"/>
                    <a:pt x="2562302" y="13385"/>
                    <a:pt x="2562302" y="18216"/>
                  </a:cubicBezTo>
                  <a:lnTo>
                    <a:pt x="2562302" y="908933"/>
                  </a:lnTo>
                  <a:cubicBezTo>
                    <a:pt x="2562302" y="913765"/>
                    <a:pt x="2560382" y="918398"/>
                    <a:pt x="2556966" y="921814"/>
                  </a:cubicBezTo>
                  <a:cubicBezTo>
                    <a:pt x="2553550" y="925230"/>
                    <a:pt x="2548917" y="927150"/>
                    <a:pt x="2544085" y="927150"/>
                  </a:cubicBezTo>
                  <a:lnTo>
                    <a:pt x="18216" y="927150"/>
                  </a:lnTo>
                  <a:cubicBezTo>
                    <a:pt x="13385" y="927150"/>
                    <a:pt x="8752" y="925230"/>
                    <a:pt x="5335" y="921814"/>
                  </a:cubicBezTo>
                  <a:cubicBezTo>
                    <a:pt x="1919" y="918398"/>
                    <a:pt x="0" y="913765"/>
                    <a:pt x="0" y="908933"/>
                  </a:cubicBezTo>
                  <a:lnTo>
                    <a:pt x="0" y="18216"/>
                  </a:lnTo>
                  <a:cubicBezTo>
                    <a:pt x="0" y="13385"/>
                    <a:pt x="1919" y="8752"/>
                    <a:pt x="5335" y="5335"/>
                  </a:cubicBezTo>
                  <a:cubicBezTo>
                    <a:pt x="8752" y="1919"/>
                    <a:pt x="13385" y="0"/>
                    <a:pt x="18216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66675"/>
              <a:ext cx="2562302" cy="9938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9811215" y="4646634"/>
            <a:ext cx="7637647" cy="2613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b="true" sz="2499">
                <a:solidFill>
                  <a:srgbClr val="E9E5E2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Dis</a:t>
            </a:r>
            <a:r>
              <a:rPr lang="en-US" b="true" sz="2499">
                <a:solidFill>
                  <a:srgbClr val="E9E5E2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advantages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⚠ Unlimited personal liability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⚠ Growth may be more limited compared to larger business structures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⚠ Greater personal financial responsibility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Future Development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1028700" y="4602495"/>
            <a:ext cx="7581023" cy="2748928"/>
            <a:chOff x="0" y="0"/>
            <a:chExt cx="1692055" cy="61355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692055" cy="613550"/>
            </a:xfrm>
            <a:custGeom>
              <a:avLst/>
              <a:gdLst/>
              <a:ahLst/>
              <a:cxnLst/>
              <a:rect r="r" b="b" t="t" l="l"/>
              <a:pathLst>
                <a:path h="613550" w="1692055">
                  <a:moveTo>
                    <a:pt x="19946" y="0"/>
                  </a:moveTo>
                  <a:lnTo>
                    <a:pt x="1672109" y="0"/>
                  </a:lnTo>
                  <a:cubicBezTo>
                    <a:pt x="1677399" y="0"/>
                    <a:pt x="1682472" y="2101"/>
                    <a:pt x="1686213" y="5842"/>
                  </a:cubicBezTo>
                  <a:cubicBezTo>
                    <a:pt x="1689953" y="9583"/>
                    <a:pt x="1692055" y="14656"/>
                    <a:pt x="1692055" y="19946"/>
                  </a:cubicBezTo>
                  <a:lnTo>
                    <a:pt x="1692055" y="593604"/>
                  </a:lnTo>
                  <a:cubicBezTo>
                    <a:pt x="1692055" y="598894"/>
                    <a:pt x="1689953" y="603967"/>
                    <a:pt x="1686213" y="607708"/>
                  </a:cubicBezTo>
                  <a:cubicBezTo>
                    <a:pt x="1682472" y="611448"/>
                    <a:pt x="1677399" y="613550"/>
                    <a:pt x="1672109" y="613550"/>
                  </a:cubicBezTo>
                  <a:lnTo>
                    <a:pt x="19946" y="613550"/>
                  </a:lnTo>
                  <a:cubicBezTo>
                    <a:pt x="14656" y="613550"/>
                    <a:pt x="9583" y="611448"/>
                    <a:pt x="5842" y="607708"/>
                  </a:cubicBezTo>
                  <a:cubicBezTo>
                    <a:pt x="2101" y="603967"/>
                    <a:pt x="0" y="598894"/>
                    <a:pt x="0" y="593604"/>
                  </a:cubicBezTo>
                  <a:lnTo>
                    <a:pt x="0" y="19946"/>
                  </a:lnTo>
                  <a:cubicBezTo>
                    <a:pt x="0" y="14656"/>
                    <a:pt x="2101" y="9583"/>
                    <a:pt x="5842" y="5842"/>
                  </a:cubicBezTo>
                  <a:cubicBezTo>
                    <a:pt x="9583" y="2101"/>
                    <a:pt x="14656" y="0"/>
                    <a:pt x="19946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66675"/>
              <a:ext cx="1692055" cy="6802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5" id="15"/>
          <p:cNvSpPr txBox="true"/>
          <p:nvPr/>
        </p:nvSpPr>
        <p:spPr>
          <a:xfrm rot="0">
            <a:off x="1858425" y="4865709"/>
            <a:ext cx="5921573" cy="2174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b="true" sz="2499">
                <a:solidFill>
                  <a:srgbClr val="E9E5E2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Advantages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✓ Low start-up costs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✓ Full control over decision-making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✓ Simple administration and taxation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✓ Flexibility to adapt and grow gradually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892302" y="8154355"/>
            <a:ext cx="12503397" cy="860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As the business expands, transitioning to a Limited Company may be considered in order to support growth, increase credibility and provide greater legal protection.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792292" y="822960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3993011" y="860838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7233876" y="2334310"/>
            <a:ext cx="3820247" cy="2479688"/>
          </a:xfrm>
          <a:custGeom>
            <a:avLst/>
            <a:gdLst/>
            <a:ahLst/>
            <a:cxnLst/>
            <a:rect r="r" b="b" t="t" l="l"/>
            <a:pathLst>
              <a:path h="2479688" w="3820247">
                <a:moveTo>
                  <a:pt x="0" y="0"/>
                </a:moveTo>
                <a:lnTo>
                  <a:pt x="3820248" y="0"/>
                </a:lnTo>
                <a:lnTo>
                  <a:pt x="3820248" y="2479688"/>
                </a:lnTo>
                <a:lnTo>
                  <a:pt x="0" y="24796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7" id="7"/>
          <p:cNvSpPr/>
          <p:nvPr/>
        </p:nvSpPr>
        <p:spPr>
          <a:xfrm flipH="true">
            <a:off x="3473060" y="4813998"/>
            <a:ext cx="5670940" cy="2062795"/>
          </a:xfrm>
          <a:prstGeom prst="line">
            <a:avLst/>
          </a:prstGeom>
          <a:ln cap="flat" w="38100">
            <a:solidFill>
              <a:srgbClr val="353F8B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8" id="8"/>
          <p:cNvSpPr/>
          <p:nvPr/>
        </p:nvSpPr>
        <p:spPr>
          <a:xfrm flipH="true">
            <a:off x="7233876" y="4813998"/>
            <a:ext cx="1910124" cy="2062795"/>
          </a:xfrm>
          <a:prstGeom prst="line">
            <a:avLst/>
          </a:prstGeom>
          <a:ln cap="flat" w="38100">
            <a:solidFill>
              <a:srgbClr val="353F8B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9" id="9"/>
          <p:cNvSpPr/>
          <p:nvPr/>
        </p:nvSpPr>
        <p:spPr>
          <a:xfrm>
            <a:off x="9144000" y="4813998"/>
            <a:ext cx="1640458" cy="2062795"/>
          </a:xfrm>
          <a:prstGeom prst="line">
            <a:avLst/>
          </a:prstGeom>
          <a:ln cap="flat" w="38100">
            <a:solidFill>
              <a:srgbClr val="353F8B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AutoShape 10" id="10"/>
          <p:cNvSpPr/>
          <p:nvPr/>
        </p:nvSpPr>
        <p:spPr>
          <a:xfrm>
            <a:off x="9144000" y="4813998"/>
            <a:ext cx="5674772" cy="2062795"/>
          </a:xfrm>
          <a:prstGeom prst="line">
            <a:avLst/>
          </a:prstGeom>
          <a:ln cap="flat" w="38100">
            <a:solidFill>
              <a:srgbClr val="353F8B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11" id="11"/>
          <p:cNvGrpSpPr/>
          <p:nvPr/>
        </p:nvGrpSpPr>
        <p:grpSpPr>
          <a:xfrm rot="0">
            <a:off x="1028700" y="7248652"/>
            <a:ext cx="3086100" cy="2009648"/>
            <a:chOff x="0" y="0"/>
            <a:chExt cx="812800" cy="52929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529290"/>
            </a:xfrm>
            <a:custGeom>
              <a:avLst/>
              <a:gdLst/>
              <a:ahLst/>
              <a:cxnLst/>
              <a:rect r="r" b="b" t="t" l="l"/>
              <a:pathLst>
                <a:path h="529290" w="812800">
                  <a:moveTo>
                    <a:pt x="100346" y="0"/>
                  </a:moveTo>
                  <a:lnTo>
                    <a:pt x="712454" y="0"/>
                  </a:lnTo>
                  <a:cubicBezTo>
                    <a:pt x="767874" y="0"/>
                    <a:pt x="812800" y="44926"/>
                    <a:pt x="812800" y="100346"/>
                  </a:cubicBezTo>
                  <a:lnTo>
                    <a:pt x="812800" y="428944"/>
                  </a:lnTo>
                  <a:cubicBezTo>
                    <a:pt x="812800" y="484364"/>
                    <a:pt x="767874" y="529290"/>
                    <a:pt x="712454" y="529290"/>
                  </a:cubicBezTo>
                  <a:lnTo>
                    <a:pt x="100346" y="529290"/>
                  </a:lnTo>
                  <a:cubicBezTo>
                    <a:pt x="73732" y="529290"/>
                    <a:pt x="48209" y="518718"/>
                    <a:pt x="29391" y="499900"/>
                  </a:cubicBezTo>
                  <a:cubicBezTo>
                    <a:pt x="10572" y="481081"/>
                    <a:pt x="0" y="455558"/>
                    <a:pt x="0" y="428944"/>
                  </a:cubicBezTo>
                  <a:lnTo>
                    <a:pt x="0" y="100346"/>
                  </a:lnTo>
                  <a:cubicBezTo>
                    <a:pt x="0" y="44926"/>
                    <a:pt x="44926" y="0"/>
                    <a:pt x="100346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66675"/>
              <a:ext cx="812800" cy="59596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  <a:r>
                <a:rPr lang="en-US" b="true" sz="2000">
                  <a:solidFill>
                    <a:srgbClr val="E9E5E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Photography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Commercial Photography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Event Coverage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Portraits</a:t>
              </a: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2260565" y="270681"/>
            <a:ext cx="13766871" cy="1623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5.Legal Structure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278886" y="2993764"/>
            <a:ext cx="3730228" cy="96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E9E5E2"/>
                </a:solidFill>
                <a:latin typeface="Open Sans"/>
                <a:ea typeface="Open Sans"/>
                <a:cs typeface="Open Sans"/>
                <a:sym typeface="Open Sans"/>
              </a:rPr>
              <a:t>David Rodriguez</a:t>
            </a:r>
          </a:p>
          <a:p>
            <a:pPr algn="ctr">
              <a:lnSpc>
                <a:spcPts val="2940"/>
              </a:lnSpc>
            </a:pPr>
            <a:r>
              <a:rPr lang="en-US" b="true" sz="2100">
                <a:solidFill>
                  <a:srgbClr val="E9E5E2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Founder &amp; Creative Director</a:t>
            </a:r>
          </a:p>
        </p:txBody>
      </p:sp>
      <p:grpSp>
        <p:nvGrpSpPr>
          <p:cNvPr name="Group 16" id="16"/>
          <p:cNvGrpSpPr/>
          <p:nvPr/>
        </p:nvGrpSpPr>
        <p:grpSpPr>
          <a:xfrm rot="0">
            <a:off x="5086229" y="7248652"/>
            <a:ext cx="3086100" cy="1657223"/>
            <a:chOff x="0" y="0"/>
            <a:chExt cx="812800" cy="4364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812800" cy="436470"/>
            </a:xfrm>
            <a:custGeom>
              <a:avLst/>
              <a:gdLst/>
              <a:ahLst/>
              <a:cxnLst/>
              <a:rect r="r" b="b" t="t" l="l"/>
              <a:pathLst>
                <a:path h="436470" w="812800">
                  <a:moveTo>
                    <a:pt x="100346" y="0"/>
                  </a:moveTo>
                  <a:lnTo>
                    <a:pt x="712454" y="0"/>
                  </a:lnTo>
                  <a:cubicBezTo>
                    <a:pt x="767874" y="0"/>
                    <a:pt x="812800" y="44926"/>
                    <a:pt x="812800" y="100346"/>
                  </a:cubicBezTo>
                  <a:lnTo>
                    <a:pt x="812800" y="336125"/>
                  </a:lnTo>
                  <a:cubicBezTo>
                    <a:pt x="812800" y="391544"/>
                    <a:pt x="767874" y="436470"/>
                    <a:pt x="712454" y="436470"/>
                  </a:cubicBezTo>
                  <a:lnTo>
                    <a:pt x="100346" y="436470"/>
                  </a:lnTo>
                  <a:cubicBezTo>
                    <a:pt x="44926" y="436470"/>
                    <a:pt x="0" y="391544"/>
                    <a:pt x="0" y="336125"/>
                  </a:cubicBezTo>
                  <a:lnTo>
                    <a:pt x="0" y="100346"/>
                  </a:lnTo>
                  <a:cubicBezTo>
                    <a:pt x="0" y="44926"/>
                    <a:pt x="44926" y="0"/>
                    <a:pt x="100346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66675"/>
              <a:ext cx="812800" cy="5031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  <a:r>
                <a:rPr lang="en-US" sz="2000" b="true">
                  <a:solidFill>
                    <a:srgbClr val="E9E5E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Videography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Promotional Videos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Social Media Reels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Content Creation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9972862" y="7248652"/>
            <a:ext cx="3086100" cy="1657223"/>
            <a:chOff x="0" y="0"/>
            <a:chExt cx="812800" cy="43647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812800" cy="436470"/>
            </a:xfrm>
            <a:custGeom>
              <a:avLst/>
              <a:gdLst/>
              <a:ahLst/>
              <a:cxnLst/>
              <a:rect r="r" b="b" t="t" l="l"/>
              <a:pathLst>
                <a:path h="436470" w="812800">
                  <a:moveTo>
                    <a:pt x="100346" y="0"/>
                  </a:moveTo>
                  <a:lnTo>
                    <a:pt x="712454" y="0"/>
                  </a:lnTo>
                  <a:cubicBezTo>
                    <a:pt x="767874" y="0"/>
                    <a:pt x="812800" y="44926"/>
                    <a:pt x="812800" y="100346"/>
                  </a:cubicBezTo>
                  <a:lnTo>
                    <a:pt x="812800" y="336125"/>
                  </a:lnTo>
                  <a:cubicBezTo>
                    <a:pt x="812800" y="391544"/>
                    <a:pt x="767874" y="436470"/>
                    <a:pt x="712454" y="436470"/>
                  </a:cubicBezTo>
                  <a:lnTo>
                    <a:pt x="100346" y="436470"/>
                  </a:lnTo>
                  <a:cubicBezTo>
                    <a:pt x="44926" y="436470"/>
                    <a:pt x="0" y="391544"/>
                    <a:pt x="0" y="336125"/>
                  </a:cubicBezTo>
                  <a:lnTo>
                    <a:pt x="0" y="100346"/>
                  </a:lnTo>
                  <a:cubicBezTo>
                    <a:pt x="0" y="44926"/>
                    <a:pt x="44926" y="0"/>
                    <a:pt x="100346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66675"/>
              <a:ext cx="812800" cy="5031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  <a:r>
                <a:rPr lang="en-US" sz="2000" b="true">
                  <a:solidFill>
                    <a:srgbClr val="E9E5E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Design &amp; Digital Media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Graphic Design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Website Design</a:t>
              </a:r>
            </a:p>
            <a:p>
              <a:pPr algn="ctr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Branding</a:t>
              </a: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14030512" y="7248652"/>
            <a:ext cx="4023179" cy="1657223"/>
            <a:chOff x="0" y="0"/>
            <a:chExt cx="1059603" cy="43647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059603" cy="436470"/>
            </a:xfrm>
            <a:custGeom>
              <a:avLst/>
              <a:gdLst/>
              <a:ahLst/>
              <a:cxnLst/>
              <a:rect r="r" b="b" t="t" l="l"/>
              <a:pathLst>
                <a:path h="436470" w="1059603">
                  <a:moveTo>
                    <a:pt x="76973" y="0"/>
                  </a:moveTo>
                  <a:lnTo>
                    <a:pt x="982629" y="0"/>
                  </a:lnTo>
                  <a:cubicBezTo>
                    <a:pt x="1003044" y="0"/>
                    <a:pt x="1022622" y="8110"/>
                    <a:pt x="1037058" y="22545"/>
                  </a:cubicBezTo>
                  <a:cubicBezTo>
                    <a:pt x="1051493" y="36980"/>
                    <a:pt x="1059603" y="56559"/>
                    <a:pt x="1059603" y="76973"/>
                  </a:cubicBezTo>
                  <a:lnTo>
                    <a:pt x="1059603" y="359497"/>
                  </a:lnTo>
                  <a:cubicBezTo>
                    <a:pt x="1059603" y="402008"/>
                    <a:pt x="1025141" y="436470"/>
                    <a:pt x="982629" y="436470"/>
                  </a:cubicBezTo>
                  <a:lnTo>
                    <a:pt x="76973" y="436470"/>
                  </a:lnTo>
                  <a:cubicBezTo>
                    <a:pt x="56559" y="436470"/>
                    <a:pt x="36980" y="428361"/>
                    <a:pt x="22545" y="413925"/>
                  </a:cubicBezTo>
                  <a:cubicBezTo>
                    <a:pt x="8110" y="399490"/>
                    <a:pt x="0" y="379912"/>
                    <a:pt x="0" y="359497"/>
                  </a:cubicBezTo>
                  <a:lnTo>
                    <a:pt x="0" y="76973"/>
                  </a:lnTo>
                  <a:cubicBezTo>
                    <a:pt x="0" y="56559"/>
                    <a:pt x="8110" y="36980"/>
                    <a:pt x="22545" y="22545"/>
                  </a:cubicBezTo>
                  <a:cubicBezTo>
                    <a:pt x="36980" y="8110"/>
                    <a:pt x="56559" y="0"/>
                    <a:pt x="76973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66675"/>
              <a:ext cx="1059603" cy="5031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  <a:r>
                <a:rPr lang="en-US" sz="2000" b="true">
                  <a:solidFill>
                    <a:srgbClr val="E9E5E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Marketing &amp; Administration</a:t>
              </a:r>
            </a:p>
            <a:p>
              <a:pPr algn="l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Social Media Management</a:t>
              </a:r>
            </a:p>
            <a:p>
              <a:pPr algn="l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Customer Relations</a:t>
              </a:r>
            </a:p>
            <a:p>
              <a:pPr algn="l" marL="431801" indent="-215900" lvl="1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E9E5E2"/>
                  </a:solidFill>
                  <a:latin typeface="Poppins"/>
                  <a:ea typeface="Poppins"/>
                  <a:cs typeface="Poppins"/>
                  <a:sym typeface="Poppins"/>
                </a:rPr>
                <a:t>Finance &amp; Administration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9859229" y="2313036"/>
            <a:ext cx="7541620" cy="5660929"/>
          </a:xfrm>
          <a:custGeom>
            <a:avLst/>
            <a:gdLst/>
            <a:ahLst/>
            <a:cxnLst/>
            <a:rect r="r" b="b" t="t" l="l"/>
            <a:pathLst>
              <a:path h="5660929" w="7541620">
                <a:moveTo>
                  <a:pt x="0" y="0"/>
                </a:moveTo>
                <a:lnTo>
                  <a:pt x="7541620" y="0"/>
                </a:lnTo>
                <a:lnTo>
                  <a:pt x="7541620" y="5660928"/>
                </a:lnTo>
                <a:lnTo>
                  <a:pt x="0" y="56609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2532055" y="687675"/>
            <a:ext cx="13766871" cy="1625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6.Location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578664" y="3528250"/>
            <a:ext cx="9029999" cy="4180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Home-bas</a:t>
            </a: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ed office in Cardiff, South Wales.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Professional networking and collaboration opportunities through: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📍</a:t>
            </a:r>
            <a:r>
              <a:rPr lang="en-US" b="true" sz="33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ICE Caerphilly</a:t>
            </a:r>
          </a:p>
          <a:p>
            <a:pPr algn="ctr">
              <a:lnSpc>
                <a:spcPts val="4759"/>
              </a:lnSpc>
            </a:pPr>
            <a:r>
              <a:rPr lang="en-US" b="true" sz="33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📍 Regus Cardiff</a:t>
            </a:r>
          </a:p>
          <a:p>
            <a:pPr algn="ctr">
              <a:lnSpc>
                <a:spcPts val="4759"/>
              </a:lnSpc>
            </a:pPr>
            <a:r>
              <a:rPr lang="en-US" b="true" sz="33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📍 Clockwise Cardiff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206000" y="3384776"/>
            <a:ext cx="5851387" cy="3904471"/>
          </a:xfrm>
          <a:custGeom>
            <a:avLst/>
            <a:gdLst/>
            <a:ahLst/>
            <a:cxnLst/>
            <a:rect r="r" b="b" t="t" l="l"/>
            <a:pathLst>
              <a:path h="3904471" w="5851387">
                <a:moveTo>
                  <a:pt x="0" y="0"/>
                </a:moveTo>
                <a:lnTo>
                  <a:pt x="5851387" y="0"/>
                </a:lnTo>
                <a:lnTo>
                  <a:pt x="5851387" y="3904471"/>
                </a:lnTo>
                <a:lnTo>
                  <a:pt x="0" y="39044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2725228" y="270681"/>
            <a:ext cx="13766871" cy="1625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7.HRM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8105533" y="365914"/>
            <a:ext cx="6938606" cy="9610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HRM Strategy</a:t>
            </a:r>
          </a:p>
          <a:p>
            <a:pPr algn="ctr">
              <a:lnSpc>
                <a:spcPts val="4200"/>
              </a:lnSpc>
            </a:pPr>
          </a:p>
          <a:p>
            <a:pPr algn="ctr">
              <a:lnSpc>
                <a:spcPts val="4200"/>
              </a:lnSpc>
            </a:pPr>
            <a:r>
              <a:rPr lang="en-US" sz="3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Year 1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Founder and Creative Director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Responsible for: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📸 Photography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🎥 Videography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🎨 Graphic Design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🌐 Website Design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📱 Marketing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💼 Finance and Customer Relations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↓</a:t>
            </a:r>
          </a:p>
          <a:p>
            <a:pPr algn="ctr">
              <a:lnSpc>
                <a:spcPts val="4200"/>
              </a:lnSpc>
            </a:pPr>
            <a:r>
              <a:rPr lang="en-US" sz="3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Years 2–3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Students and Freelancers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↓</a:t>
            </a:r>
          </a:p>
          <a:p>
            <a:pPr algn="ctr">
              <a:lnSpc>
                <a:spcPts val="4200"/>
              </a:lnSpc>
            </a:pPr>
            <a:r>
              <a:rPr lang="en-US" sz="3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Years 4–5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Creative Team (3–5 People)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-325384" y="1493631"/>
            <a:ext cx="9642253" cy="3199379"/>
            <a:chOff x="0" y="0"/>
            <a:chExt cx="1493837" cy="49566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493837" cy="495668"/>
            </a:xfrm>
            <a:custGeom>
              <a:avLst/>
              <a:gdLst/>
              <a:ahLst/>
              <a:cxnLst/>
              <a:rect r="r" b="b" t="t" l="l"/>
              <a:pathLst>
                <a:path h="495668" w="1493837">
                  <a:moveTo>
                    <a:pt x="18467" y="0"/>
                  </a:moveTo>
                  <a:lnTo>
                    <a:pt x="1475370" y="0"/>
                  </a:lnTo>
                  <a:cubicBezTo>
                    <a:pt x="1480268" y="0"/>
                    <a:pt x="1484965" y="1946"/>
                    <a:pt x="1488429" y="5409"/>
                  </a:cubicBezTo>
                  <a:cubicBezTo>
                    <a:pt x="1491892" y="8872"/>
                    <a:pt x="1493837" y="13569"/>
                    <a:pt x="1493837" y="18467"/>
                  </a:cubicBezTo>
                  <a:lnTo>
                    <a:pt x="1493837" y="477200"/>
                  </a:lnTo>
                  <a:cubicBezTo>
                    <a:pt x="1493837" y="487400"/>
                    <a:pt x="1485569" y="495668"/>
                    <a:pt x="1475370" y="495668"/>
                  </a:cubicBezTo>
                  <a:lnTo>
                    <a:pt x="18467" y="495668"/>
                  </a:lnTo>
                  <a:cubicBezTo>
                    <a:pt x="13569" y="495668"/>
                    <a:pt x="8872" y="493722"/>
                    <a:pt x="5409" y="490259"/>
                  </a:cubicBezTo>
                  <a:cubicBezTo>
                    <a:pt x="1946" y="486795"/>
                    <a:pt x="0" y="482098"/>
                    <a:pt x="0" y="477200"/>
                  </a:cubicBezTo>
                  <a:lnTo>
                    <a:pt x="0" y="18467"/>
                  </a:lnTo>
                  <a:cubicBezTo>
                    <a:pt x="0" y="13569"/>
                    <a:pt x="1946" y="8872"/>
                    <a:pt x="5409" y="5409"/>
                  </a:cubicBezTo>
                  <a:cubicBezTo>
                    <a:pt x="8872" y="1946"/>
                    <a:pt x="13569" y="0"/>
                    <a:pt x="18467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50550" r="0" b="-5055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-611195" y="6527674"/>
            <a:ext cx="7611856" cy="1622517"/>
            <a:chOff x="0" y="0"/>
            <a:chExt cx="1179276" cy="25137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9276" cy="251370"/>
            </a:xfrm>
            <a:custGeom>
              <a:avLst/>
              <a:gdLst/>
              <a:ahLst/>
              <a:cxnLst/>
              <a:rect r="r" b="b" t="t" l="l"/>
              <a:pathLst>
                <a:path h="251370" w="1179276">
                  <a:moveTo>
                    <a:pt x="23393" y="0"/>
                  </a:moveTo>
                  <a:lnTo>
                    <a:pt x="1155883" y="0"/>
                  </a:lnTo>
                  <a:cubicBezTo>
                    <a:pt x="1168802" y="0"/>
                    <a:pt x="1179276" y="10473"/>
                    <a:pt x="1179276" y="23393"/>
                  </a:cubicBezTo>
                  <a:lnTo>
                    <a:pt x="1179276" y="227977"/>
                  </a:lnTo>
                  <a:cubicBezTo>
                    <a:pt x="1179276" y="240897"/>
                    <a:pt x="1168802" y="251370"/>
                    <a:pt x="1155883" y="251370"/>
                  </a:cubicBezTo>
                  <a:lnTo>
                    <a:pt x="23393" y="251370"/>
                  </a:lnTo>
                  <a:cubicBezTo>
                    <a:pt x="10473" y="251370"/>
                    <a:pt x="0" y="240897"/>
                    <a:pt x="0" y="227977"/>
                  </a:cubicBezTo>
                  <a:lnTo>
                    <a:pt x="0" y="23393"/>
                  </a:lnTo>
                  <a:cubicBezTo>
                    <a:pt x="0" y="10473"/>
                    <a:pt x="10473" y="0"/>
                    <a:pt x="23393" y="0"/>
                  </a:cubicBezTo>
                  <a:close/>
                </a:path>
              </a:pathLst>
            </a:custGeom>
            <a:blipFill>
              <a:blip r:embed="rId5"/>
              <a:stretch>
                <a:fillRect l="0" t="-81785" r="0" b="-81785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8191260" y="1373721"/>
            <a:ext cx="8787462" cy="33192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3397"/>
              </a:lnSpc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8.Finalcial</a:t>
            </a:r>
          </a:p>
          <a:p>
            <a:pPr algn="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Overview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787473" y="5718175"/>
            <a:ext cx="5055754" cy="3540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Initial Investment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£1,000</a:t>
            </a:r>
          </a:p>
          <a:p>
            <a:pPr algn="just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Minimum </a:t>
            </a: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Revenue Target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£7,020</a:t>
            </a:r>
          </a:p>
          <a:p>
            <a:pPr algn="just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Projected Closing Balance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£19,676.84*</a:t>
            </a:r>
          </a:p>
          <a:p>
            <a:pPr algn="just">
              <a:lnSpc>
                <a:spcPts val="2800"/>
              </a:lnSpc>
            </a:pPr>
          </a:p>
          <a:p>
            <a:pPr algn="just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Low Overhead Costs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Flexible and scalable business model.</a:t>
            </a:r>
          </a:p>
          <a:p>
            <a:pPr algn="just">
              <a:lnSpc>
                <a:spcPts val="2800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2390481" y="5737225"/>
            <a:ext cx="5493871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Multipl</a:t>
            </a:r>
            <a:r>
              <a:rPr lang="en-US" b="true" sz="2000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 Income Streams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📸 Photography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🎥 Videography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🌐 Website Design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📱 Social Media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113824" y="4707054"/>
            <a:ext cx="2561481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Existing </a:t>
            </a:r>
            <a:r>
              <a:rPr lang="en-US" b="true" sz="2000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Assets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Sony A6000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MacBook M2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iPhone 16 Pro Max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Professional software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5465936" y="9274965"/>
            <a:ext cx="10896929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*The forec</a:t>
            </a: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ast suggests that the business could achieve a projected closing balance of approximately £19,676 by the end of Year 1.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350517" y="1833925"/>
            <a:ext cx="11586966" cy="8328132"/>
          </a:xfrm>
          <a:custGeom>
            <a:avLst/>
            <a:gdLst/>
            <a:ahLst/>
            <a:cxnLst/>
            <a:rect r="r" b="b" t="t" l="l"/>
            <a:pathLst>
              <a:path h="8328132" w="11586966">
                <a:moveTo>
                  <a:pt x="0" y="0"/>
                </a:moveTo>
                <a:lnTo>
                  <a:pt x="11586966" y="0"/>
                </a:lnTo>
                <a:lnTo>
                  <a:pt x="11586966" y="8328131"/>
                </a:lnTo>
                <a:lnTo>
                  <a:pt x="0" y="83281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563752" y="415818"/>
            <a:ext cx="13160496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8.Financial Overview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3722748" y="-1271447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2797712" y="77318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2506717" y="714702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2946935" y="3384776"/>
            <a:ext cx="5896206" cy="2222472"/>
            <a:chOff x="0" y="0"/>
            <a:chExt cx="733345" cy="27642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733345" cy="276422"/>
            </a:xfrm>
            <a:custGeom>
              <a:avLst/>
              <a:gdLst/>
              <a:ahLst/>
              <a:cxnLst/>
              <a:rect r="r" b="b" t="t" l="l"/>
              <a:pathLst>
                <a:path h="276422" w="733345">
                  <a:moveTo>
                    <a:pt x="25645" y="0"/>
                  </a:moveTo>
                  <a:lnTo>
                    <a:pt x="707700" y="0"/>
                  </a:lnTo>
                  <a:cubicBezTo>
                    <a:pt x="721863" y="0"/>
                    <a:pt x="733345" y="11482"/>
                    <a:pt x="733345" y="25645"/>
                  </a:cubicBezTo>
                  <a:lnTo>
                    <a:pt x="733345" y="250777"/>
                  </a:lnTo>
                  <a:cubicBezTo>
                    <a:pt x="733345" y="264940"/>
                    <a:pt x="721863" y="276422"/>
                    <a:pt x="707700" y="276422"/>
                  </a:cubicBezTo>
                  <a:lnTo>
                    <a:pt x="25645" y="276422"/>
                  </a:lnTo>
                  <a:cubicBezTo>
                    <a:pt x="11482" y="276422"/>
                    <a:pt x="0" y="264940"/>
                    <a:pt x="0" y="250777"/>
                  </a:cubicBezTo>
                  <a:lnTo>
                    <a:pt x="0" y="25645"/>
                  </a:lnTo>
                  <a:cubicBezTo>
                    <a:pt x="0" y="11482"/>
                    <a:pt x="11482" y="0"/>
                    <a:pt x="25645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66675"/>
              <a:ext cx="733345" cy="34309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569006" y="1155926"/>
            <a:ext cx="10612159" cy="1625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9.SWOT Analysis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3531671" y="3499323"/>
            <a:ext cx="4929188" cy="4139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559"/>
              </a:lnSpc>
            </a:pPr>
            <a:r>
              <a:rPr lang="en-US" sz="2542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Strengths</a:t>
            </a:r>
          </a:p>
          <a:p>
            <a:pPr algn="just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Existing equipment</a:t>
            </a:r>
          </a:p>
          <a:p>
            <a:pPr algn="just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Website and soc</a:t>
            </a:r>
            <a:r>
              <a:rPr lang="en-US" sz="2542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ial media</a:t>
            </a:r>
          </a:p>
          <a:p>
            <a:pPr algn="just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Low start-up costs</a:t>
            </a:r>
          </a:p>
          <a:p>
            <a:pPr algn="just">
              <a:lnSpc>
                <a:spcPts val="3559"/>
              </a:lnSpc>
            </a:pPr>
          </a:p>
          <a:p>
            <a:pPr algn="l">
              <a:lnSpc>
                <a:spcPts val="3559"/>
              </a:lnSpc>
            </a:pPr>
            <a:r>
              <a:rPr lang="en-US" sz="2542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Weaknesses</a:t>
            </a:r>
          </a:p>
          <a:p>
            <a:pPr algn="just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Limited capital</a:t>
            </a:r>
          </a:p>
          <a:p>
            <a:pPr algn="just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No vehicle</a:t>
            </a:r>
          </a:p>
          <a:p>
            <a:pPr algn="just" marL="548936" indent="-274468" lvl="1">
              <a:lnSpc>
                <a:spcPts val="3559"/>
              </a:lnSpc>
              <a:spcBef>
                <a:spcPct val="0"/>
              </a:spcBef>
              <a:buFont typeface="Arial"/>
              <a:buChar char="•"/>
            </a:pPr>
            <a:r>
              <a:rPr lang="en-US" sz="2542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Strong competition</a:t>
            </a:r>
          </a:p>
        </p:txBody>
      </p:sp>
      <p:grpSp>
        <p:nvGrpSpPr>
          <p:cNvPr name="Group 11" id="11"/>
          <p:cNvGrpSpPr/>
          <p:nvPr/>
        </p:nvGrpSpPr>
        <p:grpSpPr>
          <a:xfrm rot="0">
            <a:off x="8722966" y="5449526"/>
            <a:ext cx="6618099" cy="2222472"/>
            <a:chOff x="0" y="0"/>
            <a:chExt cx="823131" cy="27642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23131" cy="276422"/>
            </a:xfrm>
            <a:custGeom>
              <a:avLst/>
              <a:gdLst/>
              <a:ahLst/>
              <a:cxnLst/>
              <a:rect r="r" b="b" t="t" l="l"/>
              <a:pathLst>
                <a:path h="276422" w="823131">
                  <a:moveTo>
                    <a:pt x="22848" y="0"/>
                  </a:moveTo>
                  <a:lnTo>
                    <a:pt x="800283" y="0"/>
                  </a:lnTo>
                  <a:cubicBezTo>
                    <a:pt x="812902" y="0"/>
                    <a:pt x="823131" y="10229"/>
                    <a:pt x="823131" y="22848"/>
                  </a:cubicBezTo>
                  <a:lnTo>
                    <a:pt x="823131" y="253574"/>
                  </a:lnTo>
                  <a:cubicBezTo>
                    <a:pt x="823131" y="266192"/>
                    <a:pt x="812902" y="276422"/>
                    <a:pt x="800283" y="276422"/>
                  </a:cubicBezTo>
                  <a:lnTo>
                    <a:pt x="22848" y="276422"/>
                  </a:lnTo>
                  <a:cubicBezTo>
                    <a:pt x="10229" y="276422"/>
                    <a:pt x="0" y="266192"/>
                    <a:pt x="0" y="253574"/>
                  </a:cubicBezTo>
                  <a:lnTo>
                    <a:pt x="0" y="22848"/>
                  </a:lnTo>
                  <a:cubicBezTo>
                    <a:pt x="0" y="10229"/>
                    <a:pt x="10229" y="0"/>
                    <a:pt x="22848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66675"/>
              <a:ext cx="823131" cy="34309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8722966" y="3499323"/>
            <a:ext cx="6618099" cy="36663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59"/>
              </a:lnSpc>
            </a:pPr>
            <a:r>
              <a:rPr lang="en-US" sz="2542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Opportunities</a:t>
            </a:r>
          </a:p>
          <a:p>
            <a:pPr algn="ctr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Growing dem</a:t>
            </a:r>
            <a:r>
              <a:rPr lang="en-US" sz="2542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and for digital content</a:t>
            </a:r>
          </a:p>
          <a:p>
            <a:pPr algn="ctr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Networking opportunities</a:t>
            </a:r>
          </a:p>
          <a:p>
            <a:pPr algn="ctr">
              <a:lnSpc>
                <a:spcPts val="3559"/>
              </a:lnSpc>
            </a:pPr>
          </a:p>
          <a:p>
            <a:pPr algn="ctr">
              <a:lnSpc>
                <a:spcPts val="3559"/>
              </a:lnSpc>
            </a:pPr>
          </a:p>
          <a:p>
            <a:pPr algn="ctr">
              <a:lnSpc>
                <a:spcPts val="3559"/>
              </a:lnSpc>
            </a:pPr>
            <a:r>
              <a:rPr lang="en-US" sz="2542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Threats</a:t>
            </a:r>
          </a:p>
          <a:p>
            <a:pPr algn="ctr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Economic uncertainty</a:t>
            </a:r>
          </a:p>
          <a:p>
            <a:pPr algn="ctr" marL="548936" indent="-274468" lvl="1">
              <a:lnSpc>
                <a:spcPts val="3559"/>
              </a:lnSpc>
              <a:buFont typeface="Arial"/>
              <a:buChar char="•"/>
            </a:pPr>
            <a:r>
              <a:rPr lang="en-US" sz="2542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Competitive market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3606180" y="8803005"/>
            <a:ext cx="11075640" cy="8439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Greatest Opportunity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Growing demand for affordable digital content among small businesses.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4213742" y="720090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1028700"/>
            <a:ext cx="7095081" cy="1577304"/>
            <a:chOff x="0" y="0"/>
            <a:chExt cx="1099214" cy="244366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99214" cy="244366"/>
            </a:xfrm>
            <a:custGeom>
              <a:avLst/>
              <a:gdLst/>
              <a:ahLst/>
              <a:cxnLst/>
              <a:rect r="r" b="b" t="t" l="l"/>
              <a:pathLst>
                <a:path h="244366" w="1099214">
                  <a:moveTo>
                    <a:pt x="25097" y="0"/>
                  </a:moveTo>
                  <a:lnTo>
                    <a:pt x="1074117" y="0"/>
                  </a:lnTo>
                  <a:cubicBezTo>
                    <a:pt x="1087977" y="0"/>
                    <a:pt x="1099214" y="11236"/>
                    <a:pt x="1099214" y="25097"/>
                  </a:cubicBezTo>
                  <a:lnTo>
                    <a:pt x="1099214" y="219269"/>
                  </a:lnTo>
                  <a:cubicBezTo>
                    <a:pt x="1099214" y="225925"/>
                    <a:pt x="1096570" y="232308"/>
                    <a:pt x="1091863" y="237015"/>
                  </a:cubicBezTo>
                  <a:cubicBezTo>
                    <a:pt x="1087156" y="241722"/>
                    <a:pt x="1080773" y="244366"/>
                    <a:pt x="1074117" y="244366"/>
                  </a:cubicBezTo>
                  <a:lnTo>
                    <a:pt x="25097" y="244366"/>
                  </a:lnTo>
                  <a:cubicBezTo>
                    <a:pt x="11236" y="244366"/>
                    <a:pt x="0" y="233129"/>
                    <a:pt x="0" y="219269"/>
                  </a:cubicBezTo>
                  <a:lnTo>
                    <a:pt x="0" y="25097"/>
                  </a:lnTo>
                  <a:cubicBezTo>
                    <a:pt x="0" y="11236"/>
                    <a:pt x="11236" y="0"/>
                    <a:pt x="25097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117240" r="0" b="-82914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7848428" y="270681"/>
            <a:ext cx="8787462" cy="33192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10.Primary Research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072758" y="2898775"/>
            <a:ext cx="6819728" cy="6359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Key Findings</a:t>
            </a:r>
          </a:p>
          <a:p>
            <a:pPr algn="just">
              <a:lnSpc>
                <a:spcPts val="2800"/>
              </a:lnSpc>
            </a:pP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📸 67% </a:t>
            </a: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of respondents considered Photography to be the most valuable creative service.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🎥 Videography and Social Media Management also showed interest among participants.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📍 44% preferred working with a local business, while others indicated no strong preference.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📈 67% considered professional visual content to be important or very important for their business or personal brand.</a:t>
            </a:r>
          </a:p>
          <a:p>
            <a:pPr algn="just">
              <a:lnSpc>
                <a:spcPts val="2800"/>
              </a:lnSpc>
            </a:pPr>
          </a:p>
          <a:p>
            <a:pPr algn="just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Preliminary Conclusion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The initial findings suggest that there is demand for affordable creative services, particularly photography and digital content, supporting the business proposition of Northlight Media Wales.</a:t>
            </a:r>
          </a:p>
          <a:p>
            <a:pPr algn="just">
              <a:lnSpc>
                <a:spcPts val="2800"/>
              </a:lnSpc>
              <a:spcBef>
                <a:spcPct val="0"/>
              </a:spcBef>
            </a:pPr>
          </a:p>
        </p:txBody>
      </p:sp>
      <p:pic>
        <p:nvPicPr>
          <p:cNvPr name="Picture 10" id="10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9986504" y="2981121"/>
            <a:ext cx="6395366" cy="730618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4213742" y="7200900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1028700"/>
            <a:ext cx="7095081" cy="1577304"/>
            <a:chOff x="0" y="0"/>
            <a:chExt cx="1099214" cy="244366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99214" cy="244366"/>
            </a:xfrm>
            <a:custGeom>
              <a:avLst/>
              <a:gdLst/>
              <a:ahLst/>
              <a:cxnLst/>
              <a:rect r="r" b="b" t="t" l="l"/>
              <a:pathLst>
                <a:path h="244366" w="1099214">
                  <a:moveTo>
                    <a:pt x="25097" y="0"/>
                  </a:moveTo>
                  <a:lnTo>
                    <a:pt x="1074117" y="0"/>
                  </a:lnTo>
                  <a:cubicBezTo>
                    <a:pt x="1087977" y="0"/>
                    <a:pt x="1099214" y="11236"/>
                    <a:pt x="1099214" y="25097"/>
                  </a:cubicBezTo>
                  <a:lnTo>
                    <a:pt x="1099214" y="219269"/>
                  </a:lnTo>
                  <a:cubicBezTo>
                    <a:pt x="1099214" y="225925"/>
                    <a:pt x="1096570" y="232308"/>
                    <a:pt x="1091863" y="237015"/>
                  </a:cubicBezTo>
                  <a:cubicBezTo>
                    <a:pt x="1087156" y="241722"/>
                    <a:pt x="1080773" y="244366"/>
                    <a:pt x="1074117" y="244366"/>
                  </a:cubicBezTo>
                  <a:lnTo>
                    <a:pt x="25097" y="244366"/>
                  </a:lnTo>
                  <a:cubicBezTo>
                    <a:pt x="11236" y="244366"/>
                    <a:pt x="0" y="233129"/>
                    <a:pt x="0" y="219269"/>
                  </a:cubicBezTo>
                  <a:lnTo>
                    <a:pt x="0" y="25097"/>
                  </a:lnTo>
                  <a:cubicBezTo>
                    <a:pt x="0" y="11236"/>
                    <a:pt x="11236" y="0"/>
                    <a:pt x="25097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117240" r="0" b="-82914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7589816" y="466215"/>
            <a:ext cx="8787462" cy="33192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10.Primary Research</a:t>
            </a:r>
          </a:p>
        </p:txBody>
      </p:sp>
      <p:pic>
        <p:nvPicPr>
          <p:cNvPr name="Picture 9" id="9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39232" y="3622517"/>
            <a:ext cx="9348374" cy="7162696"/>
          </a:xfrm>
          <a:prstGeom prst="rect">
            <a:avLst/>
          </a:prstGeom>
        </p:spPr>
      </p:pic>
      <p:sp>
        <p:nvSpPr>
          <p:cNvPr name="TextBox 10" id="10"/>
          <p:cNvSpPr txBox="true"/>
          <p:nvPr/>
        </p:nvSpPr>
        <p:spPr>
          <a:xfrm rot="0">
            <a:off x="1264060" y="2497681"/>
            <a:ext cx="6349008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b="true" sz="51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Additional Findings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382812" y="4033154"/>
            <a:ext cx="6386856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Importance of professional visual content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1260684" y="4033154"/>
            <a:ext cx="5116594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Prefe</a:t>
            </a:r>
            <a:r>
              <a:rPr lang="en-US" sz="24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rence for local businesses</a:t>
            </a:r>
          </a:p>
        </p:txBody>
      </p:sp>
      <p:pic>
        <p:nvPicPr>
          <p:cNvPr name="Picture 13" id="13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8342698" y="3868274"/>
            <a:ext cx="10574682" cy="6274987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2022081" y="3027307"/>
            <a:ext cx="5679051" cy="1577304"/>
            <a:chOff x="0" y="0"/>
            <a:chExt cx="879834" cy="244366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79834" cy="244366"/>
            </a:xfrm>
            <a:custGeom>
              <a:avLst/>
              <a:gdLst/>
              <a:ahLst/>
              <a:cxnLst/>
              <a:rect r="r" b="b" t="t" l="l"/>
              <a:pathLst>
                <a:path h="244366" w="879834">
                  <a:moveTo>
                    <a:pt x="31355" y="0"/>
                  </a:moveTo>
                  <a:lnTo>
                    <a:pt x="848479" y="0"/>
                  </a:lnTo>
                  <a:cubicBezTo>
                    <a:pt x="856795" y="0"/>
                    <a:pt x="864770" y="3303"/>
                    <a:pt x="870650" y="9184"/>
                  </a:cubicBezTo>
                  <a:cubicBezTo>
                    <a:pt x="876530" y="15064"/>
                    <a:pt x="879834" y="23039"/>
                    <a:pt x="879834" y="31355"/>
                  </a:cubicBezTo>
                  <a:lnTo>
                    <a:pt x="879834" y="213011"/>
                  </a:lnTo>
                  <a:cubicBezTo>
                    <a:pt x="879834" y="221327"/>
                    <a:pt x="876530" y="229302"/>
                    <a:pt x="870650" y="235182"/>
                  </a:cubicBezTo>
                  <a:cubicBezTo>
                    <a:pt x="864770" y="241062"/>
                    <a:pt x="856795" y="244366"/>
                    <a:pt x="848479" y="244366"/>
                  </a:cubicBezTo>
                  <a:lnTo>
                    <a:pt x="31355" y="244366"/>
                  </a:lnTo>
                  <a:cubicBezTo>
                    <a:pt x="23039" y="244366"/>
                    <a:pt x="15064" y="241062"/>
                    <a:pt x="9184" y="235182"/>
                  </a:cubicBezTo>
                  <a:cubicBezTo>
                    <a:pt x="3303" y="229302"/>
                    <a:pt x="0" y="221327"/>
                    <a:pt x="0" y="213011"/>
                  </a:cubicBezTo>
                  <a:lnTo>
                    <a:pt x="0" y="31355"/>
                  </a:lnTo>
                  <a:cubicBezTo>
                    <a:pt x="0" y="23039"/>
                    <a:pt x="3303" y="15064"/>
                    <a:pt x="9184" y="9184"/>
                  </a:cubicBezTo>
                  <a:cubicBezTo>
                    <a:pt x="15064" y="3303"/>
                    <a:pt x="23039" y="0"/>
                    <a:pt x="31355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70125" r="0" b="-70125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7701132" y="1462675"/>
            <a:ext cx="8787462" cy="33192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10.Secondary Research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157777" y="5229671"/>
            <a:ext cx="6819728" cy="2552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Sources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Office for National Statistics (ONS)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Federation of Small Businesses (FSB)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HubSpot</a:t>
            </a:r>
          </a:p>
          <a:p>
            <a:pPr algn="l" marL="539749" indent="-269875" lvl="1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Statista</a:t>
            </a:r>
          </a:p>
          <a:p>
            <a:pPr algn="just">
              <a:lnSpc>
                <a:spcPts val="2800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9953560" y="5287164"/>
            <a:ext cx="6819728" cy="2632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K</a:t>
            </a:r>
            <a:r>
              <a:rPr lang="en-US" b="true" sz="2499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ey Findings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✓ Growth in digital marketing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✓ Increased demand for video content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✓ Small businesses need affordable solutions</a:t>
            </a:r>
          </a:p>
          <a:p>
            <a:pPr algn="ctr">
              <a:lnSpc>
                <a:spcPts val="3499"/>
              </a:lnSpc>
            </a:pP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7161960" y="4186477"/>
            <a:ext cx="3964081" cy="4624116"/>
          </a:xfrm>
          <a:custGeom>
            <a:avLst/>
            <a:gdLst/>
            <a:ahLst/>
            <a:cxnLst/>
            <a:rect r="r" b="b" t="t" l="l"/>
            <a:pathLst>
              <a:path h="4624116" w="3964081">
                <a:moveTo>
                  <a:pt x="0" y="0"/>
                </a:moveTo>
                <a:lnTo>
                  <a:pt x="3964080" y="0"/>
                </a:lnTo>
                <a:lnTo>
                  <a:pt x="3964080" y="4624116"/>
                </a:lnTo>
                <a:lnTo>
                  <a:pt x="0" y="46241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796781" y="270681"/>
            <a:ext cx="14694437" cy="25676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2.Marketing Estrategy</a:t>
            </a:r>
          </a:p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sz="5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1.Marketing Activities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0" y="3912272"/>
            <a:ext cx="7122306" cy="4180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Current Ch</a:t>
            </a:r>
            <a:r>
              <a:rPr lang="en-US" b="true" sz="33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annels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🌐 Website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📸 Instagram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🤝 Networking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🗣 Word of Mouth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💳 Business Cards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🔲 QR Codes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986766" y="4812385"/>
            <a:ext cx="5272534" cy="2380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Futur</a:t>
            </a:r>
            <a:r>
              <a:rPr lang="en-US" b="true" sz="33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 Channels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🎵 TikTok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📍 Google Business Profile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💼 LinkedIn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115864" y="2725203"/>
            <a:ext cx="5240578" cy="7418352"/>
          </a:xfrm>
          <a:custGeom>
            <a:avLst/>
            <a:gdLst/>
            <a:ahLst/>
            <a:cxnLst/>
            <a:rect r="r" b="b" t="t" l="l"/>
            <a:pathLst>
              <a:path h="7418352" w="5240578">
                <a:moveTo>
                  <a:pt x="0" y="0"/>
                </a:moveTo>
                <a:lnTo>
                  <a:pt x="5240579" y="0"/>
                </a:lnTo>
                <a:lnTo>
                  <a:pt x="5240579" y="7418352"/>
                </a:lnTo>
                <a:lnTo>
                  <a:pt x="0" y="74183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1623143" y="2781286"/>
            <a:ext cx="6477014" cy="6477014"/>
          </a:xfrm>
          <a:custGeom>
            <a:avLst/>
            <a:gdLst/>
            <a:ahLst/>
            <a:cxnLst/>
            <a:rect r="r" b="b" t="t" l="l"/>
            <a:pathLst>
              <a:path h="6477014" w="6477014">
                <a:moveTo>
                  <a:pt x="0" y="0"/>
                </a:moveTo>
                <a:lnTo>
                  <a:pt x="6477013" y="0"/>
                </a:lnTo>
                <a:lnTo>
                  <a:pt x="6477013" y="6477014"/>
                </a:lnTo>
                <a:lnTo>
                  <a:pt x="0" y="64770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3630039" y="8459545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0" y="2781286"/>
            <a:ext cx="5848334" cy="7505714"/>
          </a:xfrm>
          <a:custGeom>
            <a:avLst/>
            <a:gdLst/>
            <a:ahLst/>
            <a:cxnLst/>
            <a:rect r="r" b="b" t="t" l="l"/>
            <a:pathLst>
              <a:path h="7505714" w="5848334">
                <a:moveTo>
                  <a:pt x="0" y="0"/>
                </a:moveTo>
                <a:lnTo>
                  <a:pt x="5848334" y="0"/>
                </a:lnTo>
                <a:lnTo>
                  <a:pt x="5848334" y="7505714"/>
                </a:lnTo>
                <a:lnTo>
                  <a:pt x="0" y="75057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670388" y="718623"/>
            <a:ext cx="15102901" cy="1625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2.Marketing Examples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8459545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96573" y="3384776"/>
            <a:ext cx="8747427" cy="5639346"/>
          </a:xfrm>
          <a:custGeom>
            <a:avLst/>
            <a:gdLst/>
            <a:ahLst/>
            <a:cxnLst/>
            <a:rect r="r" b="b" t="t" l="l"/>
            <a:pathLst>
              <a:path h="5639346" w="8747427">
                <a:moveTo>
                  <a:pt x="0" y="0"/>
                </a:moveTo>
                <a:lnTo>
                  <a:pt x="8747427" y="0"/>
                </a:lnTo>
                <a:lnTo>
                  <a:pt x="8747427" y="5639346"/>
                </a:lnTo>
                <a:lnTo>
                  <a:pt x="0" y="56393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9144000" y="3384776"/>
            <a:ext cx="8747427" cy="5639346"/>
          </a:xfrm>
          <a:custGeom>
            <a:avLst/>
            <a:gdLst/>
            <a:ahLst/>
            <a:cxnLst/>
            <a:rect r="r" b="b" t="t" l="l"/>
            <a:pathLst>
              <a:path h="5639346" w="8747427">
                <a:moveTo>
                  <a:pt x="0" y="0"/>
                </a:moveTo>
                <a:lnTo>
                  <a:pt x="8747427" y="0"/>
                </a:lnTo>
                <a:lnTo>
                  <a:pt x="8747427" y="5639346"/>
                </a:lnTo>
                <a:lnTo>
                  <a:pt x="0" y="563934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4772848" y="5133975"/>
            <a:ext cx="1727255" cy="2014849"/>
          </a:xfrm>
          <a:custGeom>
            <a:avLst/>
            <a:gdLst/>
            <a:ahLst/>
            <a:cxnLst/>
            <a:rect r="r" b="b" t="t" l="l"/>
            <a:pathLst>
              <a:path h="2014849" w="1727255">
                <a:moveTo>
                  <a:pt x="0" y="0"/>
                </a:moveTo>
                <a:lnTo>
                  <a:pt x="1727255" y="0"/>
                </a:lnTo>
                <a:lnTo>
                  <a:pt x="1727255" y="2014849"/>
                </a:lnTo>
                <a:lnTo>
                  <a:pt x="0" y="20148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670388" y="718623"/>
            <a:ext cx="15102901" cy="1625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2.Marketing Examples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311892" y="4086931"/>
            <a:ext cx="3018348" cy="2687392"/>
            <a:chOff x="0" y="0"/>
            <a:chExt cx="610531" cy="543587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10531" cy="543587"/>
            </a:xfrm>
            <a:custGeom>
              <a:avLst/>
              <a:gdLst/>
              <a:ahLst/>
              <a:cxnLst/>
              <a:rect r="r" b="b" t="t" l="l"/>
              <a:pathLst>
                <a:path h="543587" w="610531">
                  <a:moveTo>
                    <a:pt x="50097" y="0"/>
                  </a:moveTo>
                  <a:lnTo>
                    <a:pt x="560434" y="0"/>
                  </a:lnTo>
                  <a:cubicBezTo>
                    <a:pt x="588102" y="0"/>
                    <a:pt x="610531" y="22429"/>
                    <a:pt x="610531" y="50097"/>
                  </a:cubicBezTo>
                  <a:lnTo>
                    <a:pt x="610531" y="493491"/>
                  </a:lnTo>
                  <a:cubicBezTo>
                    <a:pt x="610531" y="506777"/>
                    <a:pt x="605253" y="519519"/>
                    <a:pt x="595858" y="528914"/>
                  </a:cubicBezTo>
                  <a:cubicBezTo>
                    <a:pt x="586463" y="538309"/>
                    <a:pt x="573721" y="543587"/>
                    <a:pt x="560434" y="543587"/>
                  </a:cubicBezTo>
                  <a:lnTo>
                    <a:pt x="50097" y="543587"/>
                  </a:lnTo>
                  <a:cubicBezTo>
                    <a:pt x="36810" y="543587"/>
                    <a:pt x="24068" y="538309"/>
                    <a:pt x="14673" y="528914"/>
                  </a:cubicBezTo>
                  <a:cubicBezTo>
                    <a:pt x="5278" y="519519"/>
                    <a:pt x="0" y="506777"/>
                    <a:pt x="0" y="493491"/>
                  </a:cubicBezTo>
                  <a:lnTo>
                    <a:pt x="0" y="50097"/>
                  </a:lnTo>
                  <a:cubicBezTo>
                    <a:pt x="0" y="22429"/>
                    <a:pt x="22429" y="0"/>
                    <a:pt x="50097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66675"/>
              <a:ext cx="610531" cy="61026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3630607" y="4865173"/>
            <a:ext cx="1240734" cy="1240734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136525"/>
              <a:ext cx="711200" cy="473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703529" y="1319440"/>
            <a:ext cx="15069760" cy="1623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3.12 Month Plan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42114" y="4315341"/>
            <a:ext cx="2357904" cy="2193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Months 1–3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Build brand awareness.</a:t>
            </a:r>
          </a:p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Acquire first</a:t>
            </a: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 customers.</a:t>
            </a:r>
          </a:p>
        </p:txBody>
      </p:sp>
      <p:grpSp>
        <p:nvGrpSpPr>
          <p:cNvPr name="Group 14" id="14"/>
          <p:cNvGrpSpPr/>
          <p:nvPr/>
        </p:nvGrpSpPr>
        <p:grpSpPr>
          <a:xfrm rot="0">
            <a:off x="5171707" y="4086931"/>
            <a:ext cx="3018348" cy="2687392"/>
            <a:chOff x="0" y="0"/>
            <a:chExt cx="610531" cy="543587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610531" cy="543587"/>
            </a:xfrm>
            <a:custGeom>
              <a:avLst/>
              <a:gdLst/>
              <a:ahLst/>
              <a:cxnLst/>
              <a:rect r="r" b="b" t="t" l="l"/>
              <a:pathLst>
                <a:path h="543587" w="610531">
                  <a:moveTo>
                    <a:pt x="50097" y="0"/>
                  </a:moveTo>
                  <a:lnTo>
                    <a:pt x="560434" y="0"/>
                  </a:lnTo>
                  <a:cubicBezTo>
                    <a:pt x="588102" y="0"/>
                    <a:pt x="610531" y="22429"/>
                    <a:pt x="610531" y="50097"/>
                  </a:cubicBezTo>
                  <a:lnTo>
                    <a:pt x="610531" y="493491"/>
                  </a:lnTo>
                  <a:cubicBezTo>
                    <a:pt x="610531" y="506777"/>
                    <a:pt x="605253" y="519519"/>
                    <a:pt x="595858" y="528914"/>
                  </a:cubicBezTo>
                  <a:cubicBezTo>
                    <a:pt x="586463" y="538309"/>
                    <a:pt x="573721" y="543587"/>
                    <a:pt x="560434" y="543587"/>
                  </a:cubicBezTo>
                  <a:lnTo>
                    <a:pt x="50097" y="543587"/>
                  </a:lnTo>
                  <a:cubicBezTo>
                    <a:pt x="36810" y="543587"/>
                    <a:pt x="24068" y="538309"/>
                    <a:pt x="14673" y="528914"/>
                  </a:cubicBezTo>
                  <a:cubicBezTo>
                    <a:pt x="5278" y="519519"/>
                    <a:pt x="0" y="506777"/>
                    <a:pt x="0" y="493491"/>
                  </a:cubicBezTo>
                  <a:lnTo>
                    <a:pt x="0" y="50097"/>
                  </a:lnTo>
                  <a:cubicBezTo>
                    <a:pt x="0" y="22429"/>
                    <a:pt x="22429" y="0"/>
                    <a:pt x="50097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66675"/>
              <a:ext cx="610531" cy="61026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8536586" y="4825515"/>
            <a:ext cx="1240734" cy="1240734"/>
            <a:chOff x="0" y="0"/>
            <a:chExt cx="812800" cy="8128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136525"/>
              <a:ext cx="711200" cy="473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0" id="20"/>
          <p:cNvSpPr txBox="true"/>
          <p:nvPr/>
        </p:nvSpPr>
        <p:spPr>
          <a:xfrm rot="0">
            <a:off x="5501929" y="4244786"/>
            <a:ext cx="2357904" cy="2193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Mo</a:t>
            </a:r>
            <a:r>
              <a:rPr lang="en-US" sz="2499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nth</a:t>
            </a:r>
            <a:r>
              <a:rPr lang="en-US" sz="2499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s 4–6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Increase</a:t>
            </a: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 portfolio.</a:t>
            </a:r>
          </a:p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Expand networking.</a:t>
            </a:r>
          </a:p>
        </p:txBody>
      </p:sp>
      <p:grpSp>
        <p:nvGrpSpPr>
          <p:cNvPr name="Group 21" id="21"/>
          <p:cNvGrpSpPr/>
          <p:nvPr/>
        </p:nvGrpSpPr>
        <p:grpSpPr>
          <a:xfrm rot="0">
            <a:off x="10077687" y="4141843"/>
            <a:ext cx="3018348" cy="2687392"/>
            <a:chOff x="0" y="0"/>
            <a:chExt cx="610531" cy="543587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610531" cy="543587"/>
            </a:xfrm>
            <a:custGeom>
              <a:avLst/>
              <a:gdLst/>
              <a:ahLst/>
              <a:cxnLst/>
              <a:rect r="r" b="b" t="t" l="l"/>
              <a:pathLst>
                <a:path h="543587" w="610531">
                  <a:moveTo>
                    <a:pt x="50097" y="0"/>
                  </a:moveTo>
                  <a:lnTo>
                    <a:pt x="560434" y="0"/>
                  </a:lnTo>
                  <a:cubicBezTo>
                    <a:pt x="588102" y="0"/>
                    <a:pt x="610531" y="22429"/>
                    <a:pt x="610531" y="50097"/>
                  </a:cubicBezTo>
                  <a:lnTo>
                    <a:pt x="610531" y="493491"/>
                  </a:lnTo>
                  <a:cubicBezTo>
                    <a:pt x="610531" y="506777"/>
                    <a:pt x="605253" y="519519"/>
                    <a:pt x="595858" y="528914"/>
                  </a:cubicBezTo>
                  <a:cubicBezTo>
                    <a:pt x="586463" y="538309"/>
                    <a:pt x="573721" y="543587"/>
                    <a:pt x="560434" y="543587"/>
                  </a:cubicBezTo>
                  <a:lnTo>
                    <a:pt x="50097" y="543587"/>
                  </a:lnTo>
                  <a:cubicBezTo>
                    <a:pt x="36810" y="543587"/>
                    <a:pt x="24068" y="538309"/>
                    <a:pt x="14673" y="528914"/>
                  </a:cubicBezTo>
                  <a:cubicBezTo>
                    <a:pt x="5278" y="519519"/>
                    <a:pt x="0" y="506777"/>
                    <a:pt x="0" y="493491"/>
                  </a:cubicBezTo>
                  <a:lnTo>
                    <a:pt x="0" y="50097"/>
                  </a:lnTo>
                  <a:cubicBezTo>
                    <a:pt x="0" y="22429"/>
                    <a:pt x="22429" y="0"/>
                    <a:pt x="50097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66675"/>
              <a:ext cx="610531" cy="61026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10129745" y="4291141"/>
            <a:ext cx="2966290" cy="21012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Months 7–9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Develop recurring customers.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Launch website projects.</a:t>
            </a:r>
          </a:p>
        </p:txBody>
      </p:sp>
      <p:grpSp>
        <p:nvGrpSpPr>
          <p:cNvPr name="Group 25" id="25"/>
          <p:cNvGrpSpPr/>
          <p:nvPr/>
        </p:nvGrpSpPr>
        <p:grpSpPr>
          <a:xfrm rot="0">
            <a:off x="13397922" y="4852971"/>
            <a:ext cx="1240734" cy="1240734"/>
            <a:chOff x="0" y="0"/>
            <a:chExt cx="812800" cy="81280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136525"/>
              <a:ext cx="711200" cy="473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4939023" y="4074730"/>
            <a:ext cx="3018348" cy="2687392"/>
            <a:chOff x="0" y="0"/>
            <a:chExt cx="610531" cy="543587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610531" cy="543587"/>
            </a:xfrm>
            <a:custGeom>
              <a:avLst/>
              <a:gdLst/>
              <a:ahLst/>
              <a:cxnLst/>
              <a:rect r="r" b="b" t="t" l="l"/>
              <a:pathLst>
                <a:path h="543587" w="610531">
                  <a:moveTo>
                    <a:pt x="50097" y="0"/>
                  </a:moveTo>
                  <a:lnTo>
                    <a:pt x="560434" y="0"/>
                  </a:lnTo>
                  <a:cubicBezTo>
                    <a:pt x="588102" y="0"/>
                    <a:pt x="610531" y="22429"/>
                    <a:pt x="610531" y="50097"/>
                  </a:cubicBezTo>
                  <a:lnTo>
                    <a:pt x="610531" y="493491"/>
                  </a:lnTo>
                  <a:cubicBezTo>
                    <a:pt x="610531" y="506777"/>
                    <a:pt x="605253" y="519519"/>
                    <a:pt x="595858" y="528914"/>
                  </a:cubicBezTo>
                  <a:cubicBezTo>
                    <a:pt x="586463" y="538309"/>
                    <a:pt x="573721" y="543587"/>
                    <a:pt x="560434" y="543587"/>
                  </a:cubicBezTo>
                  <a:lnTo>
                    <a:pt x="50097" y="543587"/>
                  </a:lnTo>
                  <a:cubicBezTo>
                    <a:pt x="36810" y="543587"/>
                    <a:pt x="24068" y="538309"/>
                    <a:pt x="14673" y="528914"/>
                  </a:cubicBezTo>
                  <a:cubicBezTo>
                    <a:pt x="5278" y="519519"/>
                    <a:pt x="0" y="506777"/>
                    <a:pt x="0" y="493491"/>
                  </a:cubicBezTo>
                  <a:lnTo>
                    <a:pt x="0" y="50097"/>
                  </a:lnTo>
                  <a:cubicBezTo>
                    <a:pt x="0" y="22429"/>
                    <a:pt x="22429" y="0"/>
                    <a:pt x="50097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66675"/>
              <a:ext cx="610531" cy="61026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14991081" y="4355240"/>
            <a:ext cx="2966290" cy="2193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Months 10–12</a:t>
            </a:r>
          </a:p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Achieve £7,020 revenue target.</a:t>
            </a:r>
          </a:p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Prep</a:t>
            </a: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are</a:t>
            </a: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 futur</a:t>
            </a:r>
            <a:r>
              <a:rPr lang="en-US" sz="2499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e growth.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2145632" y="7496964"/>
            <a:ext cx="14185553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R</a:t>
            </a:r>
            <a:r>
              <a:rPr lang="en-US" sz="2499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ecruitment will primarily occur through networking, university contacts and recommendations.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227475" y="1155926"/>
            <a:ext cx="15833050" cy="1623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ANGEL INVESTOR PITCH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8704767" y="2779765"/>
            <a:ext cx="7346706" cy="6478535"/>
            <a:chOff x="0" y="0"/>
            <a:chExt cx="1328856" cy="1171824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28856" cy="1171824"/>
            </a:xfrm>
            <a:custGeom>
              <a:avLst/>
              <a:gdLst/>
              <a:ahLst/>
              <a:cxnLst/>
              <a:rect r="r" b="b" t="t" l="l"/>
              <a:pathLst>
                <a:path h="1171824" w="1328856">
                  <a:moveTo>
                    <a:pt x="20582" y="0"/>
                  </a:moveTo>
                  <a:lnTo>
                    <a:pt x="1308275" y="0"/>
                  </a:lnTo>
                  <a:cubicBezTo>
                    <a:pt x="1319642" y="0"/>
                    <a:pt x="1328856" y="9215"/>
                    <a:pt x="1328856" y="20582"/>
                  </a:cubicBezTo>
                  <a:lnTo>
                    <a:pt x="1328856" y="1151242"/>
                  </a:lnTo>
                  <a:cubicBezTo>
                    <a:pt x="1328856" y="1162609"/>
                    <a:pt x="1319642" y="1171824"/>
                    <a:pt x="1308275" y="1171824"/>
                  </a:cubicBezTo>
                  <a:lnTo>
                    <a:pt x="20582" y="1171824"/>
                  </a:lnTo>
                  <a:cubicBezTo>
                    <a:pt x="9215" y="1171824"/>
                    <a:pt x="0" y="1162609"/>
                    <a:pt x="0" y="1151242"/>
                  </a:cubicBezTo>
                  <a:lnTo>
                    <a:pt x="0" y="20582"/>
                  </a:lnTo>
                  <a:cubicBezTo>
                    <a:pt x="0" y="9215"/>
                    <a:pt x="9215" y="0"/>
                    <a:pt x="20582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66675"/>
              <a:ext cx="1328856" cy="123849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9335331" y="3158358"/>
            <a:ext cx="6345062" cy="5654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Problem-Solving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Fin</a:t>
            </a: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ding practical solutions despite limited resources.</a:t>
            </a:r>
          </a:p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Communication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Building relationships with customers and communities.</a:t>
            </a:r>
          </a:p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Resilience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Starting a business while adapting to a new country and continuing professional development.</a:t>
            </a:r>
          </a:p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Self-Motivation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Managing multiple responsibilities and pursuing long-term goals.</a:t>
            </a:r>
          </a:p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Commitment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Providing high-quality services and maintaining customer satisfaction.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4698873"/>
            <a:ext cx="7676067" cy="1811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ENTREPRENEURIAL</a:t>
            </a:r>
            <a:r>
              <a:rPr lang="en-US" b="true" sz="51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TRAITS</a:t>
            </a: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227475" y="1155926"/>
            <a:ext cx="15833050" cy="1623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ANGEL INVESTOR PITCH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664480" y="4909974"/>
            <a:ext cx="6819728" cy="2482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Continuous Learning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Committed to developing new skills and technologies.</a:t>
            </a:r>
          </a:p>
          <a:p>
            <a:pPr algn="ctr">
              <a:lnSpc>
                <a:spcPts val="2800"/>
              </a:lnSpc>
            </a:pPr>
          </a:p>
          <a:p>
            <a:pPr algn="ctr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Long-Term Vision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Focused on building sustainable growth rather than short-term success.</a:t>
            </a:r>
          </a:p>
        </p:txBody>
      </p:sp>
      <p:grpSp>
        <p:nvGrpSpPr>
          <p:cNvPr name="Group 8" id="8"/>
          <p:cNvGrpSpPr/>
          <p:nvPr/>
        </p:nvGrpSpPr>
        <p:grpSpPr>
          <a:xfrm rot="0">
            <a:off x="2803792" y="4775230"/>
            <a:ext cx="5860688" cy="2804566"/>
            <a:chOff x="0" y="0"/>
            <a:chExt cx="1335416" cy="63904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35415" cy="639048"/>
            </a:xfrm>
            <a:custGeom>
              <a:avLst/>
              <a:gdLst/>
              <a:ahLst/>
              <a:cxnLst/>
              <a:rect r="r" b="b" t="t" l="l"/>
              <a:pathLst>
                <a:path h="639048" w="1335415">
                  <a:moveTo>
                    <a:pt x="25801" y="0"/>
                  </a:moveTo>
                  <a:lnTo>
                    <a:pt x="1309615" y="0"/>
                  </a:lnTo>
                  <a:cubicBezTo>
                    <a:pt x="1323864" y="0"/>
                    <a:pt x="1335415" y="11551"/>
                    <a:pt x="1335415" y="25801"/>
                  </a:cubicBezTo>
                  <a:lnTo>
                    <a:pt x="1335415" y="613247"/>
                  </a:lnTo>
                  <a:cubicBezTo>
                    <a:pt x="1335415" y="620090"/>
                    <a:pt x="1332697" y="626653"/>
                    <a:pt x="1327859" y="631491"/>
                  </a:cubicBezTo>
                  <a:cubicBezTo>
                    <a:pt x="1323020" y="636330"/>
                    <a:pt x="1316458" y="639048"/>
                    <a:pt x="1309615" y="639048"/>
                  </a:cubicBezTo>
                  <a:lnTo>
                    <a:pt x="25801" y="639048"/>
                  </a:lnTo>
                  <a:cubicBezTo>
                    <a:pt x="11551" y="639048"/>
                    <a:pt x="0" y="627497"/>
                    <a:pt x="0" y="613247"/>
                  </a:cubicBezTo>
                  <a:lnTo>
                    <a:pt x="0" y="25801"/>
                  </a:lnTo>
                  <a:cubicBezTo>
                    <a:pt x="0" y="11551"/>
                    <a:pt x="11551" y="0"/>
                    <a:pt x="25801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66675"/>
              <a:ext cx="1335416" cy="7057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3107774" y="4909922"/>
            <a:ext cx="5363558" cy="2482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b="true" sz="2000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Adaptability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Ability to learn and respond to changing circumstances.</a:t>
            </a:r>
          </a:p>
          <a:p>
            <a:pPr algn="ctr">
              <a:lnSpc>
                <a:spcPts val="2800"/>
              </a:lnSpc>
            </a:pPr>
          </a:p>
          <a:p>
            <a:pPr algn="ctr">
              <a:lnSpc>
                <a:spcPts val="2800"/>
              </a:lnSpc>
            </a:pPr>
            <a:r>
              <a:rPr lang="en-US" b="true" sz="2000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C</a:t>
            </a:r>
            <a:r>
              <a:rPr lang="en-US" b="true" sz="2000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reativity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Experience in photography, design and digital media.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5305966" y="2650218"/>
            <a:ext cx="7676067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b="true" sz="51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Why</a:t>
            </a:r>
            <a:r>
              <a:rPr lang="en-US" b="true" sz="51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invest in me?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675305" y="4013511"/>
            <a:ext cx="6819728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</a:t>
            </a:r>
            <a:r>
              <a:rPr lang="en-US" b="true" sz="24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rengths</a:t>
            </a: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3143250" y="7788626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227475" y="1155926"/>
            <a:ext cx="15833050" cy="1623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ANGEL INVESTOR PITCH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6375038" y="5118752"/>
            <a:ext cx="5537923" cy="2482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Exper</a:t>
            </a:r>
            <a:r>
              <a:rPr lang="en-US" sz="2000" b="true">
                <a:solidFill>
                  <a:srgbClr val="353F8B"/>
                </a:solidFill>
                <a:latin typeface="Poppins Bold"/>
                <a:ea typeface="Poppins Bold"/>
                <a:cs typeface="Poppins Bold"/>
                <a:sym typeface="Poppins Bold"/>
              </a:rPr>
              <a:t>ience</a:t>
            </a:r>
          </a:p>
          <a:p>
            <a:pPr algn="ctr">
              <a:lnSpc>
                <a:spcPts val="2800"/>
              </a:lnSpc>
            </a:pP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Photography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Graphic Design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Content Creation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Digital Media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Customer Service</a:t>
            </a:r>
          </a:p>
        </p:txBody>
      </p:sp>
      <p:grpSp>
        <p:nvGrpSpPr>
          <p:cNvPr name="Group 8" id="8"/>
          <p:cNvGrpSpPr/>
          <p:nvPr/>
        </p:nvGrpSpPr>
        <p:grpSpPr>
          <a:xfrm rot="0">
            <a:off x="514350" y="4984060"/>
            <a:ext cx="5860688" cy="2804566"/>
            <a:chOff x="0" y="0"/>
            <a:chExt cx="1335416" cy="63904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35415" cy="639048"/>
            </a:xfrm>
            <a:custGeom>
              <a:avLst/>
              <a:gdLst/>
              <a:ahLst/>
              <a:cxnLst/>
              <a:rect r="r" b="b" t="t" l="l"/>
              <a:pathLst>
                <a:path h="639048" w="1335415">
                  <a:moveTo>
                    <a:pt x="25801" y="0"/>
                  </a:moveTo>
                  <a:lnTo>
                    <a:pt x="1309615" y="0"/>
                  </a:lnTo>
                  <a:cubicBezTo>
                    <a:pt x="1323864" y="0"/>
                    <a:pt x="1335415" y="11551"/>
                    <a:pt x="1335415" y="25801"/>
                  </a:cubicBezTo>
                  <a:lnTo>
                    <a:pt x="1335415" y="613247"/>
                  </a:lnTo>
                  <a:cubicBezTo>
                    <a:pt x="1335415" y="620090"/>
                    <a:pt x="1332697" y="626653"/>
                    <a:pt x="1327859" y="631491"/>
                  </a:cubicBezTo>
                  <a:cubicBezTo>
                    <a:pt x="1323020" y="636330"/>
                    <a:pt x="1316458" y="639048"/>
                    <a:pt x="1309615" y="639048"/>
                  </a:cubicBezTo>
                  <a:lnTo>
                    <a:pt x="25801" y="639048"/>
                  </a:lnTo>
                  <a:cubicBezTo>
                    <a:pt x="11551" y="639048"/>
                    <a:pt x="0" y="627497"/>
                    <a:pt x="0" y="613247"/>
                  </a:cubicBezTo>
                  <a:lnTo>
                    <a:pt x="0" y="25801"/>
                  </a:lnTo>
                  <a:cubicBezTo>
                    <a:pt x="0" y="11551"/>
                    <a:pt x="11551" y="0"/>
                    <a:pt x="25801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66675"/>
              <a:ext cx="1335416" cy="7057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818332" y="5118752"/>
            <a:ext cx="5363558" cy="2482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Achievements</a:t>
            </a:r>
          </a:p>
          <a:p>
            <a:pPr algn="ctr">
              <a:lnSpc>
                <a:spcPts val="2800"/>
              </a:lnSpc>
            </a:pP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✔ Business website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✔ Brand identity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✔ Portfolio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✔ Business Plan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✔ Professional equipment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5305966" y="2650218"/>
            <a:ext cx="7676067" cy="1811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ACHIEVEMENTS,</a:t>
            </a:r>
            <a:r>
              <a:rPr lang="en-US" b="true" sz="5199">
                <a:solidFill>
                  <a:srgbClr val="353F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EXPERIENCE &amp; PASSION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11912962" y="4984060"/>
            <a:ext cx="5860688" cy="2804566"/>
            <a:chOff x="0" y="0"/>
            <a:chExt cx="1335416" cy="639048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335415" cy="639048"/>
            </a:xfrm>
            <a:custGeom>
              <a:avLst/>
              <a:gdLst/>
              <a:ahLst/>
              <a:cxnLst/>
              <a:rect r="r" b="b" t="t" l="l"/>
              <a:pathLst>
                <a:path h="639048" w="1335415">
                  <a:moveTo>
                    <a:pt x="25801" y="0"/>
                  </a:moveTo>
                  <a:lnTo>
                    <a:pt x="1309615" y="0"/>
                  </a:lnTo>
                  <a:cubicBezTo>
                    <a:pt x="1323864" y="0"/>
                    <a:pt x="1335415" y="11551"/>
                    <a:pt x="1335415" y="25801"/>
                  </a:cubicBezTo>
                  <a:lnTo>
                    <a:pt x="1335415" y="613247"/>
                  </a:lnTo>
                  <a:cubicBezTo>
                    <a:pt x="1335415" y="620090"/>
                    <a:pt x="1332697" y="626653"/>
                    <a:pt x="1327859" y="631491"/>
                  </a:cubicBezTo>
                  <a:cubicBezTo>
                    <a:pt x="1323020" y="636330"/>
                    <a:pt x="1316458" y="639048"/>
                    <a:pt x="1309615" y="639048"/>
                  </a:cubicBezTo>
                  <a:lnTo>
                    <a:pt x="25801" y="639048"/>
                  </a:lnTo>
                  <a:cubicBezTo>
                    <a:pt x="11551" y="639048"/>
                    <a:pt x="0" y="627497"/>
                    <a:pt x="0" y="613247"/>
                  </a:cubicBezTo>
                  <a:lnTo>
                    <a:pt x="0" y="25801"/>
                  </a:lnTo>
                  <a:cubicBezTo>
                    <a:pt x="0" y="11551"/>
                    <a:pt x="11551" y="0"/>
                    <a:pt x="25801" y="0"/>
                  </a:cubicBezTo>
                  <a:close/>
                </a:path>
              </a:pathLst>
            </a:custGeom>
            <a:solidFill>
              <a:srgbClr val="353F8B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66675"/>
              <a:ext cx="1335416" cy="7057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6" id="16"/>
          <p:cNvSpPr txBox="true"/>
          <p:nvPr/>
        </p:nvSpPr>
        <p:spPr>
          <a:xfrm rot="0">
            <a:off x="12216944" y="5118752"/>
            <a:ext cx="5363558" cy="2482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true">
                <a:solidFill>
                  <a:srgbClr val="E9E5E2"/>
                </a:solidFill>
                <a:latin typeface="Poppins Bold"/>
                <a:ea typeface="Poppins Bold"/>
                <a:cs typeface="Poppins Bold"/>
                <a:sym typeface="Poppins Bold"/>
              </a:rPr>
              <a:t>Passion</a:t>
            </a:r>
          </a:p>
          <a:p>
            <a:pPr algn="ctr">
              <a:lnSpc>
                <a:spcPts val="2800"/>
              </a:lnSpc>
            </a:pP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Northlight Media Wales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↓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Northlight Media UK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↓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E9E5E2"/>
                </a:solidFill>
                <a:latin typeface="Poppins"/>
                <a:ea typeface="Poppins"/>
                <a:cs typeface="Poppins"/>
                <a:sym typeface="Poppins"/>
              </a:rPr>
              <a:t>Northlight Media Group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2746120" y="9210675"/>
            <a:ext cx="12795759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I m</a:t>
            </a:r>
            <a:r>
              <a:rPr lang="en-US" sz="2000">
                <a:solidFill>
                  <a:srgbClr val="353F8B"/>
                </a:solidFill>
                <a:latin typeface="Open Sans"/>
                <a:ea typeface="Open Sans"/>
                <a:cs typeface="Open Sans"/>
                <a:sym typeface="Open Sans"/>
              </a:rPr>
              <a:t>ay not have unlimited resources, but I believe that passion, continuous learning and perseverance are some of the most valuable assets an entrepreneur can possess.</a:t>
            </a:r>
          </a:p>
        </p:txBody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4689138" y="429731"/>
            <a:ext cx="8787462" cy="1623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97"/>
              </a:lnSpc>
              <a:spcBef>
                <a:spcPct val="0"/>
              </a:spcBef>
            </a:pPr>
            <a:r>
              <a:rPr lang="en-US" sz="9569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483106" y="1939270"/>
            <a:ext cx="18131331" cy="8121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Adobe (2024) The Future of Creativity: Digital Tools and Small Business Growth Report. London: Adobe UK Press.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Burns, P. (2016) Entrepreneurship and Small Business: Start-up, Growth and Maturity. 4th edn. London: Palgrave Macmillan.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Cardiff Council (2025) Cardiff Economic Strategy 2025-2030: Supporting Local Enterprise. Cardiff: Cardiff Council Policy Press.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Companies House (2025) Incorporation guidance and company registration statistics for the UK. Cardiff: Companies House.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Creative Wales (2025) The Creative Economy in Wales: Annual Sector Review. Cardiff: Welsh Government.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Crick, J.M. (2023) 'Analysing survey data in marketing research: A guide for academics and postgraduate students', Journal of Strategic Marketing, 32(2), pp. 1-13.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Davies, B. and Cooper, R. (2023) Essential Business Law and Practice for SQE1: Business Organisations. 1st edn. London: Routledge.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Doran, G. T. (1981) 'There's a S.M.A.R.T. way to write management's goals and objectives', Management Review, 70(11), pp. 35-36.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Federation of Small Businesses (FSB) Wales (2024) The Digital State of Welsh Micro-Businesses. Cardiff: FSB Publications.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HMRC (2026) Set up as a sole trader: legal obligations. Available at: </a:t>
            </a:r>
            <a:r>
              <a:rPr lang="en-US" sz="2000" u="sng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  <a:hlinkClick r:id="rId4" tooltip="https://www.gov.uk/set-up-sole-trader"/>
              </a:rPr>
              <a:t>https://www.gov.uk/set-up-sole-trader</a:t>
            </a: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(Accessed: 19 June 2026).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Hooley, G.J., Nicoulaud, B., Rudd, J.M. and Lee, N. (2020) Marketing Strategy and Competitive Positioning. 7th edn. Harlow: Pearson.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IBISWorld (2025) Photographic Activities in the UK: Market Research Report. London: IBISWorld UK.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Kotler, P., Armstrong, G. and Balasubramanian, S. (2023) Principles of Marketing. 19th edn. Harlow: Pearson.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Kotler, P. and Keller, K.L. (2016) Marketing Management. 15th global edn. Boston: Pearson.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Mazzarol, T. and Reboud, S. (2020) Small Business Management: Theory and Practice. 4th edn. Singapore: Springer.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Office for National Statistics (ONS) (2025) UK Business; activity, size and location - Wales bulletin. Newport: ONS.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Porter, M.E. (2008) 'The Five Competitive Forces That Shape Strategy', Harvard Business Review, 86(1), pp. 78-93.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Simply Business (2026) Public Liability and Insurance Guide for Creative Freelancers. London: Simply Business.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South Wales Chamber of Commerce (2026) Regional Business Networking and Economic Intelligence Report. Newport: Chamber of Commerce.</a:t>
            </a: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353F8B"/>
                </a:solidFill>
                <a:latin typeface="Poppins"/>
                <a:ea typeface="Poppins"/>
                <a:cs typeface="Poppins"/>
                <a:sym typeface="Poppins"/>
              </a:rPr>
              <a:t>Storey, D.J. (2014) Understanding the Small Business Sector. London: Routledge.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9E5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630039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6935542" y="-443115"/>
            <a:ext cx="2704916" cy="1770491"/>
          </a:xfrm>
          <a:custGeom>
            <a:avLst/>
            <a:gdLst/>
            <a:ahLst/>
            <a:cxnLst/>
            <a:rect r="r" b="b" t="t" l="l"/>
            <a:pathLst>
              <a:path h="1770491" w="2704916">
                <a:moveTo>
                  <a:pt x="0" y="0"/>
                </a:moveTo>
                <a:lnTo>
                  <a:pt x="2704916" y="0"/>
                </a:lnTo>
                <a:lnTo>
                  <a:pt x="2704916" y="1770491"/>
                </a:lnTo>
                <a:lnTo>
                  <a:pt x="0" y="1770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611195" y="7919239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5257800" y="-730024"/>
            <a:ext cx="6286500" cy="4114800"/>
          </a:xfrm>
          <a:custGeom>
            <a:avLst/>
            <a:gdLst/>
            <a:ahLst/>
            <a:cxnLst/>
            <a:rect r="r" b="b" t="t" l="l"/>
            <a:pathLst>
              <a:path h="4114800" w="6286500">
                <a:moveTo>
                  <a:pt x="0" y="0"/>
                </a:moveTo>
                <a:lnTo>
                  <a:pt x="6286500" y="0"/>
                </a:lnTo>
                <a:lnTo>
                  <a:pt x="62865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598665" y="-3239744"/>
            <a:ext cx="17090671" cy="17090671"/>
          </a:xfrm>
          <a:custGeom>
            <a:avLst/>
            <a:gdLst/>
            <a:ahLst/>
            <a:cxnLst/>
            <a:rect r="r" b="b" t="t" l="l"/>
            <a:pathLst>
              <a:path h="17090671" w="17090671">
                <a:moveTo>
                  <a:pt x="0" y="0"/>
                </a:moveTo>
                <a:lnTo>
                  <a:pt x="17090670" y="0"/>
                </a:lnTo>
                <a:lnTo>
                  <a:pt x="17090670" y="17090671"/>
                </a:lnTo>
                <a:lnTo>
                  <a:pt x="0" y="170906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3000"/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5288519" y="5869058"/>
            <a:ext cx="7710963" cy="1749837"/>
          </a:xfrm>
          <a:custGeom>
            <a:avLst/>
            <a:gdLst/>
            <a:ahLst/>
            <a:cxnLst/>
            <a:rect r="r" b="b" t="t" l="l"/>
            <a:pathLst>
              <a:path h="1749837" w="7710963">
                <a:moveTo>
                  <a:pt x="0" y="0"/>
                </a:moveTo>
                <a:lnTo>
                  <a:pt x="7710962" y="0"/>
                </a:lnTo>
                <a:lnTo>
                  <a:pt x="7710962" y="1749837"/>
                </a:lnTo>
                <a:lnTo>
                  <a:pt x="0" y="174983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161798" r="0" b="-178869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3128675" y="3297308"/>
            <a:ext cx="12428620" cy="2571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000"/>
              </a:lnSpc>
              <a:spcBef>
                <a:spcPct val="0"/>
              </a:spcBef>
            </a:pPr>
            <a:r>
              <a:rPr lang="en-US" sz="15000">
                <a:solidFill>
                  <a:srgbClr val="353F8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DAHM0HGSjUs</dc:identifier>
  <dcterms:modified xsi:type="dcterms:W3CDTF">2011-08-01T06:04:30Z</dcterms:modified>
  <cp:revision>1</cp:revision>
  <dc:title>2506920_Josue_David_Rodriguez_Castro_BMSW4011_Business_Plan_Presentation_Northlight_Media_Wales</dc:title>
</cp:coreProperties>
</file>