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1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57" r:id="rId9"/>
    <p:sldId id="258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00B27-DE4C-4B9E-BB11-B9027034A00F}" type="datetimeFigureOut">
              <a:rPr lang="en-US" smtClean="0"/>
              <a:pPr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213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434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603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622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193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3789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721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164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505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605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8735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85021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7803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9851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711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5022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12655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7814"/>
            <a:ext cx="10972800" cy="11398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C671B48-423D-45F8-B61C-A97805513EE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1482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E0D914D-B099-4142-A885-11F276715148}" type="datetimeFigureOut">
              <a:rPr lang="en-US" smtClean="0"/>
              <a:t>9/19/2018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7222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Money in Classical Athens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280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Money Today</a:t>
            </a:r>
          </a:p>
        </p:txBody>
      </p:sp>
      <p:pic>
        <p:nvPicPr>
          <p:cNvPr id="5123" name="Picture 6" descr="stacks%20of%20mone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1268413"/>
            <a:ext cx="4248150" cy="510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8" descr="Free-Ike-Dollars-Coi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4" y="1125539"/>
            <a:ext cx="3724275" cy="275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0" descr="credit-card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3" y="3860800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7619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Money in the Middle Ages</a:t>
            </a:r>
          </a:p>
        </p:txBody>
      </p:sp>
      <p:pic>
        <p:nvPicPr>
          <p:cNvPr id="6147" name="Picture 6" descr="HenryIIIGold_cov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1268414"/>
            <a:ext cx="3048000" cy="305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8" descr="tirol-sechser-c148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175" y="1484313"/>
            <a:ext cx="4476750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10" descr="1695ost1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038" y="3860801"/>
            <a:ext cx="5410200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8974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Money in the ancient world </a:t>
            </a:r>
          </a:p>
        </p:txBody>
      </p:sp>
      <p:pic>
        <p:nvPicPr>
          <p:cNvPr id="7171" name="Picture 5" descr="articles%5Ccarthage%5C03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1268413"/>
            <a:ext cx="5040313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7" descr="image?id=13544&amp;rendTypeId=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425" y="1484313"/>
            <a:ext cx="29337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9" descr="Lysimacho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3500438"/>
            <a:ext cx="5715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11" descr="byzantinelarg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764" y="4581526"/>
            <a:ext cx="2484437" cy="186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2663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The main difference between modern money and money before the modern era is that in the past money had intrinsic value.</a:t>
            </a:r>
            <a:br>
              <a:rPr lang="en-GB" altLang="en-US" sz="4000"/>
            </a:br>
            <a:r>
              <a:rPr lang="en-GB" altLang="en-US" sz="4000"/>
              <a:t>Today money has no intrinsic value.</a:t>
            </a:r>
          </a:p>
        </p:txBody>
      </p:sp>
    </p:spTree>
    <p:extLst>
      <p:ext uri="{BB962C8B-B14F-4D97-AF65-F5344CB8AC3E}">
        <p14:creationId xmlns:p14="http://schemas.microsoft.com/office/powerpoint/2010/main" val="3270638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Athenian coins and denominations</a:t>
            </a:r>
          </a:p>
        </p:txBody>
      </p:sp>
      <p:pic>
        <p:nvPicPr>
          <p:cNvPr id="48131" name="Picture 5" descr="0101a015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1268413"/>
            <a:ext cx="2508250" cy="1249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2" name="Text Box 6"/>
          <p:cNvSpPr txBox="1">
            <a:spLocks noChangeArrowheads="1"/>
          </p:cNvSpPr>
          <p:nvPr/>
        </p:nvSpPr>
        <p:spPr bwMode="auto">
          <a:xfrm>
            <a:off x="4779963" y="1360488"/>
            <a:ext cx="1543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Tetradrachm </a:t>
            </a:r>
          </a:p>
          <a:p>
            <a:pPr eaLnBrk="1" hangingPunct="1"/>
            <a:r>
              <a:rPr lang="en-GB" altLang="en-US"/>
              <a:t>(AR) 17.2g</a:t>
            </a:r>
          </a:p>
        </p:txBody>
      </p:sp>
      <p:pic>
        <p:nvPicPr>
          <p:cNvPr id="48133" name="Picture 8" descr="0300_185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9" y="2781300"/>
            <a:ext cx="3400425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4" name="Text Box 9"/>
          <p:cNvSpPr txBox="1">
            <a:spLocks noChangeArrowheads="1"/>
          </p:cNvSpPr>
          <p:nvPr/>
        </p:nvSpPr>
        <p:spPr bwMode="auto">
          <a:xfrm>
            <a:off x="5159375" y="2997200"/>
            <a:ext cx="10477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Drachm </a:t>
            </a:r>
          </a:p>
          <a:p>
            <a:pPr eaLnBrk="1" hangingPunct="1"/>
            <a:r>
              <a:rPr lang="en-GB" altLang="en-US"/>
              <a:t>(AR) 5g</a:t>
            </a:r>
          </a:p>
        </p:txBody>
      </p:sp>
      <p:pic>
        <p:nvPicPr>
          <p:cNvPr id="48135" name="Picture 11" descr="0404_347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0" y="4797426"/>
            <a:ext cx="3181350" cy="157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6" name="Text Box 12"/>
          <p:cNvSpPr txBox="1">
            <a:spLocks noChangeArrowheads="1"/>
          </p:cNvSpPr>
          <p:nvPr/>
        </p:nvSpPr>
        <p:spPr bwMode="auto">
          <a:xfrm>
            <a:off x="4943475" y="4941888"/>
            <a:ext cx="1289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Obol </a:t>
            </a:r>
          </a:p>
          <a:p>
            <a:pPr eaLnBrk="1" hangingPunct="1"/>
            <a:r>
              <a:rPr lang="en-GB" altLang="en-US"/>
              <a:t>(AR) 2.41g</a:t>
            </a:r>
          </a:p>
        </p:txBody>
      </p:sp>
      <p:pic>
        <p:nvPicPr>
          <p:cNvPr id="48137" name="Picture 14" descr="0800_079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064" y="1268413"/>
            <a:ext cx="2333625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8" name="Text Box 15"/>
          <p:cNvSpPr txBox="1">
            <a:spLocks noChangeArrowheads="1"/>
          </p:cNvSpPr>
          <p:nvPr/>
        </p:nvSpPr>
        <p:spPr bwMode="auto">
          <a:xfrm>
            <a:off x="7299325" y="2439988"/>
            <a:ext cx="22415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Diobol (double-obol)</a:t>
            </a:r>
          </a:p>
          <a:p>
            <a:pPr eaLnBrk="1" hangingPunct="1"/>
            <a:r>
              <a:rPr lang="en-GB" altLang="en-US"/>
              <a:t> (AR) 1.31g</a:t>
            </a:r>
          </a:p>
        </p:txBody>
      </p:sp>
      <p:pic>
        <p:nvPicPr>
          <p:cNvPr id="48139" name="Picture 17" descr="0404_330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2997200"/>
            <a:ext cx="203835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40" name="Text Box 18"/>
          <p:cNvSpPr txBox="1">
            <a:spLocks noChangeArrowheads="1"/>
          </p:cNvSpPr>
          <p:nvPr/>
        </p:nvSpPr>
        <p:spPr bwMode="auto">
          <a:xfrm>
            <a:off x="7083425" y="4024313"/>
            <a:ext cx="22415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Hemiobol (half-obol)</a:t>
            </a:r>
          </a:p>
          <a:p>
            <a:pPr eaLnBrk="1" hangingPunct="1"/>
            <a:r>
              <a:rPr lang="en-GB" altLang="en-US"/>
              <a:t>0.38g</a:t>
            </a:r>
          </a:p>
        </p:txBody>
      </p:sp>
      <p:pic>
        <p:nvPicPr>
          <p:cNvPr id="48141" name="Picture 20" descr="0300_183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4063" y="4724400"/>
            <a:ext cx="2114550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42" name="Text Box 21"/>
          <p:cNvSpPr txBox="1">
            <a:spLocks noChangeArrowheads="1"/>
          </p:cNvSpPr>
          <p:nvPr/>
        </p:nvSpPr>
        <p:spPr bwMode="auto">
          <a:xfrm>
            <a:off x="7011988" y="5824538"/>
            <a:ext cx="26479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Trihemiobol (1 ½ obols) </a:t>
            </a:r>
          </a:p>
          <a:p>
            <a:pPr eaLnBrk="1" hangingPunct="1"/>
            <a:r>
              <a:rPr lang="en-GB" altLang="en-US"/>
              <a:t>1.06g</a:t>
            </a:r>
          </a:p>
        </p:txBody>
      </p:sp>
    </p:spTree>
    <p:extLst>
      <p:ext uri="{BB962C8B-B14F-4D97-AF65-F5344CB8AC3E}">
        <p14:creationId xmlns:p14="http://schemas.microsoft.com/office/powerpoint/2010/main" val="2212631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Why are denominations important?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Denominations tell us how market oriented an economy was.</a:t>
            </a:r>
          </a:p>
          <a:p>
            <a:pPr eaLnBrk="1" hangingPunct="1"/>
            <a:r>
              <a:rPr lang="en-GB" altLang="en-US" smtClean="0"/>
              <a:t>Small change is necessary for small transactions.</a:t>
            </a:r>
          </a:p>
          <a:p>
            <a:pPr eaLnBrk="1" hangingPunct="1"/>
            <a:r>
              <a:rPr lang="en-GB" altLang="en-US" smtClean="0"/>
              <a:t>Large coins are helpful in valuable trade.</a:t>
            </a:r>
          </a:p>
        </p:txBody>
      </p:sp>
    </p:spTree>
    <p:extLst>
      <p:ext uri="{BB962C8B-B14F-4D97-AF65-F5344CB8AC3E}">
        <p14:creationId xmlns:p14="http://schemas.microsoft.com/office/powerpoint/2010/main" val="3658654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defRPr/>
            </a:pPr>
            <a:r>
              <a:rPr lang="en-GB" smtClean="0"/>
              <a:t>The jewel of Athens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/>
              <a:t>The Parthenon is one of the largest and most ornate temples ever made in the Greek world.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/>
              <a:t>Along with the Parthenon, a number of other building were erected on the Acropolis. </a:t>
            </a:r>
          </a:p>
        </p:txBody>
      </p:sp>
      <p:pic>
        <p:nvPicPr>
          <p:cNvPr id="11268" name="Picture 6" descr="parthenon-and-the-acropolis-landmark-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2279650"/>
            <a:ext cx="4038600" cy="31702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342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defRPr/>
            </a:pPr>
            <a:r>
              <a:rPr lang="en-GB" smtClean="0"/>
              <a:t>Cost and Power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The building alone (without the statue) cost almost 500 talents. </a:t>
            </a:r>
          </a:p>
          <a:p>
            <a:pPr eaLnBrk="1" hangingPunct="1">
              <a:defRPr/>
            </a:pPr>
            <a:r>
              <a:rPr lang="en-GB" dirty="0" smtClean="0"/>
              <a:t>That’s 3 million </a:t>
            </a:r>
            <a:r>
              <a:rPr lang="en-GB" dirty="0" err="1" smtClean="0"/>
              <a:t>drachmai</a:t>
            </a:r>
            <a:r>
              <a:rPr lang="en-GB" dirty="0" smtClean="0"/>
              <a:t> or the wages of more than 5,000 people for a year. </a:t>
            </a:r>
          </a:p>
          <a:p>
            <a:pPr eaLnBrk="1" hangingPunct="1">
              <a:defRPr/>
            </a:pPr>
            <a:r>
              <a:rPr lang="en-GB" dirty="0" smtClean="0"/>
              <a:t>The Parthenon, and the rest of the buildings, were a statement of Athenian power at the time. </a:t>
            </a:r>
          </a:p>
        </p:txBody>
      </p:sp>
    </p:spTree>
    <p:extLst>
      <p:ext uri="{BB962C8B-B14F-4D97-AF65-F5344CB8AC3E}">
        <p14:creationId xmlns:p14="http://schemas.microsoft.com/office/powerpoint/2010/main" val="2053824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 talent = 6000 drachmas</a:t>
            </a:r>
          </a:p>
          <a:p>
            <a:r>
              <a:rPr lang="en-GB" dirty="0" smtClean="0"/>
              <a:t>1 mina = 100 drachmas</a:t>
            </a:r>
          </a:p>
          <a:p>
            <a:r>
              <a:rPr lang="en-GB" dirty="0" smtClean="0"/>
              <a:t>1 drachma = 6 obols</a:t>
            </a:r>
          </a:p>
          <a:p>
            <a:endParaRPr lang="en-GB" dirty="0"/>
          </a:p>
          <a:p>
            <a:r>
              <a:rPr lang="en-GB" dirty="0" smtClean="0"/>
              <a:t>Wage for an expert worker (ex. Sculptor) in late 5</a:t>
            </a:r>
            <a:r>
              <a:rPr lang="en-GB" baseline="30000" dirty="0" smtClean="0"/>
              <a:t>th</a:t>
            </a:r>
            <a:r>
              <a:rPr lang="en-GB" dirty="0" smtClean="0"/>
              <a:t> century: 1-1.5 drachmas per day</a:t>
            </a:r>
          </a:p>
          <a:p>
            <a:endParaRPr lang="en-GB" dirty="0"/>
          </a:p>
          <a:p>
            <a:r>
              <a:rPr lang="en-GB" dirty="0" smtClean="0"/>
              <a:t>Price of bread during a famine: 1 obol per loaf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4400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245</Words>
  <Application>Microsoft Office PowerPoint</Application>
  <PresentationFormat>Widescreen</PresentationFormat>
  <Paragraphs>37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Money in Classical Athens</vt:lpstr>
      <vt:lpstr>Money Today</vt:lpstr>
      <vt:lpstr>Money in the Middle Ages</vt:lpstr>
      <vt:lpstr>Money in the ancient world </vt:lpstr>
      <vt:lpstr>The main difference between modern money and money before the modern era is that in the past money had intrinsic value. Today money has no intrinsic value.</vt:lpstr>
      <vt:lpstr>Athenian coins and denominations</vt:lpstr>
      <vt:lpstr>Why are denominations important?</vt:lpstr>
      <vt:lpstr>The jewel of Athens </vt:lpstr>
      <vt:lpstr>Cost and Power</vt:lpstr>
      <vt:lpstr>Basics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Money in Classical Athens</dc:title>
  <dc:creator>Errietta Bissa</dc:creator>
  <cp:lastModifiedBy>Errietta Bissa</cp:lastModifiedBy>
  <cp:revision>2</cp:revision>
  <dcterms:created xsi:type="dcterms:W3CDTF">2018-09-19T12:25:46Z</dcterms:created>
  <dcterms:modified xsi:type="dcterms:W3CDTF">2018-09-19T12:34:32Z</dcterms:modified>
</cp:coreProperties>
</file>