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5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7BACF4C-7750-A64E-283B-037538D7F70F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5C3670-F48A-800E-FD35-2A1DADDC2EF8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A249ADB7-25C1-4170-8A73-EBFF3A1A46E2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313DC617-A7F6-EC8D-FC63-20C54AE0911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6946BD2-9A6C-B120-B4AE-E8D20CFB7CA9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167757-EC1E-2C68-9095-10E5FF970E5B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0BC152-35A3-45DA-F14A-08F0FAE2C25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07E15059-FD0D-48EC-BAD6-9DBF1DDD10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247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27E606-4700-CEDF-AE0A-8F6D5FC38D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8E5958-C301-E6C2-0A6D-BD1E060CC27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15922F-72BF-BB00-B5C0-68802E25DFC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EC60829-DA1D-4250-ACAD-F93186810A37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6D5BA-3512-46F5-6A0D-BE6EA2E35F9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91D1E-C664-BB43-E2E1-F7617ABE141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44A3F-A799-3F0C-86A3-81C1D496B9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9E0622-6DC1-44FF-B258-90614902F597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2C6298-A8FC-5E96-2950-A451DABB72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A83CC-93F7-56FD-964D-0663AFB79D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DA1C81-B89D-4BB4-8678-21F7B69005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3943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F40FB-229C-71BE-7BD5-91834E0F45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A3128-B9B4-5055-C124-0B85358EA27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09E9A6-D8FE-A7D3-8286-A6E9C6E5C1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5F3672-3DA7-452F-B645-1545939F25B1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9DFBD-B605-1D60-5444-E686490E6B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C6C5A7-730C-4B53-ED91-E4D8EE036A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FDDD33-1C36-4F7B-BA01-E42439611CC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00232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14B82-62B4-2FD9-EE59-B06AB35DBB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00DD10-66B9-F486-C6B6-D9CCD447A65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27A98-86B5-DC3D-9BE5-41027FD9D4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078DE3-01B8-40C9-A1CC-564C45766648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AE5C1E-9265-F35E-65C6-1A18FEEC665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07805A-A191-D261-88F7-A629B6CEB3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09A5B6-4633-454E-ACFF-443102C56F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79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B1F1F-6779-FBA2-677F-928237853A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DC06C-2FBF-4C53-9E17-96C1B5347B6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96DE17-76FC-1179-7070-3CC909D0D40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BD748E-86A9-D8FF-2617-C4B24C697CE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44F6CF-C126-4341-9EFA-D631F1B19817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CC58E5-5500-FF37-89AF-A3129182E0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C86124-C344-EF0A-48B8-4425B8C851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624137-E18A-4C6B-9E52-63A03518D4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006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A122B-CA75-DCD0-A5AD-3F8DE9CEE6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A33273-16EA-C633-699F-6A5DC838E37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E95AF6-C47F-ECBA-44F2-765B9B9DC78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875BA7-7E00-03C4-945B-5F41E1DF71E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95AC83-C88B-9853-9971-BDE9FC41B1F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71E9E7-E3C8-C539-3EC0-01FAF5F8B0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2D6E63-6443-4FD3-B892-20522C34169F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D15663-7283-E591-DCDD-784AAEA7F9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33E21F-AD46-C54F-C3BD-D8D2A66B1D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26B980-BB6A-411C-B36A-E41380CA13D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333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9363E-88A6-3D66-33AE-4E1DDE53914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8679E8-F9D6-9CBB-1EF1-BF83DC1B58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612362-1776-42D9-97BF-27A8319A0071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D50A65-FD19-5F74-3D5E-2EF2AA61AC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2DE009-F161-A3CA-CB7A-B633F6A3EC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CE374E-C7BC-4B41-B008-239CE3CAAF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872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1A06E6-56F7-B8B3-70C3-40E1D79CCC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494939-D401-4622-B9D3-56A448DBE7B9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EE5A4D-8BB1-47FD-45D6-406843EC8E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EA6CB-6C8D-F626-AB34-AAC699CAC6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FBBC6A-DA60-421D-ACFC-2ECFF86A7E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732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7E28B-D606-CE4B-12CA-6D22AE7CB0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D66A5-4746-DE06-3496-485677A4208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7A2C89-4EDD-CE66-4EB3-BB8A62A8FF7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2D70F8-6E09-D2AE-FC73-05B9C1CB1F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87F04D-1D8F-4083-9EBA-7C5C846B794A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09E3AF-FA71-D901-4BF9-A68A839A4A8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401EEF-DA41-074F-4431-839339EE3E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E696EC-562A-4DEE-BE96-CE1BAABBB5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757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B0873-6509-47CD-5961-36A38553ADF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03D678-1974-7FBE-1157-5FA1A8FCC5C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24DFD1-5630-3400-137C-940CDDE8B70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1E7035-6983-5BEB-5129-F8F7C10BF2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24CC40-2998-4103-BD38-D0C819CD0943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25CF16-F21F-5AEC-F86E-227EEBEF5A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BB8837-0814-E6C6-2145-F995999F47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99F9BC-192C-4638-899B-DEF4398E7EB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907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A15AA-8155-6681-099A-403C059BFCA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E6F42F-96B0-F381-A745-10CC6C0CD75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54917-116D-B9C0-47FA-4CAC835AD5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2FDEC1-02FF-4B99-A357-B36E48B1789D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34BC2-7CBB-A762-8838-90B5941DD8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02462-71D2-DF73-5915-BE8B9D11CA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72D6BE-8793-41D4-B2AF-245DC1AA232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845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52179C-41FE-0369-F81D-FC954397045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8CA592-36A6-B362-EE18-B4010F56588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57826-2CE4-59FC-C791-25C984A84A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F3E9E5-E3D3-458C-BD7F-0966BDBC97ED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77B18E-13DF-A9EB-72CF-72D168347EB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6B02C-FA16-C31A-6325-EE6A0EC0EA6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13F50F-05E0-4AB7-BDBC-F5AC627D61A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584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0BA9DC-E85C-D5D8-1862-981E2E3E5C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E74649-5046-2770-9EE1-D24A8612BAA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FCE82-0E7B-03C9-24D7-302EE641B62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6D7A4F37-38D5-49B9-8066-CE4D153844A1}" type="datetime1">
              <a:rPr lang="en-GB"/>
              <a:pPr lvl="0"/>
              <a:t>31/12/2024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584F3-4A94-F6E8-ED2D-CCE1B3593DB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6299DE-143D-1402-C7E0-2EC2242F366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F4647AE7-4CDA-46BF-ABB7-51C2DF868F1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microsoft.com/en-" TargetMode="Externa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thefruitfultoolbox.com/case-study-microsoft-" TargetMode="External"/><Relationship Id="rId5" Type="http://schemas.openxmlformats.org/officeDocument/2006/relationships/hyperlink" Target="https://www/" TargetMode="External"/><Relationship Id="rId4" Type="http://schemas.openxmlformats.org/officeDocument/2006/relationships/hyperlink" Target="https://businessmodel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tofindtruth.blogspot.com/2014/07/33-44-34-this-history-of-microsoft-ceos.html" TargetMode="External"/><Relationship Id="rId7" Type="http://schemas.openxmlformats.org/officeDocument/2006/relationships/hyperlink" Target="https://www.civilsdaily.com/news/csr/" TargetMode="External"/><Relationship Id="rId2" Type="http://schemas.openxmlformats.org/officeDocument/2006/relationships/hyperlink" Target="https://www.dreamstime.com/analysis-teamwork-concept-people-work-data-business-development-analyze-statistics-analysis-teamwork-concept-business-image25685537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ecteezy.com/vector-art/20952211-team-building-" TargetMode="External"/><Relationship Id="rId5" Type="http://schemas.openxmlformats.org/officeDocument/2006/relationships/hyperlink" Target="https://www.vecteezy.com/free-vector/success" TargetMode="External"/><Relationship Id="rId4" Type="http://schemas.openxmlformats.org/officeDocument/2006/relationships/hyperlink" Target="https://www.jcount.com/how-to-create-simple-business-strategy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8F0EF-819F-A7A9-931A-6DA5B32DFC1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70101" y="838203"/>
            <a:ext cx="8051804" cy="3454402"/>
          </a:xfrm>
        </p:spPr>
        <p:txBody>
          <a:bodyPr anchorCtr="1"/>
          <a:lstStyle/>
          <a:p>
            <a:pPr lvl="0" algn="ctr"/>
            <a:r>
              <a:rPr lang="en-GB" sz="4900" b="1" i="1">
                <a:solidFill>
                  <a:srgbClr val="E8E8E8"/>
                </a:solidFill>
                <a:latin typeface="Aptos"/>
              </a:rPr>
              <a:t>~ Microsoft </a:t>
            </a:r>
            <a:br>
              <a:rPr lang="en-GB" sz="4900" b="1" i="1">
                <a:solidFill>
                  <a:srgbClr val="E8E8E8"/>
                </a:solidFill>
                <a:latin typeface="Aptos"/>
              </a:rPr>
            </a:br>
            <a:r>
              <a:rPr lang="en-GB" sz="4900" b="1" i="1">
                <a:solidFill>
                  <a:srgbClr val="E8E8E8"/>
                </a:solidFill>
                <a:latin typeface="Aptos"/>
              </a:rPr>
              <a:t>~ Casi Jones </a:t>
            </a:r>
            <a:br>
              <a:rPr lang="en-GB" sz="4900" b="1" i="1">
                <a:solidFill>
                  <a:srgbClr val="E8E8E8"/>
                </a:solidFill>
                <a:latin typeface="Aptos"/>
              </a:rPr>
            </a:br>
            <a:r>
              <a:rPr lang="en-GB" sz="4900" b="1" i="1">
                <a:solidFill>
                  <a:srgbClr val="E8E8E8"/>
                </a:solidFill>
                <a:latin typeface="Aptos"/>
              </a:rPr>
              <a:t>~ ID: 2404355</a:t>
            </a:r>
            <a:br>
              <a:rPr lang="en-GB" sz="4900" b="1" i="1">
                <a:solidFill>
                  <a:srgbClr val="E8E8E8"/>
                </a:solidFill>
                <a:latin typeface="Aptos"/>
              </a:rPr>
            </a:br>
            <a:r>
              <a:rPr lang="en-GB" sz="4900" b="1" i="1">
                <a:solidFill>
                  <a:srgbClr val="E8E8E8"/>
                </a:solidFill>
                <a:latin typeface="Aptos"/>
              </a:rPr>
              <a:t>~ 01/01/25</a:t>
            </a:r>
            <a:br>
              <a:rPr lang="en-GB" sz="3200"/>
            </a:br>
            <a:endParaRPr lang="en-GB" sz="3200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E60A3AED-8E2C-C75E-6715-3086CEBCD6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0101" y="4056022"/>
            <a:ext cx="8585201" cy="252840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Audio 8">
            <a:extLst>
              <a:ext uri="{FF2B5EF4-FFF2-40B4-BE49-F238E27FC236}">
                <a16:creationId xmlns:a16="http://schemas.microsoft.com/office/drawing/2014/main" id="{DFBDB939-B679-ED59-A68F-4CD7ADE875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25"/>
    </mc:Choice>
    <mc:Fallback>
      <p:transition spd="slow" advTm="7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AB8C002-94E6-D04C-E0A0-C3D59D95D87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65094" y="197226"/>
            <a:ext cx="8545762" cy="6343275"/>
          </a:xfrm>
        </p:spPr>
        <p:txBody>
          <a:bodyPr/>
          <a:lstStyle/>
          <a:p>
            <a:pPr lvl="0"/>
            <a:r>
              <a:rPr lang="en-GB" sz="4000" b="1" u="sng">
                <a:solidFill>
                  <a:srgbClr val="E8E8E8"/>
                </a:solidFill>
              </a:rPr>
              <a:t>Analysis of Microsoft: Strategy, Management, Teamwork, and CSR</a:t>
            </a:r>
            <a:r>
              <a:rPr lang="en-GB" sz="3200" b="1" u="sng">
                <a:solidFill>
                  <a:srgbClr val="E8E8E8"/>
                </a:solidFill>
              </a:rPr>
              <a:t> </a:t>
            </a:r>
          </a:p>
          <a:p>
            <a:pPr marL="0" lvl="0" indent="0">
              <a:buNone/>
            </a:pPr>
            <a:endParaRPr lang="en-GB" sz="3200" b="1" u="sng">
              <a:solidFill>
                <a:srgbClr val="E8E8E8"/>
              </a:solidFill>
            </a:endParaRPr>
          </a:p>
          <a:p>
            <a:pPr lvl="0">
              <a:buChar char="-"/>
            </a:pPr>
            <a:r>
              <a:rPr lang="en-GB" sz="3200" b="1">
                <a:solidFill>
                  <a:srgbClr val="E8E8E8"/>
                </a:solidFill>
              </a:rPr>
              <a:t>Strategy Approaches, - Innovation, strategic alliances, priority and solutions.</a:t>
            </a:r>
          </a:p>
          <a:p>
            <a:pPr lvl="0">
              <a:buChar char="-"/>
            </a:pPr>
            <a:r>
              <a:rPr lang="en-GB" sz="3200" b="1">
                <a:solidFill>
                  <a:srgbClr val="E8E8E8"/>
                </a:solidFill>
              </a:rPr>
              <a:t> Organizational structures, - Inclusivity, diversity, and teamwork.</a:t>
            </a:r>
          </a:p>
          <a:p>
            <a:pPr lvl="0">
              <a:buChar char="-"/>
            </a:pPr>
            <a:r>
              <a:rPr lang="en-GB" sz="3200" b="1">
                <a:solidFill>
                  <a:srgbClr val="E8E8E8"/>
                </a:solidFill>
              </a:rPr>
              <a:t>Teamwork, - Robust internal networks, Increase productivity.</a:t>
            </a:r>
          </a:p>
          <a:p>
            <a:pPr lvl="0">
              <a:buChar char="-"/>
            </a:pPr>
            <a:r>
              <a:rPr lang="en-GB" sz="3200" b="1">
                <a:solidFill>
                  <a:srgbClr val="E8E8E8"/>
                </a:solidFill>
              </a:rPr>
              <a:t>CSR, - sustainability, accessibility, community involvement, </a:t>
            </a:r>
          </a:p>
          <a:p>
            <a:pPr marL="0" lvl="0" indent="0">
              <a:buNone/>
            </a:pPr>
            <a:endParaRPr lang="en-GB" sz="3200">
              <a:solidFill>
                <a:srgbClr val="E8E8E8"/>
              </a:solidFill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AB83D467-332E-E104-3B7D-F8108419255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338" t="4851" b="5207"/>
          <a:stretch>
            <a:fillRect/>
          </a:stretch>
        </p:blipFill>
        <p:spPr>
          <a:xfrm>
            <a:off x="8710857" y="1507955"/>
            <a:ext cx="3521436" cy="338020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E3CE6B-8D78-53BD-D157-BBE5722380E1}"/>
              </a:ext>
            </a:extLst>
          </p:cNvPr>
          <p:cNvSpPr txBox="1"/>
          <p:nvPr/>
        </p:nvSpPr>
        <p:spPr>
          <a:xfrm>
            <a:off x="9127668" y="4888162"/>
            <a:ext cx="230233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Pereira. (2024). </a:t>
            </a:r>
          </a:p>
        </p:txBody>
      </p:sp>
      <p:pic>
        <p:nvPicPr>
          <p:cNvPr id="5" name="Audio 19">
            <a:extLst>
              <a:ext uri="{FF2B5EF4-FFF2-40B4-BE49-F238E27FC236}">
                <a16:creationId xmlns:a16="http://schemas.microsoft.com/office/drawing/2014/main" id="{3B2F6D88-B4B5-5EC6-5C3B-A56D785615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107"/>
    </mc:Choice>
    <mc:Fallback>
      <p:transition spd="slow" advTm="64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E429F-BE38-47D0-789A-8C57B9051E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8811" y="270040"/>
            <a:ext cx="7599944" cy="821990"/>
          </a:xfrm>
        </p:spPr>
        <p:txBody>
          <a:bodyPr/>
          <a:lstStyle/>
          <a:p>
            <a:pPr marL="571500" lvl="0" indent="-571500">
              <a:buSzPct val="100000"/>
              <a:buFont typeface="Arial" pitchFamily="34"/>
              <a:buChar char="•"/>
            </a:pPr>
            <a:r>
              <a:rPr lang="en-GB" b="1" u="sng">
                <a:solidFill>
                  <a:srgbClr val="E8E8E8"/>
                </a:solidFill>
              </a:rPr>
              <a:t>Introduction to Microsoft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5637B-A47B-E66C-B73A-9D7F638EAF4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421" y="1363580"/>
            <a:ext cx="7214936" cy="5494419"/>
          </a:xfrm>
        </p:spPr>
        <p:txBody>
          <a:bodyPr/>
          <a:lstStyle/>
          <a:p>
            <a:pPr lvl="0"/>
            <a:r>
              <a:rPr lang="en-GB">
                <a:solidFill>
                  <a:srgbClr val="E8E8E8"/>
                </a:solidFill>
              </a:rPr>
              <a:t>Global computer software corporation</a:t>
            </a:r>
          </a:p>
          <a:p>
            <a:pPr marL="0" lvl="0" indent="0">
              <a:buNone/>
            </a:pPr>
            <a:endParaRPr lang="en-GB">
              <a:solidFill>
                <a:srgbClr val="E8E8E8"/>
              </a:solidFill>
            </a:endParaRPr>
          </a:p>
          <a:p>
            <a:pPr lvl="0"/>
            <a:r>
              <a:rPr lang="en-GB">
                <a:solidFill>
                  <a:srgbClr val="E8E8E8"/>
                </a:solidFill>
              </a:rPr>
              <a:t>Products, Microsoft Windows, Microsoft Office (including word), Edge, MSN, and Xbox.</a:t>
            </a:r>
          </a:p>
          <a:p>
            <a:pPr marL="0" lvl="0" indent="0">
              <a:buNone/>
            </a:pPr>
            <a:r>
              <a:rPr lang="en-GB">
                <a:solidFill>
                  <a:srgbClr val="E8E8E8"/>
                </a:solidFill>
              </a:rPr>
              <a:t> </a:t>
            </a:r>
          </a:p>
          <a:p>
            <a:pPr lvl="0"/>
            <a:r>
              <a:rPr lang="en-GB">
                <a:solidFill>
                  <a:srgbClr val="E8E8E8"/>
                </a:solidFill>
              </a:rPr>
              <a:t>CEO’s Bill Gates, Satya Nadella, Steve Ballmer</a:t>
            </a:r>
          </a:p>
          <a:p>
            <a:pPr marL="0" lvl="0" indent="0">
              <a:buNone/>
            </a:pPr>
            <a:r>
              <a:rPr lang="en-GB">
                <a:solidFill>
                  <a:srgbClr val="E8E8E8"/>
                </a:solidFill>
              </a:rPr>
              <a:t>  </a:t>
            </a:r>
          </a:p>
          <a:p>
            <a:pPr lvl="0"/>
            <a:r>
              <a:rPr lang="en-GB">
                <a:solidFill>
                  <a:srgbClr val="E8E8E8"/>
                </a:solidFill>
              </a:rPr>
              <a:t>Microsoft’s mission statement &amp; Slogan</a:t>
            </a:r>
          </a:p>
          <a:p>
            <a:pPr lvl="0"/>
            <a:endParaRPr lang="en-GB">
              <a:solidFill>
                <a:srgbClr val="E8E8E8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553248-863B-337C-10BF-829784D8BF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4566" y="1721687"/>
            <a:ext cx="4808619" cy="37727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0B29B5A-046E-3857-75B6-E7B76673164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7992" r="71492" b="29523"/>
          <a:stretch>
            <a:fillRect/>
          </a:stretch>
        </p:blipFill>
        <p:spPr>
          <a:xfrm>
            <a:off x="6994958" y="352921"/>
            <a:ext cx="2708507" cy="118970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96EA5F08-F438-582C-B212-C1D0C850AB47}"/>
              </a:ext>
            </a:extLst>
          </p:cNvPr>
          <p:cNvSpPr txBox="1"/>
          <p:nvPr/>
        </p:nvSpPr>
        <p:spPr>
          <a:xfrm>
            <a:off x="8421669" y="5576047"/>
            <a:ext cx="2563584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 </a:t>
            </a:r>
            <a:r>
              <a:rPr lang="en-GB" sz="24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Bigelow. (2022).</a:t>
            </a:r>
            <a:endParaRPr lang="en-GB" sz="1800" b="0" i="0" u="none" strike="noStrike" kern="1200" cap="none" spc="0" baseline="0">
              <a:solidFill>
                <a:srgbClr val="E8E8E8"/>
              </a:solidFill>
              <a:uFillTx/>
              <a:latin typeface="Aptos"/>
            </a:endParaRPr>
          </a:p>
        </p:txBody>
      </p:sp>
      <p:pic>
        <p:nvPicPr>
          <p:cNvPr id="7" name="Audio 9">
            <a:extLst>
              <a:ext uri="{FF2B5EF4-FFF2-40B4-BE49-F238E27FC236}">
                <a16:creationId xmlns:a16="http://schemas.microsoft.com/office/drawing/2014/main" id="{16BE6CFD-71AD-807A-E0A9-0F6DF0139A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585"/>
    </mc:Choice>
    <mc:Fallback>
      <p:transition spd="slow" advTm="80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3F59C-CC06-F820-5ACF-523C180F66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388" y="101598"/>
            <a:ext cx="6497342" cy="1047746"/>
          </a:xfrm>
        </p:spPr>
        <p:txBody>
          <a:bodyPr/>
          <a:lstStyle/>
          <a:p>
            <a:pPr marL="571500" lvl="0" indent="-571500">
              <a:buSzPct val="100000"/>
              <a:buFont typeface="Arial" pitchFamily="34"/>
              <a:buChar char="•"/>
            </a:pPr>
            <a:r>
              <a:rPr lang="en-GB" b="1" u="sng">
                <a:solidFill>
                  <a:srgbClr val="E8E8E8"/>
                </a:solidFill>
              </a:rPr>
              <a:t>Strategic Approaches 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D970D07E-D668-8C81-9202-51CEB17EBD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072" y="1260472"/>
            <a:ext cx="5512240" cy="330734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DF45397D-312C-C2A6-BC98-83FA447A58A7}"/>
              </a:ext>
            </a:extLst>
          </p:cNvPr>
          <p:cNvSpPr txBox="1"/>
          <p:nvPr/>
        </p:nvSpPr>
        <p:spPr>
          <a:xfrm>
            <a:off x="469654" y="1149345"/>
            <a:ext cx="10546826" cy="612475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What is Strategy?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E8E8E8"/>
              </a:solidFill>
              <a:uFillTx/>
              <a:latin typeface="Aptos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Strategy Tools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SWOT analysis, 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Porter’s Five Forces, 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Scenario Planning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E8E8E8"/>
              </a:solidFill>
              <a:uFillTx/>
              <a:latin typeface="Aptos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Strategic Focuses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Goals and Objectives 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0" cap="none" spc="0" baseline="0">
                <a:solidFill>
                  <a:srgbClr val="E8E8E8"/>
                </a:solidFill>
                <a:uFillTx/>
                <a:latin typeface="Aptos"/>
              </a:rPr>
              <a:t>Swot Analysis – Strengths, Weaknesses, Opportunities, Threats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PESTLE Analysis – Political, Economic, Social, Technological, Legal, Environmental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sng" strike="noStrike" kern="1200" cap="none" spc="0" baseline="0">
              <a:solidFill>
                <a:srgbClr val="E8E8E8"/>
              </a:solidFill>
              <a:uFillTx/>
              <a:latin typeface="Aptos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-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sng" strike="noStrike" kern="1200" cap="none" spc="0" baseline="0">
              <a:solidFill>
                <a:srgbClr val="E8E8E8"/>
              </a:solidFill>
              <a:uFillTx/>
              <a:latin typeface="Aptos"/>
            </a:endParaRPr>
          </a:p>
        </p:txBody>
      </p:sp>
      <p:pic>
        <p:nvPicPr>
          <p:cNvPr id="5" name="Audio 11">
            <a:extLst>
              <a:ext uri="{FF2B5EF4-FFF2-40B4-BE49-F238E27FC236}">
                <a16:creationId xmlns:a16="http://schemas.microsoft.com/office/drawing/2014/main" id="{66602AD1-82DC-0310-BC50-E2B60EA96F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1567"/>
    </mc:Choice>
    <mc:Fallback>
      <p:transition spd="slow" advTm="1915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8C0AB-F3C4-33AA-E314-3C9089C9AD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63505"/>
            <a:ext cx="9405253" cy="1235070"/>
          </a:xfrm>
        </p:spPr>
        <p:txBody>
          <a:bodyPr/>
          <a:lstStyle/>
          <a:p>
            <a:pPr marL="571500" lvl="0" indent="-571500">
              <a:buSzPct val="100000"/>
              <a:buFont typeface="Arial" pitchFamily="34"/>
              <a:buChar char="•"/>
            </a:pPr>
            <a:r>
              <a:rPr lang="en-GB" b="1" u="sng">
                <a:solidFill>
                  <a:srgbClr val="E8E8E8"/>
                </a:solidFill>
              </a:rPr>
              <a:t>Approaches to Strategy by Microsoft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6FF8F-6EC4-619F-B9A0-BB42E3DC782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34040" y="1554955"/>
            <a:ext cx="6264728" cy="4796850"/>
          </a:xfrm>
        </p:spPr>
        <p:txBody>
          <a:bodyPr/>
          <a:lstStyle/>
          <a:p>
            <a:pPr lvl="0"/>
            <a:r>
              <a:rPr lang="en-GB" sz="3200">
                <a:solidFill>
                  <a:srgbClr val="E8E8E8"/>
                </a:solidFill>
              </a:rPr>
              <a:t>Investing in Research and Development </a:t>
            </a:r>
          </a:p>
          <a:p>
            <a:pPr marL="0" lvl="0" indent="0">
              <a:buNone/>
            </a:pPr>
            <a:endParaRPr lang="en-GB" sz="3200">
              <a:solidFill>
                <a:srgbClr val="E8E8E8"/>
              </a:solidFill>
            </a:endParaRPr>
          </a:p>
          <a:p>
            <a:pPr lvl="0"/>
            <a:r>
              <a:rPr lang="en-GB" sz="3200">
                <a:solidFill>
                  <a:srgbClr val="E8E8E8"/>
                </a:solidFill>
              </a:rPr>
              <a:t>Acquisitions </a:t>
            </a:r>
          </a:p>
          <a:p>
            <a:pPr marL="0" lvl="0" indent="0">
              <a:buNone/>
            </a:pPr>
            <a:endParaRPr lang="en-GB" sz="3200">
              <a:solidFill>
                <a:srgbClr val="E8E8E8"/>
              </a:solidFill>
            </a:endParaRPr>
          </a:p>
          <a:p>
            <a:pPr lvl="0"/>
            <a:r>
              <a:rPr lang="en-GB" sz="3200">
                <a:solidFill>
                  <a:srgbClr val="E8E8E8"/>
                </a:solidFill>
              </a:rPr>
              <a:t>Strategic Partnerships and Diversification </a:t>
            </a:r>
          </a:p>
          <a:p>
            <a:pPr lvl="0"/>
            <a:endParaRPr lang="en-GB">
              <a:solidFill>
                <a:srgbClr val="E8E8E8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43ACF5-0812-B8F2-57B8-8F037F4DE7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2153" y="1951713"/>
            <a:ext cx="4290520" cy="321990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983B59-7D23-30D8-43E8-4FB79A330D18}"/>
              </a:ext>
            </a:extLst>
          </p:cNvPr>
          <p:cNvSpPr txBox="1"/>
          <p:nvPr/>
        </p:nvSpPr>
        <p:spPr>
          <a:xfrm>
            <a:off x="8121517" y="5424650"/>
            <a:ext cx="2971800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Disfold. (2024</a:t>
            </a:r>
            <a:r>
              <a:rPr lang="en-GB" sz="18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)</a:t>
            </a:r>
          </a:p>
        </p:txBody>
      </p:sp>
      <p:pic>
        <p:nvPicPr>
          <p:cNvPr id="6" name="Audio 8">
            <a:extLst>
              <a:ext uri="{FF2B5EF4-FFF2-40B4-BE49-F238E27FC236}">
                <a16:creationId xmlns:a16="http://schemas.microsoft.com/office/drawing/2014/main" id="{1BA061F2-B792-D4E9-D9E3-34DBF1E404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590"/>
    </mc:Choice>
    <mc:Fallback>
      <p:transition spd="slow" advTm="107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AC71D-B3AA-F90A-0218-33F3111534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152860"/>
            <a:ext cx="10515600" cy="1325559"/>
          </a:xfrm>
        </p:spPr>
        <p:txBody>
          <a:bodyPr/>
          <a:lstStyle/>
          <a:p>
            <a:pPr marL="571500" lvl="0" indent="-571500">
              <a:buSzPct val="100000"/>
              <a:buFont typeface="Arial" pitchFamily="34"/>
              <a:buChar char="•"/>
            </a:pPr>
            <a:r>
              <a:rPr lang="en-GB" b="1">
                <a:solidFill>
                  <a:srgbClr val="E8E8E8"/>
                </a:solidFill>
              </a:rPr>
              <a:t>Approaches to organization and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940BC-7B83-C185-45EB-9F25282F10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99356" y="2070558"/>
            <a:ext cx="6672943" cy="4351336"/>
          </a:xfrm>
        </p:spPr>
        <p:txBody>
          <a:bodyPr/>
          <a:lstStyle/>
          <a:p>
            <a:pPr lvl="0"/>
            <a:r>
              <a:rPr lang="en-GB">
                <a:solidFill>
                  <a:srgbClr val="E8E8E8"/>
                </a:solidFill>
              </a:rPr>
              <a:t>Team-Based and collaborative Management</a:t>
            </a:r>
          </a:p>
          <a:p>
            <a:pPr lvl="0"/>
            <a:endParaRPr lang="en-GB">
              <a:solidFill>
                <a:srgbClr val="E8E8E8"/>
              </a:solidFill>
            </a:endParaRPr>
          </a:p>
          <a:p>
            <a:pPr lvl="0"/>
            <a:r>
              <a:rPr lang="en-GB">
                <a:solidFill>
                  <a:srgbClr val="E8E8E8"/>
                </a:solidFill>
              </a:rPr>
              <a:t>Change Management (Kotter’s 8-step Change Model)</a:t>
            </a:r>
          </a:p>
          <a:p>
            <a:pPr lvl="0"/>
            <a:endParaRPr lang="en-GB">
              <a:solidFill>
                <a:srgbClr val="E8E8E8"/>
              </a:solidFill>
            </a:endParaRPr>
          </a:p>
          <a:p>
            <a:pPr lvl="0"/>
            <a:r>
              <a:rPr lang="en-GB">
                <a:solidFill>
                  <a:srgbClr val="E8E8E8"/>
                </a:solidFill>
              </a:rPr>
              <a:t>Human Resource Management (HRM) and Motivation Theories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1F0472-09DF-741F-05D9-6756A7BCCA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4184" y="1858280"/>
            <a:ext cx="4167643" cy="348478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837DC5-8ED7-1BE8-CA82-6C0F3A9A62AD}"/>
              </a:ext>
            </a:extLst>
          </p:cNvPr>
          <p:cNvSpPr txBox="1"/>
          <p:nvPr/>
        </p:nvSpPr>
        <p:spPr>
          <a:xfrm>
            <a:off x="6760031" y="5719773"/>
            <a:ext cx="2971800" cy="430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Microsoft. (2024).</a:t>
            </a:r>
          </a:p>
        </p:txBody>
      </p:sp>
      <p:pic>
        <p:nvPicPr>
          <p:cNvPr id="6" name="Audio 9">
            <a:extLst>
              <a:ext uri="{FF2B5EF4-FFF2-40B4-BE49-F238E27FC236}">
                <a16:creationId xmlns:a16="http://schemas.microsoft.com/office/drawing/2014/main" id="{4C6F403D-5220-4E8A-1250-100990D8E7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702"/>
    </mc:Choice>
    <mc:Fallback>
      <p:transition spd="slow" advTm="74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C883A-B2A8-D823-9C92-8DA29CF117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1387" y="185513"/>
            <a:ext cx="10515600" cy="1325559"/>
          </a:xfrm>
        </p:spPr>
        <p:txBody>
          <a:bodyPr/>
          <a:lstStyle/>
          <a:p>
            <a:pPr marL="571500" lvl="0" indent="-571500">
              <a:buSzPct val="100000"/>
              <a:buFont typeface="Arial" pitchFamily="34"/>
              <a:buChar char="•"/>
            </a:pPr>
            <a:r>
              <a:rPr lang="en-GB" b="1">
                <a:solidFill>
                  <a:srgbClr val="E8E8E8"/>
                </a:solidFill>
              </a:rPr>
              <a:t>Microsoft Group and Team behaviour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61337-0063-FA7D-39D5-5F36DBAAEA9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48349" y="1841958"/>
            <a:ext cx="6770912" cy="4830528"/>
          </a:xfrm>
        </p:spPr>
        <p:txBody>
          <a:bodyPr/>
          <a:lstStyle/>
          <a:p>
            <a:pPr lvl="0"/>
            <a:r>
              <a:rPr lang="en-GB" sz="3200">
                <a:solidFill>
                  <a:srgbClr val="E8E8E8"/>
                </a:solidFill>
              </a:rPr>
              <a:t>Innovation Labs</a:t>
            </a:r>
          </a:p>
          <a:p>
            <a:pPr marL="0" lvl="0" indent="0">
              <a:buNone/>
            </a:pPr>
            <a:endParaRPr lang="en-GB" sz="3200">
              <a:solidFill>
                <a:srgbClr val="E8E8E8"/>
              </a:solidFill>
            </a:endParaRPr>
          </a:p>
          <a:p>
            <a:pPr lvl="0"/>
            <a:r>
              <a:rPr lang="en-GB" sz="3200">
                <a:solidFill>
                  <a:srgbClr val="E8E8E8"/>
                </a:solidFill>
              </a:rPr>
              <a:t>Cross-functional teams – Microsoft Azure and Microsoft 365</a:t>
            </a:r>
          </a:p>
          <a:p>
            <a:pPr marL="0" lvl="0" indent="0">
              <a:buNone/>
            </a:pPr>
            <a:endParaRPr lang="en-GB" sz="3200">
              <a:solidFill>
                <a:srgbClr val="E8E8E8"/>
              </a:solidFill>
            </a:endParaRPr>
          </a:p>
          <a:p>
            <a:pPr lvl="0"/>
            <a:r>
              <a:rPr lang="en-GB" sz="3200">
                <a:solidFill>
                  <a:srgbClr val="E8E8E8"/>
                </a:solidFill>
              </a:rPr>
              <a:t>Teamwork and Leadership Theories</a:t>
            </a:r>
          </a:p>
          <a:p>
            <a:pPr lvl="0"/>
            <a:endParaRPr lang="en-GB" sz="3200">
              <a:solidFill>
                <a:srgbClr val="E8E8E8"/>
              </a:solidFill>
            </a:endParaRPr>
          </a:p>
          <a:p>
            <a:pPr lvl="0"/>
            <a:r>
              <a:rPr lang="en-GB" sz="3200">
                <a:solidFill>
                  <a:srgbClr val="E8E8E8"/>
                </a:solidFill>
              </a:rPr>
              <a:t>Agile Methodology</a:t>
            </a:r>
          </a:p>
          <a:p>
            <a:pPr lvl="0"/>
            <a:endParaRPr lang="en-GB">
              <a:solidFill>
                <a:srgbClr val="E8E8E8"/>
              </a:solidFill>
            </a:endParaRPr>
          </a:p>
          <a:p>
            <a:pPr lvl="0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5AEEAE-A4F7-D518-5E87-6D4C992B708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754" r="6734"/>
          <a:stretch>
            <a:fillRect/>
          </a:stretch>
        </p:blipFill>
        <p:spPr>
          <a:xfrm>
            <a:off x="7592784" y="2106384"/>
            <a:ext cx="4098468" cy="323305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85554A-6195-672B-07C7-EF75EC5A6A19}"/>
              </a:ext>
            </a:extLst>
          </p:cNvPr>
          <p:cNvSpPr txBox="1"/>
          <p:nvPr/>
        </p:nvSpPr>
        <p:spPr>
          <a:xfrm>
            <a:off x="7527468" y="5565422"/>
            <a:ext cx="3837215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E8E8E8"/>
                </a:solidFill>
                <a:uFillTx/>
                <a:latin typeface="Aptos"/>
              </a:rPr>
              <a:t>The Fruitful Toolbox. (2016).</a:t>
            </a:r>
          </a:p>
        </p:txBody>
      </p:sp>
      <p:pic>
        <p:nvPicPr>
          <p:cNvPr id="6" name="Audio 17">
            <a:extLst>
              <a:ext uri="{FF2B5EF4-FFF2-40B4-BE49-F238E27FC236}">
                <a16:creationId xmlns:a16="http://schemas.microsoft.com/office/drawing/2014/main" id="{FA6B3CB1-CB26-F928-C52B-73EF8B344B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987"/>
    </mc:Choice>
    <mc:Fallback>
      <p:transition spd="slow" advTm="639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D9905-B752-2054-CF9D-484B4B9E05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1387" y="201844"/>
            <a:ext cx="11179628" cy="1659617"/>
          </a:xfrm>
        </p:spPr>
        <p:txBody>
          <a:bodyPr/>
          <a:lstStyle/>
          <a:p>
            <a:pPr marL="571500" lvl="0" indent="-571500">
              <a:buSzPct val="100000"/>
              <a:buFont typeface="Arial" pitchFamily="34"/>
              <a:buChar char="•"/>
            </a:pPr>
            <a:r>
              <a:rPr lang="en-GB" b="1">
                <a:solidFill>
                  <a:srgbClr val="E8E8E8"/>
                </a:solidFill>
              </a:rPr>
              <a:t>Corporate Social Responsibility (CSR) at Microsoft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04F58-3B54-D85F-47C3-A4DC4F6F239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86450" y="2119542"/>
            <a:ext cx="7489365" cy="4281257"/>
          </a:xfrm>
        </p:spPr>
        <p:txBody>
          <a:bodyPr/>
          <a:lstStyle/>
          <a:p>
            <a:pPr lvl="0"/>
            <a:r>
              <a:rPr lang="en-GB" sz="3600">
                <a:solidFill>
                  <a:srgbClr val="E8E8E8"/>
                </a:solidFill>
              </a:rPr>
              <a:t>Environmental Sustainability </a:t>
            </a:r>
          </a:p>
          <a:p>
            <a:pPr lvl="0"/>
            <a:r>
              <a:rPr lang="en-GB" sz="3600">
                <a:solidFill>
                  <a:srgbClr val="E8E8E8"/>
                </a:solidFill>
              </a:rPr>
              <a:t>Ethical Business Practices</a:t>
            </a:r>
          </a:p>
          <a:p>
            <a:pPr lvl="0"/>
            <a:r>
              <a:rPr lang="en-GB" sz="3600">
                <a:solidFill>
                  <a:srgbClr val="E8E8E8"/>
                </a:solidFill>
              </a:rPr>
              <a:t>Diversity and Inclusion</a:t>
            </a:r>
          </a:p>
          <a:p>
            <a:pPr lvl="0"/>
            <a:r>
              <a:rPr lang="en-GB" sz="3600">
                <a:solidFill>
                  <a:srgbClr val="E8E8E8"/>
                </a:solidFill>
              </a:rPr>
              <a:t>Community Engagement and Philanthropy</a:t>
            </a:r>
          </a:p>
          <a:p>
            <a:pPr lvl="0"/>
            <a:r>
              <a:rPr lang="en-GB" sz="3600">
                <a:solidFill>
                  <a:srgbClr val="E8E8E8"/>
                </a:solidFill>
              </a:rPr>
              <a:t>Sustainable Supply Chain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A0BAA6-810E-7F10-74CF-8A8E4A4A26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650" t="2254" r="2623" b="7234"/>
          <a:stretch>
            <a:fillRect/>
          </a:stretch>
        </p:blipFill>
        <p:spPr>
          <a:xfrm>
            <a:off x="7860868" y="1527404"/>
            <a:ext cx="3329650" cy="407329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Audio 14">
            <a:extLst>
              <a:ext uri="{FF2B5EF4-FFF2-40B4-BE49-F238E27FC236}">
                <a16:creationId xmlns:a16="http://schemas.microsoft.com/office/drawing/2014/main" id="{775C92EF-CBDC-B91C-0A3B-E5DB5AC65F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98"/>
    </mc:Choice>
    <mc:Fallback>
      <p:transition spd="slow" advTm="41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9F6DB-99E8-6877-7785-474C167AA7E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228600"/>
            <a:ext cx="11375565" cy="1365702"/>
          </a:xfrm>
        </p:spPr>
        <p:txBody>
          <a:bodyPr/>
          <a:lstStyle/>
          <a:p>
            <a:pPr marL="571500" lvl="0" indent="-571500">
              <a:buSzPct val="100000"/>
              <a:buFont typeface="Arial" pitchFamily="34"/>
              <a:buChar char="•"/>
            </a:pPr>
            <a:r>
              <a:rPr lang="en-GB" sz="6500" b="1" u="sng">
                <a:solidFill>
                  <a:srgbClr val="E8E8E8"/>
                </a:solidFill>
              </a:rPr>
              <a:t>Conclusion &amp; </a:t>
            </a:r>
            <a:r>
              <a:rPr lang="en-GB" b="1" u="sng">
                <a:solidFill>
                  <a:srgbClr val="E8E8E8"/>
                </a:solidFill>
              </a:rPr>
              <a:t>Thank you for Listening</a:t>
            </a:r>
            <a:endParaRPr lang="en-GB" sz="6500" b="1" u="sng">
              <a:solidFill>
                <a:srgbClr val="E8E8E8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02452-47D1-BEBC-FEF2-89F267CA24B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48349" y="1278157"/>
            <a:ext cx="11375565" cy="5059128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2600" u="sng">
                <a:solidFill>
                  <a:srgbClr val="E8E8E8"/>
                </a:solidFill>
              </a:rPr>
              <a:t>References</a:t>
            </a:r>
          </a:p>
          <a:p>
            <a:pPr lvl="0">
              <a:lnSpc>
                <a:spcPct val="70000"/>
              </a:lnSpc>
            </a:pPr>
            <a:r>
              <a:rPr lang="en-GB" sz="2600">
                <a:solidFill>
                  <a:srgbClr val="E8E8E8"/>
                </a:solidFill>
              </a:rPr>
              <a:t>Pereira, D. P. (2024) – </a:t>
            </a:r>
            <a:r>
              <a:rPr lang="en-GB" sz="2600" i="1">
                <a:solidFill>
                  <a:srgbClr val="E8E8E8"/>
                </a:solidFill>
              </a:rPr>
              <a:t>Microsoft Analysis </a:t>
            </a:r>
            <a:r>
              <a:rPr lang="en-GB" sz="2600">
                <a:solidFill>
                  <a:srgbClr val="E8E8E8"/>
                </a:solidFill>
              </a:rPr>
              <a:t>– </a:t>
            </a:r>
            <a:r>
              <a:rPr lang="en-GB" sz="2600" u="sng">
                <a:solidFill>
                  <a:srgbClr val="E8E8E8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https://businessmodel</a:t>
            </a:r>
            <a:r>
              <a:rPr lang="en-GB" sz="2600" u="sng">
                <a:solidFill>
                  <a:srgbClr val="E8E8E8"/>
                </a:solidFill>
              </a:rPr>
              <a:t>              </a:t>
            </a:r>
            <a:r>
              <a:rPr lang="en-GB" sz="2600">
                <a:solidFill>
                  <a:srgbClr val="E8E8E8"/>
                </a:solidFill>
              </a:rPr>
              <a:t>	</a:t>
            </a:r>
            <a:r>
              <a:rPr lang="en-GB" sz="2600" u="sng">
                <a:solidFill>
                  <a:srgbClr val="E8E8E8"/>
                </a:solidFill>
              </a:rPr>
              <a:t>analyst.com/Microsoft-swot-analysis/</a:t>
            </a:r>
          </a:p>
          <a:p>
            <a:pPr lvl="0">
              <a:lnSpc>
                <a:spcPct val="70000"/>
              </a:lnSpc>
            </a:pPr>
            <a:r>
              <a:rPr lang="en-GB" sz="2600">
                <a:solidFill>
                  <a:srgbClr val="E8E8E8"/>
                </a:solidFill>
              </a:rPr>
              <a:t>Bigelow, S. J. B. (2022) – </a:t>
            </a:r>
            <a:r>
              <a:rPr lang="en-GB" sz="2600" i="1">
                <a:solidFill>
                  <a:srgbClr val="E8E8E8"/>
                </a:solidFill>
              </a:rPr>
              <a:t>Microsoft Company Origins</a:t>
            </a:r>
            <a:r>
              <a:rPr lang="en-GB" sz="2600">
                <a:solidFill>
                  <a:srgbClr val="E8E8E8"/>
                </a:solidFill>
              </a:rPr>
              <a:t> – </a:t>
            </a:r>
            <a:r>
              <a:rPr lang="en-GB" sz="2600">
                <a:solidFill>
                  <a:srgbClr val="E8E8E8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</a:t>
            </a:r>
            <a:r>
              <a:rPr lang="en-GB" sz="2600">
                <a:solidFill>
                  <a:srgbClr val="E8E8E8"/>
                </a:solidFill>
              </a:rPr>
              <a:t>.                	techtarget.co/searchwindowsserver/definition/mircrosoft </a:t>
            </a:r>
          </a:p>
          <a:p>
            <a:pPr lvl="0">
              <a:lnSpc>
                <a:spcPct val="70000"/>
              </a:lnSpc>
            </a:pPr>
            <a:r>
              <a:rPr lang="en-GB" sz="2600">
                <a:solidFill>
                  <a:srgbClr val="E8E8E8"/>
                </a:solidFill>
              </a:rPr>
              <a:t>Disfold, B. D. (2024) – </a:t>
            </a:r>
            <a:r>
              <a:rPr lang="en-GB" sz="2600" i="1">
                <a:solidFill>
                  <a:srgbClr val="E8E8E8"/>
                </a:solidFill>
              </a:rPr>
              <a:t>Microsoft’s strategic vision </a:t>
            </a:r>
            <a:r>
              <a:rPr lang="en-GB" sz="2600">
                <a:solidFill>
                  <a:srgbClr val="E8E8E8"/>
                </a:solidFill>
              </a:rPr>
              <a:t>– </a:t>
            </a:r>
            <a:r>
              <a:rPr lang="en-GB" sz="2600" u="sng">
                <a:solidFill>
                  <a:srgbClr val="E8E8E8"/>
                </a:solidFill>
              </a:rPr>
              <a:t>https://blog.disfold.</a:t>
            </a:r>
            <a:r>
              <a:rPr lang="en-GB" sz="2600">
                <a:solidFill>
                  <a:srgbClr val="E8E8E8"/>
                </a:solidFill>
              </a:rPr>
              <a:t>		</a:t>
            </a:r>
            <a:r>
              <a:rPr lang="en-GB" sz="2600" u="sng">
                <a:solidFill>
                  <a:srgbClr val="E8E8E8"/>
                </a:solidFill>
              </a:rPr>
              <a:t>com/microsoft-strategic-vision/#:~:=Microsoft%</a:t>
            </a:r>
          </a:p>
          <a:p>
            <a:pPr lvl="0">
              <a:lnSpc>
                <a:spcPct val="70000"/>
              </a:lnSpc>
            </a:pPr>
            <a:r>
              <a:rPr lang="en-GB" sz="2600">
                <a:solidFill>
                  <a:srgbClr val="E8E8E8"/>
                </a:solidFill>
              </a:rPr>
              <a:t>Microsoft. (2024) – </a:t>
            </a:r>
            <a:r>
              <a:rPr lang="en-GB" sz="2600" i="1">
                <a:solidFill>
                  <a:srgbClr val="E8E8E8"/>
                </a:solidFill>
              </a:rPr>
              <a:t>Microsoft – https://www.microsoft .com/en-us/		human-resources/leaders-manager-excellence</a:t>
            </a:r>
          </a:p>
          <a:p>
            <a:pPr lvl="0">
              <a:lnSpc>
                <a:spcPct val="70000"/>
              </a:lnSpc>
            </a:pPr>
            <a:r>
              <a:rPr lang="en-GB" sz="2600" i="1">
                <a:solidFill>
                  <a:srgbClr val="E8E8E8"/>
                </a:solidFill>
              </a:rPr>
              <a:t>The Fruitful Toolbox. (2016) – Microsoft team building and group 	dynamics - </a:t>
            </a:r>
            <a:r>
              <a:rPr lang="en-GB" sz="2600" i="1">
                <a:solidFill>
                  <a:srgbClr val="E8E8E8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https://thefruitfultoolbox.com/case-study-microsoft-</a:t>
            </a:r>
            <a:r>
              <a:rPr lang="en-GB" sz="2600" i="1">
                <a:solidFill>
                  <a:srgbClr val="E8E8E8"/>
                </a:solidFill>
              </a:rPr>
              <a:t>  		team-building-and-group-dynamins/</a:t>
            </a:r>
          </a:p>
          <a:p>
            <a:pPr lvl="0">
              <a:lnSpc>
                <a:spcPct val="70000"/>
              </a:lnSpc>
            </a:pPr>
            <a:r>
              <a:rPr lang="en-GB" sz="2600" i="1">
                <a:solidFill>
                  <a:srgbClr val="E8E8E8"/>
                </a:solidFill>
              </a:rPr>
              <a:t>Microsoft. (2019) – Microsoft CSR report - </a:t>
            </a:r>
            <a:r>
              <a:rPr lang="en-GB" sz="2600" u="sng">
                <a:solidFill>
                  <a:srgbClr val="E8E8E8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https://www.microsoft.com/en-</a:t>
            </a:r>
            <a:r>
              <a:rPr lang="en-GB" sz="2600" u="sng">
                <a:solidFill>
                  <a:srgbClr val="E8E8E8"/>
                </a:solidFill>
              </a:rPr>
              <a:t>   </a:t>
            </a:r>
            <a:r>
              <a:rPr lang="en-GB" sz="2600">
                <a:solidFill>
                  <a:srgbClr val="E8E8E8"/>
                </a:solidFill>
              </a:rPr>
              <a:t>	</a:t>
            </a:r>
            <a:r>
              <a:rPr lang="en-GB" sz="2600" u="sng">
                <a:solidFill>
                  <a:srgbClr val="E8E8E8"/>
                </a:solidFill>
              </a:rPr>
              <a:t>/corporate-responsibility?msockid</a:t>
            </a:r>
          </a:p>
        </p:txBody>
      </p:sp>
      <p:pic>
        <p:nvPicPr>
          <p:cNvPr id="4" name="Audio 7">
            <a:extLst>
              <a:ext uri="{FF2B5EF4-FFF2-40B4-BE49-F238E27FC236}">
                <a16:creationId xmlns:a16="http://schemas.microsoft.com/office/drawing/2014/main" id="{77F6526F-F04B-3CF6-29BB-F6AC182C19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8400" y="5088416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120"/>
    </mc:Choice>
    <mc:Fallback>
      <p:transition spd="slow" advTm="71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bg>
      <p:bgPr>
        <a:solidFill>
          <a:srgbClr val="5252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EA716E1-492C-2871-ED6D-96CABEEFCEE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6568" y="714484"/>
            <a:ext cx="10744200" cy="4918868"/>
          </a:xfrm>
        </p:spPr>
        <p:txBody>
          <a:bodyPr/>
          <a:lstStyle/>
          <a:p>
            <a:pPr lvl="0"/>
            <a:r>
              <a:rPr lang="en-GB" sz="4300" u="sng">
                <a:solidFill>
                  <a:srgbClr val="E8E8E8"/>
                </a:solidFill>
              </a:rPr>
              <a:t>Images</a:t>
            </a:r>
          </a:p>
          <a:p>
            <a:pPr marL="0" lvl="0" indent="0">
              <a:buNone/>
            </a:pPr>
            <a:r>
              <a:rPr lang="en-GB" u="sng">
                <a:solidFill>
                  <a:srgbClr val="E8E8E8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 https://www.dreamstime.com/analysis-teamwork-concept-people-work-data-business-development-analyze-statistics-analysis-teamwork-concept-business-image256855373</a:t>
            </a:r>
            <a:endParaRPr lang="en-GB" u="sng">
              <a:solidFill>
                <a:srgbClr val="E8E8E8"/>
              </a:solidFill>
            </a:endParaRPr>
          </a:p>
          <a:p>
            <a:pPr lvl="0">
              <a:buChar char="-"/>
            </a:pPr>
            <a:r>
              <a:rPr lang="en-GB" u="sng">
                <a:solidFill>
                  <a:srgbClr val="E8E8E8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https://freetofindtruth.blogspot.com/2014/07/33-44-34-this-history-of-microsoft-ceos.html</a:t>
            </a:r>
            <a:endParaRPr lang="en-GB" u="sng">
              <a:solidFill>
                <a:srgbClr val="E8E8E8"/>
              </a:solidFill>
            </a:endParaRPr>
          </a:p>
          <a:p>
            <a:pPr lvl="0">
              <a:buChar char="-"/>
            </a:pPr>
            <a:r>
              <a:rPr lang="en-GB" u="sng">
                <a:solidFill>
                  <a:srgbClr val="E8E8E8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https://www.jcount.com/how-to-create-simple-business-strategy/</a:t>
            </a:r>
            <a:endParaRPr lang="en-GB" u="sng">
              <a:solidFill>
                <a:srgbClr val="E8E8E8"/>
              </a:solidFill>
            </a:endParaRPr>
          </a:p>
          <a:p>
            <a:pPr lvl="0">
              <a:buChar char="-"/>
            </a:pPr>
            <a:r>
              <a:rPr lang="en-GB" u="sng">
                <a:solidFill>
                  <a:srgbClr val="E8E8E8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https://www.vecteezy.com/free-vector/success</a:t>
            </a:r>
            <a:endParaRPr lang="en-GB" u="sng">
              <a:solidFill>
                <a:srgbClr val="E8E8E8"/>
              </a:solidFill>
            </a:endParaRPr>
          </a:p>
          <a:p>
            <a:pPr lvl="0">
              <a:buChar char="-"/>
            </a:pPr>
            <a:r>
              <a:rPr lang="en-GB" u="sng">
                <a:solidFill>
                  <a:srgbClr val="E8E8E8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https://www.vecteezy.com/vector-art/20952211-team-building-</a:t>
            </a:r>
            <a:endParaRPr lang="en-GB" u="sng">
              <a:solidFill>
                <a:srgbClr val="E8E8E8"/>
              </a:solidFill>
            </a:endParaRPr>
          </a:p>
          <a:p>
            <a:pPr lvl="0">
              <a:buChar char="-"/>
            </a:pPr>
            <a:r>
              <a:rPr lang="en-GB" u="sng">
                <a:solidFill>
                  <a:srgbClr val="E8E8E8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https://www.civilsdaily.com/news/csr/</a:t>
            </a:r>
            <a:endParaRPr lang="en-GB" u="sng">
              <a:solidFill>
                <a:srgbClr val="E8E8E8"/>
              </a:solidFill>
            </a:endParaRPr>
          </a:p>
          <a:p>
            <a:pPr lvl="0">
              <a:buChar char="-"/>
            </a:pPr>
            <a:endParaRPr lang="en-GB" sz="2000" u="sng">
              <a:solidFill>
                <a:srgbClr val="E8E8E8"/>
              </a:solidFill>
            </a:endParaRPr>
          </a:p>
          <a:p>
            <a:pPr lvl="0">
              <a:buChar char="-"/>
            </a:pPr>
            <a:endParaRPr lang="en-GB" sz="2000" u="sng">
              <a:solidFill>
                <a:srgbClr val="E8E8E8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11615</TotalTime>
  <Words>503</Words>
  <Application>Microsoft Office PowerPoint</Application>
  <PresentationFormat>Widescreen</PresentationFormat>
  <Paragraphs>74</Paragraphs>
  <Slides>11</Slides>
  <Notes>1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~ Microsoft  ~ Casi Jones  ~ ID: 2404355 ~ 01/01/25 </vt:lpstr>
      <vt:lpstr>PowerPoint Presentation</vt:lpstr>
      <vt:lpstr>Introduction to Microsoft</vt:lpstr>
      <vt:lpstr>Strategic Approaches </vt:lpstr>
      <vt:lpstr>Approaches to Strategy by Microsoft </vt:lpstr>
      <vt:lpstr>Approaches to organization and management </vt:lpstr>
      <vt:lpstr>Microsoft Group and Team behaviour and management</vt:lpstr>
      <vt:lpstr>Corporate Social Responsibility (CSR) at Microsoft </vt:lpstr>
      <vt:lpstr>Conclusion &amp; Thank you for Listening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Casi Jones</dc:creator>
  <cp:lastModifiedBy>Glenn Behenna</cp:lastModifiedBy>
  <cp:revision>29</cp:revision>
  <dcterms:created xsi:type="dcterms:W3CDTF">2024-12-16T15:47:40Z</dcterms:created>
  <dcterms:modified xsi:type="dcterms:W3CDTF">2024-12-31T11:06:33Z</dcterms:modified>
</cp:coreProperties>
</file>