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71" r:id="rId4"/>
    <p:sldId id="272" r:id="rId5"/>
    <p:sldId id="274" r:id="rId6"/>
    <p:sldId id="275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18/11/2013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530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18/11/2013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12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18/11/2013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957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18/11/2013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91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18/11/2013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298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18/11/2013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577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18/11/2013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387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18/11/2013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629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18/11/2013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523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18/11/2013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234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4F3C18-9311-4A11-9752-B2D8B03E30B9}" type="datetimeFigureOut">
              <a:rPr lang="en-GB" smtClean="0"/>
              <a:t>18/11/2013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734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4F3C18-9311-4A11-9752-B2D8B03E30B9}" type="datetimeFigureOut">
              <a:rPr lang="en-GB" smtClean="0"/>
              <a:t>18/11/2013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988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Octane &amp;</a:t>
            </a:r>
            <a:r>
              <a:rPr lang="en-GB" b="1" dirty="0">
                <a:solidFill>
                  <a:srgbClr val="00B0F0"/>
                </a:solidFill>
                <a:latin typeface="+mn-lt"/>
              </a:rPr>
              <a:t> </a:t>
            </a:r>
            <a:r>
              <a:rPr lang="en-GB" b="1" dirty="0" err="1" smtClean="0">
                <a:solidFill>
                  <a:srgbClr val="00B0F0"/>
                </a:solidFill>
                <a:latin typeface="+mn-lt"/>
              </a:rPr>
              <a:t>Cetane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886075" cy="113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785663"/>
            <a:ext cx="2409825" cy="371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84645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26692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 smtClean="0">
                <a:solidFill>
                  <a:srgbClr val="00B0F0"/>
                </a:solidFill>
              </a:rPr>
              <a:t>Octane</a:t>
            </a:r>
            <a:endParaRPr lang="en-US" b="1" dirty="0" smtClean="0">
              <a:solidFill>
                <a:srgbClr val="00B0F0"/>
              </a:solidFill>
            </a:endParaRPr>
          </a:p>
          <a:p>
            <a:pPr algn="just">
              <a:buFontTx/>
              <a:buChar char="•"/>
            </a:pPr>
            <a:r>
              <a:rPr lang="en-US" sz="2000" dirty="0" smtClean="0"/>
              <a:t> </a:t>
            </a:r>
            <a:r>
              <a:rPr lang="en-US" sz="2800" dirty="0" smtClean="0"/>
              <a:t>Measure of the compression a fuel can withstand before detonation occurs.</a:t>
            </a:r>
          </a:p>
          <a:p>
            <a:pPr algn="just">
              <a:buFontTx/>
              <a:buChar char="•"/>
            </a:pPr>
            <a:endParaRPr lang="en-US" sz="2800" dirty="0" smtClean="0"/>
          </a:p>
          <a:p>
            <a:pPr algn="just">
              <a:buFontTx/>
              <a:buChar char="•"/>
            </a:pPr>
            <a:r>
              <a:rPr lang="en-US" sz="2800" dirty="0" smtClean="0"/>
              <a:t>Higher the engines compression ration, the higher octane rated fuel it needs.</a:t>
            </a:r>
            <a:endParaRPr lang="en-US" sz="2800" dirty="0" smtClean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886075" cy="113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785663"/>
            <a:ext cx="2409825" cy="371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39303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554960" cy="4525963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>
                <a:solidFill>
                  <a:srgbClr val="00B0F0"/>
                </a:solidFill>
              </a:rPr>
              <a:t>RON</a:t>
            </a:r>
            <a:endParaRPr lang="en-GB" b="1" dirty="0" smtClean="0">
              <a:solidFill>
                <a:srgbClr val="00B0F0"/>
              </a:solidFill>
            </a:endParaRPr>
          </a:p>
          <a:p>
            <a:pPr algn="just">
              <a:buFontTx/>
              <a:buChar char="•"/>
            </a:pPr>
            <a:r>
              <a:rPr lang="en-US" sz="2800" dirty="0" smtClean="0"/>
              <a:t>‘Research Octane Number’</a:t>
            </a:r>
            <a:endParaRPr lang="en-US" sz="2800" dirty="0" smtClean="0"/>
          </a:p>
          <a:p>
            <a:pPr algn="just">
              <a:buFontTx/>
              <a:buChar char="•"/>
            </a:pPr>
            <a:r>
              <a:rPr lang="en-US" sz="2800" dirty="0" smtClean="0"/>
              <a:t>Most common fuel rating used globally.</a:t>
            </a:r>
            <a:endParaRPr lang="en-US" sz="2800" dirty="0"/>
          </a:p>
          <a:p>
            <a:pPr algn="just">
              <a:buFontTx/>
              <a:buChar char="•"/>
            </a:pPr>
            <a:r>
              <a:rPr lang="en-US" sz="2800" dirty="0" smtClean="0"/>
              <a:t>Determined by testing on a variable compression ratio engine known as a CFR (Co </a:t>
            </a:r>
            <a:r>
              <a:rPr lang="en-US" sz="2800" dirty="0" err="1" smtClean="0"/>
              <a:t>opoerative</a:t>
            </a:r>
            <a:r>
              <a:rPr lang="en-US" sz="2800" dirty="0" smtClean="0"/>
              <a:t> fuel research) engine (600rpm).</a:t>
            </a:r>
            <a:endParaRPr lang="en-US" sz="2800" dirty="0" smtClean="0"/>
          </a:p>
          <a:p>
            <a:pPr marL="0" indent="0">
              <a:buNone/>
            </a:pPr>
            <a:endParaRPr lang="en-GB" sz="1800" b="1" dirty="0">
              <a:solidFill>
                <a:srgbClr val="00B0F0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785663"/>
            <a:ext cx="2409825" cy="371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886075" cy="113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http://www.lcbamarketing.com/images/Octane-Cetane%20Engine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1984" y="3645024"/>
            <a:ext cx="2486025" cy="2971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9255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>
                <a:solidFill>
                  <a:srgbClr val="00B0F0"/>
                </a:solidFill>
              </a:rPr>
              <a:t>MON</a:t>
            </a:r>
          </a:p>
          <a:p>
            <a:r>
              <a:rPr lang="en-GB" dirty="0" smtClean="0"/>
              <a:t>‘Motor Octane Number’</a:t>
            </a:r>
          </a:p>
          <a:p>
            <a:r>
              <a:rPr lang="en-GB" dirty="0" smtClean="0"/>
              <a:t>Better measure of how a fuel behaves under load (900rpm)</a:t>
            </a:r>
          </a:p>
          <a:p>
            <a:r>
              <a:rPr lang="en-GB" dirty="0" smtClean="0"/>
              <a:t>Same type of test but uses a pre heated fuel mixture.</a:t>
            </a:r>
          </a:p>
          <a:p>
            <a:r>
              <a:rPr lang="en-GB" dirty="0" smtClean="0"/>
              <a:t>MON is generally 8-10 less than RON.</a:t>
            </a:r>
            <a:endParaRPr lang="en-GB" dirty="0" smtClean="0"/>
          </a:p>
          <a:p>
            <a:pPr marL="0" indent="0" algn="ctr">
              <a:buNone/>
            </a:pPr>
            <a:endParaRPr lang="en-GB" b="1" dirty="0">
              <a:solidFill>
                <a:srgbClr val="00B0F0"/>
              </a:solidFill>
            </a:endParaRPr>
          </a:p>
          <a:p>
            <a:pPr marL="0" indent="0" algn="ctr">
              <a:buNone/>
            </a:pPr>
            <a:endParaRPr lang="en-GB" b="1" dirty="0">
              <a:solidFill>
                <a:srgbClr val="00B0F0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886075" cy="113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785663"/>
            <a:ext cx="2409825" cy="371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52635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rgbClr val="00B0F0"/>
                </a:solidFill>
              </a:rPr>
              <a:t>The Test</a:t>
            </a:r>
            <a:endParaRPr lang="en-GB" b="1" dirty="0" smtClean="0">
              <a:solidFill>
                <a:srgbClr val="00B0F0"/>
              </a:solidFill>
            </a:endParaRPr>
          </a:p>
          <a:p>
            <a:r>
              <a:rPr lang="en-GB" dirty="0" smtClean="0"/>
              <a:t>Test are compared with a test run on a mixture of </a:t>
            </a:r>
            <a:r>
              <a:rPr lang="en-GB" dirty="0" err="1" smtClean="0"/>
              <a:t>Iso</a:t>
            </a:r>
            <a:r>
              <a:rPr lang="en-GB" dirty="0" smtClean="0"/>
              <a:t>-octane (100 octane) and heptane (o octane).</a:t>
            </a:r>
            <a:endParaRPr lang="en-GB" dirty="0" smtClean="0"/>
          </a:p>
          <a:p>
            <a:r>
              <a:rPr lang="en-GB" dirty="0" smtClean="0"/>
              <a:t>E.g</a:t>
            </a:r>
            <a:r>
              <a:rPr lang="en-GB" dirty="0" smtClean="0"/>
              <a:t>. A petrol engine with a knock characteristic the same as a mixture of 90% </a:t>
            </a:r>
            <a:r>
              <a:rPr lang="en-GB" dirty="0" err="1" smtClean="0"/>
              <a:t>iso</a:t>
            </a:r>
            <a:r>
              <a:rPr lang="en-GB" dirty="0" smtClean="0"/>
              <a:t>-octane and 10% heptane is said to have an octane rating of 90</a:t>
            </a:r>
          </a:p>
          <a:p>
            <a:pPr marL="0" indent="0">
              <a:buNone/>
            </a:pPr>
            <a:endParaRPr lang="en-GB" b="1" dirty="0">
              <a:solidFill>
                <a:srgbClr val="00B0F0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886075" cy="1133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785663"/>
            <a:ext cx="2409825" cy="371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20848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err="1" smtClean="0">
                <a:solidFill>
                  <a:srgbClr val="00B0F0"/>
                </a:solidFill>
              </a:rPr>
              <a:t>Cetane</a:t>
            </a:r>
            <a:endParaRPr lang="en-GB" b="1" dirty="0" smtClean="0">
              <a:solidFill>
                <a:srgbClr val="00B0F0"/>
              </a:solidFill>
            </a:endParaRPr>
          </a:p>
          <a:p>
            <a:pPr lvl="1" algn="just">
              <a:lnSpc>
                <a:spcPct val="80000"/>
              </a:lnSpc>
              <a:buFont typeface="Arial" pitchFamily="34" charset="0"/>
              <a:buChar char="•"/>
            </a:pPr>
            <a:r>
              <a:rPr lang="en-GB" sz="2600" dirty="0" smtClean="0"/>
              <a:t>Measure of the combustion qualities of diesel fuels.</a:t>
            </a:r>
          </a:p>
          <a:p>
            <a:pPr lvl="1" algn="just">
              <a:lnSpc>
                <a:spcPct val="80000"/>
              </a:lnSpc>
              <a:buFont typeface="Arial" pitchFamily="34" charset="0"/>
              <a:buChar char="•"/>
            </a:pPr>
            <a:r>
              <a:rPr lang="en-GB" sz="2600" dirty="0" smtClean="0"/>
              <a:t>Measure of the fuels ignition delay, so the time period between the start of ignition and the identifiable pressure increase during combustion.</a:t>
            </a:r>
          </a:p>
          <a:p>
            <a:pPr lvl="1" algn="just">
              <a:lnSpc>
                <a:spcPct val="80000"/>
              </a:lnSpc>
              <a:buFont typeface="Arial" pitchFamily="34" charset="0"/>
              <a:buChar char="•"/>
            </a:pPr>
            <a:r>
              <a:rPr lang="en-GB" sz="2600" dirty="0" smtClean="0"/>
              <a:t>Higher the </a:t>
            </a:r>
            <a:r>
              <a:rPr lang="en-GB" sz="2600" dirty="0" err="1" smtClean="0"/>
              <a:t>cetane</a:t>
            </a:r>
            <a:r>
              <a:rPr lang="en-GB" sz="2600" dirty="0" smtClean="0"/>
              <a:t> number, the shorter the ignition delay.</a:t>
            </a:r>
          </a:p>
          <a:p>
            <a:pPr lvl="1" algn="just">
              <a:lnSpc>
                <a:spcPct val="80000"/>
              </a:lnSpc>
              <a:buFont typeface="Arial" pitchFamily="34" charset="0"/>
              <a:buChar char="•"/>
            </a:pPr>
            <a:r>
              <a:rPr lang="en-GB" sz="2600" dirty="0" smtClean="0"/>
              <a:t>Minimising delay results in less </a:t>
            </a:r>
            <a:r>
              <a:rPr lang="en-GB" sz="2600" dirty="0" err="1" smtClean="0"/>
              <a:t>unburnt</a:t>
            </a:r>
            <a:r>
              <a:rPr lang="en-GB" sz="2600" dirty="0" smtClean="0"/>
              <a:t> fuel in the cylinder.</a:t>
            </a:r>
          </a:p>
          <a:p>
            <a:pPr lvl="1" algn="just">
              <a:lnSpc>
                <a:spcPct val="80000"/>
              </a:lnSpc>
              <a:buFont typeface="Arial" pitchFamily="34" charset="0"/>
              <a:buChar char="•"/>
            </a:pPr>
            <a:r>
              <a:rPr lang="en-GB" sz="2600" dirty="0" smtClean="0"/>
              <a:t>This also results in a less intense knock means and a smoother, quieter engine. </a:t>
            </a:r>
          </a:p>
          <a:p>
            <a:pPr lvl="2">
              <a:lnSpc>
                <a:spcPct val="80000"/>
              </a:lnSpc>
            </a:pPr>
            <a:endParaRPr lang="en-GB" sz="2200" i="1" dirty="0" smtClean="0"/>
          </a:p>
          <a:p>
            <a:pPr lvl="2">
              <a:lnSpc>
                <a:spcPct val="80000"/>
              </a:lnSpc>
            </a:pPr>
            <a:endParaRPr lang="en-GB" sz="2200" i="1" dirty="0" smtClean="0"/>
          </a:p>
          <a:p>
            <a:pPr marL="0" indent="0">
              <a:buNone/>
            </a:pPr>
            <a:endParaRPr lang="en-GB" b="1" dirty="0">
              <a:solidFill>
                <a:srgbClr val="00B0F0"/>
              </a:solidFill>
            </a:endParaRPr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785663"/>
            <a:ext cx="2409825" cy="37147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2886075" cy="1133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36014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232</Words>
  <Application>Microsoft Office PowerPoint</Application>
  <PresentationFormat>On-screen Show (4:3)</PresentationFormat>
  <Paragraphs>24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Octane &amp; Cetane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Motorsport in Swansea &amp; South Wales</dc:title>
  <dc:creator>Summerfield, Abi</dc:creator>
  <cp:lastModifiedBy>Summerfield, Abi</cp:lastModifiedBy>
  <cp:revision>19</cp:revision>
  <dcterms:created xsi:type="dcterms:W3CDTF">2013-09-17T11:49:36Z</dcterms:created>
  <dcterms:modified xsi:type="dcterms:W3CDTF">2013-11-18T08:54:43Z</dcterms:modified>
</cp:coreProperties>
</file>