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8" r:id="rId3"/>
    <p:sldId id="269" r:id="rId4"/>
    <p:sldId id="266" r:id="rId5"/>
    <p:sldId id="270" r:id="rId6"/>
    <p:sldId id="271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2621" autoAdjust="0"/>
  </p:normalViewPr>
  <p:slideViewPr>
    <p:cSldViewPr snapToGrid="0">
      <p:cViewPr varScale="1">
        <p:scale>
          <a:sx n="57" d="100"/>
          <a:sy n="57" d="100"/>
        </p:scale>
        <p:origin x="1680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1670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A2E547D-1406-4A6F-8F93-E441204CE6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667F8A-B889-49B3-AC77-5DDF11A08AF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2889B-A0AC-4482-8592-5C96F2309420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7AFD4F-C0E7-421C-AF77-6F9CC963C9C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74AB9F-6726-4FB1-8769-82E23336CE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529299-61FF-4B93-ADA6-2FD5975D62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270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EB223-FFC0-462A-A3B8-EAA7CE0F8CBD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849E9A-41F7-4779-A581-48A7C374A2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518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506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chosen workplace task is staff communication and daily updates. At Ashford, staff work in several locations, so they need a reliable way to receive important information. So, we will use the Microsoft tool that can minimize the missed updates, duplicated work and inefficient communication.</a:t>
            </a:r>
          </a:p>
          <a:p>
            <a:endParaRPr lang="en-PK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21025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have chosen Microsoft Teams as it can facilitate instant messaging, group discussions, meetings and information sharing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</a:t>
            </a:r>
            <a:r>
              <a:rPr lang="en-PK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nables</a:t>
            </a: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staff at Ashford to keep in touch and be alerted to vital information rapidly.</a:t>
            </a:r>
          </a:p>
          <a:p>
            <a:endParaRPr lang="en-PK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000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use of Microsoft Teams makes sense since staff can communicate via group chat and team channels.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can also be used to discuss critical workplace information and conduct online meetings with staff.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can help minimize missed updates and working together.</a:t>
            </a:r>
          </a:p>
          <a:p>
            <a:endParaRPr lang="en-PK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961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Teams maintains staff communication in a single source.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Staff can easily disseminate information about their day, talk about their work and communicate with their peers.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can help to eliminate repetition, miscommunications and delays in information sharing.</a:t>
            </a:r>
          </a:p>
          <a:p>
            <a:endParaRPr lang="en-PK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1237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Employees stay informed with quick communication, improved teamwork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simple sharing of workplace data in Microsoft Teams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</a:t>
            </a: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 there are too many messages, there will be information overload and staff will require access to the internet and basic training to make Teams work for them.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P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would recommend that Ashford should utilize Teams for daily updates and team communication and have clear guidelines and staff training.</a:t>
            </a:r>
          </a:p>
          <a:p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1150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266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718B7-7F68-4CC9-8291-332587FA31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81D6BB-0446-49E8-8677-EADF274E95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5AEE24-534A-40F1-99E4-00B7D5FD9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594011-48FF-493D-8286-F62D34552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0EFCD-7E72-4882-86DC-2F371D7D9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813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334F3-0709-471B-A734-C4B404F55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95016-AF78-4708-9C5F-21110C197B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EA2D1-B124-4454-AFDC-EA60A14BA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58000-F9D7-4A53-A6C5-E5E815422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D22AAD-0D08-4F47-8D5A-EFE29017E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046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36159-1280-4EE9-96D3-A56BD5826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A27A78-1874-488A-B215-7D763D3381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4BB3D1-3138-4B69-BF5D-4B1A21345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FF90C5-31F4-4A22-AC00-3FB5ED291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F787E-B946-4091-ABC6-F9DB06BBE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272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CAA11-CC97-44E5-AE4D-808FD741A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AB6CB-9460-4BCA-86C5-5F26357AB8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FAB0F6-401D-4BAF-A300-65AD684DF9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561BBA-B185-4B45-B152-3D320E15F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1CD760-96AC-4821-A56B-0B805F2FA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750665-D5B5-4D0B-B2F0-CB6B027CD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061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A47C3-C498-415A-A057-E19BCEB5F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F6677F-2712-4810-A3AA-56FA75386D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71B54A-6775-4978-8E19-32694C9B5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BA1303-B245-476D-BD02-A4E4A359F6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8E898F-5B79-46F1-89C1-F827997CC4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417A4D-2EC9-4294-BFF4-EAE22EE10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50E317-3602-42A1-BB7F-0184072E8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CE2C97-E26C-4A8B-93A0-B01E2C7F4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698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F68FC-5755-447A-8D7F-9ADED3E99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B50287-81AA-46CA-8CB3-53A7F8313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1BA4AA-02C9-459E-9362-3DA60E3B5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2A2C8F-DBB4-4235-A67E-FB4039D9A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395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6ACAA5-F8E7-46E9-8BA7-A510948B6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F2DEE8-5654-4DCA-A8D0-D883E52B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B179A5-4329-4057-9DEB-5B6E3AD11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790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1DA80-336B-4DBB-91A1-6E3E4B3C2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0D456-F0A3-4789-A310-A23F01B2E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8A8B05-7071-44D4-80F7-3E8191C9A4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D8562E-E6F1-449B-909C-98426BA86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B47A9A-FB08-407B-A73A-0AC513F0F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FF841F-796A-4FE6-B5E0-C8A498679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D474D-6779-4C23-BD3C-82F5DC3E3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21096C-E430-49C7-A801-21C0BD95DC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24828F-334F-4A50-850D-10684F2452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293F4-2B70-4BB5-A982-219E4133E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F9A86F-B378-4759-B50E-2E0BFAE62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A95BDC-FC58-4638-AA59-A3DA9931F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833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47D73-EDDA-49A6-BA12-1CA980DA9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89B82E-4CA1-47A5-B133-FBD4D8A839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8A267F-D142-4D04-9F03-6CB099E6F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5127CA-154D-4E90-B776-A2EE71F78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5F0BA5-F4EE-4282-B111-76B869BE2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408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56E92A-52E0-4710-BDEF-0A15346854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A240E1-5EB0-47FD-AA37-BF945D136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14243-F1E4-487A-ABEC-30516A01D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58244-98FD-472D-AB8C-075F71C10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98D5A-820D-4519-967F-33320971C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4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80BC3B-525F-4038-9330-0729879F9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629186-93D7-46FA-AE02-36D9426043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F1CEB-0530-4996-BAEF-2E6A04DAD6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F21A4-E71B-4D3A-AF45-E989C23A7BB1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CFF3D-7353-4B4D-9E75-FA835E06E7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82C8D6-8B0B-4982-9EE4-AA823C69C3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604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en-us/teams/teams-channels/explore-the-new-chat-and-channels-experience-in-microsoft-teams?utm_source=chatgpt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co.org.uk/for-organisations/uk-gdpr-guidance-and-resources/data-sharing/data-sharing-a-code-of-practice/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14253EE-4FA2-4843-BE27-C7D5B08FF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4296" y="3945418"/>
            <a:ext cx="5609219" cy="576738"/>
          </a:xfrm>
        </p:spPr>
        <p:txBody>
          <a:bodyPr anchor="b">
            <a:normAutofit/>
          </a:bodyPr>
          <a:lstStyle/>
          <a:p>
            <a:pPr algn="l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Code:         LCHS4007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EBA87361-6D30-46E4-834B-719CF5905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88332"/>
            <a:ext cx="3564638" cy="4569668"/>
          </a:xfrm>
          <a:custGeom>
            <a:avLst/>
            <a:gdLst>
              <a:gd name="connsiteX0" fmla="*/ 640080 w 3564638"/>
              <a:gd name="connsiteY0" fmla="*/ 0 h 4569668"/>
              <a:gd name="connsiteX1" fmla="*/ 3564638 w 3564638"/>
              <a:gd name="connsiteY1" fmla="*/ 2924558 h 4569668"/>
              <a:gd name="connsiteX2" fmla="*/ 3065170 w 3564638"/>
              <a:gd name="connsiteY2" fmla="*/ 4559707 h 4569668"/>
              <a:gd name="connsiteX3" fmla="*/ 3057720 w 3564638"/>
              <a:gd name="connsiteY3" fmla="*/ 4569668 h 4569668"/>
              <a:gd name="connsiteX4" fmla="*/ 0 w 3564638"/>
              <a:gd name="connsiteY4" fmla="*/ 4569668 h 4569668"/>
              <a:gd name="connsiteX5" fmla="*/ 0 w 3564638"/>
              <a:gd name="connsiteY5" fmla="*/ 72448 h 4569668"/>
              <a:gd name="connsiteX6" fmla="*/ 50679 w 3564638"/>
              <a:gd name="connsiteY6" fmla="*/ 59417 h 4569668"/>
              <a:gd name="connsiteX7" fmla="*/ 640080 w 3564638"/>
              <a:gd name="connsiteY7" fmla="*/ 0 h 4569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D89DB1C0-FEEC-4CB6-88B2-F9C5562E0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574" y="0"/>
            <a:ext cx="3913632" cy="2285234"/>
          </a:xfrm>
          <a:custGeom>
            <a:avLst/>
            <a:gdLst>
              <a:gd name="connsiteX0" fmla="*/ 29691 w 3913632"/>
              <a:gd name="connsiteY0" fmla="*/ 0 h 2285234"/>
              <a:gd name="connsiteX1" fmla="*/ 3883942 w 3913632"/>
              <a:gd name="connsiteY1" fmla="*/ 0 h 2285234"/>
              <a:gd name="connsiteX2" fmla="*/ 3903529 w 3913632"/>
              <a:gd name="connsiteY2" fmla="*/ 128345 h 2285234"/>
              <a:gd name="connsiteX3" fmla="*/ 3913632 w 3913632"/>
              <a:gd name="connsiteY3" fmla="*/ 328418 h 2285234"/>
              <a:gd name="connsiteX4" fmla="*/ 1956816 w 3913632"/>
              <a:gd name="connsiteY4" fmla="*/ 2285234 h 2285234"/>
              <a:gd name="connsiteX5" fmla="*/ 0 w 3913632"/>
              <a:gd name="connsiteY5" fmla="*/ 328418 h 2285234"/>
              <a:gd name="connsiteX6" fmla="*/ 10103 w 3913632"/>
              <a:gd name="connsiteY6" fmla="*/ 128345 h 2285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3117" y="615908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8163D1C-ED91-4D5F-A33B-CF1256B27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67709" y="780500"/>
            <a:ext cx="2852928" cy="285292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31103AB2-C090-458F-B752-294F23AF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1"/>
            <a:ext cx="3439432" cy="3785157"/>
          </a:xfrm>
          <a:custGeom>
            <a:avLst/>
            <a:gdLst>
              <a:gd name="connsiteX0" fmla="*/ 198262 w 3439432"/>
              <a:gd name="connsiteY0" fmla="*/ 0 h 3785157"/>
              <a:gd name="connsiteX1" fmla="*/ 3439432 w 3439432"/>
              <a:gd name="connsiteY1" fmla="*/ 0 h 3785157"/>
              <a:gd name="connsiteX2" fmla="*/ 3439432 w 3439432"/>
              <a:gd name="connsiteY2" fmla="*/ 3697836 h 3785157"/>
              <a:gd name="connsiteX3" fmla="*/ 3318024 w 3439432"/>
              <a:gd name="connsiteY3" fmla="*/ 3729054 h 3785157"/>
              <a:gd name="connsiteX4" fmla="*/ 2761488 w 3439432"/>
              <a:gd name="connsiteY4" fmla="*/ 3785157 h 3785157"/>
              <a:gd name="connsiteX5" fmla="*/ 0 w 3439432"/>
              <a:gd name="connsiteY5" fmla="*/ 1023669 h 3785157"/>
              <a:gd name="connsiteX6" fmla="*/ 124151 w 3439432"/>
              <a:gd name="connsiteY6" fmla="*/ 202487 h 3785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785157">
                <a:moveTo>
                  <a:pt x="198262" y="0"/>
                </a:moveTo>
                <a:lnTo>
                  <a:pt x="3439432" y="0"/>
                </a:lnTo>
                <a:lnTo>
                  <a:pt x="3439432" y="3697836"/>
                </a:lnTo>
                <a:lnTo>
                  <a:pt x="3318024" y="3729054"/>
                </a:lnTo>
                <a:cubicBezTo>
                  <a:pt x="3138258" y="3765839"/>
                  <a:pt x="2952129" y="3785157"/>
                  <a:pt x="2761488" y="3785157"/>
                </a:cubicBezTo>
                <a:cubicBezTo>
                  <a:pt x="1236360" y="3785157"/>
                  <a:pt x="0" y="2548797"/>
                  <a:pt x="0" y="1023669"/>
                </a:cubicBezTo>
                <a:cubicBezTo>
                  <a:pt x="0" y="737708"/>
                  <a:pt x="43466" y="461898"/>
                  <a:pt x="124151" y="20248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83D471F3-782A-4BA1-9CAB-FF5CDF0A7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8761" y="-4332"/>
            <a:ext cx="3273238" cy="3618965"/>
          </a:xfrm>
          <a:custGeom>
            <a:avLst/>
            <a:gdLst>
              <a:gd name="connsiteX0" fmla="*/ 210437 w 3273238"/>
              <a:gd name="connsiteY0" fmla="*/ 0 h 3618965"/>
              <a:gd name="connsiteX1" fmla="*/ 3273238 w 3273238"/>
              <a:gd name="connsiteY1" fmla="*/ 0 h 3618965"/>
              <a:gd name="connsiteX2" fmla="*/ 3273238 w 3273238"/>
              <a:gd name="connsiteY2" fmla="*/ 3526409 h 3618965"/>
              <a:gd name="connsiteX3" fmla="*/ 3118338 w 3273238"/>
              <a:gd name="connsiteY3" fmla="*/ 3566238 h 3618965"/>
              <a:gd name="connsiteX4" fmla="*/ 2595295 w 3273238"/>
              <a:gd name="connsiteY4" fmla="*/ 3618965 h 3618965"/>
              <a:gd name="connsiteX5" fmla="*/ 0 w 3273238"/>
              <a:gd name="connsiteY5" fmla="*/ 1023670 h 3618965"/>
              <a:gd name="connsiteX6" fmla="*/ 203951 w 3273238"/>
              <a:gd name="connsiteY6" fmla="*/ 13464 h 3618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3238" h="3618965">
                <a:moveTo>
                  <a:pt x="210437" y="0"/>
                </a:moveTo>
                <a:lnTo>
                  <a:pt x="3273238" y="0"/>
                </a:lnTo>
                <a:lnTo>
                  <a:pt x="3273238" y="3526409"/>
                </a:lnTo>
                <a:lnTo>
                  <a:pt x="3118338" y="3566238"/>
                </a:lnTo>
                <a:cubicBezTo>
                  <a:pt x="2949390" y="3600810"/>
                  <a:pt x="2774463" y="3618965"/>
                  <a:pt x="2595295" y="3618965"/>
                </a:cubicBezTo>
                <a:cubicBezTo>
                  <a:pt x="1161953" y="3618965"/>
                  <a:pt x="0" y="2457012"/>
                  <a:pt x="0" y="1023670"/>
                </a:cubicBezTo>
                <a:cubicBezTo>
                  <a:pt x="0" y="665335"/>
                  <a:pt x="72622" y="323961"/>
                  <a:pt x="203951" y="1346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95F33FA-67CD-9655-9CB2-7B8D970DE2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750" y="615908"/>
            <a:ext cx="1941657" cy="20968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9A28B8-0723-CCF0-893C-E990A9B7F4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524" y="3614633"/>
            <a:ext cx="2270190" cy="19381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0F72183-980E-3A76-AF8A-BAD080D499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8195" y="1356360"/>
            <a:ext cx="1678485" cy="17068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623E146-673B-F516-9E15-B84FD5813F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2033" y="106778"/>
            <a:ext cx="1520040" cy="1371923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CBE618C5-9DEB-9FF3-FF91-1F5646BB4441}"/>
              </a:ext>
            </a:extLst>
          </p:cNvPr>
          <p:cNvSpPr txBox="1">
            <a:spLocks/>
          </p:cNvSpPr>
          <p:nvPr/>
        </p:nvSpPr>
        <p:spPr>
          <a:xfrm>
            <a:off x="4654293" y="4522155"/>
            <a:ext cx="6044187" cy="4627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Title:            Digital Skills and Research Method         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1EB7F29-5127-A041-395E-F69F51858581}"/>
              </a:ext>
            </a:extLst>
          </p:cNvPr>
          <p:cNvSpPr txBox="1">
            <a:spLocks/>
          </p:cNvSpPr>
          <p:nvPr/>
        </p:nvSpPr>
        <p:spPr>
          <a:xfrm>
            <a:off x="4654293" y="4969546"/>
            <a:ext cx="5609219" cy="462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Lecturer’s Name:   Reza Taghizadeh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BB5F8923-7122-056F-A1B6-A7DA46AA460E}"/>
              </a:ext>
            </a:extLst>
          </p:cNvPr>
          <p:cNvSpPr txBox="1">
            <a:spLocks/>
          </p:cNvSpPr>
          <p:nvPr/>
        </p:nvSpPr>
        <p:spPr>
          <a:xfrm>
            <a:off x="4654293" y="5416936"/>
            <a:ext cx="5609219" cy="462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Name:   Shamim Naz</a:t>
            </a:r>
          </a:p>
        </p:txBody>
      </p:sp>
    </p:spTree>
    <p:extLst>
      <p:ext uri="{BB962C8B-B14F-4D97-AF65-F5344CB8AC3E}">
        <p14:creationId xmlns:p14="http://schemas.microsoft.com/office/powerpoint/2010/main" val="322398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5257D7A-C79C-3C03-CA4A-5731DA3B8386}"/>
              </a:ext>
            </a:extLst>
          </p:cNvPr>
          <p:cNvSpPr txBox="1">
            <a:spLocks/>
          </p:cNvSpPr>
          <p:nvPr/>
        </p:nvSpPr>
        <p:spPr>
          <a:xfrm>
            <a:off x="342931" y="1513113"/>
            <a:ext cx="6014622" cy="46264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Ashford Community Care Service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</a:t>
            </a:r>
            <a:r>
              <a:rPr lang="en-PK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taff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work in service user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homes, in supported living environments and in the main office.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good communication between staff is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providing information on daily activities, appointments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changes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visit details, reminders and other work-related information.</a:t>
            </a: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16D374A-8227-0E17-4B24-187083AD2DA1}"/>
              </a:ext>
            </a:extLst>
          </p:cNvPr>
          <p:cNvSpPr txBox="1">
            <a:spLocks/>
          </p:cNvSpPr>
          <p:nvPr/>
        </p:nvSpPr>
        <p:spPr>
          <a:xfrm>
            <a:off x="6520541" y="718458"/>
            <a:ext cx="5236029" cy="5410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F4C83B3-3F05-4A04-8DDE-72929FFCF733}"/>
              </a:ext>
            </a:extLst>
          </p:cNvPr>
          <p:cNvSpPr txBox="1">
            <a:spLocks/>
          </p:cNvSpPr>
          <p:nvPr/>
        </p:nvSpPr>
        <p:spPr>
          <a:xfrm>
            <a:off x="511910" y="348343"/>
            <a:ext cx="11146689" cy="94324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Workplace Task: Staff Communications and daily Updates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E7BA37-9FC9-7FA2-5764-C3DD21DDC1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1" y="1661705"/>
            <a:ext cx="3966518" cy="382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91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50811073-89F5-46D6-83D8-BA7644649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3442855"/>
          </a:xfrm>
          <a:custGeom>
            <a:avLst/>
            <a:gdLst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330471 w 12192000"/>
              <a:gd name="connsiteY43" fmla="*/ 3148294 h 3442855"/>
              <a:gd name="connsiteX44" fmla="*/ 2325930 w 12192000"/>
              <a:gd name="connsiteY44" fmla="*/ 3149646 h 3442855"/>
              <a:gd name="connsiteX45" fmla="*/ 2304043 w 12192000"/>
              <a:gd name="connsiteY45" fmla="*/ 3152858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330471 w 12192000"/>
              <a:gd name="connsiteY43" fmla="*/ 3148294 h 3442855"/>
              <a:gd name="connsiteX44" fmla="*/ 2325930 w 12192000"/>
              <a:gd name="connsiteY44" fmla="*/ 3149646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330471 w 12192000"/>
              <a:gd name="connsiteY43" fmla="*/ 3148294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63292 w 12192000"/>
              <a:gd name="connsiteY68" fmla="*/ 3316636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63292 w 12192000"/>
              <a:gd name="connsiteY68" fmla="*/ 3316636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63292 w 12192000"/>
              <a:gd name="connsiteY68" fmla="*/ 3316636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763355 w 12192000"/>
              <a:gd name="connsiteY53" fmla="*/ 3224928 h 3442855"/>
              <a:gd name="connsiteX54" fmla="*/ 1654444 w 12192000"/>
              <a:gd name="connsiteY54" fmla="*/ 3229661 h 3442855"/>
              <a:gd name="connsiteX55" fmla="*/ 1629483 w 12192000"/>
              <a:gd name="connsiteY55" fmla="*/ 3232675 h 3442855"/>
              <a:gd name="connsiteX56" fmla="*/ 1573012 w 12192000"/>
              <a:gd name="connsiteY56" fmla="*/ 3250275 h 3442855"/>
              <a:gd name="connsiteX57" fmla="*/ 1525936 w 12192000"/>
              <a:gd name="connsiteY57" fmla="*/ 3243056 h 3442855"/>
              <a:gd name="connsiteX58" fmla="*/ 1515932 w 12192000"/>
              <a:gd name="connsiteY58" fmla="*/ 3243699 h 3442855"/>
              <a:gd name="connsiteX59" fmla="*/ 1418247 w 12192000"/>
              <a:gd name="connsiteY59" fmla="*/ 3236042 h 3442855"/>
              <a:gd name="connsiteX60" fmla="*/ 1311781 w 12192000"/>
              <a:gd name="connsiteY60" fmla="*/ 3207733 h 3442855"/>
              <a:gd name="connsiteX61" fmla="*/ 1287526 w 12192000"/>
              <a:gd name="connsiteY61" fmla="*/ 3195564 h 3442855"/>
              <a:gd name="connsiteX62" fmla="*/ 1275912 w 12192000"/>
              <a:gd name="connsiteY62" fmla="*/ 3202348 h 3442855"/>
              <a:gd name="connsiteX63" fmla="*/ 1160923 w 12192000"/>
              <a:gd name="connsiteY63" fmla="*/ 3219676 h 3442855"/>
              <a:gd name="connsiteX64" fmla="*/ 909690 w 12192000"/>
              <a:gd name="connsiteY64" fmla="*/ 3216919 h 3442855"/>
              <a:gd name="connsiteX65" fmla="*/ 764020 w 12192000"/>
              <a:gd name="connsiteY65" fmla="*/ 3235844 h 3442855"/>
              <a:gd name="connsiteX66" fmla="*/ 701915 w 12192000"/>
              <a:gd name="connsiteY66" fmla="*/ 3250223 h 3442855"/>
              <a:gd name="connsiteX67" fmla="*/ 463292 w 12192000"/>
              <a:gd name="connsiteY67" fmla="*/ 3316636 h 3442855"/>
              <a:gd name="connsiteX68" fmla="*/ 369865 w 12192000"/>
              <a:gd name="connsiteY68" fmla="*/ 3339094 h 3442855"/>
              <a:gd name="connsiteX69" fmla="*/ 318911 w 12192000"/>
              <a:gd name="connsiteY69" fmla="*/ 3367912 h 3442855"/>
              <a:gd name="connsiteX70" fmla="*/ 119548 w 12192000"/>
              <a:gd name="connsiteY70" fmla="*/ 3404651 h 3442855"/>
              <a:gd name="connsiteX71" fmla="*/ 0 w 12192000"/>
              <a:gd name="connsiteY71" fmla="*/ 3414000 h 3442855"/>
              <a:gd name="connsiteX72" fmla="*/ 0 w 12192000"/>
              <a:gd name="connsiteY72" fmla="*/ 2 h 3442855"/>
              <a:gd name="connsiteX73" fmla="*/ 3459904 w 12192000"/>
              <a:gd name="connsiteY73" fmla="*/ 1 h 3442855"/>
              <a:gd name="connsiteX74" fmla="*/ 3459907 w 12192000"/>
              <a:gd name="connsiteY74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763355 w 12192000"/>
              <a:gd name="connsiteY52" fmla="*/ 3224928 h 3442855"/>
              <a:gd name="connsiteX53" fmla="*/ 1654444 w 12192000"/>
              <a:gd name="connsiteY53" fmla="*/ 3229661 h 3442855"/>
              <a:gd name="connsiteX54" fmla="*/ 1629483 w 12192000"/>
              <a:gd name="connsiteY54" fmla="*/ 3232675 h 3442855"/>
              <a:gd name="connsiteX55" fmla="*/ 1573012 w 12192000"/>
              <a:gd name="connsiteY55" fmla="*/ 3250275 h 3442855"/>
              <a:gd name="connsiteX56" fmla="*/ 1525936 w 12192000"/>
              <a:gd name="connsiteY56" fmla="*/ 3243056 h 3442855"/>
              <a:gd name="connsiteX57" fmla="*/ 1515932 w 12192000"/>
              <a:gd name="connsiteY57" fmla="*/ 3243699 h 3442855"/>
              <a:gd name="connsiteX58" fmla="*/ 1418247 w 12192000"/>
              <a:gd name="connsiteY58" fmla="*/ 3236042 h 3442855"/>
              <a:gd name="connsiteX59" fmla="*/ 1311781 w 12192000"/>
              <a:gd name="connsiteY59" fmla="*/ 3207733 h 3442855"/>
              <a:gd name="connsiteX60" fmla="*/ 1287526 w 12192000"/>
              <a:gd name="connsiteY60" fmla="*/ 3195564 h 3442855"/>
              <a:gd name="connsiteX61" fmla="*/ 1275912 w 12192000"/>
              <a:gd name="connsiteY61" fmla="*/ 3202348 h 3442855"/>
              <a:gd name="connsiteX62" fmla="*/ 1160923 w 12192000"/>
              <a:gd name="connsiteY62" fmla="*/ 3219676 h 3442855"/>
              <a:gd name="connsiteX63" fmla="*/ 909690 w 12192000"/>
              <a:gd name="connsiteY63" fmla="*/ 3216919 h 3442855"/>
              <a:gd name="connsiteX64" fmla="*/ 764020 w 12192000"/>
              <a:gd name="connsiteY64" fmla="*/ 3235844 h 3442855"/>
              <a:gd name="connsiteX65" fmla="*/ 701915 w 12192000"/>
              <a:gd name="connsiteY65" fmla="*/ 3250223 h 3442855"/>
              <a:gd name="connsiteX66" fmla="*/ 463292 w 12192000"/>
              <a:gd name="connsiteY66" fmla="*/ 3316636 h 3442855"/>
              <a:gd name="connsiteX67" fmla="*/ 369865 w 12192000"/>
              <a:gd name="connsiteY67" fmla="*/ 3339094 h 3442855"/>
              <a:gd name="connsiteX68" fmla="*/ 318911 w 12192000"/>
              <a:gd name="connsiteY68" fmla="*/ 3367912 h 3442855"/>
              <a:gd name="connsiteX69" fmla="*/ 119548 w 12192000"/>
              <a:gd name="connsiteY69" fmla="*/ 3404651 h 3442855"/>
              <a:gd name="connsiteX70" fmla="*/ 0 w 12192000"/>
              <a:gd name="connsiteY70" fmla="*/ 3414000 h 3442855"/>
              <a:gd name="connsiteX71" fmla="*/ 0 w 12192000"/>
              <a:gd name="connsiteY71" fmla="*/ 2 h 3442855"/>
              <a:gd name="connsiteX72" fmla="*/ 3459904 w 12192000"/>
              <a:gd name="connsiteY72" fmla="*/ 1 h 3442855"/>
              <a:gd name="connsiteX73" fmla="*/ 3459907 w 12192000"/>
              <a:gd name="connsiteY73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763355 w 12192000"/>
              <a:gd name="connsiteY52" fmla="*/ 3224928 h 3442855"/>
              <a:gd name="connsiteX53" fmla="*/ 1654444 w 12192000"/>
              <a:gd name="connsiteY53" fmla="*/ 3229661 h 3442855"/>
              <a:gd name="connsiteX54" fmla="*/ 1629483 w 12192000"/>
              <a:gd name="connsiteY54" fmla="*/ 3232675 h 3442855"/>
              <a:gd name="connsiteX55" fmla="*/ 1573012 w 12192000"/>
              <a:gd name="connsiteY55" fmla="*/ 3250275 h 3442855"/>
              <a:gd name="connsiteX56" fmla="*/ 1525936 w 12192000"/>
              <a:gd name="connsiteY56" fmla="*/ 3243056 h 3442855"/>
              <a:gd name="connsiteX57" fmla="*/ 1515932 w 12192000"/>
              <a:gd name="connsiteY57" fmla="*/ 3243699 h 3442855"/>
              <a:gd name="connsiteX58" fmla="*/ 1418247 w 12192000"/>
              <a:gd name="connsiteY58" fmla="*/ 3236042 h 3442855"/>
              <a:gd name="connsiteX59" fmla="*/ 1311781 w 12192000"/>
              <a:gd name="connsiteY59" fmla="*/ 3207733 h 3442855"/>
              <a:gd name="connsiteX60" fmla="*/ 1287526 w 12192000"/>
              <a:gd name="connsiteY60" fmla="*/ 3195564 h 3442855"/>
              <a:gd name="connsiteX61" fmla="*/ 1275912 w 12192000"/>
              <a:gd name="connsiteY61" fmla="*/ 3202348 h 3442855"/>
              <a:gd name="connsiteX62" fmla="*/ 1160923 w 12192000"/>
              <a:gd name="connsiteY62" fmla="*/ 3219676 h 3442855"/>
              <a:gd name="connsiteX63" fmla="*/ 909690 w 12192000"/>
              <a:gd name="connsiteY63" fmla="*/ 3216919 h 3442855"/>
              <a:gd name="connsiteX64" fmla="*/ 764020 w 12192000"/>
              <a:gd name="connsiteY64" fmla="*/ 3235844 h 3442855"/>
              <a:gd name="connsiteX65" fmla="*/ 701915 w 12192000"/>
              <a:gd name="connsiteY65" fmla="*/ 3250223 h 3442855"/>
              <a:gd name="connsiteX66" fmla="*/ 463292 w 12192000"/>
              <a:gd name="connsiteY66" fmla="*/ 3316636 h 3442855"/>
              <a:gd name="connsiteX67" fmla="*/ 369865 w 12192000"/>
              <a:gd name="connsiteY67" fmla="*/ 3339094 h 3442855"/>
              <a:gd name="connsiteX68" fmla="*/ 318911 w 12192000"/>
              <a:gd name="connsiteY68" fmla="*/ 3367912 h 3442855"/>
              <a:gd name="connsiteX69" fmla="*/ 119548 w 12192000"/>
              <a:gd name="connsiteY69" fmla="*/ 3404651 h 3442855"/>
              <a:gd name="connsiteX70" fmla="*/ 0 w 12192000"/>
              <a:gd name="connsiteY70" fmla="*/ 3414000 h 3442855"/>
              <a:gd name="connsiteX71" fmla="*/ 0 w 12192000"/>
              <a:gd name="connsiteY71" fmla="*/ 2 h 3442855"/>
              <a:gd name="connsiteX72" fmla="*/ 3459904 w 12192000"/>
              <a:gd name="connsiteY72" fmla="*/ 1 h 3442855"/>
              <a:gd name="connsiteX73" fmla="*/ 3459907 w 12192000"/>
              <a:gd name="connsiteY73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654444 w 12192000"/>
              <a:gd name="connsiteY52" fmla="*/ 3229661 h 3442855"/>
              <a:gd name="connsiteX53" fmla="*/ 1629483 w 12192000"/>
              <a:gd name="connsiteY53" fmla="*/ 3232675 h 3442855"/>
              <a:gd name="connsiteX54" fmla="*/ 1573012 w 12192000"/>
              <a:gd name="connsiteY54" fmla="*/ 3250275 h 3442855"/>
              <a:gd name="connsiteX55" fmla="*/ 1525936 w 12192000"/>
              <a:gd name="connsiteY55" fmla="*/ 3243056 h 3442855"/>
              <a:gd name="connsiteX56" fmla="*/ 1515932 w 12192000"/>
              <a:gd name="connsiteY56" fmla="*/ 3243699 h 3442855"/>
              <a:gd name="connsiteX57" fmla="*/ 1418247 w 12192000"/>
              <a:gd name="connsiteY57" fmla="*/ 3236042 h 3442855"/>
              <a:gd name="connsiteX58" fmla="*/ 1311781 w 12192000"/>
              <a:gd name="connsiteY58" fmla="*/ 3207733 h 3442855"/>
              <a:gd name="connsiteX59" fmla="*/ 1287526 w 12192000"/>
              <a:gd name="connsiteY59" fmla="*/ 3195564 h 3442855"/>
              <a:gd name="connsiteX60" fmla="*/ 1275912 w 12192000"/>
              <a:gd name="connsiteY60" fmla="*/ 3202348 h 3442855"/>
              <a:gd name="connsiteX61" fmla="*/ 1160923 w 12192000"/>
              <a:gd name="connsiteY61" fmla="*/ 3219676 h 3442855"/>
              <a:gd name="connsiteX62" fmla="*/ 909690 w 12192000"/>
              <a:gd name="connsiteY62" fmla="*/ 3216919 h 3442855"/>
              <a:gd name="connsiteX63" fmla="*/ 764020 w 12192000"/>
              <a:gd name="connsiteY63" fmla="*/ 3235844 h 3442855"/>
              <a:gd name="connsiteX64" fmla="*/ 701915 w 12192000"/>
              <a:gd name="connsiteY64" fmla="*/ 3250223 h 3442855"/>
              <a:gd name="connsiteX65" fmla="*/ 463292 w 12192000"/>
              <a:gd name="connsiteY65" fmla="*/ 3316636 h 3442855"/>
              <a:gd name="connsiteX66" fmla="*/ 369865 w 12192000"/>
              <a:gd name="connsiteY66" fmla="*/ 3339094 h 3442855"/>
              <a:gd name="connsiteX67" fmla="*/ 318911 w 12192000"/>
              <a:gd name="connsiteY67" fmla="*/ 3367912 h 3442855"/>
              <a:gd name="connsiteX68" fmla="*/ 119548 w 12192000"/>
              <a:gd name="connsiteY68" fmla="*/ 3404651 h 3442855"/>
              <a:gd name="connsiteX69" fmla="*/ 0 w 12192000"/>
              <a:gd name="connsiteY69" fmla="*/ 3414000 h 3442855"/>
              <a:gd name="connsiteX70" fmla="*/ 0 w 12192000"/>
              <a:gd name="connsiteY70" fmla="*/ 2 h 3442855"/>
              <a:gd name="connsiteX71" fmla="*/ 3459904 w 12192000"/>
              <a:gd name="connsiteY71" fmla="*/ 1 h 3442855"/>
              <a:gd name="connsiteX72" fmla="*/ 3459907 w 12192000"/>
              <a:gd name="connsiteY72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654444 w 12192000"/>
              <a:gd name="connsiteY52" fmla="*/ 3229661 h 3442855"/>
              <a:gd name="connsiteX53" fmla="*/ 1573012 w 12192000"/>
              <a:gd name="connsiteY53" fmla="*/ 3250275 h 3442855"/>
              <a:gd name="connsiteX54" fmla="*/ 1525936 w 12192000"/>
              <a:gd name="connsiteY54" fmla="*/ 3243056 h 3442855"/>
              <a:gd name="connsiteX55" fmla="*/ 1515932 w 12192000"/>
              <a:gd name="connsiteY55" fmla="*/ 3243699 h 3442855"/>
              <a:gd name="connsiteX56" fmla="*/ 1418247 w 12192000"/>
              <a:gd name="connsiteY56" fmla="*/ 3236042 h 3442855"/>
              <a:gd name="connsiteX57" fmla="*/ 1311781 w 12192000"/>
              <a:gd name="connsiteY57" fmla="*/ 3207733 h 3442855"/>
              <a:gd name="connsiteX58" fmla="*/ 1287526 w 12192000"/>
              <a:gd name="connsiteY58" fmla="*/ 3195564 h 3442855"/>
              <a:gd name="connsiteX59" fmla="*/ 1275912 w 12192000"/>
              <a:gd name="connsiteY59" fmla="*/ 3202348 h 3442855"/>
              <a:gd name="connsiteX60" fmla="*/ 1160923 w 12192000"/>
              <a:gd name="connsiteY60" fmla="*/ 3219676 h 3442855"/>
              <a:gd name="connsiteX61" fmla="*/ 909690 w 12192000"/>
              <a:gd name="connsiteY61" fmla="*/ 3216919 h 3442855"/>
              <a:gd name="connsiteX62" fmla="*/ 764020 w 12192000"/>
              <a:gd name="connsiteY62" fmla="*/ 3235844 h 3442855"/>
              <a:gd name="connsiteX63" fmla="*/ 701915 w 12192000"/>
              <a:gd name="connsiteY63" fmla="*/ 3250223 h 3442855"/>
              <a:gd name="connsiteX64" fmla="*/ 463292 w 12192000"/>
              <a:gd name="connsiteY64" fmla="*/ 3316636 h 3442855"/>
              <a:gd name="connsiteX65" fmla="*/ 369865 w 12192000"/>
              <a:gd name="connsiteY65" fmla="*/ 3339094 h 3442855"/>
              <a:gd name="connsiteX66" fmla="*/ 318911 w 12192000"/>
              <a:gd name="connsiteY66" fmla="*/ 3367912 h 3442855"/>
              <a:gd name="connsiteX67" fmla="*/ 119548 w 12192000"/>
              <a:gd name="connsiteY67" fmla="*/ 3404651 h 3442855"/>
              <a:gd name="connsiteX68" fmla="*/ 0 w 12192000"/>
              <a:gd name="connsiteY68" fmla="*/ 3414000 h 3442855"/>
              <a:gd name="connsiteX69" fmla="*/ 0 w 12192000"/>
              <a:gd name="connsiteY69" fmla="*/ 2 h 3442855"/>
              <a:gd name="connsiteX70" fmla="*/ 3459904 w 12192000"/>
              <a:gd name="connsiteY70" fmla="*/ 1 h 3442855"/>
              <a:gd name="connsiteX71" fmla="*/ 3459907 w 12192000"/>
              <a:gd name="connsiteY71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715859 w 12192000"/>
              <a:gd name="connsiteY52" fmla="*/ 3229661 h 3442855"/>
              <a:gd name="connsiteX53" fmla="*/ 1573012 w 12192000"/>
              <a:gd name="connsiteY53" fmla="*/ 3250275 h 3442855"/>
              <a:gd name="connsiteX54" fmla="*/ 1525936 w 12192000"/>
              <a:gd name="connsiteY54" fmla="*/ 3243056 h 3442855"/>
              <a:gd name="connsiteX55" fmla="*/ 1515932 w 12192000"/>
              <a:gd name="connsiteY55" fmla="*/ 3243699 h 3442855"/>
              <a:gd name="connsiteX56" fmla="*/ 1418247 w 12192000"/>
              <a:gd name="connsiteY56" fmla="*/ 3236042 h 3442855"/>
              <a:gd name="connsiteX57" fmla="*/ 1311781 w 12192000"/>
              <a:gd name="connsiteY57" fmla="*/ 3207733 h 3442855"/>
              <a:gd name="connsiteX58" fmla="*/ 1287526 w 12192000"/>
              <a:gd name="connsiteY58" fmla="*/ 3195564 h 3442855"/>
              <a:gd name="connsiteX59" fmla="*/ 1275912 w 12192000"/>
              <a:gd name="connsiteY59" fmla="*/ 3202348 h 3442855"/>
              <a:gd name="connsiteX60" fmla="*/ 1160923 w 12192000"/>
              <a:gd name="connsiteY60" fmla="*/ 3219676 h 3442855"/>
              <a:gd name="connsiteX61" fmla="*/ 909690 w 12192000"/>
              <a:gd name="connsiteY61" fmla="*/ 3216919 h 3442855"/>
              <a:gd name="connsiteX62" fmla="*/ 764020 w 12192000"/>
              <a:gd name="connsiteY62" fmla="*/ 3235844 h 3442855"/>
              <a:gd name="connsiteX63" fmla="*/ 701915 w 12192000"/>
              <a:gd name="connsiteY63" fmla="*/ 3250223 h 3442855"/>
              <a:gd name="connsiteX64" fmla="*/ 463292 w 12192000"/>
              <a:gd name="connsiteY64" fmla="*/ 3316636 h 3442855"/>
              <a:gd name="connsiteX65" fmla="*/ 369865 w 12192000"/>
              <a:gd name="connsiteY65" fmla="*/ 3339094 h 3442855"/>
              <a:gd name="connsiteX66" fmla="*/ 318911 w 12192000"/>
              <a:gd name="connsiteY66" fmla="*/ 3367912 h 3442855"/>
              <a:gd name="connsiteX67" fmla="*/ 119548 w 12192000"/>
              <a:gd name="connsiteY67" fmla="*/ 3404651 h 3442855"/>
              <a:gd name="connsiteX68" fmla="*/ 0 w 12192000"/>
              <a:gd name="connsiteY68" fmla="*/ 3414000 h 3442855"/>
              <a:gd name="connsiteX69" fmla="*/ 0 w 12192000"/>
              <a:gd name="connsiteY69" fmla="*/ 2 h 3442855"/>
              <a:gd name="connsiteX70" fmla="*/ 3459904 w 12192000"/>
              <a:gd name="connsiteY70" fmla="*/ 1 h 3442855"/>
              <a:gd name="connsiteX71" fmla="*/ 3459907 w 12192000"/>
              <a:gd name="connsiteY71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32874 w 12192000"/>
              <a:gd name="connsiteY33" fmla="*/ 2826106 h 3442855"/>
              <a:gd name="connsiteX34" fmla="*/ 9340481 w 12192000"/>
              <a:gd name="connsiteY34" fmla="*/ 2831628 h 3442855"/>
              <a:gd name="connsiteX35" fmla="*/ 9191002 w 12192000"/>
              <a:gd name="connsiteY35" fmla="*/ 2776544 h 3442855"/>
              <a:gd name="connsiteX36" fmla="*/ 9181756 w 12192000"/>
              <a:gd name="connsiteY36" fmla="*/ 2773801 h 3442855"/>
              <a:gd name="connsiteX37" fmla="*/ 8912415 w 12192000"/>
              <a:gd name="connsiteY37" fmla="*/ 2765023 h 3442855"/>
              <a:gd name="connsiteX38" fmla="*/ 7709716 w 12192000"/>
              <a:gd name="connsiteY38" fmla="*/ 2795956 h 3442855"/>
              <a:gd name="connsiteX39" fmla="*/ 6923164 w 12192000"/>
              <a:gd name="connsiteY39" fmla="*/ 2920980 h 3442855"/>
              <a:gd name="connsiteX40" fmla="*/ 3308915 w 12192000"/>
              <a:gd name="connsiteY40" fmla="*/ 3049912 h 3442855"/>
              <a:gd name="connsiteX41" fmla="*/ 2643050 w 12192000"/>
              <a:gd name="connsiteY41" fmla="*/ 3112559 h 3442855"/>
              <a:gd name="connsiteX42" fmla="*/ 2426006 w 12192000"/>
              <a:gd name="connsiteY42" fmla="*/ 3161942 h 3442855"/>
              <a:gd name="connsiteX43" fmla="*/ 2291811 w 12192000"/>
              <a:gd name="connsiteY43" fmla="*/ 3176941 h 3442855"/>
              <a:gd name="connsiteX44" fmla="*/ 2201685 w 12192000"/>
              <a:gd name="connsiteY44" fmla="*/ 3200625 h 3442855"/>
              <a:gd name="connsiteX45" fmla="*/ 2046141 w 12192000"/>
              <a:gd name="connsiteY45" fmla="*/ 3203263 h 3442855"/>
              <a:gd name="connsiteX46" fmla="*/ 1953987 w 12192000"/>
              <a:gd name="connsiteY46" fmla="*/ 3176250 h 3442855"/>
              <a:gd name="connsiteX47" fmla="*/ 1924440 w 12192000"/>
              <a:gd name="connsiteY47" fmla="*/ 3170393 h 3442855"/>
              <a:gd name="connsiteX48" fmla="*/ 1907653 w 12192000"/>
              <a:gd name="connsiteY48" fmla="*/ 3175484 h 3442855"/>
              <a:gd name="connsiteX49" fmla="*/ 1856828 w 12192000"/>
              <a:gd name="connsiteY49" fmla="*/ 3184705 h 3442855"/>
              <a:gd name="connsiteX50" fmla="*/ 1831611 w 12192000"/>
              <a:gd name="connsiteY50" fmla="*/ 3205201 h 3442855"/>
              <a:gd name="connsiteX51" fmla="*/ 1715859 w 12192000"/>
              <a:gd name="connsiteY51" fmla="*/ 3229661 h 3442855"/>
              <a:gd name="connsiteX52" fmla="*/ 1573012 w 12192000"/>
              <a:gd name="connsiteY52" fmla="*/ 3250275 h 3442855"/>
              <a:gd name="connsiteX53" fmla="*/ 1525936 w 12192000"/>
              <a:gd name="connsiteY53" fmla="*/ 3243056 h 3442855"/>
              <a:gd name="connsiteX54" fmla="*/ 1515932 w 12192000"/>
              <a:gd name="connsiteY54" fmla="*/ 3243699 h 3442855"/>
              <a:gd name="connsiteX55" fmla="*/ 1418247 w 12192000"/>
              <a:gd name="connsiteY55" fmla="*/ 3236042 h 3442855"/>
              <a:gd name="connsiteX56" fmla="*/ 1311781 w 12192000"/>
              <a:gd name="connsiteY56" fmla="*/ 3207733 h 3442855"/>
              <a:gd name="connsiteX57" fmla="*/ 1287526 w 12192000"/>
              <a:gd name="connsiteY57" fmla="*/ 3195564 h 3442855"/>
              <a:gd name="connsiteX58" fmla="*/ 1275912 w 12192000"/>
              <a:gd name="connsiteY58" fmla="*/ 3202348 h 3442855"/>
              <a:gd name="connsiteX59" fmla="*/ 1160923 w 12192000"/>
              <a:gd name="connsiteY59" fmla="*/ 3219676 h 3442855"/>
              <a:gd name="connsiteX60" fmla="*/ 909690 w 12192000"/>
              <a:gd name="connsiteY60" fmla="*/ 3216919 h 3442855"/>
              <a:gd name="connsiteX61" fmla="*/ 764020 w 12192000"/>
              <a:gd name="connsiteY61" fmla="*/ 3235844 h 3442855"/>
              <a:gd name="connsiteX62" fmla="*/ 701915 w 12192000"/>
              <a:gd name="connsiteY62" fmla="*/ 3250223 h 3442855"/>
              <a:gd name="connsiteX63" fmla="*/ 463292 w 12192000"/>
              <a:gd name="connsiteY63" fmla="*/ 3316636 h 3442855"/>
              <a:gd name="connsiteX64" fmla="*/ 369865 w 12192000"/>
              <a:gd name="connsiteY64" fmla="*/ 3339094 h 3442855"/>
              <a:gd name="connsiteX65" fmla="*/ 318911 w 12192000"/>
              <a:gd name="connsiteY65" fmla="*/ 3367912 h 3442855"/>
              <a:gd name="connsiteX66" fmla="*/ 119548 w 12192000"/>
              <a:gd name="connsiteY66" fmla="*/ 3404651 h 3442855"/>
              <a:gd name="connsiteX67" fmla="*/ 0 w 12192000"/>
              <a:gd name="connsiteY67" fmla="*/ 3414000 h 3442855"/>
              <a:gd name="connsiteX68" fmla="*/ 0 w 12192000"/>
              <a:gd name="connsiteY68" fmla="*/ 2 h 3442855"/>
              <a:gd name="connsiteX69" fmla="*/ 3459904 w 12192000"/>
              <a:gd name="connsiteY69" fmla="*/ 1 h 3442855"/>
              <a:gd name="connsiteX70" fmla="*/ 3459907 w 12192000"/>
              <a:gd name="connsiteY70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71588 w 12192000"/>
              <a:gd name="connsiteY11" fmla="*/ 3113441 h 3442855"/>
              <a:gd name="connsiteX12" fmla="*/ 11270977 w 12192000"/>
              <a:gd name="connsiteY12" fmla="*/ 3100396 h 3442855"/>
              <a:gd name="connsiteX13" fmla="*/ 11250574 w 12192000"/>
              <a:gd name="connsiteY13" fmla="*/ 3091174 h 3442855"/>
              <a:gd name="connsiteX14" fmla="*/ 11246505 w 12192000"/>
              <a:gd name="connsiteY14" fmla="*/ 3086783 h 3442855"/>
              <a:gd name="connsiteX15" fmla="*/ 11221805 w 12192000"/>
              <a:gd name="connsiteY15" fmla="*/ 3063540 h 3442855"/>
              <a:gd name="connsiteX16" fmla="*/ 11135382 w 12192000"/>
              <a:gd name="connsiteY16" fmla="*/ 3062095 h 3442855"/>
              <a:gd name="connsiteX17" fmla="*/ 11056771 w 12192000"/>
              <a:gd name="connsiteY17" fmla="*/ 3020684 h 3442855"/>
              <a:gd name="connsiteX18" fmla="*/ 10800887 w 12192000"/>
              <a:gd name="connsiteY18" fmla="*/ 2963080 h 3442855"/>
              <a:gd name="connsiteX19" fmla="*/ 10701230 w 12192000"/>
              <a:gd name="connsiteY19" fmla="*/ 2935785 h 3442855"/>
              <a:gd name="connsiteX20" fmla="*/ 10529686 w 12192000"/>
              <a:gd name="connsiteY20" fmla="*/ 2918071 h 3442855"/>
              <a:gd name="connsiteX21" fmla="*/ 10337584 w 12192000"/>
              <a:gd name="connsiteY21" fmla="*/ 2926238 h 3442855"/>
              <a:gd name="connsiteX22" fmla="*/ 10179941 w 12192000"/>
              <a:gd name="connsiteY22" fmla="*/ 2930174 h 3442855"/>
              <a:gd name="connsiteX23" fmla="*/ 10129038 w 12192000"/>
              <a:gd name="connsiteY23" fmla="*/ 2929992 h 3442855"/>
              <a:gd name="connsiteX24" fmla="*/ 10044809 w 12192000"/>
              <a:gd name="connsiteY24" fmla="*/ 2932587 h 3442855"/>
              <a:gd name="connsiteX25" fmla="*/ 9923926 w 12192000"/>
              <a:gd name="connsiteY25" fmla="*/ 2936679 h 3442855"/>
              <a:gd name="connsiteX26" fmla="*/ 9825938 w 12192000"/>
              <a:gd name="connsiteY26" fmla="*/ 2915287 h 3442855"/>
              <a:gd name="connsiteX27" fmla="*/ 9761662 w 12192000"/>
              <a:gd name="connsiteY27" fmla="*/ 2916695 h 3442855"/>
              <a:gd name="connsiteX28" fmla="*/ 9688436 w 12192000"/>
              <a:gd name="connsiteY28" fmla="*/ 2894364 h 3442855"/>
              <a:gd name="connsiteX29" fmla="*/ 9626359 w 12192000"/>
              <a:gd name="connsiteY29" fmla="*/ 2876388 h 3442855"/>
              <a:gd name="connsiteX30" fmla="*/ 9536686 w 12192000"/>
              <a:gd name="connsiteY30" fmla="*/ 2845662 h 3442855"/>
              <a:gd name="connsiteX31" fmla="*/ 9500517 w 12192000"/>
              <a:gd name="connsiteY31" fmla="*/ 2847197 h 3442855"/>
              <a:gd name="connsiteX32" fmla="*/ 9432874 w 12192000"/>
              <a:gd name="connsiteY32" fmla="*/ 2826106 h 3442855"/>
              <a:gd name="connsiteX33" fmla="*/ 9340481 w 12192000"/>
              <a:gd name="connsiteY33" fmla="*/ 2831628 h 3442855"/>
              <a:gd name="connsiteX34" fmla="*/ 9191002 w 12192000"/>
              <a:gd name="connsiteY34" fmla="*/ 2776544 h 3442855"/>
              <a:gd name="connsiteX35" fmla="*/ 9181756 w 12192000"/>
              <a:gd name="connsiteY35" fmla="*/ 2773801 h 3442855"/>
              <a:gd name="connsiteX36" fmla="*/ 8912415 w 12192000"/>
              <a:gd name="connsiteY36" fmla="*/ 2765023 h 3442855"/>
              <a:gd name="connsiteX37" fmla="*/ 7709716 w 12192000"/>
              <a:gd name="connsiteY37" fmla="*/ 2795956 h 3442855"/>
              <a:gd name="connsiteX38" fmla="*/ 6923164 w 12192000"/>
              <a:gd name="connsiteY38" fmla="*/ 2920980 h 3442855"/>
              <a:gd name="connsiteX39" fmla="*/ 3308915 w 12192000"/>
              <a:gd name="connsiteY39" fmla="*/ 3049912 h 3442855"/>
              <a:gd name="connsiteX40" fmla="*/ 2643050 w 12192000"/>
              <a:gd name="connsiteY40" fmla="*/ 3112559 h 3442855"/>
              <a:gd name="connsiteX41" fmla="*/ 2426006 w 12192000"/>
              <a:gd name="connsiteY41" fmla="*/ 3161942 h 3442855"/>
              <a:gd name="connsiteX42" fmla="*/ 2291811 w 12192000"/>
              <a:gd name="connsiteY42" fmla="*/ 3176941 h 3442855"/>
              <a:gd name="connsiteX43" fmla="*/ 2201685 w 12192000"/>
              <a:gd name="connsiteY43" fmla="*/ 3200625 h 3442855"/>
              <a:gd name="connsiteX44" fmla="*/ 2046141 w 12192000"/>
              <a:gd name="connsiteY44" fmla="*/ 3203263 h 3442855"/>
              <a:gd name="connsiteX45" fmla="*/ 1953987 w 12192000"/>
              <a:gd name="connsiteY45" fmla="*/ 3176250 h 3442855"/>
              <a:gd name="connsiteX46" fmla="*/ 1924440 w 12192000"/>
              <a:gd name="connsiteY46" fmla="*/ 3170393 h 3442855"/>
              <a:gd name="connsiteX47" fmla="*/ 1907653 w 12192000"/>
              <a:gd name="connsiteY47" fmla="*/ 3175484 h 3442855"/>
              <a:gd name="connsiteX48" fmla="*/ 1856828 w 12192000"/>
              <a:gd name="connsiteY48" fmla="*/ 3184705 h 3442855"/>
              <a:gd name="connsiteX49" fmla="*/ 1831611 w 12192000"/>
              <a:gd name="connsiteY49" fmla="*/ 3205201 h 3442855"/>
              <a:gd name="connsiteX50" fmla="*/ 1715859 w 12192000"/>
              <a:gd name="connsiteY50" fmla="*/ 3229661 h 3442855"/>
              <a:gd name="connsiteX51" fmla="*/ 1573012 w 12192000"/>
              <a:gd name="connsiteY51" fmla="*/ 3250275 h 3442855"/>
              <a:gd name="connsiteX52" fmla="*/ 1525936 w 12192000"/>
              <a:gd name="connsiteY52" fmla="*/ 3243056 h 3442855"/>
              <a:gd name="connsiteX53" fmla="*/ 1515932 w 12192000"/>
              <a:gd name="connsiteY53" fmla="*/ 3243699 h 3442855"/>
              <a:gd name="connsiteX54" fmla="*/ 1418247 w 12192000"/>
              <a:gd name="connsiteY54" fmla="*/ 3236042 h 3442855"/>
              <a:gd name="connsiteX55" fmla="*/ 1311781 w 12192000"/>
              <a:gd name="connsiteY55" fmla="*/ 3207733 h 3442855"/>
              <a:gd name="connsiteX56" fmla="*/ 1287526 w 12192000"/>
              <a:gd name="connsiteY56" fmla="*/ 3195564 h 3442855"/>
              <a:gd name="connsiteX57" fmla="*/ 1275912 w 12192000"/>
              <a:gd name="connsiteY57" fmla="*/ 3202348 h 3442855"/>
              <a:gd name="connsiteX58" fmla="*/ 1160923 w 12192000"/>
              <a:gd name="connsiteY58" fmla="*/ 3219676 h 3442855"/>
              <a:gd name="connsiteX59" fmla="*/ 909690 w 12192000"/>
              <a:gd name="connsiteY59" fmla="*/ 3216919 h 3442855"/>
              <a:gd name="connsiteX60" fmla="*/ 764020 w 12192000"/>
              <a:gd name="connsiteY60" fmla="*/ 3235844 h 3442855"/>
              <a:gd name="connsiteX61" fmla="*/ 701915 w 12192000"/>
              <a:gd name="connsiteY61" fmla="*/ 3250223 h 3442855"/>
              <a:gd name="connsiteX62" fmla="*/ 463292 w 12192000"/>
              <a:gd name="connsiteY62" fmla="*/ 3316636 h 3442855"/>
              <a:gd name="connsiteX63" fmla="*/ 369865 w 12192000"/>
              <a:gd name="connsiteY63" fmla="*/ 3339094 h 3442855"/>
              <a:gd name="connsiteX64" fmla="*/ 318911 w 12192000"/>
              <a:gd name="connsiteY64" fmla="*/ 3367912 h 3442855"/>
              <a:gd name="connsiteX65" fmla="*/ 119548 w 12192000"/>
              <a:gd name="connsiteY65" fmla="*/ 3404651 h 3442855"/>
              <a:gd name="connsiteX66" fmla="*/ 0 w 12192000"/>
              <a:gd name="connsiteY66" fmla="*/ 3414000 h 3442855"/>
              <a:gd name="connsiteX67" fmla="*/ 0 w 12192000"/>
              <a:gd name="connsiteY67" fmla="*/ 2 h 3442855"/>
              <a:gd name="connsiteX68" fmla="*/ 3459904 w 12192000"/>
              <a:gd name="connsiteY68" fmla="*/ 1 h 3442855"/>
              <a:gd name="connsiteX69" fmla="*/ 3459907 w 12192000"/>
              <a:gd name="connsiteY69" fmla="*/ 0 h 3442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2192000" h="3442855">
                <a:moveTo>
                  <a:pt x="3459907" y="0"/>
                </a:moveTo>
                <a:lnTo>
                  <a:pt x="12192000" y="0"/>
                </a:lnTo>
                <a:lnTo>
                  <a:pt x="12192000" y="3442855"/>
                </a:lnTo>
                <a:lnTo>
                  <a:pt x="12076094" y="3423357"/>
                </a:lnTo>
                <a:cubicBezTo>
                  <a:pt x="12005159" y="3438127"/>
                  <a:pt x="12014346" y="3381657"/>
                  <a:pt x="11974360" y="3396494"/>
                </a:cubicBezTo>
                <a:cubicBezTo>
                  <a:pt x="11904719" y="3371812"/>
                  <a:pt x="11861782" y="3344051"/>
                  <a:pt x="11825709" y="3356473"/>
                </a:cubicBezTo>
                <a:cubicBezTo>
                  <a:pt x="11795915" y="3337312"/>
                  <a:pt x="11776282" y="3287434"/>
                  <a:pt x="11731940" y="3297768"/>
                </a:cubicBezTo>
                <a:cubicBezTo>
                  <a:pt x="11745979" y="3276550"/>
                  <a:pt x="11683245" y="3292173"/>
                  <a:pt x="11676634" y="3269119"/>
                </a:cubicBezTo>
                <a:cubicBezTo>
                  <a:pt x="11673835" y="3250701"/>
                  <a:pt x="11654148" y="3251146"/>
                  <a:pt x="11639416" y="3243537"/>
                </a:cubicBezTo>
                <a:cubicBezTo>
                  <a:pt x="11629359" y="3224298"/>
                  <a:pt x="11554687" y="3202798"/>
                  <a:pt x="11528409" y="3203904"/>
                </a:cubicBezTo>
                <a:cubicBezTo>
                  <a:pt x="11453995" y="3217978"/>
                  <a:pt x="11397027" y="3139530"/>
                  <a:pt x="11337600" y="3148858"/>
                </a:cubicBezTo>
                <a:cubicBezTo>
                  <a:pt x="11294796" y="3133781"/>
                  <a:pt x="11282692" y="3121518"/>
                  <a:pt x="11271588" y="3113441"/>
                </a:cubicBezTo>
                <a:cubicBezTo>
                  <a:pt x="11271384" y="3109093"/>
                  <a:pt x="11271181" y="3104744"/>
                  <a:pt x="11270977" y="3100396"/>
                </a:cubicBezTo>
                <a:lnTo>
                  <a:pt x="11250574" y="3091174"/>
                </a:lnTo>
                <a:lnTo>
                  <a:pt x="11246505" y="3086783"/>
                </a:lnTo>
                <a:cubicBezTo>
                  <a:pt x="11238764" y="3078354"/>
                  <a:pt x="11230851" y="3070308"/>
                  <a:pt x="11221805" y="3063540"/>
                </a:cubicBezTo>
                <a:cubicBezTo>
                  <a:pt x="11194819" y="3110734"/>
                  <a:pt x="11140396" y="3013748"/>
                  <a:pt x="11135382" y="3062095"/>
                </a:cubicBezTo>
                <a:cubicBezTo>
                  <a:pt x="11080975" y="3033115"/>
                  <a:pt x="11090475" y="3086737"/>
                  <a:pt x="11056771" y="3020684"/>
                </a:cubicBezTo>
                <a:cubicBezTo>
                  <a:pt x="10950489" y="2984550"/>
                  <a:pt x="10968513" y="2976705"/>
                  <a:pt x="10800887" y="2963080"/>
                </a:cubicBezTo>
                <a:cubicBezTo>
                  <a:pt x="10782723" y="2947697"/>
                  <a:pt x="10721294" y="2942886"/>
                  <a:pt x="10701230" y="2935785"/>
                </a:cubicBezTo>
                <a:lnTo>
                  <a:pt x="10529686" y="2918071"/>
                </a:lnTo>
                <a:cubicBezTo>
                  <a:pt x="10467898" y="2936564"/>
                  <a:pt x="10391723" y="2920684"/>
                  <a:pt x="10337584" y="2926238"/>
                </a:cubicBezTo>
                <a:cubicBezTo>
                  <a:pt x="10271486" y="2936266"/>
                  <a:pt x="10261085" y="2903356"/>
                  <a:pt x="10179941" y="2930174"/>
                </a:cubicBezTo>
                <a:cubicBezTo>
                  <a:pt x="10171294" y="2901323"/>
                  <a:pt x="10143743" y="2928373"/>
                  <a:pt x="10129038" y="2929992"/>
                </a:cubicBezTo>
                <a:cubicBezTo>
                  <a:pt x="10111049" y="2935411"/>
                  <a:pt x="10080763" y="2928965"/>
                  <a:pt x="10044809" y="2932587"/>
                </a:cubicBezTo>
                <a:cubicBezTo>
                  <a:pt x="9986964" y="2934979"/>
                  <a:pt x="10040427" y="2926217"/>
                  <a:pt x="9923926" y="2936679"/>
                </a:cubicBezTo>
                <a:cubicBezTo>
                  <a:pt x="9890801" y="2937500"/>
                  <a:pt x="9863184" y="2908407"/>
                  <a:pt x="9825938" y="2915287"/>
                </a:cubicBezTo>
                <a:lnTo>
                  <a:pt x="9761662" y="2916695"/>
                </a:lnTo>
                <a:lnTo>
                  <a:pt x="9688436" y="2894364"/>
                </a:lnTo>
                <a:lnTo>
                  <a:pt x="9626359" y="2876388"/>
                </a:lnTo>
                <a:lnTo>
                  <a:pt x="9536686" y="2845662"/>
                </a:lnTo>
                <a:cubicBezTo>
                  <a:pt x="9530621" y="2846717"/>
                  <a:pt x="9510170" y="2854046"/>
                  <a:pt x="9500517" y="2847197"/>
                </a:cubicBezTo>
                <a:lnTo>
                  <a:pt x="9432874" y="2826106"/>
                </a:lnTo>
                <a:cubicBezTo>
                  <a:pt x="9425326" y="2827008"/>
                  <a:pt x="9347481" y="2827961"/>
                  <a:pt x="9340481" y="2831628"/>
                </a:cubicBezTo>
                <a:cubicBezTo>
                  <a:pt x="9293603" y="2778331"/>
                  <a:pt x="9255558" y="2808341"/>
                  <a:pt x="9191002" y="2776544"/>
                </a:cubicBezTo>
                <a:lnTo>
                  <a:pt x="9181756" y="2773801"/>
                </a:lnTo>
                <a:lnTo>
                  <a:pt x="8912415" y="2765023"/>
                </a:lnTo>
                <a:lnTo>
                  <a:pt x="7709716" y="2795956"/>
                </a:lnTo>
                <a:cubicBezTo>
                  <a:pt x="7352819" y="2829880"/>
                  <a:pt x="7380767" y="2943418"/>
                  <a:pt x="6923164" y="2920980"/>
                </a:cubicBezTo>
                <a:cubicBezTo>
                  <a:pt x="5970798" y="2826379"/>
                  <a:pt x="4381146" y="3024064"/>
                  <a:pt x="3308915" y="3049912"/>
                </a:cubicBezTo>
                <a:cubicBezTo>
                  <a:pt x="3098453" y="3075471"/>
                  <a:pt x="2865005" y="3091676"/>
                  <a:pt x="2643050" y="3112559"/>
                </a:cubicBezTo>
                <a:lnTo>
                  <a:pt x="2426006" y="3161942"/>
                </a:lnTo>
                <a:lnTo>
                  <a:pt x="2291811" y="3176941"/>
                </a:lnTo>
                <a:lnTo>
                  <a:pt x="2201685" y="3200625"/>
                </a:lnTo>
                <a:cubicBezTo>
                  <a:pt x="2115718" y="3217427"/>
                  <a:pt x="2132108" y="3186461"/>
                  <a:pt x="2046141" y="3203263"/>
                </a:cubicBezTo>
                <a:cubicBezTo>
                  <a:pt x="2010569" y="3191771"/>
                  <a:pt x="1980262" y="3182883"/>
                  <a:pt x="1953987" y="3176250"/>
                </a:cubicBezTo>
                <a:lnTo>
                  <a:pt x="1924440" y="3170393"/>
                </a:lnTo>
                <a:lnTo>
                  <a:pt x="1907653" y="3175484"/>
                </a:lnTo>
                <a:cubicBezTo>
                  <a:pt x="1878061" y="3178004"/>
                  <a:pt x="1876006" y="3207968"/>
                  <a:pt x="1856828" y="3184705"/>
                </a:cubicBezTo>
                <a:lnTo>
                  <a:pt x="1831611" y="3205201"/>
                </a:lnTo>
                <a:lnTo>
                  <a:pt x="1715859" y="3229661"/>
                </a:lnTo>
                <a:lnTo>
                  <a:pt x="1573012" y="3250275"/>
                </a:lnTo>
                <a:lnTo>
                  <a:pt x="1525936" y="3243056"/>
                </a:lnTo>
                <a:lnTo>
                  <a:pt x="1515932" y="3243699"/>
                </a:lnTo>
                <a:cubicBezTo>
                  <a:pt x="1483797" y="3247820"/>
                  <a:pt x="1486309" y="3252662"/>
                  <a:pt x="1418247" y="3236042"/>
                </a:cubicBezTo>
                <a:cubicBezTo>
                  <a:pt x="1389292" y="3213946"/>
                  <a:pt x="1345427" y="3216968"/>
                  <a:pt x="1311781" y="3207733"/>
                </a:cubicBezTo>
                <a:lnTo>
                  <a:pt x="1287526" y="3195564"/>
                </a:lnTo>
                <a:lnTo>
                  <a:pt x="1275912" y="3202348"/>
                </a:lnTo>
                <a:cubicBezTo>
                  <a:pt x="1219626" y="3232740"/>
                  <a:pt x="1230867" y="3206674"/>
                  <a:pt x="1160923" y="3219676"/>
                </a:cubicBezTo>
                <a:cubicBezTo>
                  <a:pt x="1120939" y="3215839"/>
                  <a:pt x="1029087" y="3185516"/>
                  <a:pt x="909690" y="3216919"/>
                </a:cubicBezTo>
                <a:cubicBezTo>
                  <a:pt x="860463" y="3220671"/>
                  <a:pt x="794970" y="3221233"/>
                  <a:pt x="764020" y="3235844"/>
                </a:cubicBezTo>
                <a:cubicBezTo>
                  <a:pt x="713142" y="3261931"/>
                  <a:pt x="769145" y="3237498"/>
                  <a:pt x="701915" y="3250223"/>
                </a:cubicBezTo>
                <a:cubicBezTo>
                  <a:pt x="644188" y="3215027"/>
                  <a:pt x="531278" y="3284445"/>
                  <a:pt x="463292" y="3316636"/>
                </a:cubicBezTo>
                <a:cubicBezTo>
                  <a:pt x="456096" y="3336479"/>
                  <a:pt x="389128" y="3337531"/>
                  <a:pt x="369865" y="3339094"/>
                </a:cubicBezTo>
                <a:cubicBezTo>
                  <a:pt x="365488" y="3372375"/>
                  <a:pt x="330307" y="3346614"/>
                  <a:pt x="318911" y="3367912"/>
                </a:cubicBezTo>
                <a:cubicBezTo>
                  <a:pt x="256531" y="3381126"/>
                  <a:pt x="186611" y="3396061"/>
                  <a:pt x="119548" y="3404651"/>
                </a:cubicBezTo>
                <a:lnTo>
                  <a:pt x="0" y="3414000"/>
                </a:lnTo>
                <a:lnTo>
                  <a:pt x="0" y="2"/>
                </a:lnTo>
                <a:lnTo>
                  <a:pt x="3459904" y="1"/>
                </a:lnTo>
                <a:cubicBezTo>
                  <a:pt x="3459905" y="1"/>
                  <a:pt x="3459906" y="0"/>
                  <a:pt x="3459907" y="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4BD0A42-B011-4DBF-B5CD-6718A97E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924" y="627385"/>
            <a:ext cx="9620251" cy="85624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Microsoft 365 Tool: Microsoft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endParaRPr lang="en-US" sz="4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608CD17C-4A7C-477D-A659-BA8A89A78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71775" y="1609518"/>
            <a:ext cx="6610350" cy="2942351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81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08F965-B293-47B3-B684-4631A57C9685}"/>
              </a:ext>
            </a:extLst>
          </p:cNvPr>
          <p:cNvSpPr txBox="1"/>
          <p:nvPr/>
        </p:nvSpPr>
        <p:spPr>
          <a:xfrm>
            <a:off x="1846819" y="4207096"/>
            <a:ext cx="9212477" cy="2408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Teams is an application for communication and collaboration that enables employees to communicate via chats and messages, shared information, and meetings. </a:t>
            </a:r>
            <a:endParaRPr lang="en-US" sz="2000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07C7291-E25A-5B59-8C59-902924A7BA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2945" y="2247873"/>
            <a:ext cx="4762745" cy="1320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5809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48" name="Arc 47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0D9B4E-C292-45AA-8116-562703040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978" y="479493"/>
            <a:ext cx="10661822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Microsoft Teams is Suitable</a:t>
            </a:r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72FAC-EEE9-4F26-A784-BC07EACCBE9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91978" y="1984443"/>
            <a:ext cx="10317891" cy="4192520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Quick communication – Staff can share daily updates and important messages instantly.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collaboration – Teams allows staff to communicate through group chats and team channels.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Online meetings – Staff can hold virtual meetings when working in different locations.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Centralized information – Important workplace information can be shared and accessed in one place.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coordination – Teams supports Ashford’s recommendation by improving teamwork, communication and coordination between staff.</a:t>
            </a:r>
          </a:p>
        </p:txBody>
      </p:sp>
    </p:spTree>
    <p:extLst>
      <p:ext uri="{BB962C8B-B14F-4D97-AF65-F5344CB8AC3E}">
        <p14:creationId xmlns:p14="http://schemas.microsoft.com/office/powerpoint/2010/main" val="381659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DE5079-B185-4DE0-AF2C-AE4B7709F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600" b="1"/>
              <a:t>How it Improves Efficiency and Communication</a:t>
            </a:r>
          </a:p>
        </p:txBody>
      </p:sp>
      <p:sp>
        <p:nvSpPr>
          <p:cNvPr id="34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4E0E8-07C8-4A23-99E2-20D6DFD6FA7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2493" y="2266722"/>
            <a:ext cx="10972800" cy="277483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Faster updates – Staff can quickly share important daily information and workplace messages.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teamwork – Group chats and team channels help staff work together effectively.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confusion – Information is shared in one central place, making updates easier to follow.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coordination – Staff across different locations can stay connected and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organised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630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77110B5-6182-F833-4577-06B0B22E0094}"/>
              </a:ext>
            </a:extLst>
          </p:cNvPr>
          <p:cNvSpPr/>
          <p:nvPr/>
        </p:nvSpPr>
        <p:spPr>
          <a:xfrm>
            <a:off x="674914" y="4735286"/>
            <a:ext cx="11027229" cy="152740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11C95FD-EEC4-56D4-BCFE-44308C602A7F}"/>
              </a:ext>
            </a:extLst>
          </p:cNvPr>
          <p:cNvSpPr/>
          <p:nvPr/>
        </p:nvSpPr>
        <p:spPr>
          <a:xfrm>
            <a:off x="6183085" y="258082"/>
            <a:ext cx="5519058" cy="435133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5D1D06-AAFC-3AAC-DEB1-FD06582E6260}"/>
              </a:ext>
            </a:extLst>
          </p:cNvPr>
          <p:cNvSpPr/>
          <p:nvPr/>
        </p:nvSpPr>
        <p:spPr>
          <a:xfrm>
            <a:off x="674914" y="258082"/>
            <a:ext cx="5421086" cy="435133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BE1FF7-4E64-7F0F-7B05-E6423C4EF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913" y="4735286"/>
            <a:ext cx="11016341" cy="1527401"/>
          </a:xfrm>
        </p:spPr>
        <p:txBody>
          <a:bodyPr>
            <a:noAutofit/>
          </a:bodyPr>
          <a:lstStyle/>
          <a:p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Recommendations</a:t>
            </a:r>
            <a:b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Ashford needs to enforce the use of Microsoft Teams to provide staff updates, team discussions, online meetings and to share information.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organisation should have clear guidelines and a basic training of staff to ensure effective and consistent use of Teams.</a:t>
            </a:r>
            <a:b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P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B8377F-EE1F-D6B5-35F0-991414C31C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914" y="258082"/>
            <a:ext cx="5421086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Quick communication – get daily updates and important information from staff. 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team collaboration – enables group communication, meetings and discussions online. 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information sharing – Staff share information and documents from their worksites in one place.</a:t>
            </a:r>
          </a:p>
          <a:p>
            <a:pPr marL="0" indent="0">
              <a:buNone/>
            </a:pPr>
            <a:endParaRPr lang="en-GB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F767077-FBBB-1901-D1C2-7610385202EA}"/>
              </a:ext>
            </a:extLst>
          </p:cNvPr>
          <p:cNvSpPr txBox="1">
            <a:spLocks/>
          </p:cNvSpPr>
          <p:nvPr/>
        </p:nvSpPr>
        <p:spPr>
          <a:xfrm>
            <a:off x="6183084" y="258082"/>
            <a:ext cx="5508171" cy="435133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Limitations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PK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overload – When there are too many messages, important messages may not be noticed.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PK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Internet dependency – Teams needs a good internet connection. 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PK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needed – Some staff may need to be trained to effectively use Teams.</a:t>
            </a:r>
          </a:p>
          <a:p>
            <a:pPr marL="0" indent="0">
              <a:buNone/>
            </a:pPr>
            <a:endParaRPr lang="en-P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969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74351-6180-3878-468F-B6114DE58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PK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D43446-27A7-F97F-6B1B-73AB54C24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(2026) </a:t>
            </a:r>
            <a:r>
              <a:rPr lang="en-PK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Explore the new chat and channels experience in Microsoft Teams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Microsoft Support. Available at: 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Microsoft Teams Chat and Channels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P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Commissioner's Office (2026) </a:t>
            </a:r>
            <a:r>
              <a:rPr lang="en-PK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sharing: a code of practice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Wilmslow: Information Commissioner's Office. Available at: 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ICO Data Sharing Code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NHS England (2021) </a:t>
            </a:r>
            <a:r>
              <a:rPr lang="en-PK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good looks like: A guide to digital transformation in adult social care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London: NHS England.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Health and Social Care (2021) </a:t>
            </a:r>
            <a:r>
              <a:rPr lang="en-PK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saves lives: Building a world-leading digital health and social care system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London: Department of Health and Social Care.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World Health Organization (2021) </a:t>
            </a:r>
            <a:r>
              <a:rPr lang="en-PK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strategy on digital health 2020–2025</a:t>
            </a:r>
            <a:r>
              <a:rPr lang="en-P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Geneva: World Health Organization.</a:t>
            </a:r>
          </a:p>
          <a:p>
            <a:pPr marL="0" indent="0">
              <a:buNone/>
            </a:pPr>
            <a:endParaRPr lang="en-P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068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44781794_win32_fixed.potx" id="{FFA6945E-0D2E-49A3-B8AE-0157B47B7617}" vid="{3D53E5D5-FE42-40E3-89B4-70F55FAC326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776</Words>
  <Application>Microsoft Office PowerPoint</Application>
  <PresentationFormat>Widescreen</PresentationFormat>
  <Paragraphs>49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Microsoft 365 Tool: Microsoft Teams</vt:lpstr>
      <vt:lpstr>Why Microsoft Teams is Suitable</vt:lpstr>
      <vt:lpstr>How it Improves Efficiency and Communication</vt:lpstr>
      <vt:lpstr>Recommendations Ashford needs to enforce the use of Microsoft Teams to provide staff updates, team discussions, online meetings and to share information. The organisation should have clear guidelines and a basic training of staff to ensure effective and consistent use of Teams.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shaMIM NAZ</dc:creator>
  <cp:lastModifiedBy>shazia shaban</cp:lastModifiedBy>
  <cp:revision>11</cp:revision>
  <dcterms:created xsi:type="dcterms:W3CDTF">2026-06-05T08:28:34Z</dcterms:created>
  <dcterms:modified xsi:type="dcterms:W3CDTF">2026-10-07T10:47:05Z</dcterms:modified>
</cp:coreProperties>
</file>