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2"/>
  </p:notesMasterIdLst>
  <p:handoutMasterIdLst>
    <p:handoutMasterId r:id="rId13"/>
  </p:handoutMasterIdLst>
  <p:sldIdLst>
    <p:sldId id="277" r:id="rId2"/>
    <p:sldId id="257" r:id="rId3"/>
    <p:sldId id="258" r:id="rId4"/>
    <p:sldId id="259" r:id="rId5"/>
    <p:sldId id="260" r:id="rId6"/>
    <p:sldId id="261" r:id="rId7"/>
    <p:sldId id="263" r:id="rId8"/>
    <p:sldId id="278" r:id="rId9"/>
    <p:sldId id="279" r:id="rId10"/>
    <p:sldId id="262" r:id="rId1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81" d="100"/>
          <a:sy n="81" d="100"/>
        </p:scale>
        <p:origin x="981"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15/01/2021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15/01/2021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15/01/2021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15/01/2021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15/01/2021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15/01/2021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15/01/2021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15/01/2021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dirty="0">
                <a:solidFill>
                  <a:schemeClr val="accent2"/>
                </a:solidFill>
              </a:rPr>
              <a:t>Week 10</a:t>
            </a:r>
          </a:p>
          <a:p>
            <a:pPr eaLnBrk="1" hangingPunct="1"/>
            <a:r>
              <a:rPr lang="en-GB" altLang="en-US" dirty="0">
                <a:solidFill>
                  <a:schemeClr val="accent2"/>
                </a:solidFill>
              </a:rPr>
              <a:t>Stakeholders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p:txBody>
          <a:bodyPr/>
          <a:lstStyle/>
          <a:p>
            <a:r>
              <a:rPr lang="en-GB" b="1" dirty="0"/>
              <a:t>What is a Stakeholder?</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p:txBody>
          <a:bodyPr/>
          <a:lstStyle/>
          <a:p>
            <a:pPr marL="0" indent="0">
              <a:buNone/>
            </a:pPr>
            <a:r>
              <a:rPr lang="en-GB" dirty="0"/>
              <a:t>A stakeholder is an individual or group that has a legitimate interest in a company.</a:t>
            </a:r>
          </a:p>
          <a:p>
            <a:pPr marL="0" indent="0">
              <a:buNone/>
            </a:pPr>
            <a:r>
              <a:rPr lang="en-GB" dirty="0"/>
              <a:t>A stakeholder is also an individual or group who can affect or be affected by the actions of a business.</a:t>
            </a:r>
          </a:p>
          <a:p>
            <a:endParaRPr lang="en-GB" dirty="0"/>
          </a:p>
          <a:p>
            <a:endParaRPr lang="en-GB" dirty="0"/>
          </a:p>
        </p:txBody>
      </p:sp>
    </p:spTree>
    <p:extLst>
      <p:ext uri="{BB962C8B-B14F-4D97-AF65-F5344CB8AC3E}">
        <p14:creationId xmlns:p14="http://schemas.microsoft.com/office/powerpoint/2010/main" val="230874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63959-6B57-4E6B-8C15-A8DC37F5B94A}"/>
              </a:ext>
            </a:extLst>
          </p:cNvPr>
          <p:cNvSpPr>
            <a:spLocks noGrp="1"/>
          </p:cNvSpPr>
          <p:nvPr>
            <p:ph type="title"/>
          </p:nvPr>
        </p:nvSpPr>
        <p:spPr/>
        <p:txBody>
          <a:bodyPr/>
          <a:lstStyle/>
          <a:p>
            <a:r>
              <a:rPr lang="en-GB" b="1" dirty="0"/>
              <a:t>Internal Stakeholders</a:t>
            </a:r>
          </a:p>
        </p:txBody>
      </p:sp>
      <p:sp>
        <p:nvSpPr>
          <p:cNvPr id="3" name="Content Placeholder 2">
            <a:extLst>
              <a:ext uri="{FF2B5EF4-FFF2-40B4-BE49-F238E27FC236}">
                <a16:creationId xmlns:a16="http://schemas.microsoft.com/office/drawing/2014/main" id="{58A432EB-A3EB-47DB-8671-142E3831048F}"/>
              </a:ext>
            </a:extLst>
          </p:cNvPr>
          <p:cNvSpPr>
            <a:spLocks noGrp="1"/>
          </p:cNvSpPr>
          <p:nvPr>
            <p:ph idx="1"/>
          </p:nvPr>
        </p:nvSpPr>
        <p:spPr/>
        <p:txBody>
          <a:bodyPr/>
          <a:lstStyle/>
          <a:p>
            <a:r>
              <a:rPr lang="en-GB" sz="2800" b="1" dirty="0"/>
              <a:t>Internal stakeholders</a:t>
            </a:r>
            <a:r>
              <a:rPr lang="en-GB" sz="2800" dirty="0"/>
              <a:t> refer to the individuals and parties, within the organisation.</a:t>
            </a:r>
          </a:p>
          <a:p>
            <a:pPr marL="0" indent="0">
              <a:buNone/>
            </a:pPr>
            <a:r>
              <a:rPr lang="en-GB" sz="2800" b="1" dirty="0"/>
              <a:t>Internal Stakeholders </a:t>
            </a:r>
            <a:r>
              <a:rPr lang="en-GB" sz="2800" dirty="0"/>
              <a:t>are those parties, individual or group that participates in the management of the company. They can influence and can be influenced by the success or failure of the entity because they have vested interest in the organisation. Primary Stakeholders is another name for the Internal stakeholders.</a:t>
            </a:r>
            <a:endParaRPr lang="en-GB" sz="2800" b="1" u="sng" dirty="0"/>
          </a:p>
        </p:txBody>
      </p:sp>
    </p:spTree>
    <p:extLst>
      <p:ext uri="{BB962C8B-B14F-4D97-AF65-F5344CB8AC3E}">
        <p14:creationId xmlns:p14="http://schemas.microsoft.com/office/powerpoint/2010/main" val="4281327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CBA12-CA73-43BD-A17A-BB1CE10C8810}"/>
              </a:ext>
            </a:extLst>
          </p:cNvPr>
          <p:cNvSpPr>
            <a:spLocks noGrp="1"/>
          </p:cNvSpPr>
          <p:nvPr>
            <p:ph type="title"/>
          </p:nvPr>
        </p:nvSpPr>
        <p:spPr/>
        <p:txBody>
          <a:bodyPr/>
          <a:lstStyle/>
          <a:p>
            <a:r>
              <a:rPr lang="en-GB" b="1" dirty="0"/>
              <a:t>Different Types of Internal Stakeholders</a:t>
            </a:r>
          </a:p>
        </p:txBody>
      </p:sp>
      <p:sp>
        <p:nvSpPr>
          <p:cNvPr id="3" name="Content Placeholder 2">
            <a:extLst>
              <a:ext uri="{FF2B5EF4-FFF2-40B4-BE49-F238E27FC236}">
                <a16:creationId xmlns:a16="http://schemas.microsoft.com/office/drawing/2014/main" id="{D4F33EEF-428A-4651-80DC-F2B4940D9AD2}"/>
              </a:ext>
            </a:extLst>
          </p:cNvPr>
          <p:cNvSpPr>
            <a:spLocks noGrp="1"/>
          </p:cNvSpPr>
          <p:nvPr>
            <p:ph idx="1"/>
          </p:nvPr>
        </p:nvSpPr>
        <p:spPr/>
        <p:txBody>
          <a:bodyPr>
            <a:normAutofit fontScale="85000" lnSpcReduction="20000"/>
          </a:bodyPr>
          <a:lstStyle/>
          <a:p>
            <a:r>
              <a:rPr lang="en-GB" b="1" dirty="0"/>
              <a:t>Employees</a:t>
            </a:r>
            <a:r>
              <a:rPr lang="en-GB" dirty="0"/>
              <a:t>: Employees are the group of people who work for the company, for remuneration.</a:t>
            </a:r>
          </a:p>
          <a:p>
            <a:r>
              <a:rPr lang="en-GB" b="1" dirty="0"/>
              <a:t>Owners</a:t>
            </a:r>
            <a:r>
              <a:rPr lang="en-GB" dirty="0"/>
              <a:t>: The individual or group who owns the organisation. They can be partners, shareholders, etc.</a:t>
            </a:r>
          </a:p>
          <a:p>
            <a:r>
              <a:rPr lang="en-GB" b="1" dirty="0"/>
              <a:t>Board of Directors</a:t>
            </a:r>
            <a:r>
              <a:rPr lang="en-GB" dirty="0"/>
              <a:t>: They are the group of individuals who control the company. </a:t>
            </a:r>
          </a:p>
          <a:p>
            <a:r>
              <a:rPr lang="en-GB" b="1" dirty="0"/>
              <a:t>Managers</a:t>
            </a:r>
            <a:r>
              <a:rPr lang="en-GB" dirty="0"/>
              <a:t>: The person who manages the entire department is known as a manager.</a:t>
            </a:r>
            <a:r>
              <a:rPr lang="en-GB" b="1" dirty="0"/>
              <a:t> For example</a:t>
            </a:r>
            <a:r>
              <a:rPr lang="en-GB"/>
              <a:t> Sales </a:t>
            </a:r>
            <a:r>
              <a:rPr lang="en-GB" dirty="0"/>
              <a:t>Manager, General Manager, etc.</a:t>
            </a:r>
          </a:p>
          <a:p>
            <a:pPr marL="0" indent="0">
              <a:buNone/>
            </a:pPr>
            <a:endParaRPr lang="en-GB" dirty="0"/>
          </a:p>
        </p:txBody>
      </p:sp>
    </p:spTree>
    <p:extLst>
      <p:ext uri="{BB962C8B-B14F-4D97-AF65-F5344CB8AC3E}">
        <p14:creationId xmlns:p14="http://schemas.microsoft.com/office/powerpoint/2010/main" val="3926391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A2755-8D8E-47D6-9D5D-B5408ACA14CC}"/>
              </a:ext>
            </a:extLst>
          </p:cNvPr>
          <p:cNvSpPr>
            <a:spLocks noGrp="1"/>
          </p:cNvSpPr>
          <p:nvPr>
            <p:ph type="title"/>
          </p:nvPr>
        </p:nvSpPr>
        <p:spPr/>
        <p:txBody>
          <a:bodyPr/>
          <a:lstStyle/>
          <a:p>
            <a:r>
              <a:rPr lang="en-GB" b="1" dirty="0"/>
              <a:t>External Stakeholders</a:t>
            </a:r>
          </a:p>
        </p:txBody>
      </p:sp>
      <p:sp>
        <p:nvSpPr>
          <p:cNvPr id="3" name="Content Placeholder 2">
            <a:extLst>
              <a:ext uri="{FF2B5EF4-FFF2-40B4-BE49-F238E27FC236}">
                <a16:creationId xmlns:a16="http://schemas.microsoft.com/office/drawing/2014/main" id="{3138DBA3-453D-4E31-B387-382F7FADDF85}"/>
              </a:ext>
            </a:extLst>
          </p:cNvPr>
          <p:cNvSpPr>
            <a:spLocks noGrp="1"/>
          </p:cNvSpPr>
          <p:nvPr>
            <p:ph idx="1"/>
          </p:nvPr>
        </p:nvSpPr>
        <p:spPr/>
        <p:txBody>
          <a:bodyPr/>
          <a:lstStyle/>
          <a:p>
            <a:r>
              <a:rPr lang="en-GB" dirty="0"/>
              <a:t>External Stakeholders are those interested parties, who are not a part of the management, but they indirectly affected by the work of the company. They are the outside parties which form part of the business environment. They are also known as Secondary Stakeholders</a:t>
            </a:r>
          </a:p>
        </p:txBody>
      </p:sp>
    </p:spTree>
    <p:extLst>
      <p:ext uri="{BB962C8B-B14F-4D97-AF65-F5344CB8AC3E}">
        <p14:creationId xmlns:p14="http://schemas.microsoft.com/office/powerpoint/2010/main" val="3910642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31C31-DE90-4B6E-8AA9-06E9CC605A5F}"/>
              </a:ext>
            </a:extLst>
          </p:cNvPr>
          <p:cNvSpPr>
            <a:spLocks noGrp="1"/>
          </p:cNvSpPr>
          <p:nvPr>
            <p:ph type="title"/>
          </p:nvPr>
        </p:nvSpPr>
        <p:spPr/>
        <p:txBody>
          <a:bodyPr/>
          <a:lstStyle/>
          <a:p>
            <a:r>
              <a:rPr lang="en-GB" b="1" dirty="0"/>
              <a:t>Different Types of External Stakeholders</a:t>
            </a:r>
          </a:p>
        </p:txBody>
      </p:sp>
      <p:sp>
        <p:nvSpPr>
          <p:cNvPr id="3" name="Content Placeholder 2">
            <a:extLst>
              <a:ext uri="{FF2B5EF4-FFF2-40B4-BE49-F238E27FC236}">
                <a16:creationId xmlns:a16="http://schemas.microsoft.com/office/drawing/2014/main" id="{1F6EA463-AFC7-4287-ABCD-75F689DAD57E}"/>
              </a:ext>
            </a:extLst>
          </p:cNvPr>
          <p:cNvSpPr>
            <a:spLocks noGrp="1"/>
          </p:cNvSpPr>
          <p:nvPr>
            <p:ph idx="1"/>
          </p:nvPr>
        </p:nvSpPr>
        <p:spPr/>
        <p:txBody>
          <a:bodyPr>
            <a:normAutofit fontScale="55000" lnSpcReduction="20000"/>
          </a:bodyPr>
          <a:lstStyle/>
          <a:p>
            <a:r>
              <a:rPr lang="en-GB" b="1" dirty="0"/>
              <a:t>Suppliers</a:t>
            </a:r>
            <a:r>
              <a:rPr lang="en-GB" dirty="0"/>
              <a:t>: They provide inputs to the organisation like raw materials, equipment, etc.</a:t>
            </a:r>
          </a:p>
          <a:p>
            <a:r>
              <a:rPr lang="en-GB" b="1" dirty="0"/>
              <a:t>Customers</a:t>
            </a:r>
            <a:r>
              <a:rPr lang="en-GB" dirty="0"/>
              <a:t>: They are considered the king of the business because they are the one who is going to consume the product.</a:t>
            </a:r>
          </a:p>
          <a:p>
            <a:r>
              <a:rPr lang="en-GB" b="1" dirty="0"/>
              <a:t>Creditors</a:t>
            </a:r>
            <a:r>
              <a:rPr lang="en-GB" dirty="0"/>
              <a:t>: They are the individual, bank or financial institution who provides funds to the organisation.</a:t>
            </a:r>
          </a:p>
          <a:p>
            <a:r>
              <a:rPr lang="en-GB" b="1" dirty="0"/>
              <a:t>Intermediaries</a:t>
            </a:r>
            <a:r>
              <a:rPr lang="en-GB" dirty="0"/>
              <a:t>: They are the marketing channels that create a link between the company and customers like the wholesaler, retailer, etc.</a:t>
            </a:r>
          </a:p>
          <a:p>
            <a:r>
              <a:rPr lang="en-GB" b="1" dirty="0"/>
              <a:t>Competitors</a:t>
            </a:r>
            <a:r>
              <a:rPr lang="en-GB" dirty="0"/>
              <a:t>: They are the rivals who compete with the organisation for resources and the market.</a:t>
            </a:r>
          </a:p>
          <a:p>
            <a:r>
              <a:rPr lang="en-GB" b="1" dirty="0"/>
              <a:t>Society</a:t>
            </a:r>
            <a:r>
              <a:rPr lang="en-GB" dirty="0"/>
              <a:t>: A firm has its responsibility towards society because the enterprise uses its valuable resources.</a:t>
            </a:r>
          </a:p>
          <a:p>
            <a:r>
              <a:rPr lang="en-GB" b="1" dirty="0"/>
              <a:t>Government</a:t>
            </a:r>
            <a:r>
              <a:rPr lang="en-GB" dirty="0"/>
              <a:t>: A firm is guided and controlled by government rules and regulations </a:t>
            </a:r>
          </a:p>
          <a:p>
            <a:endParaRPr lang="en-GB" dirty="0"/>
          </a:p>
        </p:txBody>
      </p:sp>
    </p:spTree>
    <p:extLst>
      <p:ext uri="{BB962C8B-B14F-4D97-AF65-F5344CB8AC3E}">
        <p14:creationId xmlns:p14="http://schemas.microsoft.com/office/powerpoint/2010/main" val="3494516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a:extLst>
              <a:ext uri="{FF2B5EF4-FFF2-40B4-BE49-F238E27FC236}">
                <a16:creationId xmlns:a16="http://schemas.microsoft.com/office/drawing/2014/main" id="{30A8A617-A138-41BD-862E-F3044D3D3AE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43608" y="836712"/>
            <a:ext cx="6799781" cy="4178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45268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8330D8A-4851-4008-A528-1BBA28FF6F45}"/>
              </a:ext>
            </a:extLst>
          </p:cNvPr>
          <p:cNvSpPr>
            <a:spLocks noGrp="1"/>
          </p:cNvSpPr>
          <p:nvPr>
            <p:ph type="dt" sz="half" idx="10"/>
          </p:nvPr>
        </p:nvSpPr>
        <p:spPr/>
        <p:txBody>
          <a:bodyPr/>
          <a:lstStyle/>
          <a:p>
            <a:pPr>
              <a:defRPr/>
            </a:pPr>
            <a:fld id="{2303D31F-598B-47EE-BA37-93F097A3D676}" type="datetime1">
              <a:rPr lang="en-GB" altLang="en-US" smtClean="0"/>
              <a:pPr>
                <a:defRPr/>
              </a:pPr>
              <a:t>15/01/2021</a:t>
            </a:fld>
            <a:endParaRPr lang="en-GB" altLang="en-US"/>
          </a:p>
        </p:txBody>
      </p:sp>
      <p:sp>
        <p:nvSpPr>
          <p:cNvPr id="5" name="Slide Number Placeholder 4">
            <a:extLst>
              <a:ext uri="{FF2B5EF4-FFF2-40B4-BE49-F238E27FC236}">
                <a16:creationId xmlns:a16="http://schemas.microsoft.com/office/drawing/2014/main" id="{7FB14434-471F-43D2-952A-2915F0C18412}"/>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1028" name="Picture 4" descr="SOSTAC ® Marketing Diagram for PowerPoint - SlideModel">
            <a:extLst>
              <a:ext uri="{FF2B5EF4-FFF2-40B4-BE49-F238E27FC236}">
                <a16:creationId xmlns:a16="http://schemas.microsoft.com/office/drawing/2014/main" id="{7772D2AB-E2D3-4B5C-8272-EA6C5A1DCBA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662781"/>
            <a:ext cx="8291513" cy="4668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29994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BCG Matrix | Boston Matrix - Strategy Training from EPM">
            <a:extLst>
              <a:ext uri="{FF2B5EF4-FFF2-40B4-BE49-F238E27FC236}">
                <a16:creationId xmlns:a16="http://schemas.microsoft.com/office/drawing/2014/main" id="{37C49B9D-E76E-42F1-B108-3AF9C64141A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77128" y="68263"/>
            <a:ext cx="8589745" cy="6721475"/>
          </a:xfrm>
          <a:prstGeom prst="rect">
            <a:avLst/>
          </a:prstGeom>
          <a:solidFill>
            <a:srgbClr val="FFFFFF"/>
          </a:solidFill>
        </p:spPr>
      </p:pic>
      <p:sp>
        <p:nvSpPr>
          <p:cNvPr id="4" name="Date Placeholder 3" hidden="1">
            <a:extLst>
              <a:ext uri="{FF2B5EF4-FFF2-40B4-BE49-F238E27FC236}">
                <a16:creationId xmlns:a16="http://schemas.microsoft.com/office/drawing/2014/main" id="{92DAAF51-3DFA-48E3-ACE3-BD73C8AA7751}"/>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15/01/2021</a:t>
            </a:fld>
            <a:endParaRPr lang="en-GB" altLang="en-US"/>
          </a:p>
        </p:txBody>
      </p:sp>
      <p:sp>
        <p:nvSpPr>
          <p:cNvPr id="5" name="Slide Number Placeholder 4" hidden="1">
            <a:extLst>
              <a:ext uri="{FF2B5EF4-FFF2-40B4-BE49-F238E27FC236}">
                <a16:creationId xmlns:a16="http://schemas.microsoft.com/office/drawing/2014/main" id="{62E79278-10DF-4015-9654-CF978E642059}"/>
              </a:ext>
            </a:extLst>
          </p:cNvPr>
          <p:cNvSpPr>
            <a:spLocks noGrp="1"/>
          </p:cNvSpPr>
          <p:nvPr>
            <p:ph type="sldNum" sz="quarter" idx="12"/>
          </p:nvPr>
        </p:nvSpPr>
        <p:spPr/>
        <p:txBody>
          <a:bodyPr/>
          <a:lstStyle/>
          <a:p>
            <a:pPr>
              <a:spcAft>
                <a:spcPts val="600"/>
              </a:spcAft>
              <a:defRPr/>
            </a:pPr>
            <a:fld id="{6550E941-99E4-4403-A917-B30FF69A9617}"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3134656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A38B2-8EA7-4BBA-B329-333758785BDB}"/>
              </a:ext>
            </a:extLst>
          </p:cNvPr>
          <p:cNvSpPr>
            <a:spLocks noGrp="1"/>
          </p:cNvSpPr>
          <p:nvPr>
            <p:ph type="title"/>
          </p:nvPr>
        </p:nvSpPr>
        <p:spPr/>
        <p:txBody>
          <a:bodyPr/>
          <a:lstStyle/>
          <a:p>
            <a:r>
              <a:rPr lang="en-GB" b="1" dirty="0"/>
              <a:t>Business Ethics</a:t>
            </a:r>
          </a:p>
        </p:txBody>
      </p:sp>
      <p:sp>
        <p:nvSpPr>
          <p:cNvPr id="3" name="Content Placeholder 2">
            <a:extLst>
              <a:ext uri="{FF2B5EF4-FFF2-40B4-BE49-F238E27FC236}">
                <a16:creationId xmlns:a16="http://schemas.microsoft.com/office/drawing/2014/main" id="{5BC6905A-679C-4133-BA11-32A183AC819F}"/>
              </a:ext>
            </a:extLst>
          </p:cNvPr>
          <p:cNvSpPr>
            <a:spLocks noGrp="1"/>
          </p:cNvSpPr>
          <p:nvPr>
            <p:ph idx="1"/>
          </p:nvPr>
        </p:nvSpPr>
        <p:spPr/>
        <p:txBody>
          <a:bodyPr/>
          <a:lstStyle/>
          <a:p>
            <a:r>
              <a:rPr lang="en-GB" dirty="0"/>
              <a:t>The definition of business ethics is the set of moral rules that govern how businesses operate, how business decisions are made and how people are treated.</a:t>
            </a:r>
          </a:p>
        </p:txBody>
      </p:sp>
    </p:spTree>
    <p:extLst>
      <p:ext uri="{BB962C8B-B14F-4D97-AF65-F5344CB8AC3E}">
        <p14:creationId xmlns:p14="http://schemas.microsoft.com/office/powerpoint/2010/main" val="45860195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155</TotalTime>
  <Words>415</Words>
  <Application>Microsoft Office PowerPoint</Application>
  <PresentationFormat>On-screen Show (4:3)</PresentationFormat>
  <Paragraphs>33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Myriad Pro</vt:lpstr>
      <vt:lpstr>Verdana</vt:lpstr>
      <vt:lpstr>20140311PresentationUWTSDTemplate</vt:lpstr>
      <vt:lpstr>LCBB4004</vt:lpstr>
      <vt:lpstr>What is a Stakeholder?</vt:lpstr>
      <vt:lpstr>Internal Stakeholders</vt:lpstr>
      <vt:lpstr>Different Types of Internal Stakeholders</vt:lpstr>
      <vt:lpstr>External Stakeholders</vt:lpstr>
      <vt:lpstr>Different Types of External Stakeholders</vt:lpstr>
      <vt:lpstr>PowerPoint Presentation</vt:lpstr>
      <vt:lpstr>PowerPoint Presentation</vt:lpstr>
      <vt:lpstr>PowerPoint Presentation</vt:lpstr>
      <vt:lpstr>Business Ethics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LCBB4004</dc:title>
  <dc:creator>Efua Adams </dc:creator>
  <cp:lastModifiedBy>Efua Adams </cp:lastModifiedBy>
  <cp:revision>3</cp:revision>
  <dcterms:created xsi:type="dcterms:W3CDTF">2020-11-16T11:34:55Z</dcterms:created>
  <dcterms:modified xsi:type="dcterms:W3CDTF">2021-01-15T00:26:40Z</dcterms:modified>
</cp:coreProperties>
</file>