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4" r:id="rId2"/>
    <p:sldId id="362" r:id="rId3"/>
    <p:sldId id="361" r:id="rId4"/>
    <p:sldId id="326" r:id="rId5"/>
    <p:sldId id="312" r:id="rId6"/>
    <p:sldId id="331" r:id="rId7"/>
    <p:sldId id="319" r:id="rId8"/>
    <p:sldId id="340" r:id="rId9"/>
    <p:sldId id="363" r:id="rId10"/>
    <p:sldId id="364" r:id="rId11"/>
    <p:sldId id="365" r:id="rId12"/>
    <p:sldId id="341" r:id="rId13"/>
    <p:sldId id="369" r:id="rId14"/>
    <p:sldId id="348" r:id="rId15"/>
    <p:sldId id="367" r:id="rId16"/>
    <p:sldId id="3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LENA RUMENOVA SOTIROVA" initials="ERS" lastIdx="3" clrIdx="0">
    <p:extLst>
      <p:ext uri="{19B8F6BF-5375-455C-9EA6-DF929625EA0E}">
        <p15:presenceInfo xmlns:p15="http://schemas.microsoft.com/office/powerpoint/2012/main" userId="ELENA RUMENOVA SOTIROVA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0DD7CB3-DA37-45E1-B1CE-2244A9880185}" v="107" dt="2020-05-26T13:10:19.0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1" d="100"/>
          <a:sy n="61" d="100"/>
        </p:scale>
        <p:origin x="84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commentAuthors" Target="commentAuthors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bg-BG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b="0" dirty="0">
                <a:latin typeface="Arial" panose="020B0604020202020204" pitchFamily="34" charset="0"/>
                <a:cs typeface="Arial" panose="020B0604020202020204" pitchFamily="34" charset="0"/>
              </a:rPr>
              <a:t>Monthly</a:t>
            </a:r>
            <a:r>
              <a:rPr lang="en-US" b="0" baseline="0" dirty="0">
                <a:latin typeface="Arial" panose="020B0604020202020204" pitchFamily="34" charset="0"/>
                <a:cs typeface="Arial" panose="020B0604020202020204" pitchFamily="34" charset="0"/>
              </a:rPr>
              <a:t> sales of BMW passengers cars in United Kingdom </a:t>
            </a:r>
          </a:p>
          <a:p>
            <a:pPr>
              <a:defRPr/>
            </a:pPr>
            <a:r>
              <a:rPr lang="en-US" b="0" baseline="0" dirty="0">
                <a:latin typeface="Arial" panose="020B0604020202020204" pitchFamily="34" charset="0"/>
                <a:cs typeface="Arial" panose="020B0604020202020204" pitchFamily="34" charset="0"/>
              </a:rPr>
              <a:t>January 2019 to December 2020</a:t>
            </a:r>
            <a:endParaRPr lang="en-US" b="0" dirty="0">
              <a:latin typeface="Arial" panose="020B0604020202020204" pitchFamily="34" charset="0"/>
              <a:cs typeface="Arial" panose="020B0604020202020204" pitchFamily="34" charset="0"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bg-BG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Лист3!$B$1</c:f>
              <c:strCache>
                <c:ptCount val="1"/>
                <c:pt idx="0">
                  <c:v>units sold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Лист3!$A$2:$A$25</c:f>
              <c:strCache>
                <c:ptCount val="24"/>
                <c:pt idx="0">
                  <c:v>Jan 19</c:v>
                </c:pt>
                <c:pt idx="1">
                  <c:v>Feb 19</c:v>
                </c:pt>
                <c:pt idx="2">
                  <c:v>Mar 19</c:v>
                </c:pt>
                <c:pt idx="3">
                  <c:v>Apr 19</c:v>
                </c:pt>
                <c:pt idx="4">
                  <c:v>May 19</c:v>
                </c:pt>
                <c:pt idx="5">
                  <c:v>Jun 19</c:v>
                </c:pt>
                <c:pt idx="6">
                  <c:v>Jyl 19</c:v>
                </c:pt>
                <c:pt idx="7">
                  <c:v>Aug 19</c:v>
                </c:pt>
                <c:pt idx="8">
                  <c:v>Sep 19</c:v>
                </c:pt>
                <c:pt idx="9">
                  <c:v>Oct 19</c:v>
                </c:pt>
                <c:pt idx="10">
                  <c:v>Nov 19</c:v>
                </c:pt>
                <c:pt idx="11">
                  <c:v>Dec 19</c:v>
                </c:pt>
                <c:pt idx="12">
                  <c:v>Jan 20</c:v>
                </c:pt>
                <c:pt idx="13">
                  <c:v>Feb 20</c:v>
                </c:pt>
                <c:pt idx="14">
                  <c:v>Mar 20</c:v>
                </c:pt>
                <c:pt idx="15">
                  <c:v>Apr 20</c:v>
                </c:pt>
                <c:pt idx="16">
                  <c:v>May 20</c:v>
                </c:pt>
                <c:pt idx="17">
                  <c:v>Jun 20</c:v>
                </c:pt>
                <c:pt idx="18">
                  <c:v>Jyl 20</c:v>
                </c:pt>
                <c:pt idx="19">
                  <c:v>Aug 20</c:v>
                </c:pt>
                <c:pt idx="20">
                  <c:v>Sep 20</c:v>
                </c:pt>
                <c:pt idx="21">
                  <c:v>Oct 20 </c:v>
                </c:pt>
                <c:pt idx="22">
                  <c:v>Nov 20</c:v>
                </c:pt>
                <c:pt idx="23">
                  <c:v>Dec 20</c:v>
                </c:pt>
              </c:strCache>
            </c:strRef>
          </c:cat>
          <c:val>
            <c:numRef>
              <c:f>Лист3!$B$2:$B$25</c:f>
              <c:numCache>
                <c:formatCode>General</c:formatCode>
                <c:ptCount val="24"/>
                <c:pt idx="0">
                  <c:v>9553</c:v>
                </c:pt>
                <c:pt idx="1">
                  <c:v>6870</c:v>
                </c:pt>
                <c:pt idx="2">
                  <c:v>30330</c:v>
                </c:pt>
                <c:pt idx="3">
                  <c:v>10868</c:v>
                </c:pt>
                <c:pt idx="4">
                  <c:v>12415</c:v>
                </c:pt>
                <c:pt idx="5">
                  <c:v>19985</c:v>
                </c:pt>
                <c:pt idx="6">
                  <c:v>9198</c:v>
                </c:pt>
                <c:pt idx="7">
                  <c:v>4853</c:v>
                </c:pt>
                <c:pt idx="8">
                  <c:v>27834</c:v>
                </c:pt>
                <c:pt idx="9">
                  <c:v>12088</c:v>
                </c:pt>
                <c:pt idx="10">
                  <c:v>11642</c:v>
                </c:pt>
                <c:pt idx="11">
                  <c:v>14117</c:v>
                </c:pt>
                <c:pt idx="12">
                  <c:v>10078</c:v>
                </c:pt>
                <c:pt idx="13">
                  <c:v>6654</c:v>
                </c:pt>
                <c:pt idx="14">
                  <c:v>17530</c:v>
                </c:pt>
                <c:pt idx="15">
                  <c:v>211</c:v>
                </c:pt>
                <c:pt idx="16">
                  <c:v>1472</c:v>
                </c:pt>
                <c:pt idx="17">
                  <c:v>10635</c:v>
                </c:pt>
                <c:pt idx="18">
                  <c:v>11446</c:v>
                </c:pt>
                <c:pt idx="19">
                  <c:v>5360</c:v>
                </c:pt>
                <c:pt idx="20">
                  <c:v>21225</c:v>
                </c:pt>
                <c:pt idx="21">
                  <c:v>10827</c:v>
                </c:pt>
                <c:pt idx="22">
                  <c:v>9733</c:v>
                </c:pt>
                <c:pt idx="23">
                  <c:v>10305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709-442B-8A59-EE1C38AAF43C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13719983"/>
        <c:axId val="113720399"/>
      </c:barChart>
      <c:catAx>
        <c:axId val="11371998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bg-BG"/>
          </a:p>
        </c:txPr>
        <c:crossAx val="113720399"/>
        <c:crosses val="autoZero"/>
        <c:auto val="1"/>
        <c:lblAlgn val="ctr"/>
        <c:lblOffset val="100"/>
        <c:noMultiLvlLbl val="0"/>
      </c:catAx>
      <c:valAx>
        <c:axId val="113720399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bg-BG"/>
          </a:p>
        </c:txPr>
        <c:crossAx val="113719983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bg-BG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23/07/2021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9024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23/07/2021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6023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23/07/2021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224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23/07/2021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5908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23/07/2021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9418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23/07/2021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9172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23/07/2021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611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23/07/2021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352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23/07/2021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2741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23/07/2021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957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23/07/2021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1399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23/07/2021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1168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mwgroup.com/en/news/2021/marketingstrategie.html" TargetMode="External"/><Relationship Id="rId2" Type="http://schemas.openxmlformats.org/officeDocument/2006/relationships/hyperlink" Target="https://www.google.com/search?q=BMW+group+UK+brands&amp;sxsrf=ALeKk00Yhh3ZmPhaLjgAang2LIs5lQ-ZTA:1626783786880&amp;source=lnms&amp;tbm=isch&amp;sa=X&amp;ved=2ahUKEwjE5Pjt0fHxAhUMgFwKHaR2AX0Q_AUoAXoECAEQAw&amp;biw=1366&amp;bih=657#imgrc=iFEjLeZrodTtw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mw.co.uk/en/topics/owners/service-workshop/servicing/value-service.html" TargetMode="External"/><Relationship Id="rId5" Type="http://schemas.openxmlformats.org/officeDocument/2006/relationships/hyperlink" Target="https://www.bmw.co.uk/en/all-models/2-series.html" TargetMode="External"/><Relationship Id="rId4" Type="http://schemas.openxmlformats.org/officeDocument/2006/relationships/hyperlink" Target="http://www.bmw.co.uk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mw.co.uk/en/all-models/3-series.html" TargetMode="External"/><Relationship Id="rId2" Type="http://schemas.openxmlformats.org/officeDocument/2006/relationships/hyperlink" Target="http://www.bmw.co.uk/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mbaskool.com/marketing-mix/products/16810-bmw.html" TargetMode="External"/><Relationship Id="rId4" Type="http://schemas.openxmlformats.org/officeDocument/2006/relationships/hyperlink" Target="https://www.bmw.co.uk/en/all-models/5-series.html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tatista.com/statistics/300405/bmw-car-sales-in-the-united-kingd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D0665-A18F-4066-96F8-86B780F6C7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82887" y="-1404729"/>
            <a:ext cx="7407965" cy="7477538"/>
          </a:xfrm>
        </p:spPr>
        <p:txBody>
          <a:bodyPr anchor="ctr">
            <a:normAutofit/>
          </a:bodyPr>
          <a:lstStyle/>
          <a:p>
            <a:pPr algn="l"/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Group presentation:</a:t>
            </a:r>
            <a:b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Elena Rumenova Sotirova 2028225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Oana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-Catalina Georgescu 2027348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Mariana Ramona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Bardac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2027268</a:t>
            </a:r>
            <a:b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Nedelin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Hristov </a:t>
            </a:r>
            <a:r>
              <a:rPr lang="en-US" sz="2800" b="1" dirty="0" err="1">
                <a:latin typeface="Arial" panose="020B0604020202020204" pitchFamily="34" charset="0"/>
                <a:cs typeface="Arial" panose="020B0604020202020204" pitchFamily="34" charset="0"/>
              </a:rPr>
              <a:t>Mihalev</a:t>
            </a: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 2029603</a:t>
            </a:r>
            <a:br>
              <a:rPr lang="en-GB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BMW - Wikipedia">
            <a:extLst>
              <a:ext uri="{FF2B5EF4-FFF2-40B4-BE49-F238E27FC236}">
                <a16:creationId xmlns:a16="http://schemas.microsoft.com/office/drawing/2014/main" id="{3E13CDC2-8AF5-4C35-BA08-2AF0D6966F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473" y="3232081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0992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D0665-A18F-4066-96F8-86B780F6C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BMW Group UK </a:t>
            </a:r>
            <a:br>
              <a:rPr lang="en-GB" sz="3700" b="1"/>
            </a:br>
            <a:endParaRPr lang="en-GB" sz="3700" b="1"/>
          </a:p>
        </p:txBody>
      </p:sp>
      <p:pic>
        <p:nvPicPr>
          <p:cNvPr id="3" name="Picture 2" descr="BMW - Wikipedia">
            <a:extLst>
              <a:ext uri="{FF2B5EF4-FFF2-40B4-BE49-F238E27FC236}">
                <a16:creationId xmlns:a16="http://schemas.microsoft.com/office/drawing/2014/main" id="{7F171AEF-FDB2-4CB1-9F2B-BD19AC8976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07935" y="846138"/>
            <a:ext cx="3989040" cy="3989040"/>
          </a:xfrm>
          <a:prstGeom prst="rect">
            <a:avLst/>
          </a:prstGeom>
          <a:solidFill>
            <a:srgbClr val="FFFFFF"/>
          </a:solidFill>
        </p:spPr>
      </p:pic>
      <p:pic>
        <p:nvPicPr>
          <p:cNvPr id="2050" name="Picture 2" descr="BMW Group posts record sales for 2019, remains world&amp;#39;s leading premium car  company">
            <a:extLst>
              <a:ext uri="{FF2B5EF4-FFF2-40B4-BE49-F238E27FC236}">
                <a16:creationId xmlns:a16="http://schemas.microsoft.com/office/drawing/2014/main" id="{5098AAC9-6749-4E9C-AE40-DC079EAC710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7600" y="804042"/>
            <a:ext cx="5384800" cy="4031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Текстово поле 3">
            <a:extLst>
              <a:ext uri="{FF2B5EF4-FFF2-40B4-BE49-F238E27FC236}">
                <a16:creationId xmlns:a16="http://schemas.microsoft.com/office/drawing/2014/main" id="{78C73B2A-2905-4271-84CE-F852B047C6ED}"/>
              </a:ext>
            </a:extLst>
          </p:cNvPr>
          <p:cNvSpPr txBox="1"/>
          <p:nvPr/>
        </p:nvSpPr>
        <p:spPr>
          <a:xfrm>
            <a:off x="10463773" y="5364582"/>
            <a:ext cx="13913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BMWBlog: 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24315031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BMW Group UK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598" y="964277"/>
            <a:ext cx="10795463" cy="421732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1800" dirty="0">
              <a:effectLst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bg-BG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BMW Group</a:t>
            </a:r>
            <a:r>
              <a:rPr lang="bg-BG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bg-BG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bg-BG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bg-BG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bg-BG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bg-BG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United</a:t>
            </a:r>
            <a:r>
              <a:rPr lang="bg-BG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bg-BG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Kingdom</a:t>
            </a:r>
            <a:r>
              <a:rPr lang="bg-BG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bg-BG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consists</a:t>
            </a:r>
            <a:r>
              <a:rPr lang="bg-BG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bg-BG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bg-BG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bg-BG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marketing</a:t>
            </a:r>
            <a:r>
              <a:rPr lang="bg-BG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bg-BG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sales</a:t>
            </a:r>
            <a:r>
              <a:rPr lang="bg-BG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bg-BG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bg-BG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bg-BG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financial</a:t>
            </a:r>
            <a:r>
              <a:rPr lang="bg-BG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bg-BG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service</a:t>
            </a:r>
            <a:r>
              <a:rPr lang="bg-BG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bg-BG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bg-BG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bg-BG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</a:t>
            </a:r>
            <a:r>
              <a:rPr lang="bg-BG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bg-BG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well</a:t>
            </a:r>
            <a:r>
              <a:rPr lang="bg-BG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bg-BG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</a:t>
            </a:r>
            <a:r>
              <a:rPr lang="bg-BG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bg-BG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manufacturing</a:t>
            </a:r>
            <a:r>
              <a:rPr lang="bg-BG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bg-BG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plants</a:t>
            </a:r>
            <a:r>
              <a:rPr lang="bg-BG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bg-BG" sz="24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bg-BG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bg-BG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BMW, MINI </a:t>
            </a:r>
            <a:r>
              <a:rPr lang="bg-BG" sz="2400" b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bg-BG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bg-BG" sz="2400" b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Rolls-Royce</a:t>
            </a:r>
            <a:r>
              <a:rPr lang="bg-BG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bg-BG" sz="2400" b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Motor</a:t>
            </a:r>
            <a:r>
              <a:rPr lang="bg-BG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bg-BG" sz="2400" b="1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Cars</a:t>
            </a:r>
            <a:r>
              <a:rPr lang="en-US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>
              <a:lnSpc>
                <a:spcPct val="90000"/>
              </a:lnSpc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800" dirty="0"/>
          </a:p>
          <a:p>
            <a:pPr marL="0" indent="0">
              <a:lnSpc>
                <a:spcPct val="90000"/>
              </a:lnSpc>
              <a:buNone/>
            </a:pPr>
            <a:endParaRPr lang="en-US" sz="1800" dirty="0"/>
          </a:p>
          <a:p>
            <a:pPr marL="342900" marR="0" lvl="0" indent="-34290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US" sz="2000" b="1" i="1" u="none" strike="noStrike" kern="1200" cap="none" spc="0" normalizeH="0" baseline="0" noProof="0" dirty="0">
                <a:ln>
                  <a:noFill/>
                </a:ln>
                <a:solidFill>
                  <a:srgbClr val="7030A0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8000 direct employees around UK plus 14000 additional</a:t>
            </a:r>
            <a:endParaRPr lang="en-US" sz="2000" b="1" i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sz="2000" b="1" i="1" u="none" strike="noStrike" kern="1200" cap="none" spc="0" normalizeH="0" baseline="0" noProof="0" dirty="0">
              <a:ln>
                <a:noFill/>
              </a:ln>
              <a:solidFill>
                <a:srgbClr val="7030A0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000" b="1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147 retails present BMW and MINI brands</a:t>
            </a:r>
          </a:p>
          <a:p>
            <a:pPr>
              <a:lnSpc>
                <a:spcPct val="90000"/>
              </a:lnSpc>
            </a:pPr>
            <a:endParaRPr lang="en-US" sz="2000" b="1" i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r>
              <a:rPr lang="en-US" sz="2000" b="1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fourth largest sale market in the world</a:t>
            </a:r>
          </a:p>
          <a:p>
            <a:pPr>
              <a:lnSpc>
                <a:spcPct val="90000"/>
              </a:lnSpc>
            </a:pPr>
            <a:endParaRPr lang="en-US" sz="1800" b="1" i="1" dirty="0"/>
          </a:p>
        </p:txBody>
      </p:sp>
      <p:pic>
        <p:nvPicPr>
          <p:cNvPr id="1026" name="Picture 2" descr="Now Accenture wins BMW Group digital content task | MAA">
            <a:extLst>
              <a:ext uri="{FF2B5EF4-FFF2-40B4-BE49-F238E27FC236}">
                <a16:creationId xmlns:a16="http://schemas.microsoft.com/office/drawing/2014/main" id="{FEEBE03C-A462-41D3-9ABE-E29001DA2C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05011" y="2797605"/>
            <a:ext cx="4186989" cy="279163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5" name="Текстово поле 4">
            <a:extLst>
              <a:ext uri="{FF2B5EF4-FFF2-40B4-BE49-F238E27FC236}">
                <a16:creationId xmlns:a16="http://schemas.microsoft.com/office/drawing/2014/main" id="{9D20ECDD-83B1-4379-8DD0-8C3ABF6CFC21}"/>
              </a:ext>
            </a:extLst>
          </p:cNvPr>
          <p:cNvSpPr txBox="1"/>
          <p:nvPr/>
        </p:nvSpPr>
        <p:spPr>
          <a:xfrm>
            <a:off x="3048000" y="324764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bg-BG" dirty="0"/>
          </a:p>
        </p:txBody>
      </p:sp>
      <p:sp>
        <p:nvSpPr>
          <p:cNvPr id="4" name="Текстово поле 3">
            <a:extLst>
              <a:ext uri="{FF2B5EF4-FFF2-40B4-BE49-F238E27FC236}">
                <a16:creationId xmlns:a16="http://schemas.microsoft.com/office/drawing/2014/main" id="{43A9B532-BD97-48AF-9BE9-226145A7A56F}"/>
              </a:ext>
            </a:extLst>
          </p:cNvPr>
          <p:cNvSpPr txBox="1"/>
          <p:nvPr/>
        </p:nvSpPr>
        <p:spPr>
          <a:xfrm>
            <a:off x="208546" y="5317026"/>
            <a:ext cx="62243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(BMW UK, 2021)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1214632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6BCB3-5138-4DBF-B526-7D51C87E0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7"/>
            <a:ext cx="8229600" cy="1116841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BMW Group UK services comprises: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570B1-EAC1-43A1-B2C0-64E3EDDBF2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1391" y="821635"/>
            <a:ext cx="10143493" cy="4492487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Marketing service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the strategy relies on the 4Ps – Product, Price, Place and Promotion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attract customers with premium items and service relating to individual mobility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2000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new strategy based on the online sales</a:t>
            </a:r>
          </a:p>
          <a:p>
            <a:pPr>
              <a:lnSpc>
                <a:spcPct val="120000"/>
              </a:lnSpc>
            </a:pPr>
            <a:r>
              <a:rPr lang="en-GB" sz="2600" b="1" i="1" dirty="0">
                <a:latin typeface="Arial" panose="020B0604020202020204" pitchFamily="34" charset="0"/>
                <a:cs typeface="Arial" panose="020B0604020202020204" pitchFamily="34" charset="0"/>
              </a:rPr>
              <a:t>Financial service</a:t>
            </a:r>
          </a:p>
          <a:p>
            <a:pPr>
              <a:lnSpc>
                <a:spcPct val="120000"/>
              </a:lnSpc>
              <a:buFontTx/>
              <a:buChar char="-"/>
            </a:pPr>
            <a:r>
              <a:rPr lang="en-GB" sz="2000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BMW Financial Service (GB) Limited is a private company</a:t>
            </a:r>
          </a:p>
          <a:p>
            <a:pPr>
              <a:lnSpc>
                <a:spcPct val="120000"/>
              </a:lnSpc>
              <a:buFontTx/>
              <a:buChar char="-"/>
            </a:pPr>
            <a:r>
              <a:rPr lang="en-GB" sz="2000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contend in the automotive finance market with other money related administrations businesses such as other motor brands (“auto-captive”)</a:t>
            </a:r>
          </a:p>
          <a:p>
            <a:pPr>
              <a:lnSpc>
                <a:spcPct val="120000"/>
              </a:lnSpc>
            </a:pPr>
            <a:r>
              <a:rPr lang="en-GB" sz="2600" b="1" dirty="0" err="1">
                <a:latin typeface="Arial" panose="020B0604020202020204" pitchFamily="34" charset="0"/>
                <a:cs typeface="Arial" panose="020B0604020202020204" pitchFamily="34" charset="0"/>
              </a:rPr>
              <a:t>Sele</a:t>
            </a: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 service </a:t>
            </a:r>
          </a:p>
          <a:p>
            <a:pPr>
              <a:lnSpc>
                <a:spcPct val="120000"/>
              </a:lnSpc>
              <a:buFontTx/>
              <a:buChar char="-"/>
            </a:pPr>
            <a:r>
              <a:rPr lang="en-GB" sz="2000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focus on selling cars</a:t>
            </a:r>
          </a:p>
          <a:p>
            <a:pPr>
              <a:lnSpc>
                <a:spcPct val="120000"/>
              </a:lnSpc>
              <a:buFontTx/>
              <a:buChar char="-"/>
            </a:pPr>
            <a:r>
              <a:rPr lang="en-GB" sz="2000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Additional services: BMW MOT, BMW Accident Support, BMW </a:t>
            </a:r>
            <a:r>
              <a:rPr lang="en-GB" sz="2000" i="1" dirty="0" err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Warrantines</a:t>
            </a:r>
            <a:r>
              <a:rPr lang="en-GB" sz="2000" i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Genuine BMW Parts, BMW Recall Information, BMW Roadside Assistance</a:t>
            </a:r>
          </a:p>
          <a:p>
            <a:pPr>
              <a:lnSpc>
                <a:spcPct val="120000"/>
              </a:lnSpc>
            </a:pPr>
            <a:endParaRPr lang="en-GB" sz="2000" i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endParaRPr lang="en-GB" i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endParaRPr lang="en-GB" i="1" dirty="0">
              <a:solidFill>
                <a:srgbClr val="7030A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Текстово поле 3">
            <a:extLst>
              <a:ext uri="{FF2B5EF4-FFF2-40B4-BE49-F238E27FC236}">
                <a16:creationId xmlns:a16="http://schemas.microsoft.com/office/drawing/2014/main" id="{C710F2E1-E065-41E3-B747-B35AECE92F01}"/>
              </a:ext>
            </a:extLst>
          </p:cNvPr>
          <p:cNvSpPr txBox="1"/>
          <p:nvPr/>
        </p:nvSpPr>
        <p:spPr>
          <a:xfrm>
            <a:off x="7858539" y="5340627"/>
            <a:ext cx="5804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(mbaskool.com, 2016 ; BMW UK, 2021)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4099200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Диаграма 12">
            <a:extLst>
              <a:ext uri="{FF2B5EF4-FFF2-40B4-BE49-F238E27FC236}">
                <a16:creationId xmlns:a16="http://schemas.microsoft.com/office/drawing/2014/main" id="{2FA04D8B-A109-4D48-BD04-BB23C63C998A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77858998"/>
              </p:ext>
            </p:extLst>
          </p:nvPr>
        </p:nvGraphicFramePr>
        <p:xfrm>
          <a:off x="1099931" y="1630017"/>
          <a:ext cx="9435548" cy="364434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Текстово поле 3">
            <a:extLst>
              <a:ext uri="{FF2B5EF4-FFF2-40B4-BE49-F238E27FC236}">
                <a16:creationId xmlns:a16="http://schemas.microsoft.com/office/drawing/2014/main" id="{D01DBDE9-EEA4-4219-9314-BAE6BE3C02A1}"/>
              </a:ext>
            </a:extLst>
          </p:cNvPr>
          <p:cNvSpPr txBox="1"/>
          <p:nvPr/>
        </p:nvSpPr>
        <p:spPr>
          <a:xfrm>
            <a:off x="2769705" y="186395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BMW Group UK sales: </a:t>
            </a:r>
            <a:endParaRPr lang="bg-BG" sz="3200" dirty="0"/>
          </a:p>
        </p:txBody>
      </p:sp>
      <p:sp>
        <p:nvSpPr>
          <p:cNvPr id="3" name="Текстово поле 2">
            <a:extLst>
              <a:ext uri="{FF2B5EF4-FFF2-40B4-BE49-F238E27FC236}">
                <a16:creationId xmlns:a16="http://schemas.microsoft.com/office/drawing/2014/main" id="{A7469FDD-9A14-44C6-AF4A-4CCA397E68E4}"/>
              </a:ext>
            </a:extLst>
          </p:cNvPr>
          <p:cNvSpPr txBox="1"/>
          <p:nvPr/>
        </p:nvSpPr>
        <p:spPr>
          <a:xfrm>
            <a:off x="2319130" y="811742"/>
            <a:ext cx="98728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32% reduction in 2020 due to the world pandemic.</a:t>
            </a:r>
            <a:endParaRPr lang="bg-BG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Текстово поле 4">
            <a:extLst>
              <a:ext uri="{FF2B5EF4-FFF2-40B4-BE49-F238E27FC236}">
                <a16:creationId xmlns:a16="http://schemas.microsoft.com/office/drawing/2014/main" id="{CF1FA58D-F3A7-4633-9C7F-80BBA2689EB0}"/>
              </a:ext>
            </a:extLst>
          </p:cNvPr>
          <p:cNvSpPr txBox="1"/>
          <p:nvPr/>
        </p:nvSpPr>
        <p:spPr>
          <a:xfrm>
            <a:off x="9634331" y="5274365"/>
            <a:ext cx="48370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(Wagner, 2021)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15329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87431-DD98-4935-9BFF-09220FFFAB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BMW by series: BMW 1 Series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C71BF49-D8A1-4CBF-967D-9CB598F7B3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000" b="1" i="0" dirty="0">
                <a:effectLst/>
              </a:rPr>
              <a:t>The BMW 1 Series has been redesigned to go beyond the journey and co-pilot your life.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i="1" dirty="0"/>
              <a:t>Gloating a 5-door plan with a unused energetic see and BMW </a:t>
            </a:r>
            <a:r>
              <a:rPr lang="en-US" sz="2000" i="1" dirty="0" err="1"/>
              <a:t>TwinPower</a:t>
            </a:r>
            <a:r>
              <a:rPr lang="en-US" sz="2000" i="1" dirty="0"/>
              <a:t> Turbo motors, it moreover comes with an improved computerized eco-system that consistently blends your life into the driving involvement.</a:t>
            </a:r>
          </a:p>
          <a:p>
            <a:pPr marL="0" indent="0">
              <a:lnSpc>
                <a:spcPct val="90000"/>
              </a:lnSpc>
              <a:buNone/>
            </a:pPr>
            <a:endParaRPr lang="en-US" sz="2000" i="1" dirty="0"/>
          </a:p>
          <a:p>
            <a:pPr marL="0" indent="0">
              <a:lnSpc>
                <a:spcPct val="90000"/>
              </a:lnSpc>
              <a:buNone/>
            </a:pPr>
            <a:r>
              <a:rPr lang="en-US" sz="2000" b="0" i="0" dirty="0">
                <a:effectLst/>
              </a:rPr>
              <a:t> </a:t>
            </a:r>
            <a:r>
              <a:rPr lang="en-US" sz="2000" b="0" i="0" dirty="0">
                <a:solidFill>
                  <a:srgbClr val="FF0000"/>
                </a:solidFill>
                <a:effectLst/>
              </a:rPr>
              <a:t>BMW’s target level of 120,000 units for the year, there are exceptionally few proposals that can effectively be made</a:t>
            </a:r>
            <a:endParaRPr lang="en-GB" sz="2000" i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First Drive: 2021 BMW 1 Series 128ti prototype">
            <a:extLst>
              <a:ext uri="{FF2B5EF4-FFF2-40B4-BE49-F238E27FC236}">
                <a16:creationId xmlns:a16="http://schemas.microsoft.com/office/drawing/2014/main" id="{03F18975-533A-40A2-9C65-819FE951BA8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2" r="7758"/>
          <a:stretch/>
        </p:blipFill>
        <p:spPr bwMode="auto">
          <a:xfrm>
            <a:off x="6197600" y="1600201"/>
            <a:ext cx="5384800" cy="31713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Текстово поле 3">
            <a:extLst>
              <a:ext uri="{FF2B5EF4-FFF2-40B4-BE49-F238E27FC236}">
                <a16:creationId xmlns:a16="http://schemas.microsoft.com/office/drawing/2014/main" id="{9274A17A-2256-4DE8-B87B-0EDC6DA73921}"/>
              </a:ext>
            </a:extLst>
          </p:cNvPr>
          <p:cNvSpPr txBox="1"/>
          <p:nvPr/>
        </p:nvSpPr>
        <p:spPr>
          <a:xfrm>
            <a:off x="8598568" y="5133474"/>
            <a:ext cx="3224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BMWBlog.com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36342347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8F9C5-CD21-4D19-953B-0FF3631532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BMW Series 2: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DCFA4-A6A6-42FE-8CC6-24A2648A2C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421" y="2161674"/>
            <a:ext cx="10972800" cy="3917032"/>
          </a:xfrm>
        </p:spPr>
        <p:txBody>
          <a:bodyPr/>
          <a:lstStyle/>
          <a:p>
            <a:pPr marL="0" indent="0" algn="just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BMW 2 Arrangement GRAN TOURER. With capable execution, adaptable space and lively taking care of, the BMW 2 Arrangement Gran Tourer is prepared to require on the city. BMW 2 Arrangement COUPÉ. Express your singularity with the BMW 2 Arrangement Coupe, which </a:t>
            </a:r>
            <a:r>
              <a:rPr lang="en-US" sz="1800" b="0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brgs</a:t>
            </a:r>
            <a:r>
              <a:rPr lang="en-US" sz="1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exceptional plan, effective driving flow and extraordinary consolation. BMW 2 Arrangement CONVERTIBLE.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Текстово поле 6">
            <a:extLst>
              <a:ext uri="{FF2B5EF4-FFF2-40B4-BE49-F238E27FC236}">
                <a16:creationId xmlns:a16="http://schemas.microsoft.com/office/drawing/2014/main" id="{AB987B14-58FD-4C77-B3E1-544ADBD477D8}"/>
              </a:ext>
            </a:extLst>
          </p:cNvPr>
          <p:cNvSpPr txBox="1"/>
          <p:nvPr/>
        </p:nvSpPr>
        <p:spPr>
          <a:xfrm>
            <a:off x="834189" y="1429671"/>
            <a:ext cx="1074821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0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BMW 2 Series models bring the BMW approach to the compact vehicle segment</a:t>
            </a:r>
            <a:r>
              <a:rPr lang="en-US" sz="2400" b="0" i="0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bg-BG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6" name="Picture 4" descr="2022 BMW 2 Series Coupe - First Real Life Photos">
            <a:extLst>
              <a:ext uri="{FF2B5EF4-FFF2-40B4-BE49-F238E27FC236}">
                <a16:creationId xmlns:a16="http://schemas.microsoft.com/office/drawing/2014/main" id="{69E9C864-807E-46B0-BA45-C7E56B971B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9438" y="3834063"/>
            <a:ext cx="3892141" cy="1848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AutoShape 6" descr="2018 BMW 2 Series Coupe Pictures, Photos, Wallpapers And Video. | Top Speed">
            <a:extLst>
              <a:ext uri="{FF2B5EF4-FFF2-40B4-BE49-F238E27FC236}">
                <a16:creationId xmlns:a16="http://schemas.microsoft.com/office/drawing/2014/main" id="{1D3709F7-16EF-40B5-9B67-0F366C17EC9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bg-BG"/>
          </a:p>
        </p:txBody>
      </p:sp>
      <p:sp>
        <p:nvSpPr>
          <p:cNvPr id="12" name="Текстово поле 11">
            <a:extLst>
              <a:ext uri="{FF2B5EF4-FFF2-40B4-BE49-F238E27FC236}">
                <a16:creationId xmlns:a16="http://schemas.microsoft.com/office/drawing/2014/main" id="{DD85CA13-A502-46FF-BF42-C01BA4AAC60D}"/>
              </a:ext>
            </a:extLst>
          </p:cNvPr>
          <p:cNvSpPr txBox="1"/>
          <p:nvPr/>
        </p:nvSpPr>
        <p:spPr>
          <a:xfrm>
            <a:off x="240631" y="5312853"/>
            <a:ext cx="4804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(BMW UK, 2021)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15304919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42B41-A420-47FF-9A8E-785452DEF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BMW Series 3: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7BB1D-DFAA-4E05-818E-43593F96F6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1" i="0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For over 40 years, since the original BMW E21, the BMW 3 Series has stood for dynamic driving pleasure like no other vehicle</a:t>
            </a:r>
            <a:r>
              <a:rPr lang="en-US" sz="2800" b="0" i="0" dirty="0">
                <a:solidFill>
                  <a:srgbClr val="26262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US" sz="2000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b="0" i="0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Decision The 3-series is the segment's finest vehicle much obliged to its cohesive and locks in deportment. The 2021 BMW 3-series epitomizes the cutting edge sports vehicle with its comprehensive execution and natural modernity. It moreover gains a spot on our Editors' Choice list. </a:t>
            </a:r>
            <a:endParaRPr lang="en-GB" sz="2400" dirty="0">
              <a:solidFill>
                <a:schemeClr val="accent4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Текстово поле 3">
            <a:extLst>
              <a:ext uri="{FF2B5EF4-FFF2-40B4-BE49-F238E27FC236}">
                <a16:creationId xmlns:a16="http://schemas.microsoft.com/office/drawing/2014/main" id="{93220EE4-A90E-46D0-BBF5-EC286AF5704A}"/>
              </a:ext>
            </a:extLst>
          </p:cNvPr>
          <p:cNvSpPr txBox="1"/>
          <p:nvPr/>
        </p:nvSpPr>
        <p:spPr>
          <a:xfrm>
            <a:off x="9881937" y="5257799"/>
            <a:ext cx="31602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(BMW UK, 2021)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29260553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42B41-A420-47FF-9A8E-785452DEF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BMW Series 4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7BB1D-DFAA-4E05-818E-43593F96F6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463" y="1010652"/>
            <a:ext cx="10972800" cy="394510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BMW 4 Series is a </a:t>
            </a:r>
            <a:r>
              <a:rPr lang="en-US" sz="2800" b="0" i="0" dirty="0" err="1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succesor</a:t>
            </a:r>
            <a:r>
              <a:rPr lang="en-US" sz="28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of the BMW 3 series and was first launched in 2013 and brought an undeniable sportiness to the BMW </a:t>
            </a:r>
            <a:r>
              <a:rPr lang="en-US" sz="2800" b="0" i="0" dirty="0" err="1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range.In</a:t>
            </a:r>
            <a:r>
              <a:rPr lang="en-US" sz="28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2020 </a:t>
            </a:r>
            <a:r>
              <a:rPr lang="en-US" sz="2800" b="0" i="0" dirty="0" err="1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camed</a:t>
            </a:r>
            <a:r>
              <a:rPr lang="en-US" sz="28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second generation model that </a:t>
            </a:r>
            <a:r>
              <a:rPr lang="en-US" sz="2800" b="0" i="0" dirty="0" err="1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distinguised</a:t>
            </a:r>
            <a:r>
              <a:rPr lang="en-US" sz="28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itself with more expressive and confident </a:t>
            </a:r>
            <a:r>
              <a:rPr lang="en-US" sz="2800" b="0" i="0" dirty="0" err="1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design.The</a:t>
            </a:r>
            <a:r>
              <a:rPr lang="en-US" sz="28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BMW 4 Series comes in three </a:t>
            </a:r>
            <a:r>
              <a:rPr lang="en-US" sz="2800" b="0" i="0" dirty="0" err="1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variants:the</a:t>
            </a:r>
            <a:r>
              <a:rPr lang="en-US" sz="2800" b="0" i="0" dirty="0">
                <a:solidFill>
                  <a:srgbClr val="FF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Coupe , the Convertible and the four-door Gran Coupe .</a:t>
            </a: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BMW 4 Series Overview | New Vehicles | BMW UK">
            <a:extLst>
              <a:ext uri="{FF2B5EF4-FFF2-40B4-BE49-F238E27FC236}">
                <a16:creationId xmlns:a16="http://schemas.microsoft.com/office/drawing/2014/main" id="{D892A406-40F7-4F57-A045-ED16CC688F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2459" y="2091307"/>
            <a:ext cx="8477250" cy="39451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Текстово поле 5">
            <a:extLst>
              <a:ext uri="{FF2B5EF4-FFF2-40B4-BE49-F238E27FC236}">
                <a16:creationId xmlns:a16="http://schemas.microsoft.com/office/drawing/2014/main" id="{2FA8AC4C-D7B5-4A02-A4A2-217C072AF84E}"/>
              </a:ext>
            </a:extLst>
          </p:cNvPr>
          <p:cNvSpPr txBox="1"/>
          <p:nvPr/>
        </p:nvSpPr>
        <p:spPr>
          <a:xfrm>
            <a:off x="288758" y="5325979"/>
            <a:ext cx="4347410" cy="3657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(BMW UK, 2021)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30514798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42B41-A420-47FF-9A8E-785452DEF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BMW Series 5 Saloon: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7BB1D-DFAA-4E05-818E-43593F96F6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800" b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new BMW 5 Series has new elements like the enhanced front apron with larger air inlets and the simplified contours with strong </a:t>
            </a:r>
            <a:r>
              <a:rPr lang="en-US" sz="2800" b="0" dirty="0" err="1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angles.This</a:t>
            </a:r>
            <a:r>
              <a:rPr lang="en-US" sz="2800" b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has also </a:t>
            </a:r>
            <a:r>
              <a:rPr lang="en-US" sz="2800" b="0" dirty="0" err="1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laserlights</a:t>
            </a:r>
            <a:r>
              <a:rPr lang="en-US" sz="2800" b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optional Adaptive Led lights, Supreme Sounds thanks to Harman/</a:t>
            </a:r>
            <a:r>
              <a:rPr lang="en-US" sz="2800" b="0" dirty="0" err="1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karddon</a:t>
            </a:r>
            <a:r>
              <a:rPr lang="en-US" sz="2800" b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Loudspeaker System and a stunning selection of hand crafted leather. The models are Modern Master BMW5 series Saloon . the BMW 530 e M Sport Saloon, BMW M 550i </a:t>
            </a:r>
            <a:r>
              <a:rPr lang="en-US" sz="2800" b="0" dirty="0" err="1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xDrive</a:t>
            </a:r>
            <a:r>
              <a:rPr lang="en-US" sz="2800" b="0" dirty="0">
                <a:solidFill>
                  <a:srgbClr val="00206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Saloon and Street Smart.</a:t>
            </a:r>
            <a:endParaRPr lang="en-GB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Текстово поле 3">
            <a:extLst>
              <a:ext uri="{FF2B5EF4-FFF2-40B4-BE49-F238E27FC236}">
                <a16:creationId xmlns:a16="http://schemas.microsoft.com/office/drawing/2014/main" id="{EF361495-1EAC-4957-94AF-B27F9E28C2DB}"/>
              </a:ext>
            </a:extLst>
          </p:cNvPr>
          <p:cNvSpPr txBox="1"/>
          <p:nvPr/>
        </p:nvSpPr>
        <p:spPr>
          <a:xfrm>
            <a:off x="160421" y="5253164"/>
            <a:ext cx="30159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(BMW UK, 2021)</a:t>
            </a:r>
            <a:endParaRPr lang="bg-BG" dirty="0"/>
          </a:p>
        </p:txBody>
      </p:sp>
      <p:pic>
        <p:nvPicPr>
          <p:cNvPr id="5" name="Picture 2" descr="BMW - Wikipedia">
            <a:extLst>
              <a:ext uri="{FF2B5EF4-FFF2-40B4-BE49-F238E27FC236}">
                <a16:creationId xmlns:a16="http://schemas.microsoft.com/office/drawing/2014/main" id="{DDE7B382-F61F-4FA6-9930-76BA969A10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363200" y="4205162"/>
            <a:ext cx="1494634" cy="1494634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3621191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42B41-A420-47FF-9A8E-785452DEF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BMW 6 Series: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07BB1D-DFAA-4E05-818E-43593F96F6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805988"/>
          </a:xfrm>
        </p:spPr>
        <p:txBody>
          <a:bodyPr>
            <a:normAutofit fontScale="92500" lnSpcReduction="10000"/>
          </a:bodyPr>
          <a:lstStyle/>
          <a:p>
            <a:pPr marL="0" indent="0" algn="l">
              <a:buNone/>
            </a:pPr>
            <a:r>
              <a:rPr lang="en-US" sz="28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BMW 6 Series is a range of grand tourers produced by BMW since 1976.</a:t>
            </a:r>
          </a:p>
          <a:p>
            <a:pPr marL="0" indent="0" algn="l">
              <a:buNone/>
            </a:pPr>
            <a:r>
              <a:rPr lang="en-US" sz="2800" b="0" i="0" dirty="0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the </a:t>
            </a:r>
            <a:r>
              <a:rPr lang="en-US" sz="2800" b="0" i="0" dirty="0" err="1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succesor</a:t>
            </a:r>
            <a:r>
              <a:rPr lang="en-US" sz="2800" b="0" i="0" dirty="0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 the E9 Coupe and is currently in its fourth </a:t>
            </a:r>
            <a:r>
              <a:rPr lang="en-US" sz="2800" b="0" i="0" dirty="0" err="1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generation.The</a:t>
            </a:r>
            <a:r>
              <a:rPr lang="en-US" sz="2800" b="0" i="0" dirty="0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first generation BMW E24 6 Series available as two door coupe produced from 1976 to 1989.In 2004 for the second generation joined the BMW E63/E64 6 Series, the coupe was joined by a convertible body style. The third generation F06/F12/F13 6 Series debuted in 2011as a coupe and </a:t>
            </a:r>
            <a:r>
              <a:rPr lang="en-US" sz="2800" b="0" i="0" dirty="0" err="1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convertible.The</a:t>
            </a:r>
            <a:r>
              <a:rPr lang="en-US" sz="2800" b="0" i="0" dirty="0">
                <a:solidFill>
                  <a:srgbClr val="7030A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fourth generation 6 Series , the G32 6 Series debuted in 2017. A BMW M 6 high performance model has been produced for the first three generation of the 6 Series</a:t>
            </a:r>
            <a:r>
              <a:rPr lang="en-US" sz="2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Текстово поле 3">
            <a:extLst>
              <a:ext uri="{FF2B5EF4-FFF2-40B4-BE49-F238E27FC236}">
                <a16:creationId xmlns:a16="http://schemas.microsoft.com/office/drawing/2014/main" id="{4C419991-6DF3-4C1E-99EF-AA87DA5EC567}"/>
              </a:ext>
            </a:extLst>
          </p:cNvPr>
          <p:cNvSpPr txBox="1"/>
          <p:nvPr/>
        </p:nvSpPr>
        <p:spPr>
          <a:xfrm>
            <a:off x="9954126" y="5253971"/>
            <a:ext cx="32565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(BMW UK, 2021)</a:t>
            </a:r>
            <a:endParaRPr lang="bg-BG" dirty="0"/>
          </a:p>
        </p:txBody>
      </p:sp>
    </p:spTree>
    <p:extLst>
      <p:ext uri="{BB962C8B-B14F-4D97-AF65-F5344CB8AC3E}">
        <p14:creationId xmlns:p14="http://schemas.microsoft.com/office/powerpoint/2010/main" val="14426734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E6C52-6E7D-44D8-8F9A-44E710E00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Electric Cars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884E6FAE-9866-42D7-A854-A32155B0109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8714" y="1936705"/>
            <a:ext cx="10283686" cy="3565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12884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Заглавие 1">
            <a:extLst>
              <a:ext uri="{FF2B5EF4-FFF2-40B4-BE49-F238E27FC236}">
                <a16:creationId xmlns:a16="http://schemas.microsoft.com/office/drawing/2014/main" id="{94FD92DA-B349-4BA4-9D98-FA5E62EA2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Electric Cars:</a:t>
            </a:r>
            <a:endParaRPr lang="bg-BG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Контейнер за съдържание 2">
            <a:extLst>
              <a:ext uri="{FF2B5EF4-FFF2-40B4-BE49-F238E27FC236}">
                <a16:creationId xmlns:a16="http://schemas.microsoft.com/office/drawing/2014/main" id="{16C00CA4-6B51-45E8-B199-E68500509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How does an electric car work?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advantages does an electric car have?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Who is an electric car suitable for : families, commuters, city drivers?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advantage does an electric car have over a hybrid?</a:t>
            </a:r>
          </a:p>
          <a:p>
            <a:pPr marL="0" indent="0"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Is support provided for the purchase of an electrical car?</a:t>
            </a:r>
            <a:endParaRPr lang="bg-B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19264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66387-4915-438A-BA22-9B7C21D761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62CF7B-AC3C-4CDB-BD2C-11A8ACF486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556" y="1123122"/>
            <a:ext cx="10972800" cy="477409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BMWblog.com (2019).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https://www.google.com/search?q=BMW+group+UK+brands&amp;sxsrf=ALeKk00Yhh3ZmPhaLjgAang2LIs5lQ-ZTA:1626783786880&amp;source=lnms&amp;tbm=isch&amp;sa=X&amp;ved=2ahUKEwjE5Pjt0fHxAhUMgFwKHaR2AX0Q_AUoAXoECAEQAw&amp;biw=1366&amp;bih=657#imgrc=iFEjLeZrodTtwM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(Accessed: 20 July 2021)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BMW Group, (2021). www.bmwgroup.com</a:t>
            </a:r>
            <a:endParaRPr lang="bg-BG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  Available at: </a:t>
            </a:r>
            <a:r>
              <a:rPr lang="en-US" sz="16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https://www.bmwgroup.com/en/news/2021/marketingstrategie.html</a:t>
            </a:r>
            <a:endParaRPr lang="bg-BG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(Accessed: 5 July 2021)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BMW UK, (2021) – official website: </a:t>
            </a:r>
            <a:r>
              <a:rPr lang="en-US" sz="16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www.bmw.co.uk</a:t>
            </a:r>
            <a:endParaRPr lang="en-US" sz="1600" i="1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     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https://www.bmw.co.uk/en/all-models/2-series.html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  (Accessed: 10 July 2021)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6"/>
              </a:rPr>
              <a:t>https://www.bmw.co.uk/en/topics/owners/service-workshop/servicing/value-service.html</a:t>
            </a:r>
            <a:r>
              <a:rPr lang="en-US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US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Accessed: 12 July 2021)</a:t>
            </a:r>
            <a:endParaRPr lang="en-US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1538243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Текстово поле 2">
            <a:extLst>
              <a:ext uri="{FF2B5EF4-FFF2-40B4-BE49-F238E27FC236}">
                <a16:creationId xmlns:a16="http://schemas.microsoft.com/office/drawing/2014/main" id="{E96034B0-3A86-4CD7-A197-29660A8D547B}"/>
              </a:ext>
            </a:extLst>
          </p:cNvPr>
          <p:cNvSpPr txBox="1"/>
          <p:nvPr/>
        </p:nvSpPr>
        <p:spPr>
          <a:xfrm>
            <a:off x="345951" y="194598"/>
            <a:ext cx="11277600" cy="59495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BMW UK, (2021) – official website: </a:t>
            </a:r>
            <a:r>
              <a:rPr lang="en-US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www.bmw.co.uk</a:t>
            </a:r>
            <a:endParaRPr lang="en-US" sz="1800" i="1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https://www.bmw.co.uk/en/all-models/3-series.html</a:t>
            </a:r>
            <a:endParaRPr lang="en-US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15 July 2021)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https://www.bmw.co.uk/en/all-models/4-series/coupe/2020/highlights.html?tl=sea-gl-%7bCampaignName%7d-mix-miy-.-srch-%7bAdGroupName%7d-.e-bmw%20series%204-.-.&amp;gclid=Cj0KCQjw6NmHBhD2ARIsAI3hrM1erzdIy2kfzCzJbUiXgah7OjIHYoPrTeOSzxGeRy7kJZQaPKkONowaAjZYEALw_wcB&amp;gclsrc=aw.ds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17 July 2021)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https://www.bmw.co.uk/en/all-models/5-series.html</a:t>
            </a:r>
            <a:endParaRPr lang="en-US" dirty="0"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10 July 2021)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MBA </a:t>
            </a:r>
            <a:r>
              <a:rPr lang="en-US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Skool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(2021). </a:t>
            </a:r>
            <a:r>
              <a:rPr lang="en-US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&amp; strategy knowledge resource for management students, aspirants &amp; professionals</a:t>
            </a: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bg-BG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https://www.mbaskool.com/marketing-mix/products/16810-bmw.html</a:t>
            </a:r>
            <a:endParaRPr lang="bg-BG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10 July 2021)</a:t>
            </a:r>
            <a:endParaRPr lang="bg-BG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bg-BG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66004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Текстово поле 2">
            <a:extLst>
              <a:ext uri="{FF2B5EF4-FFF2-40B4-BE49-F238E27FC236}">
                <a16:creationId xmlns:a16="http://schemas.microsoft.com/office/drawing/2014/main" id="{04F48403-7BE9-4D4D-98F4-56DD192C3896}"/>
              </a:ext>
            </a:extLst>
          </p:cNvPr>
          <p:cNvSpPr txBox="1"/>
          <p:nvPr/>
        </p:nvSpPr>
        <p:spPr>
          <a:xfrm>
            <a:off x="954155" y="440613"/>
            <a:ext cx="10866783" cy="11716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Wagner, I., (2021). Statista – Global No.1 Business Data Platform</a:t>
            </a:r>
            <a:endParaRPr lang="bg-BG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https://www.statista.com/statistics/300405/bmw-car-sales-in-the-united-kingdom/</a:t>
            </a:r>
            <a:endParaRPr lang="bg-BG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11 July 2021)</a:t>
            </a:r>
            <a:endParaRPr lang="bg-BG" sz="1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78416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1678</TotalTime>
  <Words>1230</Words>
  <Application>Microsoft Office PowerPoint</Application>
  <PresentationFormat>Широк екран</PresentationFormat>
  <Paragraphs>93</Paragraphs>
  <Slides>16</Slides>
  <Notes>0</Notes>
  <HiddenSlides>0</HiddenSlides>
  <MMClips>0</MMClips>
  <ScaleCrop>false</ScaleCrop>
  <HeadingPairs>
    <vt:vector size="6" baseType="variant">
      <vt:variant>
        <vt:lpstr>Използвани шрифтове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Заглавия на слайдовете</vt:lpstr>
      </vt:variant>
      <vt:variant>
        <vt:i4>16</vt:i4>
      </vt:variant>
    </vt:vector>
  </HeadingPairs>
  <TitlesOfParts>
    <vt:vector size="20" baseType="lpstr">
      <vt:lpstr>Arial</vt:lpstr>
      <vt:lpstr>Calibri</vt:lpstr>
      <vt:lpstr>Myriad Pro</vt:lpstr>
      <vt:lpstr>20140311PresentationUWTSDTemplate</vt:lpstr>
      <vt:lpstr>Group presentation:  Elena Rumenova Sotirova 2028225 Oana-Catalina Georgescu 2027348 Mariana Ramona Bardac 2027268 Nedelin Hristov Mihalev 2029603 </vt:lpstr>
      <vt:lpstr>BMW Group UK  </vt:lpstr>
      <vt:lpstr>BMW Group UK </vt:lpstr>
      <vt:lpstr>BMW Group UK services comprises: </vt:lpstr>
      <vt:lpstr>Презентация на PowerPoint</vt:lpstr>
      <vt:lpstr>BMW by series: BMW 1 Series  </vt:lpstr>
      <vt:lpstr>BMW Series 2:</vt:lpstr>
      <vt:lpstr>BMW Series 3:</vt:lpstr>
      <vt:lpstr>BMW Series 4: </vt:lpstr>
      <vt:lpstr>BMW Series 5 Saloon:</vt:lpstr>
      <vt:lpstr>BMW 6 Series:</vt:lpstr>
      <vt:lpstr>Electric Cars</vt:lpstr>
      <vt:lpstr>Electric Cars:</vt:lpstr>
      <vt:lpstr>References:</vt:lpstr>
      <vt:lpstr>Презентация на PowerPoint</vt:lpstr>
      <vt:lpstr>Презентация на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Chijioke Uba</dc:creator>
  <cp:lastModifiedBy>ELENA RUMENOVA SOTIROVA</cp:lastModifiedBy>
  <cp:revision>54</cp:revision>
  <dcterms:created xsi:type="dcterms:W3CDTF">2020-05-21T09:47:13Z</dcterms:created>
  <dcterms:modified xsi:type="dcterms:W3CDTF">2021-07-23T13:55:15Z</dcterms:modified>
</cp:coreProperties>
</file>