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handoutMasterIdLst>
    <p:handoutMasterId r:id="rId11"/>
  </p:handoutMasterIdLst>
  <p:sldIdLst>
    <p:sldId id="277" r:id="rId2"/>
    <p:sldId id="281" r:id="rId3"/>
    <p:sldId id="278" r:id="rId4"/>
    <p:sldId id="279" r:id="rId5"/>
    <p:sldId id="280" r:id="rId6"/>
    <p:sldId id="282" r:id="rId7"/>
    <p:sldId id="283" r:id="rId8"/>
    <p:sldId id="284" r:id="rId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4" d="100"/>
          <a:sy n="84" d="100"/>
        </p:scale>
        <p:origin x="411"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99355C9-FC7B-4667-A3EE-FAC70FB88847}"/>
    <pc:docChg chg="modSld">
      <pc:chgData name="Piyumika Kithulgoda Gamage" userId="8130ac14-9727-4963-a006-512f362f8357" providerId="ADAL" clId="{999355C9-FC7B-4667-A3EE-FAC70FB88847}" dt="2023-11-19T13:27:18.356" v="3" actId="20577"/>
      <pc:docMkLst>
        <pc:docMk/>
      </pc:docMkLst>
      <pc:sldChg chg="modSp mod">
        <pc:chgData name="Piyumika Kithulgoda Gamage" userId="8130ac14-9727-4963-a006-512f362f8357" providerId="ADAL" clId="{999355C9-FC7B-4667-A3EE-FAC70FB88847}" dt="2023-11-19T13:27:18.356" v="3" actId="20577"/>
        <pc:sldMkLst>
          <pc:docMk/>
          <pc:sldMk cId="0" sldId="277"/>
        </pc:sldMkLst>
        <pc:spChg chg="mod">
          <ac:chgData name="Piyumika Kithulgoda Gamage" userId="8130ac14-9727-4963-a006-512f362f8357" providerId="ADAL" clId="{999355C9-FC7B-4667-A3EE-FAC70FB88847}" dt="2023-11-19T13:27:18.356" v="3" actId="20577"/>
          <ac:spMkLst>
            <pc:docMk/>
            <pc:sldMk cId="0" sldId="277"/>
            <ac:spMk id="6147" creationId="{00000000-0000-0000-0000-000000000000}"/>
          </ac:spMkLst>
        </pc:spChg>
      </pc:sldChg>
    </pc:docChg>
  </pc:docChgLst>
  <pc:docChgLst>
    <pc:chgData name="Piyumika Kithulgoda Gamage" userId="8130ac14-9727-4963-a006-512f362f8357" providerId="ADAL" clId="{69F8E2A9-A2FD-4728-B31A-155F13A50696}"/>
    <pc:docChg chg="modSld">
      <pc:chgData name="Piyumika Kithulgoda Gamage" userId="8130ac14-9727-4963-a006-512f362f8357" providerId="ADAL" clId="{69F8E2A9-A2FD-4728-B31A-155F13A50696}" dt="2023-06-30T15:25:07.370" v="139" actId="20577"/>
      <pc:docMkLst>
        <pc:docMk/>
      </pc:docMkLst>
      <pc:sldChg chg="modSp mod">
        <pc:chgData name="Piyumika Kithulgoda Gamage" userId="8130ac14-9727-4963-a006-512f362f8357" providerId="ADAL" clId="{69F8E2A9-A2FD-4728-B31A-155F13A50696}" dt="2023-06-30T15:25:07.370" v="139" actId="20577"/>
        <pc:sldMkLst>
          <pc:docMk/>
          <pc:sldMk cId="0" sldId="277"/>
        </pc:sldMkLst>
        <pc:spChg chg="mod">
          <ac:chgData name="Piyumika Kithulgoda Gamage" userId="8130ac14-9727-4963-a006-512f362f8357" providerId="ADAL" clId="{69F8E2A9-A2FD-4728-B31A-155F13A50696}" dt="2023-06-30T15:25:07.370" v="139" actId="20577"/>
          <ac:spMkLst>
            <pc:docMk/>
            <pc:sldMk cId="0" sldId="277"/>
            <ac:spMk id="6147" creationId="{00000000-0000-0000-0000-000000000000}"/>
          </ac:spMkLst>
        </pc:spChg>
      </pc:sldChg>
      <pc:sldChg chg="modSp">
        <pc:chgData name="Piyumika Kithulgoda Gamage" userId="8130ac14-9727-4963-a006-512f362f8357" providerId="ADAL" clId="{69F8E2A9-A2FD-4728-B31A-155F13A50696}" dt="2023-06-30T15:17:07.886" v="72" actId="20577"/>
        <pc:sldMkLst>
          <pc:docMk/>
          <pc:sldMk cId="3811833672" sldId="279"/>
        </pc:sldMkLst>
        <pc:spChg chg="mod">
          <ac:chgData name="Piyumika Kithulgoda Gamage" userId="8130ac14-9727-4963-a006-512f362f8357" providerId="ADAL" clId="{69F8E2A9-A2FD-4728-B31A-155F13A50696}" dt="2023-06-30T15:17:07.886" v="72" actId="20577"/>
          <ac:spMkLst>
            <pc:docMk/>
            <pc:sldMk cId="3811833672" sldId="279"/>
            <ac:spMk id="3" creationId="{602AA37C-5ED6-4BFC-8A35-78A106681FB3}"/>
          </ac:spMkLst>
        </pc:spChg>
      </pc:sldChg>
      <pc:sldChg chg="modSp modAnim">
        <pc:chgData name="Piyumika Kithulgoda Gamage" userId="8130ac14-9727-4963-a006-512f362f8357" providerId="ADAL" clId="{69F8E2A9-A2FD-4728-B31A-155F13A50696}" dt="2023-06-30T15:23:24.331" v="104" actId="20577"/>
        <pc:sldMkLst>
          <pc:docMk/>
          <pc:sldMk cId="3314304838" sldId="282"/>
        </pc:sldMkLst>
        <pc:spChg chg="mod">
          <ac:chgData name="Piyumika Kithulgoda Gamage" userId="8130ac14-9727-4963-a006-512f362f8357" providerId="ADAL" clId="{69F8E2A9-A2FD-4728-B31A-155F13A50696}" dt="2023-06-30T15:23:24.331" v="104" actId="20577"/>
          <ac:spMkLst>
            <pc:docMk/>
            <pc:sldMk cId="3314304838" sldId="282"/>
            <ac:spMk id="3" creationId="{F8EC277F-9401-4CBC-A45C-2C4624CC4D3D}"/>
          </ac:spMkLst>
        </pc:spChg>
      </pc:sldChg>
      <pc:sldChg chg="modSp mod modAnim">
        <pc:chgData name="Piyumika Kithulgoda Gamage" userId="8130ac14-9727-4963-a006-512f362f8357" providerId="ADAL" clId="{69F8E2A9-A2FD-4728-B31A-155F13A50696}" dt="2023-06-30T15:24:16.529" v="136" actId="404"/>
        <pc:sldMkLst>
          <pc:docMk/>
          <pc:sldMk cId="433510660" sldId="283"/>
        </pc:sldMkLst>
        <pc:spChg chg="mod">
          <ac:chgData name="Piyumika Kithulgoda Gamage" userId="8130ac14-9727-4963-a006-512f362f8357" providerId="ADAL" clId="{69F8E2A9-A2FD-4728-B31A-155F13A50696}" dt="2023-06-30T15:23:53.011" v="105" actId="20577"/>
          <ac:spMkLst>
            <pc:docMk/>
            <pc:sldMk cId="433510660" sldId="283"/>
            <ac:spMk id="2" creationId="{E55417C7-D690-4CF0-A55D-FD922A5B728A}"/>
          </ac:spMkLst>
        </pc:spChg>
        <pc:spChg chg="mod">
          <ac:chgData name="Piyumika Kithulgoda Gamage" userId="8130ac14-9727-4963-a006-512f362f8357" providerId="ADAL" clId="{69F8E2A9-A2FD-4728-B31A-155F13A50696}" dt="2023-06-30T15:24:16.529" v="136" actId="404"/>
          <ac:spMkLst>
            <pc:docMk/>
            <pc:sldMk cId="433510660" sldId="283"/>
            <ac:spMk id="3" creationId="{82C534EC-9084-4719-B175-5BDF1C14C43A}"/>
          </ac:spMkLst>
        </pc:spChg>
      </pc:sldChg>
      <pc:sldChg chg="modSp modAnim">
        <pc:chgData name="Piyumika Kithulgoda Gamage" userId="8130ac14-9727-4963-a006-512f362f8357" providerId="ADAL" clId="{69F8E2A9-A2FD-4728-B31A-155F13A50696}" dt="2023-06-30T15:24:33.744" v="138" actId="20577"/>
        <pc:sldMkLst>
          <pc:docMk/>
          <pc:sldMk cId="3276813538" sldId="284"/>
        </pc:sldMkLst>
        <pc:spChg chg="mod">
          <ac:chgData name="Piyumika Kithulgoda Gamage" userId="8130ac14-9727-4963-a006-512f362f8357" providerId="ADAL" clId="{69F8E2A9-A2FD-4728-B31A-155F13A50696}" dt="2023-06-30T15:24:33.744" v="138" actId="20577"/>
          <ac:spMkLst>
            <pc:docMk/>
            <pc:sldMk cId="3276813538" sldId="284"/>
            <ac:spMk id="3" creationId="{F470F65D-C700-4FA0-94C9-1B075036B78F}"/>
          </ac:spMkLst>
        </pc:spChg>
      </pc:sldChg>
    </pc:docChg>
  </pc:docChgLst>
  <pc:docChgLst>
    <pc:chgData name="Piyumika Kithulgoda Gamage" userId="8130ac14-9727-4963-a006-512f362f8357" providerId="ADAL" clId="{EF6EE5DA-92A0-4C82-83A4-E0EDE968EBF5}"/>
    <pc:docChg chg="undo custSel modSld">
      <pc:chgData name="Piyumika Kithulgoda Gamage" userId="8130ac14-9727-4963-a006-512f362f8357" providerId="ADAL" clId="{EF6EE5DA-92A0-4C82-83A4-E0EDE968EBF5}" dt="2023-06-30T15:51:18.642" v="9" actId="115"/>
      <pc:docMkLst>
        <pc:docMk/>
      </pc:docMkLst>
      <pc:sldChg chg="modSp mod">
        <pc:chgData name="Piyumika Kithulgoda Gamage" userId="8130ac14-9727-4963-a006-512f362f8357" providerId="ADAL" clId="{EF6EE5DA-92A0-4C82-83A4-E0EDE968EBF5}" dt="2023-06-30T15:51:18.642" v="9" actId="115"/>
        <pc:sldMkLst>
          <pc:docMk/>
          <pc:sldMk cId="0" sldId="277"/>
        </pc:sldMkLst>
        <pc:spChg chg="mod">
          <ac:chgData name="Piyumika Kithulgoda Gamage" userId="8130ac14-9727-4963-a006-512f362f8357" providerId="ADAL" clId="{EF6EE5DA-92A0-4C82-83A4-E0EDE968EBF5}" dt="2023-06-30T15:51:18.642" v="9" actId="115"/>
          <ac:spMkLst>
            <pc:docMk/>
            <pc:sldMk cId="0" sldId="277"/>
            <ac:spMk id="6147" creationId="{00000000-0000-0000-0000-000000000000}"/>
          </ac:spMkLst>
        </pc:spChg>
      </pc:sldChg>
    </pc:docChg>
  </pc:docChgLst>
  <pc:docChgLst>
    <pc:chgData name="Piyumika Kithulgoda Gamage" userId="8130ac14-9727-4963-a006-512f362f8357" providerId="ADAL" clId="{5B968293-A5D5-4072-B817-E642C7032493}"/>
    <pc:docChg chg="modSld">
      <pc:chgData name="Piyumika Kithulgoda Gamage" userId="8130ac14-9727-4963-a006-512f362f8357" providerId="ADAL" clId="{5B968293-A5D5-4072-B817-E642C7032493}" dt="2023-02-25T12:19:13.499" v="3" actId="20577"/>
      <pc:docMkLst>
        <pc:docMk/>
      </pc:docMkLst>
      <pc:sldChg chg="modSp mod">
        <pc:chgData name="Piyumika Kithulgoda Gamage" userId="8130ac14-9727-4963-a006-512f362f8357" providerId="ADAL" clId="{5B968293-A5D5-4072-B817-E642C7032493}" dt="2023-02-25T12:19:13.499" v="3" actId="20577"/>
        <pc:sldMkLst>
          <pc:docMk/>
          <pc:sldMk cId="0" sldId="277"/>
        </pc:sldMkLst>
        <pc:spChg chg="mod">
          <ac:chgData name="Piyumika Kithulgoda Gamage" userId="8130ac14-9727-4963-a006-512f362f8357" providerId="ADAL" clId="{5B968293-A5D5-4072-B817-E642C7032493}" dt="2023-02-25T12:19:13.499" v="3"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Assessment 1 Guidance </a:t>
            </a:r>
          </a:p>
          <a:p>
            <a:pPr eaLnBrk="1" hangingPunct="1"/>
            <a:r>
              <a:rPr lang="en-GB" altLang="en-US" dirty="0">
                <a:solidFill>
                  <a:schemeClr val="accent2"/>
                </a:solidFill>
              </a:rPr>
              <a:t>30% Blog</a:t>
            </a:r>
          </a:p>
          <a:p>
            <a:pPr eaLnBrk="1" hangingPunct="1"/>
            <a:endParaRPr lang="en-GB" altLang="en-US" dirty="0">
              <a:solidFill>
                <a:schemeClr val="accent2"/>
              </a:solidFill>
            </a:endParaRPr>
          </a:p>
          <a:p>
            <a:pPr eaLnBrk="1" hangingPunct="1"/>
            <a:r>
              <a:rPr lang="en-GB" altLang="en-US" dirty="0">
                <a:solidFill>
                  <a:schemeClr val="accent2"/>
                </a:solidFill>
              </a:rPr>
              <a:t>Date Due: </a:t>
            </a:r>
            <a:r>
              <a:rPr lang="en-GB" altLang="en-US" b="1" u="sng" dirty="0">
                <a:solidFill>
                  <a:schemeClr val="accent2"/>
                </a:solidFill>
              </a:rPr>
              <a:t>(</a:t>
            </a:r>
            <a:r>
              <a:rPr lang="en-GB" b="1" u="sng" dirty="0">
                <a:solidFill>
                  <a:schemeClr val="accent2"/>
                </a:solidFill>
              </a:rPr>
              <a:t>Weekend</a:t>
            </a:r>
            <a:r>
              <a:rPr lang="en-GB" b="1" u="sng">
                <a:solidFill>
                  <a:schemeClr val="accent2"/>
                </a:solidFill>
              </a:rPr>
              <a:t>) 26/11/23 </a:t>
            </a:r>
            <a:r>
              <a:rPr lang="en-GB" b="1" u="sng" dirty="0">
                <a:solidFill>
                  <a:schemeClr val="accent2"/>
                </a:solidFill>
              </a:rPr>
              <a:t>@ 14:00:00</a:t>
            </a:r>
            <a:endParaRPr lang="en-GB" altLang="en-US" b="1" u="sng" dirty="0">
              <a:solidFill>
                <a:schemeClr val="accent2"/>
              </a:solidFill>
            </a:endParaRP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3600" b="1" dirty="0"/>
              <a:t>Learning Outcomes</a:t>
            </a:r>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pPr marL="0" indent="0">
              <a:buNone/>
            </a:pPr>
            <a:r>
              <a:rPr lang="en-GB" sz="2800" dirty="0">
                <a:solidFill>
                  <a:srgbClr val="000000"/>
                </a:solidFill>
                <a:effectLst/>
                <a:latin typeface="Arial" panose="020B0604020202020204" pitchFamily="34" charset="0"/>
                <a:ea typeface="Times New Roman" panose="02020603050405020304" pitchFamily="18" charset="0"/>
              </a:rPr>
              <a:t>1. Understand the process of segmentation.</a:t>
            </a:r>
          </a:p>
          <a:p>
            <a:pPr marL="0" indent="0">
              <a:buNone/>
            </a:pP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solidFill>
                  <a:srgbClr val="000000"/>
                </a:solidFill>
                <a:effectLst/>
                <a:latin typeface="Arial" panose="020B0604020202020204" pitchFamily="34" charset="0"/>
                <a:ea typeface="Times New Roman" panose="02020603050405020304" pitchFamily="18" charset="0"/>
              </a:rPr>
              <a:t>2. Understand the advantages and disadvantages of segmenting a market</a:t>
            </a:r>
          </a:p>
          <a:p>
            <a:pPr marL="0" indent="0">
              <a:buNone/>
            </a:pP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solidFill>
                  <a:srgbClr val="000000"/>
                </a:solidFill>
                <a:effectLst/>
                <a:latin typeface="Arial" panose="020B0604020202020204" pitchFamily="34" charset="0"/>
                <a:ea typeface="Times New Roman" panose="02020603050405020304" pitchFamily="18" charset="0"/>
              </a:rPr>
              <a:t>3. To determine segmentation, targeting, positioning and marketing mix strategies of a</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solidFill>
                  <a:srgbClr val="000000"/>
                </a:solidFill>
                <a:effectLst/>
                <a:latin typeface="Arial" panose="020B0604020202020204" pitchFamily="34" charset="0"/>
                <a:ea typeface="Times New Roman" panose="02020603050405020304" pitchFamily="18" charset="0"/>
              </a:rPr>
              <a:t>chosen organisation.</a:t>
            </a:r>
            <a:endParaRPr lang="en-GB" sz="2800" dirty="0">
              <a:effectLst/>
              <a:latin typeface="Times New Roman" panose="02020603050405020304" pitchFamily="18" charset="0"/>
              <a:ea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65774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Task Description</a:t>
            </a:r>
          </a:p>
        </p:txBody>
      </p:sp>
      <p:sp>
        <p:nvSpPr>
          <p:cNvPr id="3" name="Content Placeholder 2"/>
          <p:cNvSpPr>
            <a:spLocks noGrp="1"/>
          </p:cNvSpPr>
          <p:nvPr>
            <p:ph idx="1"/>
          </p:nvPr>
        </p:nvSpPr>
        <p:spPr/>
        <p:txBody>
          <a:bodyPr>
            <a:normAutofit fontScale="47500" lnSpcReduction="20000"/>
          </a:bodyPr>
          <a:lstStyle/>
          <a:p>
            <a:r>
              <a:rPr lang="en-GB" sz="4900" b="1" u="sng" dirty="0"/>
              <a:t>TASK 1</a:t>
            </a:r>
            <a:r>
              <a:rPr lang="en-GB" sz="4900" b="1" dirty="0"/>
              <a:t> (1500-2000 words)</a:t>
            </a:r>
            <a:endParaRPr lang="en-GB" sz="4900" dirty="0"/>
          </a:p>
          <a:p>
            <a:pPr marL="0" indent="0">
              <a:buNone/>
            </a:pPr>
            <a:r>
              <a:rPr lang="en-GB" sz="4900" dirty="0"/>
              <a:t> </a:t>
            </a:r>
          </a:p>
          <a:p>
            <a:r>
              <a:rPr lang="en-GB" sz="4900" b="1" dirty="0"/>
              <a:t>Write an INDIVIDUAL Blog providing a critical analysis and evaluation of the following:</a:t>
            </a:r>
            <a:endParaRPr lang="en-GB" sz="4900" dirty="0"/>
          </a:p>
          <a:p>
            <a:pPr marL="0" indent="0">
              <a:buNone/>
            </a:pPr>
            <a:r>
              <a:rPr lang="en-GB" sz="4900" b="1" dirty="0"/>
              <a:t> </a:t>
            </a:r>
            <a:endParaRPr lang="en-GB" sz="4900" dirty="0"/>
          </a:p>
          <a:p>
            <a:pPr algn="just"/>
            <a:r>
              <a:rPr lang="en-GB" sz="4900" dirty="0"/>
              <a:t>Most forms of mass marketing are dead (Kotler 1989) Market segmentation has become the paramount thing for every organisation to do because of the global and fast-changing competitive business environment and change in consumer preferences. More customers want variety and choices of products to purchase and consume.</a:t>
            </a:r>
          </a:p>
          <a:p>
            <a:pPr marL="0" indent="0">
              <a:buNone/>
            </a:pPr>
            <a:endParaRPr lang="en-GB" sz="4900"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b="1" dirty="0"/>
              <a:t>Task Description</a:t>
            </a:r>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pPr marL="0" indent="0">
              <a:buNone/>
            </a:pPr>
            <a:r>
              <a:rPr lang="en-GB" sz="2400" b="1" dirty="0"/>
              <a:t>Based on a company of your choice write an INDIVIDUAL </a:t>
            </a:r>
            <a:r>
              <a:rPr lang="en-GB" sz="2400" b="1" u="sng" dirty="0"/>
              <a:t>Blog</a:t>
            </a:r>
            <a:r>
              <a:rPr lang="en-GB" sz="2400" b="1" dirty="0"/>
              <a:t> providing a critical analysis and evaluation of the following:</a:t>
            </a:r>
            <a:endParaRPr lang="en-GB" sz="2400" dirty="0"/>
          </a:p>
          <a:p>
            <a:r>
              <a:rPr lang="en-GB" sz="2000" dirty="0"/>
              <a:t>Determine the segmentation, targeting and positioning strategies of a chosen company</a:t>
            </a:r>
          </a:p>
          <a:p>
            <a:pPr lvl="0"/>
            <a:r>
              <a:rPr lang="en-GB" sz="2000" dirty="0"/>
              <a:t>Describe the current marketing mix strategies of the chosen company (4Ps/7Ps)</a:t>
            </a:r>
          </a:p>
          <a:p>
            <a:r>
              <a:rPr lang="en-GB" sz="2000" dirty="0"/>
              <a:t>The different segmentation variables that your company uses to sub divide the market should be identified and explained. The current targeting and positioning strategies could be described and critically analysed (consider addressing advantages and disadvantages).  </a:t>
            </a:r>
          </a:p>
          <a:p>
            <a:pPr marL="0" indent="0">
              <a:buNone/>
            </a:pPr>
            <a:r>
              <a:rPr lang="en-GB" sz="2000" dirty="0"/>
              <a:t> </a:t>
            </a:r>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11833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br>
              <a:rPr lang="en-GB" sz="2400" b="1" dirty="0"/>
            </a:br>
            <a:r>
              <a:rPr lang="en-GB" b="1" dirty="0"/>
              <a:t>Task Description</a:t>
            </a:r>
            <a:endParaRPr lang="en-GB"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sz="2400" dirty="0"/>
              <a:t>The current marketing mix strategies should be identified and explained, supported with detailed examples.</a:t>
            </a:r>
          </a:p>
          <a:p>
            <a:pPr marL="0" indent="0">
              <a:buNone/>
            </a:pPr>
            <a:endParaRPr lang="en-GB" sz="2400" b="1" dirty="0"/>
          </a:p>
          <a:p>
            <a:pPr marL="0" indent="0">
              <a:buNone/>
            </a:pPr>
            <a:r>
              <a:rPr lang="en-GB" sz="2400" b="1" dirty="0"/>
              <a:t>You should use suitable academic theory and industry examples to support your discussion.</a:t>
            </a:r>
            <a:endParaRPr lang="en-GB" sz="2400" dirty="0"/>
          </a:p>
          <a:p>
            <a:pPr marL="0" indent="0">
              <a:buNone/>
            </a:pPr>
            <a:endParaRPr lang="en-GB" dirty="0"/>
          </a:p>
          <a:p>
            <a:pPr marL="0" indent="0">
              <a:buNone/>
            </a:pPr>
            <a:r>
              <a:rPr lang="en-GB" sz="2400" dirty="0"/>
              <a:t>A final copy of all posts will then be required to be uploaded on Turnitin in a </a:t>
            </a:r>
            <a:r>
              <a:rPr lang="en-GB" sz="2400" b="1" dirty="0"/>
              <a:t>word document </a:t>
            </a:r>
            <a:r>
              <a:rPr lang="en-GB" sz="2400" dirty="0"/>
              <a:t>by the submission deadline.</a:t>
            </a:r>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94891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br>
              <a:rPr lang="en-GB" dirty="0"/>
            </a:br>
            <a:r>
              <a:rPr lang="en-GB" b="1" dirty="0"/>
              <a:t>Structure of the Blog Posts</a:t>
            </a: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pPr marL="457200" indent="-457200">
              <a:buFont typeface="+mj-lt"/>
              <a:buAutoNum type="arabicPeriod"/>
            </a:pPr>
            <a:r>
              <a:rPr lang="en-GB" sz="2000" b="1" dirty="0"/>
              <a:t>Background/history of the company:</a:t>
            </a:r>
            <a:r>
              <a:rPr lang="en-GB" sz="2000" dirty="0"/>
              <a:t> The history of the company and the mission statement could be included.</a:t>
            </a:r>
          </a:p>
          <a:p>
            <a:pPr marL="457200" indent="-457200">
              <a:buFont typeface="+mj-lt"/>
              <a:buAutoNum type="arabicPeriod"/>
            </a:pPr>
            <a:r>
              <a:rPr lang="en-GB" sz="2000" b="1" dirty="0"/>
              <a:t>Segmentation, Targeting and Positioning strategies: </a:t>
            </a:r>
            <a:r>
              <a:rPr lang="en-GB" sz="2000" dirty="0"/>
              <a:t>Determine the different segmentation variables that your company uses to sub divide the market should be identified and explained. The current targeting and positioning strategies could be described and critically analysed (consider addressing advantages and disadvantages).  targeting and positioning strategies</a:t>
            </a:r>
          </a:p>
          <a:p>
            <a:pPr marL="0" indent="0">
              <a:buNone/>
            </a:pPr>
            <a:endParaRPr lang="en-GB" sz="2000"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1430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Structure of the Blog Posts</a:t>
            </a:r>
            <a:br>
              <a:rPr lang="en-GB" b="1" dirty="0"/>
            </a:b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pPr marL="0" indent="0">
              <a:buNone/>
            </a:pPr>
            <a:r>
              <a:rPr lang="en-GB" sz="3200" b="1" dirty="0"/>
              <a:t>The Marketing Mix (4Ps)</a:t>
            </a:r>
          </a:p>
          <a:p>
            <a:pPr marL="0" indent="0">
              <a:buNone/>
            </a:pPr>
            <a:endParaRPr lang="en-GB" sz="3200" b="1" dirty="0"/>
          </a:p>
          <a:p>
            <a:pPr marL="0" indent="0">
              <a:buNone/>
            </a:pPr>
            <a:r>
              <a:rPr lang="en-GB" sz="2400" b="1" dirty="0"/>
              <a:t>Product:</a:t>
            </a:r>
            <a:r>
              <a:rPr lang="en-GB" sz="2400" dirty="0"/>
              <a:t> You could include the different varieties of products that the company produces, the quality of the product, features and benefits, packaging design.</a:t>
            </a:r>
          </a:p>
          <a:p>
            <a:pPr marL="0" indent="0">
              <a:buNone/>
            </a:pPr>
            <a:endParaRPr lang="en-GB" sz="2400" dirty="0"/>
          </a:p>
          <a:p>
            <a:pPr marL="0" indent="0">
              <a:buNone/>
            </a:pPr>
            <a:r>
              <a:rPr lang="en-GB" sz="2400" b="1" dirty="0"/>
              <a:t>Price: </a:t>
            </a:r>
            <a:r>
              <a:rPr lang="en-GB" sz="2400" dirty="0"/>
              <a:t>The prices for the different ranges of products could be included.</a:t>
            </a:r>
          </a:p>
          <a:p>
            <a:pPr marL="0" indent="0">
              <a:buNone/>
            </a:pPr>
            <a:endParaRPr lang="en-GB" sz="2400" dirty="0"/>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335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b="1" dirty="0"/>
              <a:t>Structure of the Blog Posts</a:t>
            </a:r>
            <a:endParaRPr lang="en-GB" dirty="0"/>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p:txBody>
          <a:bodyPr/>
          <a:lstStyle/>
          <a:p>
            <a:pPr marL="0" indent="0" algn="just">
              <a:buNone/>
            </a:pPr>
            <a:r>
              <a:rPr lang="en-GB" sz="2000" b="1" dirty="0"/>
              <a:t>Place: </a:t>
            </a:r>
            <a:r>
              <a:rPr lang="en-GB" sz="2000" dirty="0"/>
              <a:t>How does the company make their products available to customers? Include the company website that could be used to make the product available or do they have their own stores or use other middlemen to make the product available or a combination of these factors. What countries do they make the product available in?</a:t>
            </a:r>
          </a:p>
          <a:p>
            <a:pPr marL="0" indent="0" algn="just">
              <a:buNone/>
            </a:pPr>
            <a:r>
              <a:rPr lang="en-GB" sz="2000" b="1" dirty="0"/>
              <a:t>Promotion: </a:t>
            </a:r>
            <a:r>
              <a:rPr lang="en-GB" sz="2000" dirty="0"/>
              <a:t>What promotions do the company use to communicate with their target market? Include which combination of promotions the company uses e.g. advertising, sales promotions, public relations, direct marketing, personal selling and social media marketing. Integrated marketing communications.</a:t>
            </a:r>
          </a:p>
          <a:p>
            <a:pPr marL="0" indent="0" algn="just">
              <a:buNone/>
            </a:pPr>
            <a:endParaRPr lang="en-GB" sz="2000" dirty="0"/>
          </a:p>
          <a:p>
            <a:pPr marL="0" indent="0">
              <a:buNone/>
            </a:pPr>
            <a:r>
              <a:rPr lang="en-GB" sz="1600" b="1" dirty="0"/>
              <a:t>Remember to include references</a:t>
            </a:r>
            <a:endParaRPr lang="en-GB" sz="1600" dirty="0"/>
          </a:p>
          <a:p>
            <a:pPr marL="0" indent="0">
              <a:buNone/>
            </a:pPr>
            <a:endParaRPr lang="en-GB" sz="2400" dirty="0"/>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19/11/2023</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7681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541</Words>
  <Application>Microsoft Office PowerPoint</Application>
  <PresentationFormat>On-screen Show (4:3)</PresentationFormat>
  <Paragraphs>61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Myriad Pro</vt:lpstr>
      <vt:lpstr>Times New Roman</vt:lpstr>
      <vt:lpstr>Verdana</vt:lpstr>
      <vt:lpstr>20140311PresentationUWTSDTemplate</vt:lpstr>
      <vt:lpstr>LCBB4004</vt:lpstr>
      <vt:lpstr>Learning Outcomes</vt:lpstr>
      <vt:lpstr>Task Description</vt:lpstr>
      <vt:lpstr>Task Description</vt:lpstr>
      <vt:lpstr> Task Description</vt:lpstr>
      <vt:lpstr> Structure of the Blog Posts</vt:lpstr>
      <vt:lpstr>Structure of the Blog Posts </vt:lpstr>
      <vt:lpstr>Structure of the Blog Posts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139</cp:revision>
  <cp:lastPrinted>2023-02-25T08:35:52Z</cp:lastPrinted>
  <dcterms:created xsi:type="dcterms:W3CDTF">2002-10-07T19:43:58Z</dcterms:created>
  <dcterms:modified xsi:type="dcterms:W3CDTF">2023-11-19T13:27:20Z</dcterms:modified>
</cp:coreProperties>
</file>