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3.xml" ContentType="application/vnd.openxmlformats-officedocument.presentationml.slide+xml"/>
  <Override PartName="/ppt/slides/slide13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0.xml" ContentType="application/vnd.openxmlformats-officedocument.presentationml.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5.xml" ContentType="application/vnd.openxmlformats-officedocument.presentationml.notesSlide+xml"/>
  <Override PartName="/ppt/notesSlides/notesSlide3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notesSlides/notesSlide4.xml" ContentType="application/vnd.openxmlformats-officedocument.presentationml.notes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Layouts/slideLayout11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60" r:id="rId1"/>
  </p:sldMasterIdLst>
  <p:notesMasterIdLst>
    <p:notesMasterId r:id="rId20"/>
  </p:notesMasterIdLst>
  <p:sldIdLst>
    <p:sldId id="256" r:id="rId2"/>
    <p:sldId id="342" r:id="rId3"/>
    <p:sldId id="350" r:id="rId4"/>
    <p:sldId id="358" r:id="rId5"/>
    <p:sldId id="325" r:id="rId6"/>
    <p:sldId id="344" r:id="rId7"/>
    <p:sldId id="343" r:id="rId8"/>
    <p:sldId id="347" r:id="rId9"/>
    <p:sldId id="348" r:id="rId10"/>
    <p:sldId id="349" r:id="rId11"/>
    <p:sldId id="346" r:id="rId12"/>
    <p:sldId id="352" r:id="rId13"/>
    <p:sldId id="351" r:id="rId14"/>
    <p:sldId id="354" r:id="rId15"/>
    <p:sldId id="353" r:id="rId16"/>
    <p:sldId id="355" r:id="rId17"/>
    <p:sldId id="357" r:id="rId18"/>
    <p:sldId id="356" r:id="rId19"/>
  </p:sldIdLst>
  <p:sldSz cx="9144000" cy="6858000" type="screen4x3"/>
  <p:notesSz cx="6858000" cy="9144000"/>
  <p:embeddedFontLst>
    <p:embeddedFont>
      <p:font typeface="Corbel" panose="020B0503020204020204" pitchFamily="34" charset="0"/>
      <p:regular r:id="rId21"/>
      <p:bold r:id="rId22"/>
      <p:italic r:id="rId23"/>
      <p:boldItalic r:id="rId24"/>
    </p:embeddedFont>
    <p:embeddedFont>
      <p:font typeface="Arial Rounded MT Bold" panose="020F0704030504030204" pitchFamily="34" charset="0"/>
      <p:regular r:id="rId25"/>
    </p:embeddedFont>
    <p:embeddedFont>
      <p:font typeface="Calibri" panose="020F0502020204030204" pitchFamily="34" charset="0"/>
      <p:regular r:id="rId26"/>
      <p:bold r:id="rId27"/>
      <p:italic r:id="rId28"/>
      <p:boldItalic r:id="rId2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85" autoAdjust="0"/>
    <p:restoredTop sz="82771" autoAdjust="0"/>
  </p:normalViewPr>
  <p:slideViewPr>
    <p:cSldViewPr>
      <p:cViewPr varScale="1">
        <p:scale>
          <a:sx n="80" d="100"/>
          <a:sy n="80" d="100"/>
        </p:scale>
        <p:origin x="1352" y="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34" Type="http://schemas.openxmlformats.org/officeDocument/2006/relationships/customXml" Target="../customXml/item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presProps" Target="presProps.xml"/><Relationship Id="rId35" Type="http://schemas.openxmlformats.org/officeDocument/2006/relationships/customXml" Target="../customXml/item2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F09424C-D1F6-4476-99A1-88E8DC5D7E5F}" type="datetimeFigureOut">
              <a:rPr lang="en-GB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F1F668B-511A-4B48-B27D-1B08C02E96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27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1CB246-798D-48D7-A821-D1D05DDDBAB6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0015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8794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544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EF76D3F-7E16-4BFC-81B5-8A0D9C915DB4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412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432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157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EF76D3F-7E16-4BFC-81B5-8A0D9C915DB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5163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6651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EF76D3F-7E16-4BFC-81B5-8A0D9C915DB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5295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EF76D3F-7E16-4BFC-81B5-8A0D9C915DB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907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F1F668B-511A-4B48-B27D-1B08C02E96D8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927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48EA31E-DE5E-43A1-95C3-0D27807A647C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7E3B9B85-E8FE-415A-A1EC-80E01A0E210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142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04774AC-F67A-4834-919F-8E376CE5F31B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580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7B4B5DB-06B2-405B-82DC-7D1685A5AF8D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9BD7C58-DAD5-4096-9D64-6449FAC9B34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894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D1F4858-8C1D-493D-B32E-86E95625C416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303FB89-89CF-4BB1-9AC1-384C23C93A7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286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A2B763CE-12EF-4B67-96FE-A4014BF1FD6D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D81E3AF9-6C4E-43F9-AD77-23D809BC4B6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189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8E14B84-79C8-4507-BDBD-D4921341D356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E3EAD47-4216-47FF-B915-8B6E40FCE32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238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389416E-3161-4C5F-8C1E-3F8849053067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77AD7CCC-C7A9-4C73-BF43-2B55F0C3306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428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9622A81-69C2-46DC-A2AB-C8709B23BEF8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BC2C763-21B8-43AF-925A-448A391483A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414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41A3770-F798-4F8E-BE1A-61F0BC529F3F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A271ED04-17DF-4730-B621-EE884B2A1A7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227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62579ED0-1547-460A-B519-D75703B02CD9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E47F4FB-F3FC-4B5B-A0B6-F61C6EA70D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849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A1940F11-E1B9-4CEF-A701-9059DB78BB92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97E3D4D-E30B-4427-B449-D6568B5AA2B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93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DBFC6F6C-9C61-4DF4-9A86-EAD13BD0123D}" type="datetime1">
              <a:rPr lang="en-GB" smtClean="0"/>
              <a:pPr>
                <a:defRPr/>
              </a:pPr>
              <a:t>16/09/2017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5A9202E5-6F3C-42DA-BBEA-409936A0E1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6670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tore.apple.com/u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ww.ebay.co.uk" TargetMode="External"/><Relationship Id="rId4" Type="http://schemas.openxmlformats.org/officeDocument/2006/relationships/hyperlink" Target="http://www.ebuyer.com/store/Computer/cat/Laptops?sort=price+ascendin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84453" y="2060848"/>
            <a:ext cx="8496300" cy="2736304"/>
          </a:xfrm>
        </p:spPr>
        <p:txBody>
          <a:bodyPr/>
          <a:lstStyle/>
          <a:p>
            <a:pPr>
              <a:defRPr/>
            </a:pPr>
            <a:r>
              <a:rPr lang="en-GB" altLang="en-US" b="1" dirty="0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Laptop Buying Guide</a:t>
            </a:r>
            <a:b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2017</a:t>
            </a:r>
            <a:endParaRPr lang="en-GB" altLang="en-US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12317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Buying a Laptop for University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683568" y="1052736"/>
            <a:ext cx="7638107" cy="4784725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You will need to invest in a laptop for your studies if you don’t already have one.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You wont be able to do your assignments on your phone - although it is possible with a tablet - especially if you have a detachable keyboard for it.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This guide assumes you don't have any devices other than your phone and advises about laptops or MacBooks as they are the easiest to use when writing/typing  for a long time.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9389" y="390525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Laptop Buying Guide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55920"/>
            <a:ext cx="4038600" cy="2477948"/>
          </a:xfr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694"/>
            <a:ext cx="4038600" cy="26924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901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12317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Choosing a Laptop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28700" y="1052736"/>
            <a:ext cx="7292975" cy="4784725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Main Points to consider:</a:t>
            </a:r>
          </a:p>
          <a:p>
            <a:pPr lvl="1">
              <a:defRPr/>
            </a:pPr>
            <a:r>
              <a:rPr lang="en-GB" alt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Targeted use of device</a:t>
            </a:r>
          </a:p>
          <a:p>
            <a:pPr lvl="1">
              <a:defRPr/>
            </a:pPr>
            <a:r>
              <a:rPr lang="en-GB" alt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Mac or PC</a:t>
            </a:r>
          </a:p>
          <a:p>
            <a:pPr lvl="1">
              <a:defRPr/>
            </a:pPr>
            <a:r>
              <a:rPr lang="en-GB" alt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Portability needed/wanted</a:t>
            </a:r>
          </a:p>
          <a:p>
            <a:pPr lvl="1">
              <a:defRPr/>
            </a:pPr>
            <a:r>
              <a:rPr lang="en-GB" alt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Budget allocated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208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611560" y="97230"/>
            <a:ext cx="7870825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Usage Profile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1331889" y="1268760"/>
            <a:ext cx="6624661" cy="4392637"/>
          </a:xfrm>
        </p:spPr>
        <p:txBody>
          <a:bodyPr/>
          <a:lstStyle/>
          <a:p>
            <a:pPr marL="800100" lvl="2" indent="0">
              <a:buFont typeface="Arial" pitchFamily="34" charset="0"/>
              <a:buNone/>
            </a:pPr>
            <a:r>
              <a:rPr lang="en-GB" alt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Who?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When?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How often?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Why?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0" indent="0" algn="ctr">
              <a:buFont typeface="Arial" pitchFamily="34" charset="0"/>
              <a:buNone/>
            </a:pPr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8C767-D909-4C09-8C6D-19BDC1514873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Budget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925512" y="1268760"/>
            <a:ext cx="7292975" cy="4784725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4400" dirty="0">
                <a:latin typeface="Calibri" panose="020F0502020204030204" pitchFamily="34" charset="0"/>
                <a:cs typeface="Calibri" panose="020F0502020204030204" pitchFamily="34" charset="0"/>
              </a:rPr>
              <a:t>Laptops range in price from a basic model at the £200 range up to a desktop replacement at £3000 or more.</a:t>
            </a:r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9001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277180" y="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Laptop Specifications Part 1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43608" y="962025"/>
            <a:ext cx="6696744" cy="4824536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Non-changeable parts</a:t>
            </a:r>
          </a:p>
          <a:p>
            <a:pPr>
              <a:defRPr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CPU – Cores, MHz, Brand, </a:t>
            </a:r>
          </a:p>
          <a:p>
            <a:pPr>
              <a:defRPr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Screen Size – inches {11 to 18}</a:t>
            </a:r>
          </a:p>
          <a:p>
            <a:pPr>
              <a:defRPr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Wireless 802.11  { a , b , g , n , ac }</a:t>
            </a:r>
          </a:p>
          <a:p>
            <a:pPr>
              <a:defRPr/>
            </a:pPr>
            <a:endParaRPr lang="en-GB" alt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  <a:defRPr/>
            </a:pPr>
            <a:r>
              <a:rPr lang="en-GB" alt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Changeable items</a:t>
            </a:r>
          </a:p>
          <a:p>
            <a:pPr>
              <a:defRPr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Memory – Amount {4GB, 8GB, 16GB+}</a:t>
            </a:r>
          </a:p>
          <a:p>
            <a:pPr lvl="1">
              <a:defRPr/>
            </a:pP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Type {DDR 3 or 4 +Speed in MHz {1066 to 3000}</a:t>
            </a:r>
          </a:p>
          <a:p>
            <a:pPr lvl="1">
              <a:defRPr/>
            </a:pPr>
            <a:endParaRPr lang="en-GB" altLang="en-US" sz="1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alt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Disk Drive – very important</a:t>
            </a: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lvl="1" indent="-342900">
              <a:buFont typeface="+mj-lt"/>
              <a:buAutoNum type="arabicPeriod"/>
              <a:defRPr/>
            </a:pPr>
            <a:r>
              <a:rPr lang="en-GB" alt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HDD</a:t>
            </a: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– Slowest performance, cheapest £/Gigabyte</a:t>
            </a:r>
          </a:p>
          <a:p>
            <a:pPr lvl="1" indent="-342900">
              <a:buFont typeface="+mj-lt"/>
              <a:buAutoNum type="arabicPeriod"/>
              <a:defRPr/>
            </a:pPr>
            <a:r>
              <a:rPr lang="en-GB" alt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SHDD </a:t>
            </a: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– HDD for size with small SSD for speed</a:t>
            </a:r>
          </a:p>
          <a:p>
            <a:pPr lvl="1" indent="-342900">
              <a:buFont typeface="+mj-lt"/>
              <a:buAutoNum type="arabicPeriod"/>
              <a:defRPr/>
            </a:pPr>
            <a:r>
              <a:rPr lang="en-GB" altLang="en-US" sz="1800" b="1" dirty="0">
                <a:latin typeface="Calibri" panose="020F0502020204030204" pitchFamily="34" charset="0"/>
                <a:cs typeface="Calibri" panose="020F0502020204030204" pitchFamily="34" charset="0"/>
              </a:rPr>
              <a:t>SSD –</a:t>
            </a:r>
            <a:r>
              <a:rPr lang="en-GB" altLang="en-US" sz="1800" dirty="0">
                <a:latin typeface="Calibri" panose="020F0502020204030204" pitchFamily="34" charset="0"/>
                <a:cs typeface="Calibri" panose="020F0502020204030204" pitchFamily="34" charset="0"/>
              </a:rPr>
              <a:t> fastest speed, greatest £/Gigabyte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218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971600" y="11113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Laptop Specifications Part 2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77837" y="1146141"/>
            <a:ext cx="8208963" cy="4176713"/>
          </a:xfrm>
        </p:spPr>
        <p:txBody>
          <a:bodyPr/>
          <a:lstStyle/>
          <a:p>
            <a:pPr marL="0" indent="0">
              <a:buFont typeface="Arial" pitchFamily="34" charset="0"/>
              <a:buNone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Other items to consider depending on your needs.</a:t>
            </a:r>
          </a:p>
          <a:p>
            <a:pPr>
              <a:defRPr/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Windows {7, 8, 10} </a:t>
            </a:r>
            <a:b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{32 bit max 4gb ram or 64 bit}</a:t>
            </a:r>
          </a:p>
          <a:p>
            <a:pPr>
              <a:defRPr/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MS Office {2010, 2013, 2016} *</a:t>
            </a:r>
          </a:p>
          <a:p>
            <a:pPr>
              <a:defRPr/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Webcam</a:t>
            </a:r>
          </a:p>
          <a:p>
            <a:pPr>
              <a:defRPr/>
            </a:pP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Bluetooth</a:t>
            </a:r>
          </a:p>
          <a:p>
            <a:pPr marL="182563" indent="-182563">
              <a:buFont typeface="Arial" pitchFamily="34" charset="0"/>
              <a:buNone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*</a:t>
            </a:r>
            <a:r>
              <a:rPr lang="en-GB" altLang="en-US" i="1" dirty="0">
                <a:latin typeface="Calibri" panose="020F0502020204030204" pitchFamily="34" charset="0"/>
                <a:cs typeface="Calibri" panose="020F0502020204030204" pitchFamily="34" charset="0"/>
              </a:rPr>
              <a:t>Can get Office 365 free with university so don’t buy!!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8C767-D909-4C09-8C6D-19BDC1514873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821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Portability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13852" y="251778"/>
            <a:ext cx="7292975" cy="510029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Ultrabooks – least weight, least powerful</a:t>
            </a:r>
          </a:p>
          <a:p>
            <a:pPr>
              <a:defRPr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Notebook</a:t>
            </a:r>
          </a:p>
          <a:p>
            <a:pPr>
              <a:defRPr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Laptop</a:t>
            </a:r>
          </a:p>
          <a:p>
            <a:pPr>
              <a:defRPr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Desktop replacement</a:t>
            </a:r>
          </a:p>
          <a:p>
            <a:pPr>
              <a:defRPr/>
            </a:pPr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Gaming Laptop – most powerful, heaviest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140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323528" y="28575"/>
            <a:ext cx="7870825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Mac vs PC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26082" y="1136169"/>
            <a:ext cx="8208963" cy="4176713"/>
          </a:xfrm>
        </p:spPr>
        <p:txBody>
          <a:bodyPr/>
          <a:lstStyle/>
          <a:p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Portable Apple Macs start at £950 new and go up to £2000+</a:t>
            </a:r>
          </a:p>
          <a:p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Laptop PCs start at around £200 new and go up to £3500+</a:t>
            </a:r>
          </a:p>
          <a:p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Prior experience will affect choice</a:t>
            </a:r>
          </a:p>
          <a:p>
            <a:r>
              <a:rPr lang="en-GB" altLang="en-US" dirty="0">
                <a:latin typeface="Calibri" panose="020F0502020204030204" pitchFamily="34" charset="0"/>
                <a:cs typeface="Calibri" panose="020F0502020204030204" pitchFamily="34" charset="0"/>
              </a:rPr>
              <a:t>Lots of iOS devices?</a:t>
            </a:r>
          </a:p>
          <a:p>
            <a:r>
              <a:rPr lang="en-GB" altLang="en-US" b="1" u="sng" dirty="0">
                <a:latin typeface="Calibri" panose="020F0502020204030204" pitchFamily="34" charset="0"/>
                <a:cs typeface="Calibri" panose="020F0502020204030204" pitchFamily="34" charset="0"/>
              </a:rPr>
              <a:t>No one platform is better than the other</a:t>
            </a:r>
          </a:p>
          <a:p>
            <a:pPr marL="0" indent="0">
              <a:buFont typeface="Arial" pitchFamily="34" charset="0"/>
              <a:buNone/>
            </a:pPr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8C767-D909-4C09-8C6D-19BDC1514873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563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584" y="111125"/>
            <a:ext cx="7870825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Known Online Retailers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506596" y="1239054"/>
            <a:ext cx="8208963" cy="532859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Apple MacBook – </a:t>
            </a: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Apple Store </a:t>
            </a:r>
            <a:endParaRPr lang="en-GB" alt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Laptops :</a:t>
            </a:r>
          </a:p>
          <a:p>
            <a:pPr marL="0" indent="0">
              <a:buFont typeface="Arial" pitchFamily="34" charset="0"/>
              <a:buNone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Ebuyer.co.uk</a:t>
            </a: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: good value laptops at several price points</a:t>
            </a:r>
          </a:p>
          <a:p>
            <a:pPr marL="0" indent="0">
              <a:buFont typeface="Arial" pitchFamily="34" charset="0"/>
              <a:buNone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  <a:hlinkClick r:id="rId5" action="ppaction://hlinkfile"/>
              </a:rPr>
              <a:t>Ebay.co.uk:</a:t>
            </a: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Lots of options in both new and used/refurbished to consider, but do be aware of the seller’s  </a:t>
            </a:r>
            <a:r>
              <a:rPr lang="en-GB" altLang="en-US" sz="2800" i="1" dirty="0">
                <a:latin typeface="Calibri" panose="020F0502020204030204" pitchFamily="34" charset="0"/>
                <a:cs typeface="Calibri" panose="020F0502020204030204" pitchFamily="34" charset="0"/>
              </a:rPr>
              <a:t>‘sales pitch’ </a:t>
            </a:r>
            <a:br>
              <a:rPr lang="en-GB" altLang="en-US" sz="2800" i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alt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If in doubt – ask for advice first!”</a:t>
            </a:r>
          </a:p>
          <a:p>
            <a:pPr marL="0" indent="0">
              <a:buFont typeface="Arial" pitchFamily="34" charset="0"/>
              <a:buNone/>
            </a:pPr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8C767-D909-4C09-8C6D-19BDC1514873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515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Ebay.co.uk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01634"/>
            <a:ext cx="7499350" cy="4068341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237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Ebuyer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7527" y="1600200"/>
            <a:ext cx="4968945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8995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of budget laptop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060848"/>
            <a:ext cx="7560840" cy="3096344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3315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of mid-range laptop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Content Placeholder 1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204864"/>
            <a:ext cx="7646390" cy="295232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413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 of high-end business class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6409" y="1600200"/>
            <a:ext cx="6071182" cy="391636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8506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-99392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 of MacBook and Air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pic>
        <p:nvPicPr>
          <p:cNvPr id="8" name="Content Placeholder 7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466981B9-9A92-445E-A5B8-ED22532908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926" y="1058456"/>
            <a:ext cx="6887624" cy="4474244"/>
          </a:xfrm>
        </p:spPr>
      </p:pic>
    </p:spTree>
    <p:extLst>
      <p:ext uri="{BB962C8B-B14F-4D97-AF65-F5344CB8AC3E}">
        <p14:creationId xmlns:p14="http://schemas.microsoft.com/office/powerpoint/2010/main" val="4087764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391" y="0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 of MacBook Pro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pic>
        <p:nvPicPr>
          <p:cNvPr id="8" name="Content Placeholder 7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4B72DFA-0524-4869-A921-CAA7EEDB80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980728"/>
            <a:ext cx="6457915" cy="4464496"/>
          </a:xfrm>
        </p:spPr>
      </p:pic>
    </p:spTree>
    <p:extLst>
      <p:ext uri="{BB962C8B-B14F-4D97-AF65-F5344CB8AC3E}">
        <p14:creationId xmlns:p14="http://schemas.microsoft.com/office/powerpoint/2010/main" val="379626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6FE5051-D079-4167-AFB2-8B0C5A3B53CC}" vid="{14081ED8-0C6F-4686-A374-EAE3A1F7B1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DF63CFD-4E51-4FC1-B342-FDFAC9176A73}"/>
</file>

<file path=customXml/itemProps2.xml><?xml version="1.0" encoding="utf-8"?>
<ds:datastoreItem xmlns:ds="http://schemas.openxmlformats.org/officeDocument/2006/customXml" ds:itemID="{BE5A1C4E-083C-4947-82F7-BB79438409B9}"/>
</file>

<file path=customXml/itemProps3.xml><?xml version="1.0" encoding="utf-8"?>
<ds:datastoreItem xmlns:ds="http://schemas.openxmlformats.org/officeDocument/2006/customXml" ds:itemID="{264CD228-8CFD-438D-AB59-BFBF0B88F59D}"/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3087</TotalTime>
  <Words>421</Words>
  <Application>Microsoft Office PowerPoint</Application>
  <PresentationFormat>On-screen Show (4:3)</PresentationFormat>
  <Paragraphs>113</Paragraphs>
  <Slides>18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Corbel</vt:lpstr>
      <vt:lpstr>Arial Rounded MT Bold</vt:lpstr>
      <vt:lpstr>Arial</vt:lpstr>
      <vt:lpstr>Calibri</vt:lpstr>
      <vt:lpstr>UWTSD</vt:lpstr>
      <vt:lpstr>BMSK4001  Academic + Employability Skills   Laptop Buying Guide 2017</vt:lpstr>
      <vt:lpstr>Buying a Laptop for University</vt:lpstr>
      <vt:lpstr>Laptop Buying Guide</vt:lpstr>
      <vt:lpstr>Choosing a Laptop</vt:lpstr>
      <vt:lpstr>Usage Profile</vt:lpstr>
      <vt:lpstr>Budget</vt:lpstr>
      <vt:lpstr>Laptop Specifications Part 1</vt:lpstr>
      <vt:lpstr>Laptop Specifications Part 2</vt:lpstr>
      <vt:lpstr>Portability</vt:lpstr>
      <vt:lpstr>Mac vs PC</vt:lpstr>
      <vt:lpstr>Known Online Retailers</vt:lpstr>
      <vt:lpstr>Ebay.co.uk</vt:lpstr>
      <vt:lpstr>Ebuyer</vt:lpstr>
      <vt:lpstr>Example of budget laptop</vt:lpstr>
      <vt:lpstr>Example of mid-range laptop</vt:lpstr>
      <vt:lpstr>Examples of high-end business class</vt:lpstr>
      <vt:lpstr>Examples of MacBook and Air</vt:lpstr>
      <vt:lpstr>Examples of MacBook Pro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Laptop buying Guide 2017</dc:title>
  <dc:creator>Julia Ault;Simon Ault</dc:creator>
  <cp:lastModifiedBy>Julia Ault</cp:lastModifiedBy>
  <cp:revision>216</cp:revision>
  <dcterms:created xsi:type="dcterms:W3CDTF">2012-10-20T16:04:33Z</dcterms:created>
  <dcterms:modified xsi:type="dcterms:W3CDTF">2017-09-16T15:15:47Z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