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18"/>
  </p:notesMasterIdLst>
  <p:sldIdLst>
    <p:sldId id="1146" r:id="rId4"/>
    <p:sldId id="1129" r:id="rId5"/>
    <p:sldId id="1159" r:id="rId6"/>
    <p:sldId id="1134" r:id="rId7"/>
    <p:sldId id="1152" r:id="rId8"/>
    <p:sldId id="1147" r:id="rId9"/>
    <p:sldId id="1148" r:id="rId10"/>
    <p:sldId id="1151" r:id="rId11"/>
    <p:sldId id="1143" r:id="rId12"/>
    <p:sldId id="1153" r:id="rId13"/>
    <p:sldId id="1149" r:id="rId14"/>
    <p:sldId id="1155" r:id="rId15"/>
    <p:sldId id="1156" r:id="rId16"/>
    <p:sldId id="115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FBFE"/>
    <a:srgbClr val="DB2461"/>
    <a:srgbClr val="5CB7E3"/>
    <a:srgbClr val="FF5F5E"/>
    <a:srgbClr val="83CDE2"/>
    <a:srgbClr val="F3E0FD"/>
    <a:srgbClr val="FFCAF7"/>
    <a:srgbClr val="EAE9EC"/>
    <a:srgbClr val="E4E4E4"/>
    <a:srgbClr val="F4F2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D7C3DA-4E59-4DE8-9DBA-2AE5954670E0}" v="34" dt="2026-09-27T11:40:08.4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651" autoAdjust="0"/>
  </p:normalViewPr>
  <p:slideViewPr>
    <p:cSldViewPr snapToGrid="0">
      <p:cViewPr varScale="1">
        <p:scale>
          <a:sx n="60" d="100"/>
          <a:sy n="60" d="100"/>
        </p:scale>
        <p:origin x="1041"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Trevino Gonzalez" userId="aa36a5e4-cd30-4109-a581-5f2fc96aeea0" providerId="ADAL" clId="{7C7B4D59-86A3-4B3D-94F3-979EB82E38A9}"/>
    <pc:docChg chg="undo custSel modSld sldOrd">
      <pc:chgData name="Maria Trevino Gonzalez" userId="aa36a5e4-cd30-4109-a581-5f2fc96aeea0" providerId="ADAL" clId="{7C7B4D59-86A3-4B3D-94F3-979EB82E38A9}" dt="2026-09-27T11:40:08.420" v="120" actId="20577"/>
      <pc:docMkLst>
        <pc:docMk/>
      </pc:docMkLst>
      <pc:sldChg chg="modSp mod">
        <pc:chgData name="Maria Trevino Gonzalez" userId="aa36a5e4-cd30-4109-a581-5f2fc96aeea0" providerId="ADAL" clId="{7C7B4D59-86A3-4B3D-94F3-979EB82E38A9}" dt="2026-09-27T11:39:37.851" v="112" actId="108"/>
        <pc:sldMkLst>
          <pc:docMk/>
          <pc:sldMk cId="839371987" sldId="1143"/>
        </pc:sldMkLst>
        <pc:spChg chg="mod">
          <ac:chgData name="Maria Trevino Gonzalez" userId="aa36a5e4-cd30-4109-a581-5f2fc96aeea0" providerId="ADAL" clId="{7C7B4D59-86A3-4B3D-94F3-979EB82E38A9}" dt="2026-09-27T11:38:59.440" v="105" actId="20577"/>
          <ac:spMkLst>
            <pc:docMk/>
            <pc:sldMk cId="839371987" sldId="1143"/>
            <ac:spMk id="17" creationId="{9B3109F7-0E8B-AC79-C0F9-10FCA0755B7D}"/>
          </ac:spMkLst>
        </pc:spChg>
        <pc:spChg chg="mod">
          <ac:chgData name="Maria Trevino Gonzalez" userId="aa36a5e4-cd30-4109-a581-5f2fc96aeea0" providerId="ADAL" clId="{7C7B4D59-86A3-4B3D-94F3-979EB82E38A9}" dt="2026-09-27T11:39:37.851" v="112" actId="108"/>
          <ac:spMkLst>
            <pc:docMk/>
            <pc:sldMk cId="839371987" sldId="1143"/>
            <ac:spMk id="18" creationId="{CDB3FD0E-C3EB-2243-2E69-B40D72F49000}"/>
          </ac:spMkLst>
        </pc:spChg>
      </pc:sldChg>
      <pc:sldChg chg="modSp mod modShow">
        <pc:chgData name="Maria Trevino Gonzalez" userId="aa36a5e4-cd30-4109-a581-5f2fc96aeea0" providerId="ADAL" clId="{7C7B4D59-86A3-4B3D-94F3-979EB82E38A9}" dt="2026-09-27T11:40:08.420" v="120" actId="20577"/>
        <pc:sldMkLst>
          <pc:docMk/>
          <pc:sldMk cId="2792816564" sldId="1153"/>
        </pc:sldMkLst>
        <pc:spChg chg="mod">
          <ac:chgData name="Maria Trevino Gonzalez" userId="aa36a5e4-cd30-4109-a581-5f2fc96aeea0" providerId="ADAL" clId="{7C7B4D59-86A3-4B3D-94F3-979EB82E38A9}" dt="2026-09-27T11:40:08.420" v="120" actId="20577"/>
          <ac:spMkLst>
            <pc:docMk/>
            <pc:sldMk cId="2792816564" sldId="1153"/>
            <ac:spMk id="2" creationId="{CDE61887-E418-3C56-C37F-3E0C436BA79F}"/>
          </ac:spMkLst>
        </pc:spChg>
      </pc:sldChg>
      <pc:sldChg chg="ord">
        <pc:chgData name="Maria Trevino Gonzalez" userId="aa36a5e4-cd30-4109-a581-5f2fc96aeea0" providerId="ADAL" clId="{7C7B4D59-86A3-4B3D-94F3-979EB82E38A9}" dt="2026-09-15T11:41:59.355" v="31"/>
        <pc:sldMkLst>
          <pc:docMk/>
          <pc:sldMk cId="2008567834" sldId="1155"/>
        </pc:sldMkLst>
      </pc:sldChg>
      <pc:sldChg chg="modSp mod">
        <pc:chgData name="Maria Trevino Gonzalez" userId="aa36a5e4-cd30-4109-a581-5f2fc96aeea0" providerId="ADAL" clId="{7C7B4D59-86A3-4B3D-94F3-979EB82E38A9}" dt="2026-09-27T11:38:15.871" v="87" actId="20577"/>
        <pc:sldMkLst>
          <pc:docMk/>
          <pc:sldMk cId="1416137876" sldId="1159"/>
        </pc:sldMkLst>
        <pc:spChg chg="mod">
          <ac:chgData name="Maria Trevino Gonzalez" userId="aa36a5e4-cd30-4109-a581-5f2fc96aeea0" providerId="ADAL" clId="{7C7B4D59-86A3-4B3D-94F3-979EB82E38A9}" dt="2026-09-27T11:38:15.871" v="87" actId="20577"/>
          <ac:spMkLst>
            <pc:docMk/>
            <pc:sldMk cId="1416137876" sldId="1159"/>
            <ac:spMk id="2" creationId="{007FA8B4-F24F-C46F-2D6D-80F0AC492BFD}"/>
          </ac:spMkLst>
        </pc:spChg>
        <pc:spChg chg="mod">
          <ac:chgData name="Maria Trevino Gonzalez" userId="aa36a5e4-cd30-4109-a581-5f2fc96aeea0" providerId="ADAL" clId="{7C7B4D59-86A3-4B3D-94F3-979EB82E38A9}" dt="2026-09-27T11:36:54.446" v="75" actId="20577"/>
          <ac:spMkLst>
            <pc:docMk/>
            <pc:sldMk cId="1416137876" sldId="1159"/>
            <ac:spMk id="3" creationId="{3E72B46E-5F68-F056-FC54-63F6BD076296}"/>
          </ac:spMkLst>
        </pc:spChg>
        <pc:spChg chg="mod">
          <ac:chgData name="Maria Trevino Gonzalez" userId="aa36a5e4-cd30-4109-a581-5f2fc96aeea0" providerId="ADAL" clId="{7C7B4D59-86A3-4B3D-94F3-979EB82E38A9}" dt="2026-09-27T11:36:57.287" v="76" actId="20577"/>
          <ac:spMkLst>
            <pc:docMk/>
            <pc:sldMk cId="1416137876" sldId="1159"/>
            <ac:spMk id="5" creationId="{7E3390D6-9B3E-A005-1B14-F9A240E7E68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931EB0-E7B6-8140-BB6F-2EC770A7F0BF}" type="datetimeFigureOut">
              <a:rPr lang="en-US" smtClean="0"/>
              <a:t>9/27/2026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EC0940-82A4-3A47-94FF-4665664F4329}" type="slidenum">
              <a:rPr lang="en-US" smtClean="0"/>
              <a:t>‹#›</a:t>
            </a:fld>
            <a:endParaRPr lang="en-US"/>
          </a:p>
        </p:txBody>
      </p:sp>
    </p:spTree>
    <p:extLst>
      <p:ext uri="{BB962C8B-B14F-4D97-AF65-F5344CB8AC3E}">
        <p14:creationId xmlns:p14="http://schemas.microsoft.com/office/powerpoint/2010/main" val="2630786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7B5CC5-F4A2-F00A-D2AF-6EFAE850B0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2DDFB8-BB04-D481-418F-ABB3150A45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D1AC2A-2899-6694-C0E8-2BA74F903624}"/>
              </a:ext>
            </a:extLst>
          </p:cNvPr>
          <p:cNvSpPr>
            <a:spLocks noGrp="1"/>
          </p:cNvSpPr>
          <p:nvPr>
            <p:ph type="body" idx="1"/>
          </p:nvPr>
        </p:nvSpPr>
        <p:spPr/>
        <p:txBody>
          <a:bodyPr/>
          <a:lstStyle/>
          <a:p>
            <a:r>
              <a:rPr lang="en-US"/>
              <a:t>Introduce ourselves – pass the attendance log</a:t>
            </a:r>
          </a:p>
          <a:p>
            <a:endParaRPr lang="en-US"/>
          </a:p>
          <a:p>
            <a:r>
              <a:rPr lang="en-US"/>
              <a:t>Thumb-o-meter… explain that the thumb-o-meter is a great way to see how we are all doing. Thumbs up is 100% or excellent, and you dial down to thumbs down 0% or terrible… and you have a range of options from 0-100 (sideways is 50% and so on).</a:t>
            </a:r>
          </a:p>
          <a:p>
            <a:r>
              <a:rPr lang="en-US"/>
              <a:t>Test run:</a:t>
            </a:r>
          </a:p>
          <a:p>
            <a:pPr marL="171450" indent="-171450">
              <a:buFont typeface="Arial" panose="020B0604020202020204" pitchFamily="34" charset="0"/>
              <a:buChar char="•"/>
            </a:pPr>
            <a:r>
              <a:rPr lang="en-US"/>
              <a:t>How awake do I feel? (we all stretch if needed)</a:t>
            </a:r>
          </a:p>
          <a:p>
            <a:pPr marL="171450" indent="-171450">
              <a:buFont typeface="Arial" panose="020B0604020202020204" pitchFamily="34" charset="0"/>
              <a:buChar char="•"/>
            </a:pPr>
            <a:r>
              <a:rPr lang="en-US"/>
              <a:t>How is my energy level now? (acknowledge it is early, and mention we will sort out some agreements for our lecture)</a:t>
            </a:r>
          </a:p>
          <a:p>
            <a:pPr marL="0" indent="0">
              <a:buFont typeface="Arial" panose="020B0604020202020204" pitchFamily="34" charset="0"/>
              <a:buNone/>
            </a:pPr>
            <a:r>
              <a:rPr lang="en-US"/>
              <a:t>Go to next slide for more prompts</a:t>
            </a:r>
          </a:p>
        </p:txBody>
      </p:sp>
      <p:sp>
        <p:nvSpPr>
          <p:cNvPr id="4" name="Slide Number Placeholder 3">
            <a:extLst>
              <a:ext uri="{FF2B5EF4-FFF2-40B4-BE49-F238E27FC236}">
                <a16:creationId xmlns:a16="http://schemas.microsoft.com/office/drawing/2014/main" id="{7B23476D-DFD3-3831-D87D-131AD9EA9D0D}"/>
              </a:ext>
            </a:extLst>
          </p:cNvPr>
          <p:cNvSpPr>
            <a:spLocks noGrp="1"/>
          </p:cNvSpPr>
          <p:nvPr>
            <p:ph type="sldNum" sz="quarter" idx="5"/>
          </p:nvPr>
        </p:nvSpPr>
        <p:spPr/>
        <p:txBody>
          <a:bodyPr/>
          <a:lstStyle/>
          <a:p>
            <a:fld id="{65EC0940-82A4-3A47-94FF-4665664F4329}" type="slidenum">
              <a:rPr lang="en-US" smtClean="0"/>
              <a:t>1</a:t>
            </a:fld>
            <a:endParaRPr lang="en-US"/>
          </a:p>
        </p:txBody>
      </p:sp>
    </p:spTree>
    <p:extLst>
      <p:ext uri="{BB962C8B-B14F-4D97-AF65-F5344CB8AC3E}">
        <p14:creationId xmlns:p14="http://schemas.microsoft.com/office/powerpoint/2010/main" val="3555925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a:t>More prompts to check-in</a:t>
            </a:r>
          </a:p>
          <a:p>
            <a:pPr marL="171450" indent="-171450">
              <a:buFont typeface="Arial" panose="020B0604020202020204" pitchFamily="34" charset="0"/>
              <a:buChar char="•"/>
            </a:pPr>
            <a:r>
              <a:rPr lang="en-US"/>
              <a:t>How was my experience during Welcome Week? (follow-up option questions: attended / met people from my </a:t>
            </a:r>
            <a:r>
              <a:rPr lang="en-US" err="1"/>
              <a:t>programme</a:t>
            </a:r>
            <a:r>
              <a:rPr lang="en-US"/>
              <a:t> / met people from other </a:t>
            </a:r>
            <a:r>
              <a:rPr lang="en-US" err="1"/>
              <a:t>programmes</a:t>
            </a:r>
            <a:r>
              <a:rPr lang="en-US"/>
              <a:t> / can find the </a:t>
            </a:r>
            <a:r>
              <a:rPr lang="en-US" err="1"/>
              <a:t>Cwad</a:t>
            </a:r>
            <a:r>
              <a:rPr lang="en-US"/>
              <a:t> </a:t>
            </a:r>
          </a:p>
          <a:p>
            <a:pPr marL="171450" indent="-171450">
              <a:buFont typeface="Arial" panose="020B0604020202020204" pitchFamily="34" charset="0"/>
              <a:buChar char="•"/>
            </a:pPr>
            <a:r>
              <a:rPr lang="en-US"/>
              <a:t>I can access my email, Moodle &amp; calendar – Follow-up with: sent an email to Mache or Heddwen, submitted the A4 with my profile to Turnitin.</a:t>
            </a:r>
          </a:p>
          <a:p>
            <a:pPr marL="171450" indent="-171450">
              <a:buFont typeface="Arial" panose="020B0604020202020204" pitchFamily="34" charset="0"/>
              <a:buChar char="•"/>
            </a:pPr>
            <a:r>
              <a:rPr lang="en-US"/>
              <a:t>Ask if they found the “Mark me as completed” item on Turnitin!!</a:t>
            </a:r>
          </a:p>
          <a:p>
            <a:pPr marL="171450" indent="-171450">
              <a:buFont typeface="Arial" panose="020B0604020202020204" pitchFamily="34" charset="0"/>
              <a:buChar char="•"/>
            </a:pPr>
            <a:endParaRPr lang="en-US"/>
          </a:p>
          <a:p>
            <a:pPr marL="171450" indent="-171450">
              <a:buFont typeface="Arial" panose="020B0604020202020204" pitchFamily="34" charset="0"/>
              <a:buChar char="•"/>
            </a:pPr>
            <a:endParaRPr lang="en-US"/>
          </a:p>
          <a:p>
            <a:pPr marL="171450" indent="-171450">
              <a:buFont typeface="Arial" panose="020B0604020202020204" pitchFamily="34" charset="0"/>
              <a:buChar char="•"/>
            </a:pPr>
            <a:endParaRPr lang="en-US"/>
          </a:p>
          <a:p>
            <a:endParaRPr lang="en-US"/>
          </a:p>
          <a:p>
            <a:pPr marL="285750" indent="-285750">
              <a:lnSpc>
                <a:spcPct val="90000"/>
              </a:lnSpc>
              <a:spcBef>
                <a:spcPts val="1000"/>
              </a:spcBef>
              <a:buFont typeface="Arial"/>
              <a:buChar char="•"/>
            </a:pPr>
            <a:endParaRPr lang="en-GB"/>
          </a:p>
          <a:p>
            <a:endParaRPr lang="en-US">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2</a:t>
            </a:fld>
            <a:endParaRPr lang="en-US"/>
          </a:p>
        </p:txBody>
      </p:sp>
    </p:spTree>
    <p:extLst>
      <p:ext uri="{BB962C8B-B14F-4D97-AF65-F5344CB8AC3E}">
        <p14:creationId xmlns:p14="http://schemas.microsoft.com/office/powerpoint/2010/main" val="13666656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 Make group agreements (What works for you? What do you need for success? How does success look like?) </a:t>
            </a:r>
          </a:p>
          <a:p>
            <a:r>
              <a:rPr lang="en-GB"/>
              <a:t>If possible, reorganise in work tables (sit around them and give 1 flipchart paper each)</a:t>
            </a:r>
          </a:p>
          <a:p>
            <a:endParaRPr lang="en-GB"/>
          </a:p>
          <a:p>
            <a:r>
              <a:rPr lang="en-GB"/>
              <a:t>Group discussion around what will happen in the classroom. </a:t>
            </a:r>
          </a:p>
          <a:p>
            <a:r>
              <a:rPr lang="en-GB" b="1"/>
              <a:t>Include</a:t>
            </a:r>
            <a:r>
              <a:rPr lang="en-GB"/>
              <a:t>: </a:t>
            </a:r>
          </a:p>
          <a:p>
            <a:pPr marL="228600" indent="-228600">
              <a:buAutoNum type="arabicPeriod"/>
            </a:pPr>
            <a:r>
              <a:rPr lang="en-GB"/>
              <a:t>use of mobile phones in lectures - to verify to get into emails etc - and for note taking - BUT beyond this - there is no need.  </a:t>
            </a:r>
          </a:p>
          <a:p>
            <a:pPr marL="228600" indent="-228600">
              <a:buAutoNum type="arabicPeriod"/>
            </a:pPr>
            <a:r>
              <a:rPr lang="en-GB"/>
              <a:t>Headphones, laptop use</a:t>
            </a:r>
          </a:p>
          <a:p>
            <a:pPr marL="228600" indent="-228600">
              <a:buAutoNum type="arabicPeriod"/>
            </a:pPr>
            <a:r>
              <a:rPr lang="en-GB"/>
              <a:t>Arrive on time &amp; participate – make the most out of your time here</a:t>
            </a:r>
          </a:p>
          <a:p>
            <a:pPr marL="228600" indent="-228600">
              <a:buAutoNum type="arabicPeriod"/>
            </a:pPr>
            <a:r>
              <a:rPr lang="en-GB"/>
              <a:t>Bring questions and tasks – they will add to your assessment and skills</a:t>
            </a:r>
          </a:p>
          <a:p>
            <a:pPr marL="228600" indent="-228600">
              <a:buAutoNum type="arabicPeriod"/>
            </a:pPr>
            <a:r>
              <a:rPr lang="en-GB"/>
              <a:t>Inform timely if you will be absent (formal email)</a:t>
            </a:r>
          </a:p>
          <a:p>
            <a:r>
              <a:rPr lang="en-GB"/>
              <a:t>o Write down/discuss/agree/sign (explain change in narrative here, we agree together and we stand by our agreements) make a list - create a wordle from the words? class moto / slide</a:t>
            </a:r>
            <a:endParaRPr lang="en-GB">
              <a:ea typeface="Calibri"/>
              <a:cs typeface="Calibri"/>
            </a:endParaRPr>
          </a:p>
          <a:p>
            <a:endParaRPr lang="en-GB"/>
          </a:p>
        </p:txBody>
      </p:sp>
      <p:sp>
        <p:nvSpPr>
          <p:cNvPr id="4" name="Slide Number Placeholder 3"/>
          <p:cNvSpPr>
            <a:spLocks noGrp="1"/>
          </p:cNvSpPr>
          <p:nvPr>
            <p:ph type="sldNum" sz="quarter" idx="5"/>
          </p:nvPr>
        </p:nvSpPr>
        <p:spPr/>
        <p:txBody>
          <a:bodyPr/>
          <a:lstStyle/>
          <a:p>
            <a:fld id="{65EC0940-82A4-3A47-94FF-4665664F4329}" type="slidenum">
              <a:rPr lang="en-US" smtClean="0"/>
              <a:t>4</a:t>
            </a:fld>
            <a:endParaRPr lang="en-US"/>
          </a:p>
        </p:txBody>
      </p:sp>
    </p:spTree>
    <p:extLst>
      <p:ext uri="{BB962C8B-B14F-4D97-AF65-F5344CB8AC3E}">
        <p14:creationId xmlns:p14="http://schemas.microsoft.com/office/powerpoint/2010/main" val="1172340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how these </a:t>
            </a:r>
            <a:r>
              <a:rPr lang="en-GB" b="1" dirty="0"/>
              <a:t>agreements</a:t>
            </a:r>
            <a:r>
              <a:rPr lang="en-GB" dirty="0"/>
              <a:t> we have relate to other information they might have seen already: </a:t>
            </a:r>
            <a:r>
              <a:rPr lang="en-GB" b="1" dirty="0"/>
              <a:t>Student Charter – </a:t>
            </a:r>
            <a:r>
              <a:rPr lang="en-GB" b="0" dirty="0"/>
              <a:t>remind them of what was said on Welcome Week.</a:t>
            </a:r>
            <a:r>
              <a:rPr lang="en-GB" dirty="0"/>
              <a:t> </a:t>
            </a:r>
          </a:p>
          <a:p>
            <a:r>
              <a:rPr lang="en-GB" dirty="0"/>
              <a:t>Then the </a:t>
            </a:r>
            <a:r>
              <a:rPr lang="en-GB" b="1" dirty="0"/>
              <a:t>group agreements</a:t>
            </a:r>
            <a:r>
              <a:rPr lang="en-GB" dirty="0"/>
              <a:t> we have just discussed are specific to help us learn and make the most out of our time together… </a:t>
            </a:r>
          </a:p>
          <a:p>
            <a:r>
              <a:rPr lang="en-GB" dirty="0"/>
              <a:t>this expands to different dimensions of their </a:t>
            </a:r>
            <a:r>
              <a:rPr lang="en-GB" b="1" dirty="0"/>
              <a:t>University Life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Student  Reps – </a:t>
            </a:r>
            <a:r>
              <a:rPr lang="en-GB" b="0" dirty="0"/>
              <a:t>will bring forward feedback, needs and improvements we can make for their learning experiences.</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Make sure there is a connection to the Student Charter – student reps adhere to this and represent their peers… this is how student reps gather the “needs to succeed” in all University life .</a:t>
            </a:r>
          </a:p>
        </p:txBody>
      </p:sp>
      <p:sp>
        <p:nvSpPr>
          <p:cNvPr id="4" name="Slide Number Placeholder 3"/>
          <p:cNvSpPr>
            <a:spLocks noGrp="1"/>
          </p:cNvSpPr>
          <p:nvPr>
            <p:ph type="sldNum" sz="quarter" idx="5"/>
          </p:nvPr>
        </p:nvSpPr>
        <p:spPr/>
        <p:txBody>
          <a:bodyPr/>
          <a:lstStyle/>
          <a:p>
            <a:fld id="{65EC0940-82A4-3A47-94FF-4665664F4329}" type="slidenum">
              <a:rPr lang="en-US" smtClean="0"/>
              <a:t>5</a:t>
            </a:fld>
            <a:endParaRPr lang="en-US"/>
          </a:p>
        </p:txBody>
      </p:sp>
    </p:spTree>
    <p:extLst>
      <p:ext uri="{BB962C8B-B14F-4D97-AF65-F5344CB8AC3E}">
        <p14:creationId xmlns:p14="http://schemas.microsoft.com/office/powerpoint/2010/main" val="42384409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Expected from us and from them: kindness (to themselves, to others, to our collective space - what does this mean for you and for us?) – relate this to better achieving the learning outcomes and how does this look like in our lectures. We can return to the agreements and verify specific interactions…</a:t>
            </a:r>
          </a:p>
          <a:p>
            <a:pPr marL="171450" indent="-171450">
              <a:buFontTx/>
              <a:buChar char="-"/>
            </a:pPr>
            <a:r>
              <a:rPr lang="en-GB" u="sng" dirty="0"/>
              <a:t>Kind to self:</a:t>
            </a:r>
            <a:r>
              <a:rPr lang="en-GB" dirty="0"/>
              <a:t> prepare to be here, work with the tools created to support you, ask for support, find your challenge zone, plan your work and submissions so you are kind with your energy and learning process. We as lecturers are doing the same.</a:t>
            </a:r>
          </a:p>
          <a:p>
            <a:pPr marL="171450" indent="-171450">
              <a:buFontTx/>
              <a:buChar char="-"/>
            </a:pPr>
            <a:r>
              <a:rPr lang="en-GB" u="sng" dirty="0"/>
              <a:t>Kind to others:</a:t>
            </a:r>
            <a:r>
              <a:rPr lang="en-GB" dirty="0"/>
              <a:t> arrive on time, if ever late join the session without interrupting and try to catch up, communicate with respect and professionality through emails and at the lectures, let us know with anticipation if you will miss a session. Look after our shared spaces and collective work – follow the content, tasks &amp; resources, catching up with peers and Moodle if you miss a lecture. We as lecturers will also make an effort to intentionally model this kindness in pedagogy; our formative assessment format is a good example of this.</a:t>
            </a:r>
          </a:p>
          <a:p>
            <a:pPr marL="171450" indent="-171450">
              <a:buFontTx/>
              <a:buChar char="-"/>
            </a:pPr>
            <a:r>
              <a:rPr lang="en-GB" u="sng" dirty="0"/>
              <a:t>Kind to place:</a:t>
            </a:r>
            <a:r>
              <a:rPr lang="en-GB" dirty="0"/>
              <a:t> give a hand organising and returning desks and modifying layouts. Leave no trace!</a:t>
            </a:r>
          </a:p>
          <a:p>
            <a:pPr marL="171450" indent="-171450">
              <a:buFontTx/>
              <a:buChar char="-"/>
            </a:pPr>
            <a:endParaRPr lang="en-GB" dirty="0"/>
          </a:p>
          <a:p>
            <a:pPr marL="0" indent="0">
              <a:buFontTx/>
              <a:buNone/>
            </a:pPr>
            <a:r>
              <a:rPr lang="en-GB" dirty="0"/>
              <a:t>Pedagogy of Kindness article: https://jalt.journals.publicknowledgeproject.org/index.php/jalt/article/view/1969/811</a:t>
            </a:r>
          </a:p>
        </p:txBody>
      </p:sp>
      <p:sp>
        <p:nvSpPr>
          <p:cNvPr id="4" name="Slide Number Placeholder 3"/>
          <p:cNvSpPr>
            <a:spLocks noGrp="1"/>
          </p:cNvSpPr>
          <p:nvPr>
            <p:ph type="sldNum" sz="quarter" idx="5"/>
          </p:nvPr>
        </p:nvSpPr>
        <p:spPr/>
        <p:txBody>
          <a:bodyPr/>
          <a:lstStyle/>
          <a:p>
            <a:fld id="{65EC0940-82A4-3A47-94FF-4665664F4329}" type="slidenum">
              <a:rPr lang="en-US" smtClean="0"/>
              <a:t>6</a:t>
            </a:fld>
            <a:endParaRPr lang="en-US"/>
          </a:p>
        </p:txBody>
      </p:sp>
    </p:spTree>
    <p:extLst>
      <p:ext uri="{BB962C8B-B14F-4D97-AF65-F5344CB8AC3E}">
        <p14:creationId xmlns:p14="http://schemas.microsoft.com/office/powerpoint/2010/main" val="23807494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All-year module</a:t>
            </a:r>
            <a:r>
              <a:rPr lang="en-GB"/>
              <a:t>: Runs through Sem 1 &amp; 2, to support your skill development &amp; walk along you with your other modules.</a:t>
            </a:r>
          </a:p>
          <a:p>
            <a:endParaRPr lang="en-GB"/>
          </a:p>
          <a:p>
            <a:r>
              <a:rPr lang="en-GB" b="1"/>
              <a:t>Academic Skills</a:t>
            </a:r>
            <a:r>
              <a:rPr lang="en-GB"/>
              <a:t>: we will aim to achieve the learning outcomes, looking at different content in blocks that relate to their final assessment, but also cross-over to other modules and their lifelong learning.</a:t>
            </a:r>
          </a:p>
          <a:p>
            <a:endParaRPr lang="en-GB"/>
          </a:p>
          <a:p>
            <a:r>
              <a:rPr lang="en-GB" b="1"/>
              <a:t>Assessment: </a:t>
            </a:r>
            <a:r>
              <a:rPr lang="en-GB" b="0"/>
              <a:t>This module has a supportive approach to your Assessment, which is formative (part of the learning process) and summative (final evidence of your learning). More on next slides.</a:t>
            </a:r>
          </a:p>
        </p:txBody>
      </p:sp>
      <p:sp>
        <p:nvSpPr>
          <p:cNvPr id="4" name="Slide Number Placeholder 3"/>
          <p:cNvSpPr>
            <a:spLocks noGrp="1"/>
          </p:cNvSpPr>
          <p:nvPr>
            <p:ph type="sldNum" sz="quarter" idx="5"/>
          </p:nvPr>
        </p:nvSpPr>
        <p:spPr/>
        <p:txBody>
          <a:bodyPr/>
          <a:lstStyle/>
          <a:p>
            <a:fld id="{65EC0940-82A4-3A47-94FF-4665664F4329}" type="slidenum">
              <a:rPr lang="en-US" smtClean="0"/>
              <a:t>7</a:t>
            </a:fld>
            <a:endParaRPr lang="en-US"/>
          </a:p>
        </p:txBody>
      </p:sp>
    </p:spTree>
    <p:extLst>
      <p:ext uri="{BB962C8B-B14F-4D97-AF65-F5344CB8AC3E}">
        <p14:creationId xmlns:p14="http://schemas.microsoft.com/office/powerpoint/2010/main" val="16360729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Read the question to the group</a:t>
            </a:r>
          </a:p>
          <a:p>
            <a:r>
              <a:rPr lang="en-GB"/>
              <a:t>o Provide overview of different assessment types - which ones they have used before?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Make a list with the answers – it can be with the interactive pen and write them on the space available. Add ticks to those that are repeated or put together similar ones. </a:t>
            </a:r>
          </a:p>
          <a:p>
            <a:r>
              <a:rPr lang="en-GB"/>
              <a:t>Reflect how we feel about them</a:t>
            </a:r>
          </a:p>
          <a:p>
            <a:r>
              <a:rPr lang="en-GB"/>
              <a:t>o Guiding students through GA36 for this Assessment - &amp; consider what a rubric is used for (in terms of the student and the marker)</a:t>
            </a:r>
          </a:p>
          <a:p>
            <a:endParaRPr lang="en-GB"/>
          </a:p>
        </p:txBody>
      </p:sp>
      <p:sp>
        <p:nvSpPr>
          <p:cNvPr id="4" name="Slide Number Placeholder 3"/>
          <p:cNvSpPr>
            <a:spLocks noGrp="1"/>
          </p:cNvSpPr>
          <p:nvPr>
            <p:ph type="sldNum" sz="quarter" idx="5"/>
          </p:nvPr>
        </p:nvSpPr>
        <p:spPr/>
        <p:txBody>
          <a:bodyPr/>
          <a:lstStyle/>
          <a:p>
            <a:fld id="{65EC0940-82A4-3A47-94FF-4665664F4329}" type="slidenum">
              <a:rPr lang="en-US" smtClean="0"/>
              <a:t>8</a:t>
            </a:fld>
            <a:endParaRPr lang="en-US"/>
          </a:p>
        </p:txBody>
      </p:sp>
    </p:spTree>
    <p:extLst>
      <p:ext uri="{BB962C8B-B14F-4D97-AF65-F5344CB8AC3E}">
        <p14:creationId xmlns:p14="http://schemas.microsoft.com/office/powerpoint/2010/main" val="35367402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submissions of Part 1 &amp; 2 will be given formative feedback on them - make full advantage of this - as this is unique for this module </a:t>
            </a:r>
          </a:p>
          <a:p>
            <a:endParaRPr lang="en-GB" dirty="0"/>
          </a:p>
          <a:p>
            <a:r>
              <a:rPr lang="en-GB" dirty="0"/>
              <a:t>E-portfolio is a recorded presentation explaining the changes on their past submissions, reflecting on their learning, and showing their evidence.</a:t>
            </a:r>
          </a:p>
          <a:p>
            <a:endParaRPr lang="en-GB" dirty="0"/>
          </a:p>
          <a:p>
            <a:r>
              <a:rPr lang="en-GB" dirty="0"/>
              <a:t>Show them GA36 </a:t>
            </a:r>
          </a:p>
        </p:txBody>
      </p:sp>
      <p:sp>
        <p:nvSpPr>
          <p:cNvPr id="4" name="Slide Number Placeholder 3"/>
          <p:cNvSpPr>
            <a:spLocks noGrp="1"/>
          </p:cNvSpPr>
          <p:nvPr>
            <p:ph type="sldNum" sz="quarter" idx="5"/>
          </p:nvPr>
        </p:nvSpPr>
        <p:spPr/>
        <p:txBody>
          <a:bodyPr/>
          <a:lstStyle/>
          <a:p>
            <a:fld id="{65EC0940-82A4-3A47-94FF-4665664F4329}" type="slidenum">
              <a:rPr lang="en-US" smtClean="0"/>
              <a:t>9</a:t>
            </a:fld>
            <a:endParaRPr lang="en-US"/>
          </a:p>
        </p:txBody>
      </p:sp>
    </p:spTree>
    <p:extLst>
      <p:ext uri="{BB962C8B-B14F-4D97-AF65-F5344CB8AC3E}">
        <p14:creationId xmlns:p14="http://schemas.microsoft.com/office/powerpoint/2010/main" val="22095882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a:ea typeface="Calibri"/>
                <a:cs typeface="Calibri"/>
              </a:rPr>
              <a:t>Part 1…. Sho</a:t>
            </a:r>
            <a:r>
              <a:rPr lang="en-GB" sz="1200" i="0">
                <a:ea typeface="Calibri"/>
                <a:cs typeface="Calibri"/>
              </a:rPr>
              <a:t>w key features, emphasising the referencing element of their writing.</a:t>
            </a:r>
          </a:p>
          <a:p>
            <a:pPr marL="0" indent="0">
              <a:buNone/>
            </a:pPr>
            <a:r>
              <a:rPr lang="en-GB" sz="1200" i="0">
                <a:ea typeface="Calibri"/>
                <a:cs typeface="Calibri"/>
              </a:rPr>
              <a:t>3</a:t>
            </a:r>
            <a:r>
              <a:rPr lang="en-GB" sz="1200" i="0" baseline="30000">
                <a:ea typeface="Calibri"/>
                <a:cs typeface="Calibri"/>
              </a:rPr>
              <a:t>rd</a:t>
            </a:r>
            <a:r>
              <a:rPr lang="en-GB" sz="1200" i="0">
                <a:ea typeface="Calibri"/>
                <a:cs typeface="Calibri"/>
              </a:rPr>
              <a:t> person* - </a:t>
            </a:r>
          </a:p>
          <a:p>
            <a:endParaRPr lang="en-GB" sz="1200">
              <a:ea typeface="Calibri"/>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11</a:t>
            </a:fld>
            <a:endParaRPr lang="en-US"/>
          </a:p>
        </p:txBody>
      </p:sp>
    </p:spTree>
    <p:extLst>
      <p:ext uri="{BB962C8B-B14F-4D97-AF65-F5344CB8AC3E}">
        <p14:creationId xmlns:p14="http://schemas.microsoft.com/office/powerpoint/2010/main" val="29217272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ea typeface="Calibri"/>
                <a:cs typeface="Calibri"/>
              </a:rPr>
              <a:t>Go to topics on GA36 and brainstorm themes/subthemes</a:t>
            </a:r>
          </a:p>
          <a:p>
            <a:pPr marL="0" indent="0">
              <a:buNone/>
            </a:pPr>
            <a:r>
              <a:rPr lang="en-GB" sz="1200" i="1">
                <a:ea typeface="Calibri" panose="020F0502020204030204"/>
                <a:cs typeface="Calibri" panose="020F0502020204030204"/>
              </a:rPr>
              <a:t>(5mins) check in after, if they have selected or are still considering it…. </a:t>
            </a:r>
          </a:p>
          <a:p>
            <a:pPr marL="0" indent="0">
              <a:buNone/>
            </a:pPr>
            <a:r>
              <a:rPr lang="en-GB" sz="1200" i="1">
                <a:ea typeface="Calibri" panose="020F0502020204030204"/>
                <a:cs typeface="Calibri" panose="020F0502020204030204"/>
              </a:rPr>
              <a:t>Add questions or short sentences on their thoughts about the topic – these can become arguments later on.</a:t>
            </a:r>
            <a:endParaRPr lang="en-GB" sz="1200">
              <a:ea typeface="Calibri"/>
              <a:cs typeface="Calibri"/>
            </a:endParaRPr>
          </a:p>
          <a:p>
            <a:pPr marL="0" indent="0">
              <a:buFont typeface="Arial" panose="020B0604020202020204" pitchFamily="34" charset="0"/>
              <a:buNone/>
            </a:pPr>
            <a:endParaRPr lang="en-US" sz="1200" i="1" noProof="0"/>
          </a:p>
          <a:p>
            <a:pPr marL="0" indent="0">
              <a:buFont typeface="Arial" panose="020B0604020202020204" pitchFamily="34" charset="0"/>
              <a:buNone/>
            </a:pPr>
            <a:r>
              <a:rPr lang="en-US" sz="1200" i="1" noProof="0"/>
              <a:t>Show example in the background without the text (click back to replay effects) to explain how brain mapping can work.</a:t>
            </a:r>
          </a:p>
        </p:txBody>
      </p:sp>
      <p:sp>
        <p:nvSpPr>
          <p:cNvPr id="4" name="Slide Number Placeholder 3"/>
          <p:cNvSpPr>
            <a:spLocks noGrp="1"/>
          </p:cNvSpPr>
          <p:nvPr>
            <p:ph type="sldNum" sz="quarter" idx="5"/>
          </p:nvPr>
        </p:nvSpPr>
        <p:spPr/>
        <p:txBody>
          <a:bodyPr/>
          <a:lstStyle/>
          <a:p>
            <a:fld id="{65EC0940-82A4-3A47-94FF-4665664F4329}" type="slidenum">
              <a:rPr lang="en-US" smtClean="0"/>
              <a:t>12</a:t>
            </a:fld>
            <a:endParaRPr lang="en-US"/>
          </a:p>
        </p:txBody>
      </p:sp>
    </p:spTree>
    <p:extLst>
      <p:ext uri="{BB962C8B-B14F-4D97-AF65-F5344CB8AC3E}">
        <p14:creationId xmlns:p14="http://schemas.microsoft.com/office/powerpoint/2010/main" val="36785623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brainstorming on ideas</a:t>
            </a:r>
          </a:p>
          <a:p>
            <a:r>
              <a:rPr lang="en-GB" dirty="0"/>
              <a:t>Explain that they can also organise them in a flow - </a:t>
            </a:r>
          </a:p>
        </p:txBody>
      </p:sp>
      <p:sp>
        <p:nvSpPr>
          <p:cNvPr id="4" name="Slide Number Placeholder 3"/>
          <p:cNvSpPr>
            <a:spLocks noGrp="1"/>
          </p:cNvSpPr>
          <p:nvPr>
            <p:ph type="sldNum" sz="quarter" idx="5"/>
          </p:nvPr>
        </p:nvSpPr>
        <p:spPr/>
        <p:txBody>
          <a:bodyPr/>
          <a:lstStyle/>
          <a:p>
            <a:fld id="{65EC0940-82A4-3A47-94FF-4665664F4329}" type="slidenum">
              <a:rPr lang="en-US" smtClean="0"/>
              <a:t>13</a:t>
            </a:fld>
            <a:endParaRPr lang="en-US"/>
          </a:p>
        </p:txBody>
      </p:sp>
    </p:spTree>
    <p:extLst>
      <p:ext uri="{BB962C8B-B14F-4D97-AF65-F5344CB8AC3E}">
        <p14:creationId xmlns:p14="http://schemas.microsoft.com/office/powerpoint/2010/main" val="2130384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9/27/2026</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9/27/2026</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9/27/2026</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9/27/2026</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9/27/2026</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9/27/2026</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9/27/2026</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9/27/2026</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9/27/2026</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9/27/2026</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3148416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9/27/2026</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9/27/2026</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9/27/2026</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9/27/2026</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9/27/2026</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9/27/2026</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9/27/2026</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9/27/2026</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9/27/2026</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9/27/2026</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9/27/2026</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6877331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9/27/2026</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9/27/2026</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9/27/2026</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9/27/2026</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9/27/2026</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9/27/2026</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9/27/2026</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9/27/2026</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9/27/2026</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9/27/2026</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9/27/2026</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3.jpe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85" r:id="rId12"/>
  </p:sldLayoutIdLst>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9/27/2026</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4"/>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Lst>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9/27/2026</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2.xml"/><Relationship Id="rId1" Type="http://schemas.openxmlformats.org/officeDocument/2006/relationships/slideLayout" Target="../slideLayouts/slideLayout24.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6.xml"/><Relationship Id="rId1" Type="http://schemas.openxmlformats.org/officeDocument/2006/relationships/slideLayout" Target="../slideLayouts/slideLayout19.xml"/><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9.xml"/><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3" Type="http://schemas.microsoft.com/office/2017/06/relationships/model3d" Target="../media/model3d1.glb"/><Relationship Id="rId7" Type="http://schemas.microsoft.com/office/2017/06/relationships/model3d" Target="../media/model3d3.glb"/><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3.png"/><Relationship Id="rId5" Type="http://schemas.microsoft.com/office/2017/06/relationships/model3d" Target="../media/model3d2.glb"/><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svg"/><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4F5424-4B3D-181A-6193-F146D83029CC}"/>
            </a:ext>
          </a:extLst>
        </p:cNvPr>
        <p:cNvGrpSpPr/>
        <p:nvPr/>
      </p:nvGrpSpPr>
      <p:grpSpPr>
        <a:xfrm>
          <a:off x="0" y="0"/>
          <a:ext cx="0" cy="0"/>
          <a:chOff x="0" y="0"/>
          <a:chExt cx="0" cy="0"/>
        </a:xfrm>
      </p:grpSpPr>
      <p:pic>
        <p:nvPicPr>
          <p:cNvPr id="3" name="Picture 2" descr="A person reaching for a paper on a table full of paper and sticky notes">
            <a:extLst>
              <a:ext uri="{FF2B5EF4-FFF2-40B4-BE49-F238E27FC236}">
                <a16:creationId xmlns:a16="http://schemas.microsoft.com/office/drawing/2014/main" id="{ADB9F9B9-D0B5-8EE5-6312-AFD1FF33832C}"/>
              </a:ext>
            </a:extLst>
          </p:cNvPr>
          <p:cNvPicPr>
            <a:picLocks noGrp="1" noRot="1" noChangeAspect="1" noMove="1" noResize="1" noEditPoints="1" noAdjustHandles="1" noChangeArrowheads="1" noChangeShapeType="1" noCrop="1"/>
          </p:cNvPicPr>
          <p:nvPr/>
        </p:nvPicPr>
        <p:blipFill>
          <a:blip r:embed="rId3">
            <a:extLst>
              <a:ext uri="{BEBA8EAE-BF5A-486C-A8C5-ECC9F3942E4B}">
                <a14:imgProps xmlns:a14="http://schemas.microsoft.com/office/drawing/2010/main">
                  <a14:imgLayer r:embed="rId4">
                    <a14:imgEffect>
                      <a14:saturation sat="33000"/>
                    </a14:imgEffect>
                  </a14:imgLayer>
                </a14:imgProps>
              </a:ext>
            </a:extLst>
          </a:blip>
          <a:stretch>
            <a:fillRect/>
          </a:stretch>
        </p:blipFill>
        <p:spPr>
          <a:xfrm>
            <a:off x="-64293" y="-55992"/>
            <a:ext cx="12256294" cy="8179324"/>
          </a:xfrm>
          <a:prstGeom prst="rect">
            <a:avLst/>
          </a:prstGeom>
        </p:spPr>
      </p:pic>
      <p:sp>
        <p:nvSpPr>
          <p:cNvPr id="4" name="Title 1">
            <a:extLst>
              <a:ext uri="{FF2B5EF4-FFF2-40B4-BE49-F238E27FC236}">
                <a16:creationId xmlns:a16="http://schemas.microsoft.com/office/drawing/2014/main" id="{AF2C97C0-7AFA-B3B6-4207-337946B27B8D}"/>
              </a:ext>
            </a:extLst>
          </p:cNvPr>
          <p:cNvSpPr txBox="1">
            <a:spLocks/>
          </p:cNvSpPr>
          <p:nvPr/>
        </p:nvSpPr>
        <p:spPr>
          <a:xfrm>
            <a:off x="1486182" y="512290"/>
            <a:ext cx="6221920" cy="56099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b="1" noProof="0" dirty="0" err="1">
                <a:solidFill>
                  <a:schemeClr val="bg1"/>
                </a:solidFill>
                <a:highlight>
                  <a:srgbClr val="000080"/>
                </a:highlight>
                <a:latin typeface="AkzidenzGrotesk"/>
              </a:rPr>
              <a:t>Sgiliau</a:t>
            </a:r>
            <a:r>
              <a:rPr lang="en-GB" sz="6600" b="1" noProof="0" dirty="0">
                <a:solidFill>
                  <a:schemeClr val="bg1"/>
                </a:solidFill>
                <a:highlight>
                  <a:srgbClr val="000080"/>
                </a:highlight>
                <a:latin typeface="AkzidenzGrotesk"/>
              </a:rPr>
              <a:t> </a:t>
            </a:r>
            <a:r>
              <a:rPr lang="en-GB" sz="6600" b="1" noProof="0" dirty="0" err="1">
                <a:solidFill>
                  <a:schemeClr val="bg1"/>
                </a:solidFill>
                <a:highlight>
                  <a:srgbClr val="000080"/>
                </a:highlight>
                <a:latin typeface="AkzidenzGrotesk"/>
              </a:rPr>
              <a:t>Academaidd</a:t>
            </a:r>
            <a:endParaRPr lang="en-GB" sz="6600" b="1" noProof="0" dirty="0">
              <a:solidFill>
                <a:schemeClr val="bg1"/>
              </a:solidFill>
              <a:highlight>
                <a:srgbClr val="000080"/>
              </a:highlight>
              <a:latin typeface="AkzidenzGrotesk"/>
            </a:endParaRPr>
          </a:p>
          <a:p>
            <a:endParaRPr lang="en-GB" sz="6600" b="1" noProof="0" dirty="0">
              <a:solidFill>
                <a:schemeClr val="bg1"/>
              </a:solidFill>
              <a:highlight>
                <a:srgbClr val="000080"/>
              </a:highlight>
              <a:latin typeface="AkzidenzGrotesk"/>
            </a:endParaRPr>
          </a:p>
          <a:p>
            <a:r>
              <a:rPr lang="en-GB" sz="6600" b="1" i="1" noProof="0" dirty="0">
                <a:solidFill>
                  <a:schemeClr val="bg1"/>
                </a:solidFill>
                <a:highlight>
                  <a:srgbClr val="000080"/>
                </a:highlight>
                <a:latin typeface="AkzidenzGrotesk"/>
              </a:rPr>
              <a:t>Academic</a:t>
            </a:r>
          </a:p>
          <a:p>
            <a:r>
              <a:rPr lang="en-GB" sz="6600" b="1" i="1" noProof="0" dirty="0">
                <a:solidFill>
                  <a:schemeClr val="bg1"/>
                </a:solidFill>
                <a:highlight>
                  <a:srgbClr val="000080"/>
                </a:highlight>
                <a:latin typeface="AkzidenzGrotesk"/>
              </a:rPr>
              <a:t>Skills</a:t>
            </a:r>
          </a:p>
        </p:txBody>
      </p:sp>
      <p:sp>
        <p:nvSpPr>
          <p:cNvPr id="6" name="Title 1">
            <a:extLst>
              <a:ext uri="{FF2B5EF4-FFF2-40B4-BE49-F238E27FC236}">
                <a16:creationId xmlns:a16="http://schemas.microsoft.com/office/drawing/2014/main" id="{9DCCA9A7-B8A2-8C83-535A-D0201CFB5D9F}"/>
              </a:ext>
            </a:extLst>
          </p:cNvPr>
          <p:cNvSpPr txBox="1">
            <a:spLocks/>
          </p:cNvSpPr>
          <p:nvPr/>
        </p:nvSpPr>
        <p:spPr>
          <a:xfrm>
            <a:off x="5022342" y="1133801"/>
            <a:ext cx="6221920" cy="265238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5400" noProof="0" err="1">
                <a:solidFill>
                  <a:schemeClr val="bg1"/>
                </a:solidFill>
                <a:highlight>
                  <a:srgbClr val="FF00FF"/>
                </a:highlight>
                <a:latin typeface="Helvetica" pitchFamily="2" charset="0"/>
              </a:rPr>
              <a:t>Croeso</a:t>
            </a:r>
            <a:endParaRPr lang="en-GB" sz="5400" noProof="0">
              <a:solidFill>
                <a:schemeClr val="bg1"/>
              </a:solidFill>
              <a:highlight>
                <a:srgbClr val="FF00FF"/>
              </a:highlight>
              <a:latin typeface="Helvetica" pitchFamily="2" charset="0"/>
            </a:endParaRPr>
          </a:p>
        </p:txBody>
      </p:sp>
      <p:sp>
        <p:nvSpPr>
          <p:cNvPr id="7" name="Title 1">
            <a:extLst>
              <a:ext uri="{FF2B5EF4-FFF2-40B4-BE49-F238E27FC236}">
                <a16:creationId xmlns:a16="http://schemas.microsoft.com/office/drawing/2014/main" id="{8FBF92F2-A32A-6867-7683-CC65796FE48B}"/>
              </a:ext>
            </a:extLst>
          </p:cNvPr>
          <p:cNvSpPr txBox="1">
            <a:spLocks/>
          </p:cNvSpPr>
          <p:nvPr/>
        </p:nvSpPr>
        <p:spPr>
          <a:xfrm>
            <a:off x="5101071" y="4243714"/>
            <a:ext cx="6221920" cy="128554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5400" i="1" noProof="0">
                <a:solidFill>
                  <a:schemeClr val="bg1"/>
                </a:solidFill>
                <a:highlight>
                  <a:srgbClr val="FF00FF"/>
                </a:highlight>
                <a:latin typeface="Helvetica" pitchFamily="2" charset="0"/>
              </a:rPr>
              <a:t>Welcome</a:t>
            </a:r>
          </a:p>
        </p:txBody>
      </p:sp>
    </p:spTree>
    <p:extLst>
      <p:ext uri="{BB962C8B-B14F-4D97-AF65-F5344CB8AC3E}">
        <p14:creationId xmlns:p14="http://schemas.microsoft.com/office/powerpoint/2010/main" val="222599380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500"/>
                                        <p:tgtEl>
                                          <p:spTgt spid="6"/>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60043-9166-3204-7521-C3EC55B923A4}"/>
              </a:ext>
            </a:extLst>
          </p:cNvPr>
          <p:cNvSpPr>
            <a:spLocks noGrp="1"/>
          </p:cNvSpPr>
          <p:nvPr>
            <p:ph type="title"/>
          </p:nvPr>
        </p:nvSpPr>
        <p:spPr>
          <a:xfrm>
            <a:off x="920151" y="182901"/>
            <a:ext cx="11007306" cy="630688"/>
          </a:xfrm>
        </p:spPr>
        <p:txBody>
          <a:bodyPr vert="horz" lIns="91440" tIns="45720" rIns="91440" bIns="45720" rtlCol="0" anchor="b">
            <a:noAutofit/>
          </a:bodyPr>
          <a:lstStyle/>
          <a:p>
            <a:r>
              <a:rPr lang="en-GB" b="1" dirty="0" err="1">
                <a:solidFill>
                  <a:schemeClr val="bg1"/>
                </a:solidFill>
                <a:latin typeface="AkzidenzGrotesk"/>
                <a:ea typeface="Calibri Light"/>
                <a:cs typeface="Calibri Light"/>
              </a:rPr>
              <a:t>Gwirio</a:t>
            </a:r>
            <a:r>
              <a:rPr lang="en-GB" b="1" dirty="0">
                <a:solidFill>
                  <a:schemeClr val="bg1"/>
                </a:solidFill>
                <a:latin typeface="AkzidenzGrotesk"/>
                <a:ea typeface="Calibri Light"/>
                <a:cs typeface="Calibri Light"/>
              </a:rPr>
              <a:t> </a:t>
            </a:r>
            <a:r>
              <a:rPr lang="en-GB" b="1" dirty="0" err="1">
                <a:solidFill>
                  <a:schemeClr val="bg1"/>
                </a:solidFill>
                <a:latin typeface="AkzidenzGrotesk"/>
                <a:ea typeface="Calibri Light"/>
                <a:cs typeface="Calibri Light"/>
              </a:rPr>
              <a:t>hyder</a:t>
            </a:r>
            <a:r>
              <a:rPr lang="en-GB" b="1" dirty="0">
                <a:solidFill>
                  <a:schemeClr val="bg1"/>
                </a:solidFill>
                <a:latin typeface="AkzidenzGrotesk"/>
                <a:ea typeface="Calibri Light"/>
                <a:cs typeface="Calibri Light"/>
              </a:rPr>
              <a:t> </a:t>
            </a:r>
            <a:r>
              <a:rPr lang="en-GB" b="1" i="1" dirty="0">
                <a:solidFill>
                  <a:schemeClr val="bg1"/>
                </a:solidFill>
                <a:latin typeface="AkzidenzGrotesk"/>
                <a:ea typeface="Calibri Light"/>
                <a:cs typeface="Calibri Light"/>
              </a:rPr>
              <a:t>                Checking</a:t>
            </a:r>
            <a:r>
              <a:rPr lang="en-GB" b="1" i="1" noProof="0" dirty="0">
                <a:solidFill>
                  <a:schemeClr val="bg1"/>
                </a:solidFill>
                <a:latin typeface="AkzidenzGrotesk"/>
                <a:ea typeface="Calibri Light"/>
                <a:cs typeface="Calibri Light"/>
              </a:rPr>
              <a:t> in</a:t>
            </a:r>
          </a:p>
        </p:txBody>
      </p:sp>
      <p:grpSp>
        <p:nvGrpSpPr>
          <p:cNvPr id="49" name="Group 48">
            <a:extLst>
              <a:ext uri="{FF2B5EF4-FFF2-40B4-BE49-F238E27FC236}">
                <a16:creationId xmlns:a16="http://schemas.microsoft.com/office/drawing/2014/main" id="{9299EC7D-B9CD-34A2-AC7F-101B31B5A299}"/>
              </a:ext>
            </a:extLst>
          </p:cNvPr>
          <p:cNvGrpSpPr/>
          <p:nvPr/>
        </p:nvGrpSpPr>
        <p:grpSpPr>
          <a:xfrm>
            <a:off x="-6754078" y="5227170"/>
            <a:ext cx="6224080" cy="607001"/>
            <a:chOff x="-217402" y="5191125"/>
            <a:chExt cx="6622719" cy="607001"/>
          </a:xfrm>
        </p:grpSpPr>
        <p:sp>
          <p:nvSpPr>
            <p:cNvPr id="38" name="Google Shape;662;p25">
              <a:extLst>
                <a:ext uri="{FF2B5EF4-FFF2-40B4-BE49-F238E27FC236}">
                  <a16:creationId xmlns:a16="http://schemas.microsoft.com/office/drawing/2014/main" id="{5F9D4209-13B5-FD5D-3A7E-3FDB14B14DCF}"/>
                </a:ext>
              </a:extLst>
            </p:cNvPr>
            <p:cNvSpPr/>
            <p:nvPr/>
          </p:nvSpPr>
          <p:spPr>
            <a:xfrm>
              <a:off x="-217402" y="5191125"/>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Fira Sans"/>
                <a:ea typeface="Fira Sans"/>
                <a:cs typeface="Fira Sans"/>
                <a:sym typeface="Fira Sans"/>
              </a:endParaRPr>
            </a:p>
          </p:txBody>
        </p:sp>
        <p:sp>
          <p:nvSpPr>
            <p:cNvPr id="39" name="Google Shape;663;p25">
              <a:extLst>
                <a:ext uri="{FF2B5EF4-FFF2-40B4-BE49-F238E27FC236}">
                  <a16:creationId xmlns:a16="http://schemas.microsoft.com/office/drawing/2014/main" id="{3E5939F1-86CC-43FD-443A-A5334E7A0DD5}"/>
                </a:ext>
              </a:extLst>
            </p:cNvPr>
            <p:cNvSpPr/>
            <p:nvPr/>
          </p:nvSpPr>
          <p:spPr>
            <a:xfrm>
              <a:off x="5575139" y="5285675"/>
              <a:ext cx="394157" cy="394157"/>
            </a:xfrm>
            <a:custGeom>
              <a:avLst/>
              <a:gdLst/>
              <a:ahLst/>
              <a:cxnLst/>
              <a:rect l="l" t="t" r="r" b="b"/>
              <a:pathLst>
                <a:path w="30626" h="30626" extrusionOk="0">
                  <a:moveTo>
                    <a:pt x="9068" y="0"/>
                  </a:moveTo>
                  <a:cubicBezTo>
                    <a:pt x="4048" y="0"/>
                    <a:pt x="1" y="4203"/>
                    <a:pt x="1" y="9223"/>
                  </a:cubicBezTo>
                  <a:lnTo>
                    <a:pt x="1" y="21558"/>
                  </a:lnTo>
                  <a:cubicBezTo>
                    <a:pt x="1" y="26578"/>
                    <a:pt x="4048" y="30625"/>
                    <a:pt x="9068" y="30625"/>
                  </a:cubicBezTo>
                  <a:lnTo>
                    <a:pt x="21403" y="30625"/>
                  </a:lnTo>
                  <a:cubicBezTo>
                    <a:pt x="26423" y="30625"/>
                    <a:pt x="30626" y="26578"/>
                    <a:pt x="30626" y="21558"/>
                  </a:cubicBezTo>
                  <a:lnTo>
                    <a:pt x="30626" y="9223"/>
                  </a:lnTo>
                  <a:cubicBezTo>
                    <a:pt x="30626" y="4203"/>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Fira Sans"/>
                <a:ea typeface="Fira Sans"/>
                <a:cs typeface="Fira Sans"/>
                <a:sym typeface="Fira Sans"/>
              </a:endParaRPr>
            </a:p>
          </p:txBody>
        </p:sp>
        <p:sp>
          <p:nvSpPr>
            <p:cNvPr id="40" name="Google Shape;664;p25">
              <a:extLst>
                <a:ext uri="{FF2B5EF4-FFF2-40B4-BE49-F238E27FC236}">
                  <a16:creationId xmlns:a16="http://schemas.microsoft.com/office/drawing/2014/main" id="{0EA2AB4F-BA0A-0289-789F-5BFFE5364CE9}"/>
                </a:ext>
              </a:extLst>
            </p:cNvPr>
            <p:cNvSpPr/>
            <p:nvPr/>
          </p:nvSpPr>
          <p:spPr>
            <a:xfrm>
              <a:off x="5604796" y="5361610"/>
              <a:ext cx="334818"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sz="1400" noProof="0">
                <a:solidFill>
                  <a:srgbClr val="435D74"/>
                </a:solidFill>
                <a:latin typeface="Fira Sans"/>
                <a:ea typeface="Fira Sans"/>
                <a:cs typeface="Fira Sans"/>
                <a:sym typeface="Fira Sans"/>
              </a:endParaRPr>
            </a:p>
          </p:txBody>
        </p:sp>
        <p:sp>
          <p:nvSpPr>
            <p:cNvPr id="41" name="Google Shape;665;p25">
              <a:extLst>
                <a:ext uri="{FF2B5EF4-FFF2-40B4-BE49-F238E27FC236}">
                  <a16:creationId xmlns:a16="http://schemas.microsoft.com/office/drawing/2014/main" id="{169C235F-8A57-8DB8-EF84-7EF924134E7C}"/>
                </a:ext>
              </a:extLst>
            </p:cNvPr>
            <p:cNvSpPr/>
            <p:nvPr/>
          </p:nvSpPr>
          <p:spPr>
            <a:xfrm flipH="1">
              <a:off x="230542" y="5285675"/>
              <a:ext cx="4908572"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buNone/>
              </a:pPr>
              <a:r>
                <a:rPr lang="en-GB" sz="2000" noProof="0" err="1">
                  <a:solidFill>
                    <a:schemeClr val="bg1"/>
                  </a:solidFill>
                  <a:latin typeface="AkzidenzGrotesk" panose="02000903050000020004" pitchFamily="2" charset="0"/>
                </a:rPr>
                <a:t>abc</a:t>
              </a:r>
              <a:endParaRPr lang="en-GB" sz="2000" i="1" noProof="0">
                <a:solidFill>
                  <a:schemeClr val="bg1"/>
                </a:solidFill>
                <a:latin typeface="AkzidenzGrotesk" panose="02000903050000020004" pitchFamily="2" charset="0"/>
                <a:ea typeface="Calibri"/>
                <a:cs typeface="Calibri"/>
              </a:endParaRPr>
            </a:p>
          </p:txBody>
        </p:sp>
      </p:grpSp>
      <p:grpSp>
        <p:nvGrpSpPr>
          <p:cNvPr id="46" name="Group 45">
            <a:extLst>
              <a:ext uri="{FF2B5EF4-FFF2-40B4-BE49-F238E27FC236}">
                <a16:creationId xmlns:a16="http://schemas.microsoft.com/office/drawing/2014/main" id="{B24C8736-111A-54CC-16A9-B13E3346F9ED}"/>
              </a:ext>
            </a:extLst>
          </p:cNvPr>
          <p:cNvGrpSpPr/>
          <p:nvPr/>
        </p:nvGrpSpPr>
        <p:grpSpPr>
          <a:xfrm>
            <a:off x="-271272" y="4810441"/>
            <a:ext cx="6224080" cy="607001"/>
            <a:chOff x="-237348" y="2746743"/>
            <a:chExt cx="6622719" cy="607001"/>
          </a:xfrm>
        </p:grpSpPr>
        <p:sp>
          <p:nvSpPr>
            <p:cNvPr id="20" name="Google Shape;691;p25">
              <a:extLst>
                <a:ext uri="{FF2B5EF4-FFF2-40B4-BE49-F238E27FC236}">
                  <a16:creationId xmlns:a16="http://schemas.microsoft.com/office/drawing/2014/main" id="{29847AEC-E8D3-F69B-F48C-0EDDE39B7BAD}"/>
                </a:ext>
              </a:extLst>
            </p:cNvPr>
            <p:cNvSpPr/>
            <p:nvPr/>
          </p:nvSpPr>
          <p:spPr>
            <a:xfrm>
              <a:off x="-237348" y="2746743"/>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Fira Sans"/>
                <a:ea typeface="Fira Sans"/>
                <a:cs typeface="Fira Sans"/>
                <a:sym typeface="Fira Sans"/>
              </a:endParaRPr>
            </a:p>
          </p:txBody>
        </p:sp>
        <p:sp>
          <p:nvSpPr>
            <p:cNvPr id="21" name="Google Shape;692;p25">
              <a:extLst>
                <a:ext uri="{FF2B5EF4-FFF2-40B4-BE49-F238E27FC236}">
                  <a16:creationId xmlns:a16="http://schemas.microsoft.com/office/drawing/2014/main" id="{565B6249-DAE4-B756-C5FB-6F47CE1839C2}"/>
                </a:ext>
              </a:extLst>
            </p:cNvPr>
            <p:cNvSpPr/>
            <p:nvPr/>
          </p:nvSpPr>
          <p:spPr>
            <a:xfrm>
              <a:off x="5555190" y="2862190"/>
              <a:ext cx="394157" cy="394157"/>
            </a:xfrm>
            <a:custGeom>
              <a:avLst/>
              <a:gdLst/>
              <a:ahLst/>
              <a:cxnLst/>
              <a:rect l="l" t="t" r="r" b="b"/>
              <a:pathLst>
                <a:path w="30626" h="30626" extrusionOk="0">
                  <a:moveTo>
                    <a:pt x="9068" y="0"/>
                  </a:moveTo>
                  <a:cubicBezTo>
                    <a:pt x="4048" y="0"/>
                    <a:pt x="1" y="4047"/>
                    <a:pt x="1" y="9223"/>
                  </a:cubicBezTo>
                  <a:lnTo>
                    <a:pt x="1" y="21403"/>
                  </a:lnTo>
                  <a:cubicBezTo>
                    <a:pt x="1" y="26578"/>
                    <a:pt x="4048" y="30625"/>
                    <a:pt x="9068" y="30625"/>
                  </a:cubicBezTo>
                  <a:lnTo>
                    <a:pt x="21403" y="30625"/>
                  </a:lnTo>
                  <a:cubicBezTo>
                    <a:pt x="26423" y="30625"/>
                    <a:pt x="30626" y="26578"/>
                    <a:pt x="30626" y="21403"/>
                  </a:cubicBezTo>
                  <a:lnTo>
                    <a:pt x="30626" y="9223"/>
                  </a:lnTo>
                  <a:cubicBezTo>
                    <a:pt x="30626" y="4047"/>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Fira Sans"/>
                <a:ea typeface="Fira Sans"/>
                <a:cs typeface="Fira Sans"/>
                <a:sym typeface="Fira Sans"/>
              </a:endParaRPr>
            </a:p>
          </p:txBody>
        </p:sp>
        <p:sp>
          <p:nvSpPr>
            <p:cNvPr id="22" name="Google Shape;693;p25">
              <a:extLst>
                <a:ext uri="{FF2B5EF4-FFF2-40B4-BE49-F238E27FC236}">
                  <a16:creationId xmlns:a16="http://schemas.microsoft.com/office/drawing/2014/main" id="{9E967004-7F87-8AF9-E645-8D526D02320F}"/>
                </a:ext>
              </a:extLst>
            </p:cNvPr>
            <p:cNvSpPr/>
            <p:nvPr/>
          </p:nvSpPr>
          <p:spPr>
            <a:xfrm>
              <a:off x="5584845" y="2940066"/>
              <a:ext cx="334818"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sz="1400" noProof="0">
                <a:solidFill>
                  <a:srgbClr val="435D74"/>
                </a:solidFill>
                <a:latin typeface="Fira Sans"/>
                <a:ea typeface="Fira Sans"/>
                <a:cs typeface="Fira Sans"/>
                <a:sym typeface="Fira Sans"/>
              </a:endParaRPr>
            </a:p>
          </p:txBody>
        </p:sp>
        <p:sp>
          <p:nvSpPr>
            <p:cNvPr id="19" name="Google Shape;694;p25">
              <a:extLst>
                <a:ext uri="{FF2B5EF4-FFF2-40B4-BE49-F238E27FC236}">
                  <a16:creationId xmlns:a16="http://schemas.microsoft.com/office/drawing/2014/main" id="{BD9A96AE-01AB-1B56-1BB2-3FB32636AB2E}"/>
                </a:ext>
              </a:extLst>
            </p:cNvPr>
            <p:cNvSpPr/>
            <p:nvPr/>
          </p:nvSpPr>
          <p:spPr>
            <a:xfrm flipH="1">
              <a:off x="210596" y="2838276"/>
              <a:ext cx="4908572"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buNone/>
              </a:pPr>
              <a:r>
                <a:rPr lang="en-GB" sz="2000" noProof="0">
                  <a:solidFill>
                    <a:schemeClr val="bg1"/>
                  </a:solidFill>
                  <a:latin typeface="AkzidenzGrotesk" panose="02000903050000020004" pitchFamily="2" charset="0"/>
                </a:rPr>
                <a:t> </a:t>
              </a:r>
              <a:endParaRPr lang="en-GB" sz="2000" i="1" noProof="0">
                <a:solidFill>
                  <a:schemeClr val="bg1"/>
                </a:solidFill>
                <a:latin typeface="AkzidenzGrotesk" panose="02000903050000020004" pitchFamily="2" charset="0"/>
                <a:ea typeface="Calibri"/>
                <a:cs typeface="Calibri"/>
              </a:endParaRPr>
            </a:p>
          </p:txBody>
        </p:sp>
      </p:grpSp>
      <p:grpSp>
        <p:nvGrpSpPr>
          <p:cNvPr id="48" name="Group 47">
            <a:extLst>
              <a:ext uri="{FF2B5EF4-FFF2-40B4-BE49-F238E27FC236}">
                <a16:creationId xmlns:a16="http://schemas.microsoft.com/office/drawing/2014/main" id="{45C7E049-794F-B046-A52F-CC07B00D8F69}"/>
              </a:ext>
            </a:extLst>
          </p:cNvPr>
          <p:cNvGrpSpPr/>
          <p:nvPr/>
        </p:nvGrpSpPr>
        <p:grpSpPr>
          <a:xfrm>
            <a:off x="-6754078" y="4879392"/>
            <a:ext cx="6224080" cy="607014"/>
            <a:chOff x="-237348" y="4400354"/>
            <a:chExt cx="6622719" cy="607014"/>
          </a:xfrm>
        </p:grpSpPr>
        <p:sp>
          <p:nvSpPr>
            <p:cNvPr id="32" name="Google Shape;713;p25">
              <a:extLst>
                <a:ext uri="{FF2B5EF4-FFF2-40B4-BE49-F238E27FC236}">
                  <a16:creationId xmlns:a16="http://schemas.microsoft.com/office/drawing/2014/main" id="{6587F0F0-C64D-D8FB-6B34-DA5D17A6714F}"/>
                </a:ext>
              </a:extLst>
            </p:cNvPr>
            <p:cNvSpPr/>
            <p:nvPr/>
          </p:nvSpPr>
          <p:spPr>
            <a:xfrm>
              <a:off x="-237348" y="4400354"/>
              <a:ext cx="6622719" cy="607014"/>
            </a:xfrm>
            <a:custGeom>
              <a:avLst/>
              <a:gdLst/>
              <a:ahLst/>
              <a:cxnLst/>
              <a:rect l="l" t="t" r="r" b="b"/>
              <a:pathLst>
                <a:path w="228969" h="47165" extrusionOk="0">
                  <a:moveTo>
                    <a:pt x="12648" y="1"/>
                  </a:moveTo>
                  <a:cubicBezTo>
                    <a:pt x="5682" y="1"/>
                    <a:pt x="1" y="5643"/>
                    <a:pt x="1" y="12648"/>
                  </a:cubicBezTo>
                  <a:lnTo>
                    <a:pt x="1" y="34517"/>
                  </a:lnTo>
                  <a:cubicBezTo>
                    <a:pt x="1" y="41483"/>
                    <a:pt x="5682" y="47164"/>
                    <a:pt x="12648" y="47164"/>
                  </a:cubicBezTo>
                  <a:lnTo>
                    <a:pt x="216322" y="47164"/>
                  </a:lnTo>
                  <a:cubicBezTo>
                    <a:pt x="223287" y="47164"/>
                    <a:pt x="228968" y="41483"/>
                    <a:pt x="228968" y="34517"/>
                  </a:cubicBezTo>
                  <a:lnTo>
                    <a:pt x="228968" y="12648"/>
                  </a:lnTo>
                  <a:cubicBezTo>
                    <a:pt x="228968" y="5643"/>
                    <a:pt x="223287" y="1"/>
                    <a:pt x="21632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Fira Sans"/>
                <a:ea typeface="Fira Sans"/>
                <a:cs typeface="Fira Sans"/>
                <a:sym typeface="Fira Sans"/>
              </a:endParaRPr>
            </a:p>
          </p:txBody>
        </p:sp>
        <p:sp>
          <p:nvSpPr>
            <p:cNvPr id="33" name="Google Shape;714;p25">
              <a:extLst>
                <a:ext uri="{FF2B5EF4-FFF2-40B4-BE49-F238E27FC236}">
                  <a16:creationId xmlns:a16="http://schemas.microsoft.com/office/drawing/2014/main" id="{057F459D-542F-578C-C063-3EC537C9A57D}"/>
                </a:ext>
              </a:extLst>
            </p:cNvPr>
            <p:cNvSpPr/>
            <p:nvPr/>
          </p:nvSpPr>
          <p:spPr>
            <a:xfrm>
              <a:off x="5555190" y="4515042"/>
              <a:ext cx="394157" cy="394659"/>
            </a:xfrm>
            <a:custGeom>
              <a:avLst/>
              <a:gdLst/>
              <a:ahLst/>
              <a:cxnLst/>
              <a:rect l="l" t="t" r="r" b="b"/>
              <a:pathLst>
                <a:path w="30626" h="30665" extrusionOk="0">
                  <a:moveTo>
                    <a:pt x="9068" y="0"/>
                  </a:moveTo>
                  <a:cubicBezTo>
                    <a:pt x="4048" y="0"/>
                    <a:pt x="1" y="4047"/>
                    <a:pt x="1" y="9262"/>
                  </a:cubicBezTo>
                  <a:lnTo>
                    <a:pt x="1" y="21403"/>
                  </a:lnTo>
                  <a:cubicBezTo>
                    <a:pt x="1" y="26578"/>
                    <a:pt x="4048" y="30664"/>
                    <a:pt x="9068" y="30664"/>
                  </a:cubicBezTo>
                  <a:lnTo>
                    <a:pt x="21403" y="30664"/>
                  </a:lnTo>
                  <a:cubicBezTo>
                    <a:pt x="26423" y="30664"/>
                    <a:pt x="30626" y="26578"/>
                    <a:pt x="30626" y="21403"/>
                  </a:cubicBezTo>
                  <a:lnTo>
                    <a:pt x="30626" y="9262"/>
                  </a:lnTo>
                  <a:cubicBezTo>
                    <a:pt x="30626" y="4047"/>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Fira Sans"/>
                <a:ea typeface="Fira Sans"/>
                <a:cs typeface="Fira Sans"/>
                <a:sym typeface="Fira Sans"/>
              </a:endParaRPr>
            </a:p>
          </p:txBody>
        </p:sp>
        <p:sp>
          <p:nvSpPr>
            <p:cNvPr id="31" name="Google Shape;716;p25">
              <a:extLst>
                <a:ext uri="{FF2B5EF4-FFF2-40B4-BE49-F238E27FC236}">
                  <a16:creationId xmlns:a16="http://schemas.microsoft.com/office/drawing/2014/main" id="{28F8F922-13CC-DB5B-FCD3-27EF92C029BA}"/>
                </a:ext>
              </a:extLst>
            </p:cNvPr>
            <p:cNvSpPr/>
            <p:nvPr/>
          </p:nvSpPr>
          <p:spPr>
            <a:xfrm flipH="1">
              <a:off x="210596" y="4491894"/>
              <a:ext cx="4908572"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buNone/>
              </a:pPr>
              <a:r>
                <a:rPr lang="en-GB" sz="2000" noProof="0" err="1">
                  <a:solidFill>
                    <a:schemeClr val="bg1"/>
                  </a:solidFill>
                  <a:latin typeface="AkzidenzGrotesk" panose="02000903050000020004" pitchFamily="2" charset="0"/>
                </a:rPr>
                <a:t>abc</a:t>
              </a:r>
              <a:endParaRPr lang="en-GB" sz="2000" i="1" noProof="0">
                <a:solidFill>
                  <a:schemeClr val="bg1"/>
                </a:solidFill>
                <a:latin typeface="AkzidenzGrotesk" panose="02000903050000020004" pitchFamily="2" charset="0"/>
                <a:ea typeface="Calibri"/>
                <a:cs typeface="Calibri"/>
              </a:endParaRPr>
            </a:p>
          </p:txBody>
        </p:sp>
        <p:sp>
          <p:nvSpPr>
            <p:cNvPr id="42" name="Google Shape;664;p25">
              <a:extLst>
                <a:ext uri="{FF2B5EF4-FFF2-40B4-BE49-F238E27FC236}">
                  <a16:creationId xmlns:a16="http://schemas.microsoft.com/office/drawing/2014/main" id="{752F126A-8384-D63A-2D03-1E4221E0774B}"/>
                </a:ext>
              </a:extLst>
            </p:cNvPr>
            <p:cNvSpPr/>
            <p:nvPr/>
          </p:nvSpPr>
          <p:spPr>
            <a:xfrm>
              <a:off x="5584845" y="4597962"/>
              <a:ext cx="334818"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sz="1400" noProof="0">
                <a:solidFill>
                  <a:srgbClr val="435D74"/>
                </a:solidFill>
                <a:latin typeface="Fira Sans"/>
                <a:ea typeface="Fira Sans"/>
                <a:cs typeface="Fira Sans"/>
                <a:sym typeface="Fira Sans"/>
              </a:endParaRPr>
            </a:p>
          </p:txBody>
        </p:sp>
      </p:grpSp>
      <p:grpSp>
        <p:nvGrpSpPr>
          <p:cNvPr id="47" name="Group 46">
            <a:extLst>
              <a:ext uri="{FF2B5EF4-FFF2-40B4-BE49-F238E27FC236}">
                <a16:creationId xmlns:a16="http://schemas.microsoft.com/office/drawing/2014/main" id="{9F920860-86B7-7A56-C9D7-0A9BF02C8602}"/>
              </a:ext>
            </a:extLst>
          </p:cNvPr>
          <p:cNvGrpSpPr/>
          <p:nvPr/>
        </p:nvGrpSpPr>
        <p:grpSpPr>
          <a:xfrm>
            <a:off x="-6754078" y="4492050"/>
            <a:ext cx="6224080" cy="607001"/>
            <a:chOff x="-237348" y="3573551"/>
            <a:chExt cx="6622719" cy="607001"/>
          </a:xfrm>
        </p:grpSpPr>
        <p:sp>
          <p:nvSpPr>
            <p:cNvPr id="26" name="Google Shape;704;p25">
              <a:extLst>
                <a:ext uri="{FF2B5EF4-FFF2-40B4-BE49-F238E27FC236}">
                  <a16:creationId xmlns:a16="http://schemas.microsoft.com/office/drawing/2014/main" id="{F7C038B2-9420-E0BD-120B-4EF11B8FA9D0}"/>
                </a:ext>
              </a:extLst>
            </p:cNvPr>
            <p:cNvSpPr/>
            <p:nvPr/>
          </p:nvSpPr>
          <p:spPr>
            <a:xfrm>
              <a:off x="-237348" y="3573551"/>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Fira Sans"/>
                <a:ea typeface="Fira Sans"/>
                <a:cs typeface="Fira Sans"/>
                <a:sym typeface="Fira Sans"/>
              </a:endParaRPr>
            </a:p>
          </p:txBody>
        </p:sp>
        <p:sp>
          <p:nvSpPr>
            <p:cNvPr id="27" name="Google Shape;705;p25">
              <a:extLst>
                <a:ext uri="{FF2B5EF4-FFF2-40B4-BE49-F238E27FC236}">
                  <a16:creationId xmlns:a16="http://schemas.microsoft.com/office/drawing/2014/main" id="{310C701C-B2E2-3ACF-939E-3C7AE857841E}"/>
                </a:ext>
              </a:extLst>
            </p:cNvPr>
            <p:cNvSpPr/>
            <p:nvPr/>
          </p:nvSpPr>
          <p:spPr>
            <a:xfrm>
              <a:off x="5555190" y="3688239"/>
              <a:ext cx="394157" cy="394659"/>
            </a:xfrm>
            <a:custGeom>
              <a:avLst/>
              <a:gdLst/>
              <a:ahLst/>
              <a:cxnLst/>
              <a:rect l="l" t="t" r="r" b="b"/>
              <a:pathLst>
                <a:path w="30626" h="30665" extrusionOk="0">
                  <a:moveTo>
                    <a:pt x="9068" y="0"/>
                  </a:moveTo>
                  <a:cubicBezTo>
                    <a:pt x="4048" y="0"/>
                    <a:pt x="1" y="4047"/>
                    <a:pt x="1" y="9067"/>
                  </a:cubicBezTo>
                  <a:lnTo>
                    <a:pt x="1" y="21403"/>
                  </a:lnTo>
                  <a:cubicBezTo>
                    <a:pt x="1" y="26422"/>
                    <a:pt x="4048" y="30664"/>
                    <a:pt x="9068" y="30664"/>
                  </a:cubicBezTo>
                  <a:lnTo>
                    <a:pt x="21403" y="30664"/>
                  </a:lnTo>
                  <a:cubicBezTo>
                    <a:pt x="26423" y="30664"/>
                    <a:pt x="30626" y="26422"/>
                    <a:pt x="30626" y="21403"/>
                  </a:cubicBezTo>
                  <a:lnTo>
                    <a:pt x="30626" y="9067"/>
                  </a:lnTo>
                  <a:cubicBezTo>
                    <a:pt x="30626" y="4047"/>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Fira Sans"/>
                <a:ea typeface="Fira Sans"/>
                <a:cs typeface="Fira Sans"/>
                <a:sym typeface="Fira Sans"/>
              </a:endParaRPr>
            </a:p>
          </p:txBody>
        </p:sp>
        <p:sp>
          <p:nvSpPr>
            <p:cNvPr id="25" name="Google Shape;707;p25">
              <a:extLst>
                <a:ext uri="{FF2B5EF4-FFF2-40B4-BE49-F238E27FC236}">
                  <a16:creationId xmlns:a16="http://schemas.microsoft.com/office/drawing/2014/main" id="{5AD7F352-1615-89C1-A41C-6B62F2C5A5F8}"/>
                </a:ext>
              </a:extLst>
            </p:cNvPr>
            <p:cNvSpPr/>
            <p:nvPr/>
          </p:nvSpPr>
          <p:spPr>
            <a:xfrm flipH="1">
              <a:off x="210596" y="3655263"/>
              <a:ext cx="4908572"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buNone/>
              </a:pPr>
              <a:r>
                <a:rPr lang="en-GB" sz="2000" noProof="0" err="1">
                  <a:solidFill>
                    <a:schemeClr val="bg1"/>
                  </a:solidFill>
                  <a:latin typeface="AkzidenzGrotesk" panose="02000903050000020004" pitchFamily="2" charset="0"/>
                </a:rPr>
                <a:t>abc</a:t>
              </a:r>
              <a:endParaRPr lang="en-GB" sz="2000" i="1" noProof="0">
                <a:solidFill>
                  <a:schemeClr val="bg1"/>
                </a:solidFill>
                <a:latin typeface="AkzidenzGrotesk" panose="02000903050000020004" pitchFamily="2" charset="0"/>
                <a:ea typeface="Calibri"/>
                <a:cs typeface="Calibri"/>
              </a:endParaRPr>
            </a:p>
          </p:txBody>
        </p:sp>
        <p:sp>
          <p:nvSpPr>
            <p:cNvPr id="43" name="Google Shape;664;p25">
              <a:extLst>
                <a:ext uri="{FF2B5EF4-FFF2-40B4-BE49-F238E27FC236}">
                  <a16:creationId xmlns:a16="http://schemas.microsoft.com/office/drawing/2014/main" id="{11E9C49B-CCAA-84BC-03DE-66991442864B}"/>
                </a:ext>
              </a:extLst>
            </p:cNvPr>
            <p:cNvSpPr/>
            <p:nvPr/>
          </p:nvSpPr>
          <p:spPr>
            <a:xfrm>
              <a:off x="5588248" y="3778660"/>
              <a:ext cx="334818"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sz="1400" noProof="0">
                <a:solidFill>
                  <a:srgbClr val="435D74"/>
                </a:solidFill>
                <a:latin typeface="Fira Sans"/>
                <a:ea typeface="Fira Sans"/>
                <a:cs typeface="Fira Sans"/>
                <a:sym typeface="Fira Sans"/>
              </a:endParaRPr>
            </a:p>
          </p:txBody>
        </p:sp>
      </p:grpSp>
      <p:grpSp>
        <p:nvGrpSpPr>
          <p:cNvPr id="55" name="Group 54">
            <a:extLst>
              <a:ext uri="{FF2B5EF4-FFF2-40B4-BE49-F238E27FC236}">
                <a16:creationId xmlns:a16="http://schemas.microsoft.com/office/drawing/2014/main" id="{B48EB0B8-9473-BA12-89CD-A0C089C5DF8E}"/>
              </a:ext>
            </a:extLst>
          </p:cNvPr>
          <p:cNvGrpSpPr/>
          <p:nvPr/>
        </p:nvGrpSpPr>
        <p:grpSpPr>
          <a:xfrm>
            <a:off x="-458776" y="2715423"/>
            <a:ext cx="6224080" cy="741350"/>
            <a:chOff x="-237347" y="2562996"/>
            <a:chExt cx="6224080" cy="741350"/>
          </a:xfrm>
        </p:grpSpPr>
        <p:sp>
          <p:nvSpPr>
            <p:cNvPr id="14" name="Google Shape;678;p25">
              <a:extLst>
                <a:ext uri="{FF2B5EF4-FFF2-40B4-BE49-F238E27FC236}">
                  <a16:creationId xmlns:a16="http://schemas.microsoft.com/office/drawing/2014/main" id="{A425D6F4-1EA8-033E-80B8-DE1B0511A7CD}"/>
                </a:ext>
              </a:extLst>
            </p:cNvPr>
            <p:cNvSpPr/>
            <p:nvPr/>
          </p:nvSpPr>
          <p:spPr>
            <a:xfrm>
              <a:off x="-237347" y="2562996"/>
              <a:ext cx="6224080" cy="741350"/>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Fira Sans"/>
                <a:ea typeface="Fira Sans"/>
                <a:cs typeface="Fira Sans"/>
                <a:sym typeface="Fira Sans"/>
              </a:endParaRPr>
            </a:p>
          </p:txBody>
        </p:sp>
        <p:sp>
          <p:nvSpPr>
            <p:cNvPr id="15" name="Google Shape;679;p25">
              <a:extLst>
                <a:ext uri="{FF2B5EF4-FFF2-40B4-BE49-F238E27FC236}">
                  <a16:creationId xmlns:a16="http://schemas.microsoft.com/office/drawing/2014/main" id="{E94AE15E-16C4-BA45-DA38-A386E1344E05}"/>
                </a:ext>
              </a:extLst>
            </p:cNvPr>
            <p:cNvSpPr/>
            <p:nvPr/>
          </p:nvSpPr>
          <p:spPr>
            <a:xfrm>
              <a:off x="5263675" y="2724303"/>
              <a:ext cx="370432" cy="394157"/>
            </a:xfrm>
            <a:custGeom>
              <a:avLst/>
              <a:gdLst/>
              <a:ahLst/>
              <a:cxnLst/>
              <a:rect l="l" t="t" r="r" b="b"/>
              <a:pathLst>
                <a:path w="30626" h="30626" extrusionOk="0">
                  <a:moveTo>
                    <a:pt x="9068" y="0"/>
                  </a:moveTo>
                  <a:cubicBezTo>
                    <a:pt x="4048" y="0"/>
                    <a:pt x="1" y="4203"/>
                    <a:pt x="1" y="9223"/>
                  </a:cubicBezTo>
                  <a:lnTo>
                    <a:pt x="1" y="21558"/>
                  </a:lnTo>
                  <a:cubicBezTo>
                    <a:pt x="1" y="26578"/>
                    <a:pt x="4048" y="30625"/>
                    <a:pt x="9068" y="30625"/>
                  </a:cubicBezTo>
                  <a:lnTo>
                    <a:pt x="21403" y="30625"/>
                  </a:lnTo>
                  <a:cubicBezTo>
                    <a:pt x="26423" y="30625"/>
                    <a:pt x="30626" y="26578"/>
                    <a:pt x="30626" y="21558"/>
                  </a:cubicBezTo>
                  <a:lnTo>
                    <a:pt x="30626" y="9223"/>
                  </a:lnTo>
                  <a:cubicBezTo>
                    <a:pt x="30626" y="4203"/>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Fira Sans"/>
                <a:ea typeface="Fira Sans"/>
                <a:cs typeface="Fira Sans"/>
                <a:sym typeface="Fira Sans"/>
              </a:endParaRPr>
            </a:p>
          </p:txBody>
        </p:sp>
        <p:sp>
          <p:nvSpPr>
            <p:cNvPr id="16" name="Google Shape;680;p25">
              <a:extLst>
                <a:ext uri="{FF2B5EF4-FFF2-40B4-BE49-F238E27FC236}">
                  <a16:creationId xmlns:a16="http://schemas.microsoft.com/office/drawing/2014/main" id="{CC8F4318-E0BE-7AE8-1AFB-E36AF079F32E}"/>
                </a:ext>
              </a:extLst>
            </p:cNvPr>
            <p:cNvSpPr/>
            <p:nvPr/>
          </p:nvSpPr>
          <p:spPr>
            <a:xfrm>
              <a:off x="5291544" y="2815702"/>
              <a:ext cx="314664"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sz="1400" noProof="0">
                <a:solidFill>
                  <a:srgbClr val="435D74"/>
                </a:solidFill>
                <a:latin typeface="Fira Sans"/>
                <a:ea typeface="Fira Sans"/>
                <a:cs typeface="Fira Sans"/>
                <a:sym typeface="Fira Sans"/>
              </a:endParaRPr>
            </a:p>
          </p:txBody>
        </p:sp>
        <p:sp>
          <p:nvSpPr>
            <p:cNvPr id="13" name="Google Shape;681;p25">
              <a:extLst>
                <a:ext uri="{FF2B5EF4-FFF2-40B4-BE49-F238E27FC236}">
                  <a16:creationId xmlns:a16="http://schemas.microsoft.com/office/drawing/2014/main" id="{EABA0D58-90A1-FF95-DA75-CF2821B39FA3}"/>
                </a:ext>
              </a:extLst>
            </p:cNvPr>
            <p:cNvSpPr/>
            <p:nvPr/>
          </p:nvSpPr>
          <p:spPr>
            <a:xfrm flipH="1">
              <a:off x="183634" y="2704537"/>
              <a:ext cx="4613112"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r>
                <a:rPr lang="en-GB" sz="2000" err="1">
                  <a:solidFill>
                    <a:schemeClr val="bg1"/>
                  </a:solidFill>
                  <a:latin typeface="AkzidenzGrotesk"/>
                  <a:ea typeface="+mn-lt"/>
                  <a:cs typeface="+mn-lt"/>
                </a:rPr>
                <a:t>Gallaf</a:t>
              </a:r>
              <a:r>
                <a:rPr lang="en-GB" sz="2000">
                  <a:solidFill>
                    <a:schemeClr val="bg1"/>
                  </a:solidFill>
                  <a:latin typeface="AkzidenzGrotesk"/>
                  <a:ea typeface="+mn-lt"/>
                  <a:cs typeface="+mn-lt"/>
                </a:rPr>
                <a:t> </a:t>
              </a:r>
              <a:r>
                <a:rPr lang="en-GB" sz="2000" err="1">
                  <a:solidFill>
                    <a:schemeClr val="bg1"/>
                  </a:solidFill>
                  <a:latin typeface="AkzidenzGrotesk"/>
                  <a:ea typeface="+mn-lt"/>
                  <a:cs typeface="+mn-lt"/>
                </a:rPr>
                <a:t>gael</a:t>
              </a:r>
              <a:r>
                <a:rPr lang="en-GB" sz="2000">
                  <a:solidFill>
                    <a:schemeClr val="bg1"/>
                  </a:solidFill>
                  <a:latin typeface="AkzidenzGrotesk"/>
                  <a:ea typeface="+mn-lt"/>
                  <a:cs typeface="+mn-lt"/>
                </a:rPr>
                <a:t> </a:t>
              </a:r>
              <a:r>
                <a:rPr lang="en-GB" sz="2000" err="1">
                  <a:solidFill>
                    <a:schemeClr val="bg1"/>
                  </a:solidFill>
                  <a:latin typeface="AkzidenzGrotesk"/>
                  <a:ea typeface="+mn-lt"/>
                  <a:cs typeface="+mn-lt"/>
                </a:rPr>
                <a:t>mynediad</a:t>
              </a:r>
              <a:r>
                <a:rPr lang="en-GB" sz="2000">
                  <a:solidFill>
                    <a:schemeClr val="bg1"/>
                  </a:solidFill>
                  <a:latin typeface="AkzidenzGrotesk"/>
                  <a:ea typeface="+mn-lt"/>
                  <a:cs typeface="+mn-lt"/>
                </a:rPr>
                <a:t> at e-</a:t>
              </a:r>
              <a:r>
                <a:rPr lang="en-GB" sz="2000" err="1">
                  <a:solidFill>
                    <a:schemeClr val="bg1"/>
                  </a:solidFill>
                  <a:latin typeface="AkzidenzGrotesk"/>
                  <a:ea typeface="+mn-lt"/>
                  <a:cs typeface="+mn-lt"/>
                </a:rPr>
                <a:t>byst</a:t>
              </a:r>
              <a:r>
                <a:rPr lang="en-GB" sz="2000">
                  <a:solidFill>
                    <a:schemeClr val="bg1"/>
                  </a:solidFill>
                  <a:latin typeface="AkzidenzGrotesk"/>
                  <a:ea typeface="+mn-lt"/>
                  <a:cs typeface="+mn-lt"/>
                </a:rPr>
                <a:t>, Moodle a</a:t>
              </a:r>
              <a:endParaRPr lang="en-GB" sz="2000" noProof="0">
                <a:solidFill>
                  <a:schemeClr val="bg1"/>
                </a:solidFill>
                <a:latin typeface="AkzidenzGrotesk"/>
                <a:ea typeface="Calibri"/>
                <a:cs typeface="Calibri"/>
              </a:endParaRPr>
            </a:p>
          </p:txBody>
        </p:sp>
      </p:grpSp>
      <p:pic>
        <p:nvPicPr>
          <p:cNvPr id="5" name="Graphic 4" descr="Daily calendar with solid fill">
            <a:extLst>
              <a:ext uri="{FF2B5EF4-FFF2-40B4-BE49-F238E27FC236}">
                <a16:creationId xmlns:a16="http://schemas.microsoft.com/office/drawing/2014/main" id="{2E4DA601-973A-116C-D0DE-F1A04206A70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47017" y="2867866"/>
            <a:ext cx="432843" cy="432843"/>
          </a:xfrm>
          <a:prstGeom prst="rect">
            <a:avLst/>
          </a:prstGeom>
        </p:spPr>
      </p:pic>
      <p:grpSp>
        <p:nvGrpSpPr>
          <p:cNvPr id="4" name="Group 3">
            <a:extLst>
              <a:ext uri="{FF2B5EF4-FFF2-40B4-BE49-F238E27FC236}">
                <a16:creationId xmlns:a16="http://schemas.microsoft.com/office/drawing/2014/main" id="{06DD9A27-C96C-F095-CAF3-116DD9139A7E}"/>
              </a:ext>
            </a:extLst>
          </p:cNvPr>
          <p:cNvGrpSpPr/>
          <p:nvPr/>
        </p:nvGrpSpPr>
        <p:grpSpPr>
          <a:xfrm>
            <a:off x="-237348" y="1126377"/>
            <a:ext cx="12680384" cy="1327464"/>
            <a:chOff x="-237348" y="1126377"/>
            <a:chExt cx="12680384" cy="1327464"/>
          </a:xfrm>
        </p:grpSpPr>
        <p:sp>
          <p:nvSpPr>
            <p:cNvPr id="8" name="Google Shape;662;p25">
              <a:extLst>
                <a:ext uri="{FF2B5EF4-FFF2-40B4-BE49-F238E27FC236}">
                  <a16:creationId xmlns:a16="http://schemas.microsoft.com/office/drawing/2014/main" id="{2C1216D4-8CE8-1A8B-44FF-573FAB7D3D82}"/>
                </a:ext>
              </a:extLst>
            </p:cNvPr>
            <p:cNvSpPr/>
            <p:nvPr/>
          </p:nvSpPr>
          <p:spPr>
            <a:xfrm>
              <a:off x="-237348" y="1126377"/>
              <a:ext cx="6178073"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1"/>
            </a:solidFill>
            <a:ln>
              <a:noFill/>
            </a:ln>
            <a:effectLst/>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Fira Sans"/>
                <a:ea typeface="Fira Sans"/>
                <a:cs typeface="Fira Sans"/>
                <a:sym typeface="Fira Sans"/>
              </a:endParaRPr>
            </a:p>
          </p:txBody>
        </p:sp>
        <p:grpSp>
          <p:nvGrpSpPr>
            <p:cNvPr id="3" name="Group 2">
              <a:extLst>
                <a:ext uri="{FF2B5EF4-FFF2-40B4-BE49-F238E27FC236}">
                  <a16:creationId xmlns:a16="http://schemas.microsoft.com/office/drawing/2014/main" id="{6DBB276E-56A5-AD9D-9922-94B02CCF7719}"/>
                </a:ext>
              </a:extLst>
            </p:cNvPr>
            <p:cNvGrpSpPr/>
            <p:nvPr/>
          </p:nvGrpSpPr>
          <p:grpSpPr>
            <a:xfrm>
              <a:off x="5433627" y="1220927"/>
              <a:ext cx="370432" cy="394157"/>
              <a:chOff x="5413692" y="1220927"/>
              <a:chExt cx="370432" cy="394157"/>
            </a:xfrm>
          </p:grpSpPr>
          <p:sp>
            <p:nvSpPr>
              <p:cNvPr id="9" name="Google Shape;663;p25">
                <a:extLst>
                  <a:ext uri="{FF2B5EF4-FFF2-40B4-BE49-F238E27FC236}">
                    <a16:creationId xmlns:a16="http://schemas.microsoft.com/office/drawing/2014/main" id="{19C34C07-6CE6-1396-0B7B-5E28AFA41DE3}"/>
                  </a:ext>
                </a:extLst>
              </p:cNvPr>
              <p:cNvSpPr/>
              <p:nvPr/>
            </p:nvSpPr>
            <p:spPr>
              <a:xfrm>
                <a:off x="5413692" y="1220927"/>
                <a:ext cx="370432" cy="394157"/>
              </a:xfrm>
              <a:custGeom>
                <a:avLst/>
                <a:gdLst/>
                <a:ahLst/>
                <a:cxnLst/>
                <a:rect l="l" t="t" r="r" b="b"/>
                <a:pathLst>
                  <a:path w="30626" h="30626" extrusionOk="0">
                    <a:moveTo>
                      <a:pt x="9068" y="0"/>
                    </a:moveTo>
                    <a:cubicBezTo>
                      <a:pt x="4048" y="0"/>
                      <a:pt x="1" y="4203"/>
                      <a:pt x="1" y="9223"/>
                    </a:cubicBezTo>
                    <a:lnTo>
                      <a:pt x="1" y="21558"/>
                    </a:lnTo>
                    <a:cubicBezTo>
                      <a:pt x="1" y="26578"/>
                      <a:pt x="4048" y="30625"/>
                      <a:pt x="9068" y="30625"/>
                    </a:cubicBezTo>
                    <a:lnTo>
                      <a:pt x="21403" y="30625"/>
                    </a:lnTo>
                    <a:cubicBezTo>
                      <a:pt x="26423" y="30625"/>
                      <a:pt x="30626" y="26578"/>
                      <a:pt x="30626" y="21558"/>
                    </a:cubicBezTo>
                    <a:lnTo>
                      <a:pt x="30626" y="9223"/>
                    </a:lnTo>
                    <a:cubicBezTo>
                      <a:pt x="30626" y="4203"/>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Fira Sans"/>
                  <a:ea typeface="Fira Sans"/>
                  <a:cs typeface="Fira Sans"/>
                  <a:sym typeface="Fira Sans"/>
                </a:endParaRPr>
              </a:p>
            </p:txBody>
          </p:sp>
          <p:sp>
            <p:nvSpPr>
              <p:cNvPr id="10" name="Google Shape;664;p25">
                <a:extLst>
                  <a:ext uri="{FF2B5EF4-FFF2-40B4-BE49-F238E27FC236}">
                    <a16:creationId xmlns:a16="http://schemas.microsoft.com/office/drawing/2014/main" id="{FDFDA030-423F-5012-711D-B1BD02318E7B}"/>
                  </a:ext>
                </a:extLst>
              </p:cNvPr>
              <p:cNvSpPr/>
              <p:nvPr/>
            </p:nvSpPr>
            <p:spPr>
              <a:xfrm>
                <a:off x="5441562" y="1296862"/>
                <a:ext cx="314664"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sz="1400" noProof="0">
                  <a:solidFill>
                    <a:srgbClr val="435D74"/>
                  </a:solidFill>
                  <a:latin typeface="Fira Sans"/>
                  <a:ea typeface="Fira Sans"/>
                  <a:cs typeface="Fira Sans"/>
                  <a:sym typeface="Fira Sans"/>
                </a:endParaRPr>
              </a:p>
            </p:txBody>
          </p:sp>
        </p:grpSp>
        <p:sp>
          <p:nvSpPr>
            <p:cNvPr id="7" name="Google Shape;665;p25">
              <a:extLst>
                <a:ext uri="{FF2B5EF4-FFF2-40B4-BE49-F238E27FC236}">
                  <a16:creationId xmlns:a16="http://schemas.microsoft.com/office/drawing/2014/main" id="{1F799C7F-6680-5EAB-353B-F514972491DE}"/>
                </a:ext>
              </a:extLst>
            </p:cNvPr>
            <p:cNvSpPr/>
            <p:nvPr/>
          </p:nvSpPr>
          <p:spPr>
            <a:xfrm flipH="1">
              <a:off x="183634" y="1220927"/>
              <a:ext cx="5314268"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lvl="0">
                <a:buClr>
                  <a:srgbClr val="000000"/>
                </a:buClr>
                <a:buSzPts val="1100"/>
              </a:pPr>
              <a:r>
                <a:rPr lang="en-GB" sz="2000">
                  <a:solidFill>
                    <a:schemeClr val="bg1"/>
                  </a:solidFill>
                  <a:latin typeface="AkzidenzGrotesk" panose="02000903050000020004" pitchFamily="2" charset="0"/>
                  <a:ea typeface="Fira Sans Extra Condensed Medium"/>
                  <a:cs typeface="Fira Sans Extra Condensed Medium"/>
                  <a:sym typeface="Fira Sans Extra Condensed Medium"/>
                </a:rPr>
                <a:t>Fy </a:t>
              </a:r>
              <a:r>
                <a:rPr lang="en-GB" sz="2000" err="1">
                  <a:solidFill>
                    <a:schemeClr val="bg1"/>
                  </a:solidFill>
                  <a:latin typeface="AkzidenzGrotesk" panose="02000903050000020004" pitchFamily="2" charset="0"/>
                  <a:ea typeface="Fira Sans Extra Condensed Medium"/>
                  <a:cs typeface="Fira Sans Extra Condensed Medium"/>
                  <a:sym typeface="Fira Sans Extra Condensed Medium"/>
                </a:rPr>
                <a:t>mhrofiad</a:t>
              </a:r>
              <a:r>
                <a:rPr lang="en-GB" sz="2000">
                  <a:solidFill>
                    <a:schemeClr val="bg1"/>
                  </a:solidFill>
                  <a:latin typeface="AkzidenzGrotesk" panose="02000903050000020004" pitchFamily="2" charset="0"/>
                  <a:ea typeface="Fira Sans Extra Condensed Medium"/>
                  <a:cs typeface="Fira Sans Extra Condensed Medium"/>
                  <a:sym typeface="Fira Sans Extra Condensed Medium"/>
                </a:rPr>
                <a:t> yn </a:t>
              </a:r>
              <a:r>
                <a:rPr lang="en-GB" sz="2000" err="1">
                  <a:solidFill>
                    <a:schemeClr val="bg1"/>
                  </a:solidFill>
                  <a:latin typeface="AkzidenzGrotesk" panose="02000903050000020004" pitchFamily="2" charset="0"/>
                  <a:ea typeface="Fira Sans Extra Condensed Medium"/>
                  <a:cs typeface="Fira Sans Extra Condensed Medium"/>
                  <a:sym typeface="Fira Sans Extra Condensed Medium"/>
                </a:rPr>
                <a:t>ystod</a:t>
              </a:r>
              <a:r>
                <a:rPr lang="en-GB" sz="2000">
                  <a:solidFill>
                    <a:schemeClr val="bg1"/>
                  </a:solidFill>
                  <a:latin typeface="AkzidenzGrotesk" panose="02000903050000020004" pitchFamily="2" charset="0"/>
                  <a:ea typeface="Fira Sans Extra Condensed Medium"/>
                  <a:cs typeface="Fira Sans Extra Condensed Medium"/>
                  <a:sym typeface="Fira Sans Extra Condensed Medium"/>
                </a:rPr>
                <a:t> </a:t>
              </a:r>
              <a:r>
                <a:rPr lang="en-GB" sz="2000" err="1">
                  <a:solidFill>
                    <a:schemeClr val="bg1"/>
                  </a:solidFill>
                  <a:latin typeface="AkzidenzGrotesk" panose="02000903050000020004" pitchFamily="2" charset="0"/>
                  <a:ea typeface="Fira Sans Extra Condensed Medium"/>
                  <a:cs typeface="Fira Sans Extra Condensed Medium"/>
                  <a:sym typeface="Fira Sans Extra Condensed Medium"/>
                </a:rPr>
                <a:t>Wythnos</a:t>
              </a:r>
              <a:r>
                <a:rPr lang="en-GB" sz="2000">
                  <a:solidFill>
                    <a:schemeClr val="bg1"/>
                  </a:solidFill>
                  <a:latin typeface="AkzidenzGrotesk" panose="02000903050000020004" pitchFamily="2" charset="0"/>
                  <a:ea typeface="Fira Sans Extra Condensed Medium"/>
                  <a:cs typeface="Fira Sans Extra Condensed Medium"/>
                  <a:sym typeface="Fira Sans Extra Condensed Medium"/>
                </a:rPr>
                <a:t> y </a:t>
              </a:r>
              <a:r>
                <a:rPr lang="en-GB" sz="2000" err="1">
                  <a:solidFill>
                    <a:schemeClr val="bg1"/>
                  </a:solidFill>
                  <a:latin typeface="AkzidenzGrotesk" panose="02000903050000020004" pitchFamily="2" charset="0"/>
                  <a:ea typeface="Fira Sans Extra Condensed Medium"/>
                  <a:cs typeface="Fira Sans Extra Condensed Medium"/>
                  <a:sym typeface="Fira Sans Extra Condensed Medium"/>
                </a:rPr>
                <a:t>Croeso</a:t>
              </a:r>
              <a:endParaRPr lang="en-GB" sz="2000" noProof="0">
                <a:solidFill>
                  <a:schemeClr val="bg1"/>
                </a:solidFill>
                <a:latin typeface="AkzidenzGrotesk" panose="02000903050000020004" pitchFamily="2" charset="0"/>
                <a:ea typeface="Fira Sans Extra Condensed Medium"/>
                <a:cs typeface="Fira Sans Extra Condensed Medium"/>
                <a:sym typeface="Fira Sans Extra Condensed Medium"/>
              </a:endParaRPr>
            </a:p>
          </p:txBody>
        </p:sp>
        <p:sp>
          <p:nvSpPr>
            <p:cNvPr id="12" name="Google Shape;662;p25">
              <a:extLst>
                <a:ext uri="{FF2B5EF4-FFF2-40B4-BE49-F238E27FC236}">
                  <a16:creationId xmlns:a16="http://schemas.microsoft.com/office/drawing/2014/main" id="{23CD647F-BC38-1964-4237-788F484EA69E}"/>
                </a:ext>
              </a:extLst>
            </p:cNvPr>
            <p:cNvSpPr/>
            <p:nvPr/>
          </p:nvSpPr>
          <p:spPr>
            <a:xfrm>
              <a:off x="6264963" y="1846840"/>
              <a:ext cx="6178073"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1"/>
            </a:solidFill>
            <a:ln>
              <a:noFill/>
            </a:ln>
            <a:effectLst/>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Fira Sans"/>
                <a:ea typeface="Fira Sans"/>
                <a:cs typeface="Fira Sans"/>
                <a:sym typeface="Fira Sans"/>
              </a:endParaRPr>
            </a:p>
          </p:txBody>
        </p:sp>
        <p:grpSp>
          <p:nvGrpSpPr>
            <p:cNvPr id="17" name="Group 16">
              <a:extLst>
                <a:ext uri="{FF2B5EF4-FFF2-40B4-BE49-F238E27FC236}">
                  <a16:creationId xmlns:a16="http://schemas.microsoft.com/office/drawing/2014/main" id="{578E42C8-1928-2B2F-ED5D-4E7218C617F7}"/>
                </a:ext>
              </a:extLst>
            </p:cNvPr>
            <p:cNvGrpSpPr/>
            <p:nvPr/>
          </p:nvGrpSpPr>
          <p:grpSpPr>
            <a:xfrm>
              <a:off x="6473552" y="1941390"/>
              <a:ext cx="370432" cy="394157"/>
              <a:chOff x="5325792" y="1220927"/>
              <a:chExt cx="370432" cy="394157"/>
            </a:xfrm>
          </p:grpSpPr>
          <p:sp>
            <p:nvSpPr>
              <p:cNvPr id="18" name="Google Shape;663;p25">
                <a:extLst>
                  <a:ext uri="{FF2B5EF4-FFF2-40B4-BE49-F238E27FC236}">
                    <a16:creationId xmlns:a16="http://schemas.microsoft.com/office/drawing/2014/main" id="{17D9007A-CD89-ABBA-E958-857F1D351CC6}"/>
                  </a:ext>
                </a:extLst>
              </p:cNvPr>
              <p:cNvSpPr/>
              <p:nvPr/>
            </p:nvSpPr>
            <p:spPr>
              <a:xfrm>
                <a:off x="5325792" y="1220927"/>
                <a:ext cx="370432" cy="394157"/>
              </a:xfrm>
              <a:custGeom>
                <a:avLst/>
                <a:gdLst/>
                <a:ahLst/>
                <a:cxnLst/>
                <a:rect l="l" t="t" r="r" b="b"/>
                <a:pathLst>
                  <a:path w="30626" h="30626" extrusionOk="0">
                    <a:moveTo>
                      <a:pt x="9068" y="0"/>
                    </a:moveTo>
                    <a:cubicBezTo>
                      <a:pt x="4048" y="0"/>
                      <a:pt x="1" y="4203"/>
                      <a:pt x="1" y="9223"/>
                    </a:cubicBezTo>
                    <a:lnTo>
                      <a:pt x="1" y="21558"/>
                    </a:lnTo>
                    <a:cubicBezTo>
                      <a:pt x="1" y="26578"/>
                      <a:pt x="4048" y="30625"/>
                      <a:pt x="9068" y="30625"/>
                    </a:cubicBezTo>
                    <a:lnTo>
                      <a:pt x="21403" y="30625"/>
                    </a:lnTo>
                    <a:cubicBezTo>
                      <a:pt x="26423" y="30625"/>
                      <a:pt x="30626" y="26578"/>
                      <a:pt x="30626" y="21558"/>
                    </a:cubicBezTo>
                    <a:lnTo>
                      <a:pt x="30626" y="9223"/>
                    </a:lnTo>
                    <a:cubicBezTo>
                      <a:pt x="30626" y="4203"/>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Fira Sans"/>
                  <a:ea typeface="Fira Sans"/>
                  <a:cs typeface="Fira Sans"/>
                  <a:sym typeface="Fira Sans"/>
                </a:endParaRPr>
              </a:p>
            </p:txBody>
          </p:sp>
          <p:sp>
            <p:nvSpPr>
              <p:cNvPr id="23" name="Google Shape;664;p25">
                <a:extLst>
                  <a:ext uri="{FF2B5EF4-FFF2-40B4-BE49-F238E27FC236}">
                    <a16:creationId xmlns:a16="http://schemas.microsoft.com/office/drawing/2014/main" id="{F1938370-5E56-0703-A17E-4D376137AB70}"/>
                  </a:ext>
                </a:extLst>
              </p:cNvPr>
              <p:cNvSpPr/>
              <p:nvPr/>
            </p:nvSpPr>
            <p:spPr>
              <a:xfrm>
                <a:off x="5353662" y="1296862"/>
                <a:ext cx="314664"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sz="1400" noProof="0">
                  <a:solidFill>
                    <a:srgbClr val="435D74"/>
                  </a:solidFill>
                  <a:latin typeface="Fira Sans"/>
                  <a:ea typeface="Fira Sans"/>
                  <a:cs typeface="Fira Sans"/>
                  <a:sym typeface="Fira Sans"/>
                </a:endParaRPr>
              </a:p>
            </p:txBody>
          </p:sp>
        </p:grpSp>
        <p:sp>
          <p:nvSpPr>
            <p:cNvPr id="24" name="Google Shape;665;p25">
              <a:extLst>
                <a:ext uri="{FF2B5EF4-FFF2-40B4-BE49-F238E27FC236}">
                  <a16:creationId xmlns:a16="http://schemas.microsoft.com/office/drawing/2014/main" id="{D64C92C7-0643-A674-D689-B123FEC9EBF7}"/>
                </a:ext>
              </a:extLst>
            </p:cNvPr>
            <p:cNvSpPr/>
            <p:nvPr/>
          </p:nvSpPr>
          <p:spPr>
            <a:xfrm flipH="1">
              <a:off x="6833982" y="1941390"/>
              <a:ext cx="4997267"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lvl="0" indent="0" algn="l" rtl="0">
                <a:spcBef>
                  <a:spcPts val="0"/>
                </a:spcBef>
                <a:spcAft>
                  <a:spcPts val="0"/>
                </a:spcAft>
                <a:buClr>
                  <a:srgbClr val="000000"/>
                </a:buClr>
                <a:buSzPts val="1100"/>
                <a:buFont typeface="Arial"/>
                <a:buNone/>
              </a:pPr>
              <a:r>
                <a:rPr lang="en-GB" sz="2000" i="1" noProof="0">
                  <a:solidFill>
                    <a:schemeClr val="bg1"/>
                  </a:solidFill>
                  <a:latin typeface="AkzidenzGrotesk" panose="02000903050000020004" pitchFamily="2" charset="0"/>
                  <a:ea typeface="Fira Sans Extra Condensed Medium"/>
                  <a:cs typeface="Fira Sans Extra Condensed Medium"/>
                  <a:sym typeface="Fira Sans Extra Condensed Medium"/>
                </a:rPr>
                <a:t>My experience during Welcome Week</a:t>
              </a:r>
            </a:p>
          </p:txBody>
        </p:sp>
      </p:grpSp>
      <p:sp>
        <p:nvSpPr>
          <p:cNvPr id="34" name="TextBox 33">
            <a:extLst>
              <a:ext uri="{FF2B5EF4-FFF2-40B4-BE49-F238E27FC236}">
                <a16:creationId xmlns:a16="http://schemas.microsoft.com/office/drawing/2014/main" id="{6F059147-82D9-94ED-33FD-CB74206C3729}"/>
              </a:ext>
            </a:extLst>
          </p:cNvPr>
          <p:cNvSpPr txBox="1"/>
          <p:nvPr/>
        </p:nvSpPr>
        <p:spPr>
          <a:xfrm>
            <a:off x="231078" y="4929275"/>
            <a:ext cx="4845889" cy="369332"/>
          </a:xfrm>
          <a:prstGeom prst="rect">
            <a:avLst/>
          </a:prstGeom>
          <a:noFill/>
        </p:spPr>
        <p:txBody>
          <a:bodyPr wrap="square" lIns="91440" tIns="45720" rIns="91440" bIns="45720" anchor="t">
            <a:spAutoFit/>
          </a:bodyPr>
          <a:lstStyle/>
          <a:p>
            <a:r>
              <a:rPr lang="en-GB" err="1">
                <a:solidFill>
                  <a:schemeClr val="bg1"/>
                </a:solidFill>
                <a:latin typeface="AkzidenzGrotesk"/>
                <a:ea typeface="+mn-lt"/>
                <a:cs typeface="+mn-lt"/>
              </a:rPr>
              <a:t>Cyflwynais</a:t>
            </a:r>
            <a:r>
              <a:rPr lang="en-GB">
                <a:solidFill>
                  <a:schemeClr val="bg1"/>
                </a:solidFill>
                <a:latin typeface="AkzidenzGrotesk"/>
                <a:ea typeface="+mn-lt"/>
                <a:cs typeface="+mn-lt"/>
              </a:rPr>
              <a:t> </a:t>
            </a:r>
            <a:r>
              <a:rPr lang="en-GB" err="1">
                <a:solidFill>
                  <a:schemeClr val="bg1"/>
                </a:solidFill>
                <a:latin typeface="AkzidenzGrotesk"/>
                <a:ea typeface="+mn-lt"/>
                <a:cs typeface="+mn-lt"/>
              </a:rPr>
              <a:t>fy</a:t>
            </a:r>
            <a:r>
              <a:rPr lang="en-GB">
                <a:solidFill>
                  <a:schemeClr val="bg1"/>
                </a:solidFill>
                <a:latin typeface="AkzidenzGrotesk"/>
                <a:ea typeface="+mn-lt"/>
                <a:cs typeface="+mn-lt"/>
              </a:rPr>
              <a:t> </a:t>
            </a:r>
            <a:r>
              <a:rPr lang="en-GB" err="1">
                <a:solidFill>
                  <a:schemeClr val="bg1"/>
                </a:solidFill>
                <a:latin typeface="AkzidenzGrotesk"/>
                <a:ea typeface="+mn-lt"/>
                <a:cs typeface="+mn-lt"/>
              </a:rPr>
              <a:t>nhasg</a:t>
            </a:r>
            <a:r>
              <a:rPr lang="en-GB">
                <a:solidFill>
                  <a:schemeClr val="bg1"/>
                </a:solidFill>
                <a:latin typeface="AkzidenzGrotesk"/>
                <a:ea typeface="+mn-lt"/>
                <a:cs typeface="+mn-lt"/>
              </a:rPr>
              <a:t> </a:t>
            </a:r>
            <a:r>
              <a:rPr lang="en-GB" err="1">
                <a:solidFill>
                  <a:schemeClr val="bg1"/>
                </a:solidFill>
                <a:latin typeface="AkzidenzGrotesk"/>
                <a:ea typeface="+mn-lt"/>
                <a:cs typeface="+mn-lt"/>
              </a:rPr>
              <a:t>ar</a:t>
            </a:r>
            <a:r>
              <a:rPr lang="en-GB">
                <a:solidFill>
                  <a:schemeClr val="bg1"/>
                </a:solidFill>
                <a:latin typeface="AkzidenzGrotesk"/>
                <a:ea typeface="+mn-lt"/>
                <a:cs typeface="+mn-lt"/>
              </a:rPr>
              <a:t> Turnitin  </a:t>
            </a:r>
            <a:endParaRPr lang="en-GB" sz="1800" i="1" noProof="0">
              <a:solidFill>
                <a:schemeClr val="bg1"/>
              </a:solidFill>
              <a:latin typeface="AkzidenzGrotesk"/>
              <a:ea typeface="Calibri"/>
              <a:cs typeface="Calibri"/>
            </a:endParaRPr>
          </a:p>
        </p:txBody>
      </p:sp>
      <p:sp>
        <p:nvSpPr>
          <p:cNvPr id="50" name="Google Shape;678;p25">
            <a:extLst>
              <a:ext uri="{FF2B5EF4-FFF2-40B4-BE49-F238E27FC236}">
                <a16:creationId xmlns:a16="http://schemas.microsoft.com/office/drawing/2014/main" id="{23D04CA5-F2BF-72EC-86CE-DDE1F28B2E18}"/>
              </a:ext>
            </a:extLst>
          </p:cNvPr>
          <p:cNvSpPr/>
          <p:nvPr/>
        </p:nvSpPr>
        <p:spPr>
          <a:xfrm>
            <a:off x="6354414" y="3577089"/>
            <a:ext cx="6224080"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Fira Sans"/>
              <a:ea typeface="Fira Sans"/>
              <a:cs typeface="Fira Sans"/>
              <a:sym typeface="Fira Sans"/>
            </a:endParaRPr>
          </a:p>
        </p:txBody>
      </p:sp>
      <p:grpSp>
        <p:nvGrpSpPr>
          <p:cNvPr id="54" name="Group 53">
            <a:extLst>
              <a:ext uri="{FF2B5EF4-FFF2-40B4-BE49-F238E27FC236}">
                <a16:creationId xmlns:a16="http://schemas.microsoft.com/office/drawing/2014/main" id="{79F03CBA-0C96-4C3E-9271-297BBBCB7F8C}"/>
              </a:ext>
            </a:extLst>
          </p:cNvPr>
          <p:cNvGrpSpPr/>
          <p:nvPr/>
        </p:nvGrpSpPr>
        <p:grpSpPr>
          <a:xfrm>
            <a:off x="6672336" y="3664008"/>
            <a:ext cx="370432" cy="394157"/>
            <a:chOff x="11539871" y="3401794"/>
            <a:chExt cx="370432" cy="394157"/>
          </a:xfrm>
        </p:grpSpPr>
        <p:sp>
          <p:nvSpPr>
            <p:cNvPr id="51" name="Google Shape;679;p25">
              <a:extLst>
                <a:ext uri="{FF2B5EF4-FFF2-40B4-BE49-F238E27FC236}">
                  <a16:creationId xmlns:a16="http://schemas.microsoft.com/office/drawing/2014/main" id="{C066B934-C1E2-E75E-EB15-1821B9EF6390}"/>
                </a:ext>
              </a:extLst>
            </p:cNvPr>
            <p:cNvSpPr/>
            <p:nvPr/>
          </p:nvSpPr>
          <p:spPr>
            <a:xfrm>
              <a:off x="11539871" y="3401794"/>
              <a:ext cx="370432" cy="394157"/>
            </a:xfrm>
            <a:custGeom>
              <a:avLst/>
              <a:gdLst/>
              <a:ahLst/>
              <a:cxnLst/>
              <a:rect l="l" t="t" r="r" b="b"/>
              <a:pathLst>
                <a:path w="30626" h="30626" extrusionOk="0">
                  <a:moveTo>
                    <a:pt x="9068" y="0"/>
                  </a:moveTo>
                  <a:cubicBezTo>
                    <a:pt x="4048" y="0"/>
                    <a:pt x="1" y="4203"/>
                    <a:pt x="1" y="9223"/>
                  </a:cubicBezTo>
                  <a:lnTo>
                    <a:pt x="1" y="21558"/>
                  </a:lnTo>
                  <a:cubicBezTo>
                    <a:pt x="1" y="26578"/>
                    <a:pt x="4048" y="30625"/>
                    <a:pt x="9068" y="30625"/>
                  </a:cubicBezTo>
                  <a:lnTo>
                    <a:pt x="21403" y="30625"/>
                  </a:lnTo>
                  <a:cubicBezTo>
                    <a:pt x="26423" y="30625"/>
                    <a:pt x="30626" y="26578"/>
                    <a:pt x="30626" y="21558"/>
                  </a:cubicBezTo>
                  <a:lnTo>
                    <a:pt x="30626" y="9223"/>
                  </a:lnTo>
                  <a:cubicBezTo>
                    <a:pt x="30626" y="4203"/>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Fira Sans"/>
                <a:ea typeface="Fira Sans"/>
                <a:cs typeface="Fira Sans"/>
                <a:sym typeface="Fira Sans"/>
              </a:endParaRPr>
            </a:p>
          </p:txBody>
        </p:sp>
        <p:sp>
          <p:nvSpPr>
            <p:cNvPr id="52" name="Google Shape;680;p25">
              <a:extLst>
                <a:ext uri="{FF2B5EF4-FFF2-40B4-BE49-F238E27FC236}">
                  <a16:creationId xmlns:a16="http://schemas.microsoft.com/office/drawing/2014/main" id="{E518844A-A26D-1065-61A9-CF495F45DBC9}"/>
                </a:ext>
              </a:extLst>
            </p:cNvPr>
            <p:cNvSpPr/>
            <p:nvPr/>
          </p:nvSpPr>
          <p:spPr>
            <a:xfrm>
              <a:off x="11567740" y="3493193"/>
              <a:ext cx="314664"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sz="1400" noProof="0">
                <a:solidFill>
                  <a:srgbClr val="435D74"/>
                </a:solidFill>
                <a:latin typeface="Fira Sans"/>
                <a:ea typeface="Fira Sans"/>
                <a:cs typeface="Fira Sans"/>
                <a:sym typeface="Fira Sans"/>
              </a:endParaRPr>
            </a:p>
          </p:txBody>
        </p:sp>
      </p:grpSp>
      <p:sp>
        <p:nvSpPr>
          <p:cNvPr id="53" name="Google Shape;681;p25">
            <a:extLst>
              <a:ext uri="{FF2B5EF4-FFF2-40B4-BE49-F238E27FC236}">
                <a16:creationId xmlns:a16="http://schemas.microsoft.com/office/drawing/2014/main" id="{763E9DAE-8677-DB92-F585-90BB1DEB3982}"/>
              </a:ext>
            </a:extLst>
          </p:cNvPr>
          <p:cNvSpPr/>
          <p:nvPr/>
        </p:nvSpPr>
        <p:spPr>
          <a:xfrm flipH="1">
            <a:off x="7152032" y="3668622"/>
            <a:ext cx="5208494"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buNone/>
            </a:pPr>
            <a:r>
              <a:rPr lang="en-GB" sz="2000" i="1" noProof="0">
                <a:solidFill>
                  <a:schemeClr val="bg1"/>
                </a:solidFill>
                <a:latin typeface="AkzidenzGrotesk" panose="02000903050000020004" pitchFamily="2" charset="0"/>
                <a:ea typeface="+mn-lt"/>
                <a:cs typeface="+mn-lt"/>
              </a:rPr>
              <a:t>I can access my email, Moodle &amp;</a:t>
            </a:r>
            <a:endParaRPr lang="en-GB" sz="2000" i="1" noProof="0">
              <a:solidFill>
                <a:schemeClr val="bg1"/>
              </a:solidFill>
              <a:latin typeface="AkzidenzGrotesk" panose="02000903050000020004" pitchFamily="2" charset="0"/>
              <a:ea typeface="Calibri"/>
              <a:cs typeface="Calibri"/>
            </a:endParaRPr>
          </a:p>
        </p:txBody>
      </p:sp>
      <p:pic>
        <p:nvPicPr>
          <p:cNvPr id="37" name="Graphic 36" descr="Daily calendar with solid fill">
            <a:extLst>
              <a:ext uri="{FF2B5EF4-FFF2-40B4-BE49-F238E27FC236}">
                <a16:creationId xmlns:a16="http://schemas.microsoft.com/office/drawing/2014/main" id="{76AECE3C-F7C6-1D8C-49E4-2ECD0DE3393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502322" y="3657039"/>
            <a:ext cx="432843" cy="432843"/>
          </a:xfrm>
          <a:prstGeom prst="rect">
            <a:avLst/>
          </a:prstGeom>
        </p:spPr>
      </p:pic>
      <p:grpSp>
        <p:nvGrpSpPr>
          <p:cNvPr id="66" name="Group 65">
            <a:extLst>
              <a:ext uri="{FF2B5EF4-FFF2-40B4-BE49-F238E27FC236}">
                <a16:creationId xmlns:a16="http://schemas.microsoft.com/office/drawing/2014/main" id="{86AD2FE0-FF5E-8A86-89C3-686F2484A418}"/>
              </a:ext>
            </a:extLst>
          </p:cNvPr>
          <p:cNvGrpSpPr/>
          <p:nvPr/>
        </p:nvGrpSpPr>
        <p:grpSpPr>
          <a:xfrm>
            <a:off x="6282459" y="5217341"/>
            <a:ext cx="6224080" cy="607001"/>
            <a:chOff x="-237348" y="2746743"/>
            <a:chExt cx="6622719" cy="607001"/>
          </a:xfrm>
        </p:grpSpPr>
        <p:sp>
          <p:nvSpPr>
            <p:cNvPr id="67" name="Google Shape;691;p25">
              <a:extLst>
                <a:ext uri="{FF2B5EF4-FFF2-40B4-BE49-F238E27FC236}">
                  <a16:creationId xmlns:a16="http://schemas.microsoft.com/office/drawing/2014/main" id="{07FEB671-7368-492C-14E8-400459BCC7CF}"/>
                </a:ext>
              </a:extLst>
            </p:cNvPr>
            <p:cNvSpPr/>
            <p:nvPr/>
          </p:nvSpPr>
          <p:spPr>
            <a:xfrm>
              <a:off x="-237348" y="2746743"/>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Fira Sans"/>
                <a:ea typeface="Fira Sans"/>
                <a:cs typeface="Fira Sans"/>
                <a:sym typeface="Fira Sans"/>
              </a:endParaRPr>
            </a:p>
          </p:txBody>
        </p:sp>
        <p:sp>
          <p:nvSpPr>
            <p:cNvPr id="68" name="Google Shape;692;p25">
              <a:extLst>
                <a:ext uri="{FF2B5EF4-FFF2-40B4-BE49-F238E27FC236}">
                  <a16:creationId xmlns:a16="http://schemas.microsoft.com/office/drawing/2014/main" id="{97B9F257-DF63-E325-9469-3393EDA74C09}"/>
                </a:ext>
              </a:extLst>
            </p:cNvPr>
            <p:cNvSpPr/>
            <p:nvPr/>
          </p:nvSpPr>
          <p:spPr>
            <a:xfrm>
              <a:off x="13517" y="2853695"/>
              <a:ext cx="394157" cy="394157"/>
            </a:xfrm>
            <a:custGeom>
              <a:avLst/>
              <a:gdLst/>
              <a:ahLst/>
              <a:cxnLst/>
              <a:rect l="l" t="t" r="r" b="b"/>
              <a:pathLst>
                <a:path w="30626" h="30626" extrusionOk="0">
                  <a:moveTo>
                    <a:pt x="9068" y="0"/>
                  </a:moveTo>
                  <a:cubicBezTo>
                    <a:pt x="4048" y="0"/>
                    <a:pt x="1" y="4047"/>
                    <a:pt x="1" y="9223"/>
                  </a:cubicBezTo>
                  <a:lnTo>
                    <a:pt x="1" y="21403"/>
                  </a:lnTo>
                  <a:cubicBezTo>
                    <a:pt x="1" y="26578"/>
                    <a:pt x="4048" y="30625"/>
                    <a:pt x="9068" y="30625"/>
                  </a:cubicBezTo>
                  <a:lnTo>
                    <a:pt x="21403" y="30625"/>
                  </a:lnTo>
                  <a:cubicBezTo>
                    <a:pt x="26423" y="30625"/>
                    <a:pt x="30626" y="26578"/>
                    <a:pt x="30626" y="21403"/>
                  </a:cubicBezTo>
                  <a:lnTo>
                    <a:pt x="30626" y="9223"/>
                  </a:lnTo>
                  <a:cubicBezTo>
                    <a:pt x="30626" y="4047"/>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Fira Sans"/>
                <a:ea typeface="Fira Sans"/>
                <a:cs typeface="Fira Sans"/>
                <a:sym typeface="Fira Sans"/>
              </a:endParaRPr>
            </a:p>
          </p:txBody>
        </p:sp>
        <p:sp>
          <p:nvSpPr>
            <p:cNvPr id="69" name="Google Shape;693;p25">
              <a:extLst>
                <a:ext uri="{FF2B5EF4-FFF2-40B4-BE49-F238E27FC236}">
                  <a16:creationId xmlns:a16="http://schemas.microsoft.com/office/drawing/2014/main" id="{5276FDEE-44B6-F0E2-2F7B-849F983C70A5}"/>
                </a:ext>
              </a:extLst>
            </p:cNvPr>
            <p:cNvSpPr/>
            <p:nvPr/>
          </p:nvSpPr>
          <p:spPr>
            <a:xfrm>
              <a:off x="43172" y="2931571"/>
              <a:ext cx="334818"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sz="1400" noProof="0">
                <a:solidFill>
                  <a:srgbClr val="435D74"/>
                </a:solidFill>
                <a:latin typeface="Fira Sans"/>
                <a:ea typeface="Fira Sans"/>
                <a:cs typeface="Fira Sans"/>
                <a:sym typeface="Fira Sans"/>
              </a:endParaRPr>
            </a:p>
          </p:txBody>
        </p:sp>
        <p:sp>
          <p:nvSpPr>
            <p:cNvPr id="70" name="Google Shape;694;p25">
              <a:extLst>
                <a:ext uri="{FF2B5EF4-FFF2-40B4-BE49-F238E27FC236}">
                  <a16:creationId xmlns:a16="http://schemas.microsoft.com/office/drawing/2014/main" id="{4B0B75A7-25EC-79AC-FD6F-3D233D8BEC48}"/>
                </a:ext>
              </a:extLst>
            </p:cNvPr>
            <p:cNvSpPr/>
            <p:nvPr/>
          </p:nvSpPr>
          <p:spPr>
            <a:xfrm flipH="1">
              <a:off x="210596" y="2838276"/>
              <a:ext cx="4908572"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buNone/>
              </a:pPr>
              <a:r>
                <a:rPr lang="en-GB" sz="2000" noProof="0">
                  <a:solidFill>
                    <a:schemeClr val="bg1"/>
                  </a:solidFill>
                  <a:latin typeface="AkzidenzGrotesk" panose="02000903050000020004" pitchFamily="2" charset="0"/>
                </a:rPr>
                <a:t> </a:t>
              </a:r>
              <a:endParaRPr lang="en-GB" sz="2000" i="1" noProof="0">
                <a:solidFill>
                  <a:schemeClr val="bg1"/>
                </a:solidFill>
                <a:latin typeface="AkzidenzGrotesk" panose="02000903050000020004" pitchFamily="2" charset="0"/>
                <a:ea typeface="Calibri"/>
                <a:cs typeface="Calibri"/>
              </a:endParaRPr>
            </a:p>
          </p:txBody>
        </p:sp>
      </p:grpSp>
      <p:sp>
        <p:nvSpPr>
          <p:cNvPr id="71" name="TextBox 70">
            <a:extLst>
              <a:ext uri="{FF2B5EF4-FFF2-40B4-BE49-F238E27FC236}">
                <a16:creationId xmlns:a16="http://schemas.microsoft.com/office/drawing/2014/main" id="{05CD8DFC-AF86-2760-2E7A-083C95DFBA82}"/>
              </a:ext>
            </a:extLst>
          </p:cNvPr>
          <p:cNvSpPr txBox="1"/>
          <p:nvPr/>
        </p:nvSpPr>
        <p:spPr>
          <a:xfrm>
            <a:off x="6965397" y="5336175"/>
            <a:ext cx="4967885" cy="408623"/>
          </a:xfrm>
          <a:prstGeom prst="roundRect">
            <a:avLst/>
          </a:prstGeom>
          <a:noFill/>
        </p:spPr>
        <p:txBody>
          <a:bodyPr wrap="square">
            <a:spAutoFit/>
          </a:bodyPr>
          <a:lstStyle/>
          <a:p>
            <a:pPr marL="0" indent="0">
              <a:buNone/>
            </a:pPr>
            <a:r>
              <a:rPr lang="en-GB" sz="1800" i="1" noProof="0">
                <a:solidFill>
                  <a:schemeClr val="bg1"/>
                </a:solidFill>
                <a:latin typeface="AkzidenzGrotesk" panose="02000903050000020004" pitchFamily="2" charset="0"/>
                <a:ea typeface="+mn-lt"/>
                <a:cs typeface="+mn-lt"/>
              </a:rPr>
              <a:t>I submitted my Induction Task (Turnitin)</a:t>
            </a:r>
            <a:endParaRPr lang="en-GB" sz="1800" i="1" noProof="0">
              <a:solidFill>
                <a:schemeClr val="bg1"/>
              </a:solidFill>
              <a:latin typeface="AkzidenzGrotesk" panose="02000903050000020004" pitchFamily="2" charset="0"/>
              <a:ea typeface="Calibri"/>
              <a:cs typeface="Calibri"/>
            </a:endParaRPr>
          </a:p>
        </p:txBody>
      </p:sp>
      <p:pic>
        <p:nvPicPr>
          <p:cNvPr id="2050" name="Picture 2" descr="TurnItIn icon in Windows 11 Color Style">
            <a:extLst>
              <a:ext uri="{FF2B5EF4-FFF2-40B4-BE49-F238E27FC236}">
                <a16:creationId xmlns:a16="http://schemas.microsoft.com/office/drawing/2014/main" id="{D1406C7B-048B-F336-86E1-4FE38F03DA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599699" y="5354049"/>
            <a:ext cx="333583" cy="333583"/>
          </a:xfrm>
          <a:prstGeom prst="roundRect">
            <a:avLst/>
          </a:prstGeom>
          <a:noFill/>
          <a:extLst>
            <a:ext uri="{909E8E84-426E-40DD-AFC4-6F175D3DCCD1}">
              <a14:hiddenFill xmlns:a14="http://schemas.microsoft.com/office/drawing/2010/main">
                <a:solidFill>
                  <a:srgbClr val="FFFFFF"/>
                </a:solidFill>
              </a14:hiddenFill>
            </a:ext>
          </a:extLst>
        </p:spPr>
      </p:pic>
      <p:pic>
        <p:nvPicPr>
          <p:cNvPr id="72" name="Picture 2" descr="TurnItIn icon in Windows 11 Color Style">
            <a:extLst>
              <a:ext uri="{FF2B5EF4-FFF2-40B4-BE49-F238E27FC236}">
                <a16:creationId xmlns:a16="http://schemas.microsoft.com/office/drawing/2014/main" id="{6F3A9AB4-CA89-734C-01A9-E71219942CA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99626" y="4919309"/>
            <a:ext cx="369332" cy="369332"/>
          </a:xfrm>
          <a:prstGeom prst="round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69726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5"/>
                                        </p:tgtEl>
                                        <p:attrNameLst>
                                          <p:attrName>style.visibility</p:attrName>
                                        </p:attrNameLst>
                                      </p:cBhvr>
                                      <p:to>
                                        <p:strVal val="visible"/>
                                      </p:to>
                                    </p:set>
                                    <p:animEffect transition="in" filter="fade">
                                      <p:cBhvr>
                                        <p:cTn id="14" dur="1000"/>
                                        <p:tgtEl>
                                          <p:spTgt spid="55"/>
                                        </p:tgtEl>
                                      </p:cBhvr>
                                    </p:animEffect>
                                    <p:anim calcmode="lin" valueType="num">
                                      <p:cBhvr>
                                        <p:cTn id="15" dur="1000" fill="hold"/>
                                        <p:tgtEl>
                                          <p:spTgt spid="55"/>
                                        </p:tgtEl>
                                        <p:attrNameLst>
                                          <p:attrName>ppt_x</p:attrName>
                                        </p:attrNameLst>
                                      </p:cBhvr>
                                      <p:tavLst>
                                        <p:tav tm="0">
                                          <p:val>
                                            <p:strVal val="#ppt_x"/>
                                          </p:val>
                                        </p:tav>
                                        <p:tav tm="100000">
                                          <p:val>
                                            <p:strVal val="#ppt_x"/>
                                          </p:val>
                                        </p:tav>
                                      </p:tavLst>
                                    </p:anim>
                                    <p:anim calcmode="lin" valueType="num">
                                      <p:cBhvr>
                                        <p:cTn id="16" dur="1000" fill="hold"/>
                                        <p:tgtEl>
                                          <p:spTgt spid="55"/>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50"/>
                                        </p:tgtEl>
                                        <p:attrNameLst>
                                          <p:attrName>style.visibility</p:attrName>
                                        </p:attrNameLst>
                                      </p:cBhvr>
                                      <p:to>
                                        <p:strVal val="visible"/>
                                      </p:to>
                                    </p:set>
                                    <p:animEffect transition="in" filter="fade">
                                      <p:cBhvr>
                                        <p:cTn id="24" dur="1000"/>
                                        <p:tgtEl>
                                          <p:spTgt spid="50"/>
                                        </p:tgtEl>
                                      </p:cBhvr>
                                    </p:animEffect>
                                    <p:anim calcmode="lin" valueType="num">
                                      <p:cBhvr>
                                        <p:cTn id="25" dur="1000" fill="hold"/>
                                        <p:tgtEl>
                                          <p:spTgt spid="50"/>
                                        </p:tgtEl>
                                        <p:attrNameLst>
                                          <p:attrName>ppt_x</p:attrName>
                                        </p:attrNameLst>
                                      </p:cBhvr>
                                      <p:tavLst>
                                        <p:tav tm="0">
                                          <p:val>
                                            <p:strVal val="#ppt_x"/>
                                          </p:val>
                                        </p:tav>
                                        <p:tav tm="100000">
                                          <p:val>
                                            <p:strVal val="#ppt_x"/>
                                          </p:val>
                                        </p:tav>
                                      </p:tavLst>
                                    </p:anim>
                                    <p:anim calcmode="lin" valueType="num">
                                      <p:cBhvr>
                                        <p:cTn id="26" dur="1000" fill="hold"/>
                                        <p:tgtEl>
                                          <p:spTgt spid="50"/>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54"/>
                                        </p:tgtEl>
                                        <p:attrNameLst>
                                          <p:attrName>style.visibility</p:attrName>
                                        </p:attrNameLst>
                                      </p:cBhvr>
                                      <p:to>
                                        <p:strVal val="visible"/>
                                      </p:to>
                                    </p:set>
                                    <p:animEffect transition="in" filter="fade">
                                      <p:cBhvr>
                                        <p:cTn id="29" dur="1000"/>
                                        <p:tgtEl>
                                          <p:spTgt spid="54"/>
                                        </p:tgtEl>
                                      </p:cBhvr>
                                    </p:animEffect>
                                    <p:anim calcmode="lin" valueType="num">
                                      <p:cBhvr>
                                        <p:cTn id="30" dur="1000" fill="hold"/>
                                        <p:tgtEl>
                                          <p:spTgt spid="54"/>
                                        </p:tgtEl>
                                        <p:attrNameLst>
                                          <p:attrName>ppt_x</p:attrName>
                                        </p:attrNameLst>
                                      </p:cBhvr>
                                      <p:tavLst>
                                        <p:tav tm="0">
                                          <p:val>
                                            <p:strVal val="#ppt_x"/>
                                          </p:val>
                                        </p:tav>
                                        <p:tav tm="100000">
                                          <p:val>
                                            <p:strVal val="#ppt_x"/>
                                          </p:val>
                                        </p:tav>
                                      </p:tavLst>
                                    </p:anim>
                                    <p:anim calcmode="lin" valueType="num">
                                      <p:cBhvr>
                                        <p:cTn id="31" dur="1000" fill="hold"/>
                                        <p:tgtEl>
                                          <p:spTgt spid="54"/>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53"/>
                                        </p:tgtEl>
                                        <p:attrNameLst>
                                          <p:attrName>style.visibility</p:attrName>
                                        </p:attrNameLst>
                                      </p:cBhvr>
                                      <p:to>
                                        <p:strVal val="visible"/>
                                      </p:to>
                                    </p:set>
                                    <p:animEffect transition="in" filter="fade">
                                      <p:cBhvr>
                                        <p:cTn id="34" dur="1000"/>
                                        <p:tgtEl>
                                          <p:spTgt spid="53"/>
                                        </p:tgtEl>
                                      </p:cBhvr>
                                    </p:animEffect>
                                    <p:anim calcmode="lin" valueType="num">
                                      <p:cBhvr>
                                        <p:cTn id="35" dur="1000" fill="hold"/>
                                        <p:tgtEl>
                                          <p:spTgt spid="53"/>
                                        </p:tgtEl>
                                        <p:attrNameLst>
                                          <p:attrName>ppt_x</p:attrName>
                                        </p:attrNameLst>
                                      </p:cBhvr>
                                      <p:tavLst>
                                        <p:tav tm="0">
                                          <p:val>
                                            <p:strVal val="#ppt_x"/>
                                          </p:val>
                                        </p:tav>
                                        <p:tav tm="100000">
                                          <p:val>
                                            <p:strVal val="#ppt_x"/>
                                          </p:val>
                                        </p:tav>
                                      </p:tavLst>
                                    </p:anim>
                                    <p:anim calcmode="lin" valueType="num">
                                      <p:cBhvr>
                                        <p:cTn id="36" dur="1000" fill="hold"/>
                                        <p:tgtEl>
                                          <p:spTgt spid="53"/>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7"/>
                                        </p:tgtEl>
                                        <p:attrNameLst>
                                          <p:attrName>style.visibility</p:attrName>
                                        </p:attrNameLst>
                                      </p:cBhvr>
                                      <p:to>
                                        <p:strVal val="visible"/>
                                      </p:to>
                                    </p:set>
                                    <p:animEffect transition="in" filter="fade">
                                      <p:cBhvr>
                                        <p:cTn id="39" dur="1000"/>
                                        <p:tgtEl>
                                          <p:spTgt spid="37"/>
                                        </p:tgtEl>
                                      </p:cBhvr>
                                    </p:animEffect>
                                    <p:anim calcmode="lin" valueType="num">
                                      <p:cBhvr>
                                        <p:cTn id="40" dur="1000" fill="hold"/>
                                        <p:tgtEl>
                                          <p:spTgt spid="37"/>
                                        </p:tgtEl>
                                        <p:attrNameLst>
                                          <p:attrName>ppt_x</p:attrName>
                                        </p:attrNameLst>
                                      </p:cBhvr>
                                      <p:tavLst>
                                        <p:tav tm="0">
                                          <p:val>
                                            <p:strVal val="#ppt_x"/>
                                          </p:val>
                                        </p:tav>
                                        <p:tav tm="100000">
                                          <p:val>
                                            <p:strVal val="#ppt_x"/>
                                          </p:val>
                                        </p:tav>
                                      </p:tavLst>
                                    </p:anim>
                                    <p:anim calcmode="lin" valueType="num">
                                      <p:cBhvr>
                                        <p:cTn id="41"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46"/>
                                        </p:tgtEl>
                                        <p:attrNameLst>
                                          <p:attrName>style.visibility</p:attrName>
                                        </p:attrNameLst>
                                      </p:cBhvr>
                                      <p:to>
                                        <p:strVal val="visible"/>
                                      </p:to>
                                    </p:set>
                                    <p:animEffect transition="in" filter="fade">
                                      <p:cBhvr>
                                        <p:cTn id="46" dur="1000"/>
                                        <p:tgtEl>
                                          <p:spTgt spid="46"/>
                                        </p:tgtEl>
                                      </p:cBhvr>
                                    </p:animEffect>
                                    <p:anim calcmode="lin" valueType="num">
                                      <p:cBhvr>
                                        <p:cTn id="47" dur="1000" fill="hold"/>
                                        <p:tgtEl>
                                          <p:spTgt spid="46"/>
                                        </p:tgtEl>
                                        <p:attrNameLst>
                                          <p:attrName>ppt_x</p:attrName>
                                        </p:attrNameLst>
                                      </p:cBhvr>
                                      <p:tavLst>
                                        <p:tav tm="0">
                                          <p:val>
                                            <p:strVal val="#ppt_x"/>
                                          </p:val>
                                        </p:tav>
                                        <p:tav tm="100000">
                                          <p:val>
                                            <p:strVal val="#ppt_x"/>
                                          </p:val>
                                        </p:tav>
                                      </p:tavLst>
                                    </p:anim>
                                    <p:anim calcmode="lin" valueType="num">
                                      <p:cBhvr>
                                        <p:cTn id="48" dur="1000" fill="hold"/>
                                        <p:tgtEl>
                                          <p:spTgt spid="46"/>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34"/>
                                        </p:tgtEl>
                                        <p:attrNameLst>
                                          <p:attrName>style.visibility</p:attrName>
                                        </p:attrNameLst>
                                      </p:cBhvr>
                                      <p:to>
                                        <p:strVal val="visible"/>
                                      </p:to>
                                    </p:set>
                                    <p:animEffect transition="in" filter="fade">
                                      <p:cBhvr>
                                        <p:cTn id="51" dur="1000"/>
                                        <p:tgtEl>
                                          <p:spTgt spid="34"/>
                                        </p:tgtEl>
                                      </p:cBhvr>
                                    </p:animEffect>
                                    <p:anim calcmode="lin" valueType="num">
                                      <p:cBhvr>
                                        <p:cTn id="52" dur="1000" fill="hold"/>
                                        <p:tgtEl>
                                          <p:spTgt spid="34"/>
                                        </p:tgtEl>
                                        <p:attrNameLst>
                                          <p:attrName>ppt_x</p:attrName>
                                        </p:attrNameLst>
                                      </p:cBhvr>
                                      <p:tavLst>
                                        <p:tav tm="0">
                                          <p:val>
                                            <p:strVal val="#ppt_x"/>
                                          </p:val>
                                        </p:tav>
                                        <p:tav tm="100000">
                                          <p:val>
                                            <p:strVal val="#ppt_x"/>
                                          </p:val>
                                        </p:tav>
                                      </p:tavLst>
                                    </p:anim>
                                    <p:anim calcmode="lin" valueType="num">
                                      <p:cBhvr>
                                        <p:cTn id="53" dur="1000" fill="hold"/>
                                        <p:tgtEl>
                                          <p:spTgt spid="34"/>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66"/>
                                        </p:tgtEl>
                                        <p:attrNameLst>
                                          <p:attrName>style.visibility</p:attrName>
                                        </p:attrNameLst>
                                      </p:cBhvr>
                                      <p:to>
                                        <p:strVal val="visible"/>
                                      </p:to>
                                    </p:set>
                                    <p:animEffect transition="in" filter="fade">
                                      <p:cBhvr>
                                        <p:cTn id="56" dur="1000"/>
                                        <p:tgtEl>
                                          <p:spTgt spid="66"/>
                                        </p:tgtEl>
                                      </p:cBhvr>
                                    </p:animEffect>
                                    <p:anim calcmode="lin" valueType="num">
                                      <p:cBhvr>
                                        <p:cTn id="57" dur="1000" fill="hold"/>
                                        <p:tgtEl>
                                          <p:spTgt spid="66"/>
                                        </p:tgtEl>
                                        <p:attrNameLst>
                                          <p:attrName>ppt_x</p:attrName>
                                        </p:attrNameLst>
                                      </p:cBhvr>
                                      <p:tavLst>
                                        <p:tav tm="0">
                                          <p:val>
                                            <p:strVal val="#ppt_x"/>
                                          </p:val>
                                        </p:tav>
                                        <p:tav tm="100000">
                                          <p:val>
                                            <p:strVal val="#ppt_x"/>
                                          </p:val>
                                        </p:tav>
                                      </p:tavLst>
                                    </p:anim>
                                    <p:anim calcmode="lin" valueType="num">
                                      <p:cBhvr>
                                        <p:cTn id="58" dur="1000" fill="hold"/>
                                        <p:tgtEl>
                                          <p:spTgt spid="66"/>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71"/>
                                        </p:tgtEl>
                                        <p:attrNameLst>
                                          <p:attrName>style.visibility</p:attrName>
                                        </p:attrNameLst>
                                      </p:cBhvr>
                                      <p:to>
                                        <p:strVal val="visible"/>
                                      </p:to>
                                    </p:set>
                                    <p:animEffect transition="in" filter="fade">
                                      <p:cBhvr>
                                        <p:cTn id="61" dur="1000"/>
                                        <p:tgtEl>
                                          <p:spTgt spid="71"/>
                                        </p:tgtEl>
                                      </p:cBhvr>
                                    </p:animEffect>
                                    <p:anim calcmode="lin" valueType="num">
                                      <p:cBhvr>
                                        <p:cTn id="62" dur="1000" fill="hold"/>
                                        <p:tgtEl>
                                          <p:spTgt spid="71"/>
                                        </p:tgtEl>
                                        <p:attrNameLst>
                                          <p:attrName>ppt_x</p:attrName>
                                        </p:attrNameLst>
                                      </p:cBhvr>
                                      <p:tavLst>
                                        <p:tav tm="0">
                                          <p:val>
                                            <p:strVal val="#ppt_x"/>
                                          </p:val>
                                        </p:tav>
                                        <p:tav tm="100000">
                                          <p:val>
                                            <p:strVal val="#ppt_x"/>
                                          </p:val>
                                        </p:tav>
                                      </p:tavLst>
                                    </p:anim>
                                    <p:anim calcmode="lin" valueType="num">
                                      <p:cBhvr>
                                        <p:cTn id="63" dur="1000" fill="hold"/>
                                        <p:tgtEl>
                                          <p:spTgt spid="71"/>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2050"/>
                                        </p:tgtEl>
                                        <p:attrNameLst>
                                          <p:attrName>style.visibility</p:attrName>
                                        </p:attrNameLst>
                                      </p:cBhvr>
                                      <p:to>
                                        <p:strVal val="visible"/>
                                      </p:to>
                                    </p:set>
                                    <p:animEffect transition="in" filter="fade">
                                      <p:cBhvr>
                                        <p:cTn id="66" dur="1000"/>
                                        <p:tgtEl>
                                          <p:spTgt spid="2050"/>
                                        </p:tgtEl>
                                      </p:cBhvr>
                                    </p:animEffect>
                                    <p:anim calcmode="lin" valueType="num">
                                      <p:cBhvr>
                                        <p:cTn id="67" dur="1000" fill="hold"/>
                                        <p:tgtEl>
                                          <p:spTgt spid="2050"/>
                                        </p:tgtEl>
                                        <p:attrNameLst>
                                          <p:attrName>ppt_x</p:attrName>
                                        </p:attrNameLst>
                                      </p:cBhvr>
                                      <p:tavLst>
                                        <p:tav tm="0">
                                          <p:val>
                                            <p:strVal val="#ppt_x"/>
                                          </p:val>
                                        </p:tav>
                                        <p:tav tm="100000">
                                          <p:val>
                                            <p:strVal val="#ppt_x"/>
                                          </p:val>
                                        </p:tav>
                                      </p:tavLst>
                                    </p:anim>
                                    <p:anim calcmode="lin" valueType="num">
                                      <p:cBhvr>
                                        <p:cTn id="68" dur="1000" fill="hold"/>
                                        <p:tgtEl>
                                          <p:spTgt spid="2050"/>
                                        </p:tgtEl>
                                        <p:attrNameLst>
                                          <p:attrName>ppt_y</p:attrName>
                                        </p:attrNameLst>
                                      </p:cBhvr>
                                      <p:tavLst>
                                        <p:tav tm="0">
                                          <p:val>
                                            <p:strVal val="#ppt_y+.1"/>
                                          </p:val>
                                        </p:tav>
                                        <p:tav tm="100000">
                                          <p:val>
                                            <p:strVal val="#ppt_y"/>
                                          </p:val>
                                        </p:tav>
                                      </p:tavLst>
                                    </p:anim>
                                  </p:childTnLst>
                                </p:cTn>
                              </p:par>
                              <p:par>
                                <p:cTn id="69" presetID="42" presetClass="entr" presetSubtype="0" fill="hold" nodeType="withEffect">
                                  <p:stCondLst>
                                    <p:cond delay="0"/>
                                  </p:stCondLst>
                                  <p:childTnLst>
                                    <p:set>
                                      <p:cBhvr>
                                        <p:cTn id="70" dur="1" fill="hold">
                                          <p:stCondLst>
                                            <p:cond delay="0"/>
                                          </p:stCondLst>
                                        </p:cTn>
                                        <p:tgtEl>
                                          <p:spTgt spid="72"/>
                                        </p:tgtEl>
                                        <p:attrNameLst>
                                          <p:attrName>style.visibility</p:attrName>
                                        </p:attrNameLst>
                                      </p:cBhvr>
                                      <p:to>
                                        <p:strVal val="visible"/>
                                      </p:to>
                                    </p:set>
                                    <p:animEffect transition="in" filter="fade">
                                      <p:cBhvr>
                                        <p:cTn id="71" dur="1000"/>
                                        <p:tgtEl>
                                          <p:spTgt spid="72"/>
                                        </p:tgtEl>
                                      </p:cBhvr>
                                    </p:animEffect>
                                    <p:anim calcmode="lin" valueType="num">
                                      <p:cBhvr>
                                        <p:cTn id="72" dur="1000" fill="hold"/>
                                        <p:tgtEl>
                                          <p:spTgt spid="72"/>
                                        </p:tgtEl>
                                        <p:attrNameLst>
                                          <p:attrName>ppt_x</p:attrName>
                                        </p:attrNameLst>
                                      </p:cBhvr>
                                      <p:tavLst>
                                        <p:tav tm="0">
                                          <p:val>
                                            <p:strVal val="#ppt_x"/>
                                          </p:val>
                                        </p:tav>
                                        <p:tav tm="100000">
                                          <p:val>
                                            <p:strVal val="#ppt_x"/>
                                          </p:val>
                                        </p:tav>
                                      </p:tavLst>
                                    </p:anim>
                                    <p:anim calcmode="lin" valueType="num">
                                      <p:cBhvr>
                                        <p:cTn id="73" dur="1000" fill="hold"/>
                                        <p:tgtEl>
                                          <p:spTgt spid="7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P spid="50" grpId="0" animBg="1"/>
      <p:bldP spid="53" grpId="0"/>
      <p:bldP spid="7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FA8B4-F24F-C46F-2D6D-80F0AC492BFD}"/>
              </a:ext>
            </a:extLst>
          </p:cNvPr>
          <p:cNvSpPr>
            <a:spLocks noGrp="1"/>
          </p:cNvSpPr>
          <p:nvPr>
            <p:ph type="title"/>
          </p:nvPr>
        </p:nvSpPr>
        <p:spPr>
          <a:xfrm>
            <a:off x="634116" y="-130865"/>
            <a:ext cx="11731467" cy="1338700"/>
          </a:xfrm>
        </p:spPr>
        <p:txBody>
          <a:bodyPr>
            <a:normAutofit/>
          </a:bodyPr>
          <a:lstStyle/>
          <a:p>
            <a:r>
              <a:rPr lang="cy-GB" sz="2800" b="1" dirty="0">
                <a:solidFill>
                  <a:schemeClr val="bg1"/>
                </a:solidFill>
                <a:latin typeface="AkzidenzGrotesk" panose="02000903050000020004" pitchFamily="2" charset="0"/>
                <a:ea typeface="Calibri Light"/>
                <a:cs typeface="Calibri Light"/>
              </a:rPr>
              <a:t>Tasg o'r Wythnos Groeso… sut aeth hi?</a:t>
            </a:r>
            <a:r>
              <a:rPr lang="en-GB" sz="2800" b="1" dirty="0">
                <a:solidFill>
                  <a:schemeClr val="bg1"/>
                </a:solidFill>
                <a:latin typeface="AkzidenzGrotesk" panose="02000903050000020004" pitchFamily="2" charset="0"/>
                <a:ea typeface="Calibri Light"/>
                <a:cs typeface="Calibri Light"/>
              </a:rPr>
              <a:t> </a:t>
            </a:r>
            <a:br>
              <a:rPr lang="en-US" sz="2400" b="1" dirty="0">
                <a:solidFill>
                  <a:schemeClr val="bg1"/>
                </a:solidFill>
                <a:latin typeface="AkzidenzGrotesk" panose="02000903050000020004" pitchFamily="2" charset="0"/>
              </a:rPr>
            </a:br>
            <a:r>
              <a:rPr lang="en-GB" sz="2800" b="1" i="1" dirty="0">
                <a:solidFill>
                  <a:schemeClr val="bg1"/>
                </a:solidFill>
                <a:latin typeface="AkzidenzGrotesk" panose="02000903050000020004" pitchFamily="2" charset="0"/>
                <a:ea typeface="Calibri Light"/>
                <a:cs typeface="Calibri Light"/>
              </a:rPr>
              <a:t>Task from Welcome Week… how did it go?</a:t>
            </a:r>
            <a:endParaRPr lang="en-GB" sz="2800" i="1" dirty="0">
              <a:solidFill>
                <a:schemeClr val="bg1"/>
              </a:solidFill>
              <a:latin typeface="AkzidenzGrotesk" panose="02000903050000020004" pitchFamily="2" charset="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3E72B46E-5F68-F056-FC54-63F6BD076296}"/>
              </a:ext>
            </a:extLst>
          </p:cNvPr>
          <p:cNvSpPr>
            <a:spLocks noGrp="1"/>
          </p:cNvSpPr>
          <p:nvPr>
            <p:ph idx="1"/>
          </p:nvPr>
        </p:nvSpPr>
        <p:spPr>
          <a:xfrm>
            <a:off x="6611872" y="1431490"/>
            <a:ext cx="5031125" cy="4482447"/>
          </a:xfrm>
        </p:spPr>
        <p:txBody>
          <a:bodyPr vert="horz" lIns="91440" tIns="45720" rIns="91440" bIns="45720" rtlCol="0" anchor="t">
            <a:normAutofit/>
          </a:bodyPr>
          <a:lstStyle/>
          <a:p>
            <a:r>
              <a:rPr lang="en-GB" sz="3200" b="1" i="1" dirty="0">
                <a:ea typeface="Calibri"/>
                <a:cs typeface="Calibri"/>
              </a:rPr>
              <a:t>Task :</a:t>
            </a:r>
            <a:r>
              <a:rPr lang="en-GB" sz="3200" i="1" dirty="0">
                <a:ea typeface="Calibri"/>
                <a:cs typeface="Calibri"/>
              </a:rPr>
              <a:t> Complete Profile Page one side A4 (Word), include : photo / name / likes / dislikes &amp; how did you hear about the course. </a:t>
            </a:r>
            <a:endParaRPr lang="en-US" i="1" dirty="0">
              <a:ea typeface="Calibri"/>
              <a:cs typeface="Calibri"/>
            </a:endParaRPr>
          </a:p>
          <a:p>
            <a:r>
              <a:rPr lang="en-GB" sz="3200" i="1" dirty="0">
                <a:ea typeface="Calibri"/>
                <a:cs typeface="Calibri"/>
              </a:rPr>
              <a:t>Submit your Profile Page into Turnitin on Academic Skills Moodle page – </a:t>
            </a:r>
          </a:p>
        </p:txBody>
      </p:sp>
      <p:sp>
        <p:nvSpPr>
          <p:cNvPr id="5" name="Content Placeholder 2">
            <a:extLst>
              <a:ext uri="{FF2B5EF4-FFF2-40B4-BE49-F238E27FC236}">
                <a16:creationId xmlns:a16="http://schemas.microsoft.com/office/drawing/2014/main" id="{7E3390D6-9B3E-A005-1B14-F9A240E7E684}"/>
              </a:ext>
            </a:extLst>
          </p:cNvPr>
          <p:cNvSpPr txBox="1">
            <a:spLocks/>
          </p:cNvSpPr>
          <p:nvPr/>
        </p:nvSpPr>
        <p:spPr>
          <a:xfrm>
            <a:off x="116481" y="1426231"/>
            <a:ext cx="5504089" cy="401605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err="1">
                <a:ea typeface="Calibri"/>
                <a:cs typeface="Calibri"/>
              </a:rPr>
              <a:t>Tasg:</a:t>
            </a:r>
            <a:r>
              <a:rPr lang="en-GB" dirty="0" err="1">
                <a:ea typeface="Calibri"/>
                <a:cs typeface="Calibri"/>
              </a:rPr>
              <a:t>cwblhewch</a:t>
            </a:r>
            <a:r>
              <a:rPr lang="en-GB" dirty="0">
                <a:ea typeface="Calibri"/>
                <a:cs typeface="Calibri"/>
              </a:rPr>
              <a:t> Tudalen </a:t>
            </a:r>
            <a:r>
              <a:rPr lang="en-GB" dirty="0" err="1">
                <a:ea typeface="Calibri"/>
                <a:cs typeface="Calibri"/>
              </a:rPr>
              <a:t>Gwybodaeth</a:t>
            </a:r>
            <a:r>
              <a:rPr lang="en-GB" dirty="0">
                <a:ea typeface="Calibri"/>
                <a:cs typeface="Calibri"/>
              </a:rPr>
              <a:t> </a:t>
            </a:r>
            <a:r>
              <a:rPr lang="en-GB" dirty="0" err="1">
                <a:ea typeface="Calibri"/>
                <a:cs typeface="Calibri"/>
              </a:rPr>
              <a:t>amdanoch</a:t>
            </a:r>
            <a:r>
              <a:rPr lang="en-GB" dirty="0">
                <a:ea typeface="Calibri"/>
                <a:cs typeface="Calibri"/>
              </a:rPr>
              <a:t> un </a:t>
            </a:r>
            <a:r>
              <a:rPr lang="en-GB" dirty="0" err="1">
                <a:ea typeface="Calibri"/>
                <a:cs typeface="Calibri"/>
              </a:rPr>
              <a:t>ochr</a:t>
            </a:r>
            <a:r>
              <a:rPr lang="en-GB" dirty="0">
                <a:ea typeface="Calibri"/>
                <a:cs typeface="Calibri"/>
              </a:rPr>
              <a:t> A4 </a:t>
            </a:r>
            <a:r>
              <a:rPr lang="en-GB" dirty="0" err="1">
                <a:ea typeface="Calibri"/>
                <a:cs typeface="Calibri"/>
              </a:rPr>
              <a:t>i</a:t>
            </a:r>
            <a:r>
              <a:rPr lang="en-GB" dirty="0">
                <a:ea typeface="Calibri"/>
                <a:cs typeface="Calibri"/>
              </a:rPr>
              <a:t> </a:t>
            </a:r>
            <a:r>
              <a:rPr lang="en-GB" dirty="0" err="1">
                <a:ea typeface="Calibri"/>
                <a:cs typeface="Calibri"/>
              </a:rPr>
              <a:t>gynnwys</a:t>
            </a:r>
            <a:r>
              <a:rPr lang="en-GB" dirty="0">
                <a:ea typeface="Calibri"/>
                <a:cs typeface="Calibri"/>
              </a:rPr>
              <a:t> </a:t>
            </a:r>
            <a:r>
              <a:rPr lang="en-GB" dirty="0" err="1">
                <a:ea typeface="Calibri"/>
                <a:cs typeface="Calibri"/>
              </a:rPr>
              <a:t>llun</a:t>
            </a:r>
            <a:r>
              <a:rPr lang="en-GB" dirty="0">
                <a:ea typeface="Calibri"/>
                <a:cs typeface="Calibri"/>
              </a:rPr>
              <a:t>  / </a:t>
            </a:r>
            <a:r>
              <a:rPr lang="en-GB" dirty="0" err="1">
                <a:ea typeface="Calibri"/>
                <a:cs typeface="Calibri"/>
              </a:rPr>
              <a:t>enw</a:t>
            </a:r>
            <a:r>
              <a:rPr lang="en-GB" dirty="0">
                <a:ea typeface="Calibri"/>
                <a:cs typeface="Calibri"/>
              </a:rPr>
              <a:t> / </a:t>
            </a:r>
            <a:r>
              <a:rPr lang="en-GB" dirty="0" err="1">
                <a:ea typeface="Calibri"/>
                <a:cs typeface="Calibri"/>
              </a:rPr>
              <a:t>hobiau</a:t>
            </a:r>
            <a:r>
              <a:rPr lang="en-GB" dirty="0">
                <a:ea typeface="Calibri"/>
                <a:cs typeface="Calibri"/>
              </a:rPr>
              <a:t> / </a:t>
            </a:r>
            <a:r>
              <a:rPr lang="en-GB" dirty="0" err="1">
                <a:ea typeface="Calibri"/>
                <a:cs typeface="Calibri"/>
              </a:rPr>
              <a:t>casbethau</a:t>
            </a:r>
            <a:r>
              <a:rPr lang="en-GB" dirty="0">
                <a:ea typeface="Calibri"/>
                <a:cs typeface="Calibri"/>
              </a:rPr>
              <a:t> &amp; </a:t>
            </a:r>
            <a:r>
              <a:rPr lang="en-GB" dirty="0" err="1">
                <a:ea typeface="Calibri"/>
                <a:cs typeface="Calibri"/>
              </a:rPr>
              <a:t>fel</a:t>
            </a:r>
            <a:r>
              <a:rPr lang="en-GB" dirty="0">
                <a:ea typeface="Calibri"/>
                <a:cs typeface="Calibri"/>
              </a:rPr>
              <a:t>   </a:t>
            </a:r>
            <a:r>
              <a:rPr lang="en-GB" dirty="0" err="1">
                <a:ea typeface="Calibri"/>
                <a:cs typeface="Calibri"/>
              </a:rPr>
              <a:t>glywsoch</a:t>
            </a:r>
            <a:r>
              <a:rPr lang="en-GB" dirty="0">
                <a:ea typeface="Calibri"/>
                <a:cs typeface="Calibri"/>
              </a:rPr>
              <a:t> am </a:t>
            </a:r>
            <a:r>
              <a:rPr lang="en-GB" dirty="0" err="1">
                <a:ea typeface="Calibri"/>
                <a:cs typeface="Calibri"/>
              </a:rPr>
              <a:t>eich</a:t>
            </a:r>
            <a:r>
              <a:rPr lang="en-GB" dirty="0">
                <a:ea typeface="Calibri"/>
                <a:cs typeface="Calibri"/>
              </a:rPr>
              <a:t> </a:t>
            </a:r>
            <a:r>
              <a:rPr lang="en-GB" dirty="0" err="1">
                <a:ea typeface="Calibri"/>
                <a:cs typeface="Calibri"/>
              </a:rPr>
              <a:t>cwrs</a:t>
            </a:r>
            <a:r>
              <a:rPr lang="en-GB" dirty="0">
                <a:ea typeface="Calibri"/>
                <a:cs typeface="Calibri"/>
              </a:rPr>
              <a:t>.</a:t>
            </a:r>
            <a:endParaRPr lang="en-GB" b="1" dirty="0">
              <a:ea typeface="Calibri"/>
              <a:cs typeface="Calibri"/>
            </a:endParaRPr>
          </a:p>
          <a:p>
            <a:r>
              <a:rPr lang="en-GB" dirty="0" err="1">
                <a:ea typeface="Calibri"/>
                <a:cs typeface="Calibri"/>
              </a:rPr>
              <a:t>Cyflwynwch</a:t>
            </a:r>
            <a:r>
              <a:rPr lang="en-GB" dirty="0">
                <a:ea typeface="Calibri"/>
                <a:cs typeface="Calibri"/>
              </a:rPr>
              <a:t> </a:t>
            </a:r>
            <a:r>
              <a:rPr lang="en-GB" dirty="0" err="1">
                <a:ea typeface="Calibri"/>
                <a:cs typeface="Calibri"/>
              </a:rPr>
              <a:t>eith</a:t>
            </a:r>
            <a:r>
              <a:rPr lang="en-GB" dirty="0">
                <a:ea typeface="Calibri"/>
                <a:cs typeface="Calibri"/>
              </a:rPr>
              <a:t> </a:t>
            </a:r>
            <a:r>
              <a:rPr lang="en-GB" dirty="0" err="1">
                <a:ea typeface="Calibri"/>
                <a:cs typeface="Calibri"/>
              </a:rPr>
              <a:t>Tudaen</a:t>
            </a:r>
            <a:r>
              <a:rPr lang="en-GB" dirty="0">
                <a:ea typeface="Calibri"/>
                <a:cs typeface="Calibri"/>
              </a:rPr>
              <a:t> </a:t>
            </a:r>
            <a:r>
              <a:rPr lang="en-GB" dirty="0" err="1">
                <a:ea typeface="Calibri"/>
                <a:cs typeface="Calibri"/>
              </a:rPr>
              <a:t>Gwybodaeth</a:t>
            </a:r>
            <a:r>
              <a:rPr lang="en-GB" dirty="0">
                <a:ea typeface="Calibri"/>
                <a:cs typeface="Calibri"/>
              </a:rPr>
              <a:t> </a:t>
            </a:r>
            <a:r>
              <a:rPr lang="en-GB" dirty="0" err="1">
                <a:ea typeface="Calibri"/>
                <a:cs typeface="Calibri"/>
              </a:rPr>
              <a:t>i</a:t>
            </a:r>
            <a:r>
              <a:rPr lang="en-GB" dirty="0">
                <a:ea typeface="Calibri"/>
                <a:cs typeface="Calibri"/>
              </a:rPr>
              <a:t> Turnitin </a:t>
            </a:r>
            <a:r>
              <a:rPr lang="en-GB" dirty="0" err="1">
                <a:ea typeface="Calibri"/>
                <a:cs typeface="Calibri"/>
              </a:rPr>
              <a:t>ar</a:t>
            </a:r>
            <a:r>
              <a:rPr lang="en-GB" dirty="0">
                <a:ea typeface="Calibri"/>
                <a:cs typeface="Calibri"/>
              </a:rPr>
              <a:t> </a:t>
            </a:r>
            <a:r>
              <a:rPr lang="en-GB" dirty="0" err="1">
                <a:ea typeface="Calibri"/>
                <a:cs typeface="Calibri"/>
              </a:rPr>
              <a:t>Modiwl</a:t>
            </a:r>
            <a:r>
              <a:rPr lang="en-GB" dirty="0">
                <a:ea typeface="Calibri"/>
                <a:cs typeface="Calibri"/>
              </a:rPr>
              <a:t> </a:t>
            </a:r>
            <a:r>
              <a:rPr lang="en-GB" dirty="0" err="1">
                <a:ea typeface="Calibri"/>
                <a:cs typeface="Calibri"/>
              </a:rPr>
              <a:t>Sgiliau</a:t>
            </a:r>
            <a:r>
              <a:rPr lang="en-GB" dirty="0">
                <a:ea typeface="Calibri"/>
                <a:cs typeface="Calibri"/>
              </a:rPr>
              <a:t> </a:t>
            </a:r>
            <a:r>
              <a:rPr lang="en-GB" dirty="0" err="1">
                <a:ea typeface="Calibri"/>
                <a:cs typeface="Calibri"/>
              </a:rPr>
              <a:t>Academaidd</a:t>
            </a:r>
            <a:endParaRPr lang="en-GB" dirty="0">
              <a:ea typeface="Calibri"/>
              <a:cs typeface="Calibri"/>
            </a:endParaRPr>
          </a:p>
        </p:txBody>
      </p:sp>
    </p:spTree>
    <p:extLst>
      <p:ext uri="{BB962C8B-B14F-4D97-AF65-F5344CB8AC3E}">
        <p14:creationId xmlns:p14="http://schemas.microsoft.com/office/powerpoint/2010/main" val="141613787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descr="People meeting in conference room">
            <a:extLst>
              <a:ext uri="{FF2B5EF4-FFF2-40B4-BE49-F238E27FC236}">
                <a16:creationId xmlns:a16="http://schemas.microsoft.com/office/drawing/2014/main" id="{0DBEAF93-47F9-4B06-14BC-6CA93758E470}"/>
              </a:ext>
            </a:extLst>
          </p:cNvPr>
          <p:cNvPicPr>
            <a:picLocks noGrp="1" noRot="1" noChangeAspect="1" noMove="1" noResize="1" noEditPoints="1" noAdjustHandles="1" noChangeArrowheads="1" noChangeShapeType="1" noCrop="1"/>
          </p:cNvPicPr>
          <p:nvPr/>
        </p:nvPicPr>
        <p:blipFill>
          <a:blip r:embed="rId3"/>
          <a:srcRect l="8849" t="38484" r="9246" b="12221"/>
          <a:stretch/>
        </p:blipFill>
        <p:spPr>
          <a:xfrm>
            <a:off x="0" y="955535"/>
            <a:ext cx="12194385" cy="4959163"/>
          </a:xfrm>
          <a:prstGeom prst="rect">
            <a:avLst/>
          </a:prstGeom>
        </p:spPr>
      </p:pic>
      <p:sp>
        <p:nvSpPr>
          <p:cNvPr id="2" name="Title 1">
            <a:extLst>
              <a:ext uri="{FF2B5EF4-FFF2-40B4-BE49-F238E27FC236}">
                <a16:creationId xmlns:a16="http://schemas.microsoft.com/office/drawing/2014/main" id="{FC6E2095-8C33-8A1A-C553-629CD1559770}"/>
              </a:ext>
            </a:extLst>
          </p:cNvPr>
          <p:cNvSpPr>
            <a:spLocks noGrp="1"/>
          </p:cNvSpPr>
          <p:nvPr>
            <p:ph type="title"/>
          </p:nvPr>
        </p:nvSpPr>
        <p:spPr>
          <a:xfrm>
            <a:off x="558532" y="1174990"/>
            <a:ext cx="2805770" cy="1913446"/>
          </a:xfrm>
        </p:spPr>
        <p:txBody>
          <a:bodyPr vert="horz" lIns="91440" tIns="45720" rIns="91440" bIns="45720" rtlCol="0" anchor="ctr">
            <a:normAutofit/>
          </a:bodyPr>
          <a:lstStyle/>
          <a:p>
            <a:r>
              <a:rPr lang="it-IT" sz="4000" b="1" i="1">
                <a:solidFill>
                  <a:schemeClr val="bg1"/>
                </a:solidFill>
                <a:highlight>
                  <a:srgbClr val="000080"/>
                </a:highlight>
                <a:latin typeface="AkzidenzGrotesk"/>
              </a:rPr>
              <a:t>Beth sy'n gweithio i chi?</a:t>
            </a:r>
            <a:endParaRPr lang="en-GB" sz="4000" b="1" i="1" kern="1200" noProof="0">
              <a:solidFill>
                <a:schemeClr val="bg1"/>
              </a:solidFill>
              <a:highlight>
                <a:srgbClr val="000080"/>
              </a:highlight>
              <a:latin typeface="AkzidenzGrotesk"/>
            </a:endParaRPr>
          </a:p>
        </p:txBody>
      </p:sp>
      <p:grpSp>
        <p:nvGrpSpPr>
          <p:cNvPr id="19" name="Group 18">
            <a:extLst>
              <a:ext uri="{FF2B5EF4-FFF2-40B4-BE49-F238E27FC236}">
                <a16:creationId xmlns:a16="http://schemas.microsoft.com/office/drawing/2014/main" id="{B5632B13-5C67-4ED9-01C2-E4679FBE17A8}"/>
              </a:ext>
            </a:extLst>
          </p:cNvPr>
          <p:cNvGrpSpPr/>
          <p:nvPr/>
        </p:nvGrpSpPr>
        <p:grpSpPr>
          <a:xfrm>
            <a:off x="3640347" y="1032607"/>
            <a:ext cx="7993809" cy="1913446"/>
            <a:chOff x="3640347" y="1032607"/>
            <a:chExt cx="7993809" cy="1913446"/>
          </a:xfrm>
        </p:grpSpPr>
        <p:sp>
          <p:nvSpPr>
            <p:cNvPr id="15" name="Freeform: Shape 14">
              <a:extLst>
                <a:ext uri="{FF2B5EF4-FFF2-40B4-BE49-F238E27FC236}">
                  <a16:creationId xmlns:a16="http://schemas.microsoft.com/office/drawing/2014/main" id="{ED3CDE23-BA18-96E8-55A2-13D25A499526}"/>
                </a:ext>
              </a:extLst>
            </p:cNvPr>
            <p:cNvSpPr/>
            <p:nvPr/>
          </p:nvSpPr>
          <p:spPr>
            <a:xfrm>
              <a:off x="3640347" y="1032607"/>
              <a:ext cx="3619472" cy="1913446"/>
            </a:xfrm>
            <a:custGeom>
              <a:avLst/>
              <a:gdLst>
                <a:gd name="connsiteX0" fmla="*/ 0 w 3189077"/>
                <a:gd name="connsiteY0" fmla="*/ 0 h 1913446"/>
                <a:gd name="connsiteX1" fmla="*/ 3189077 w 3189077"/>
                <a:gd name="connsiteY1" fmla="*/ 0 h 1913446"/>
                <a:gd name="connsiteX2" fmla="*/ 3189077 w 3189077"/>
                <a:gd name="connsiteY2" fmla="*/ 1913446 h 1913446"/>
                <a:gd name="connsiteX3" fmla="*/ 0 w 3189077"/>
                <a:gd name="connsiteY3" fmla="*/ 1913446 h 1913446"/>
                <a:gd name="connsiteX4" fmla="*/ 0 w 3189077"/>
                <a:gd name="connsiteY4" fmla="*/ 0 h 1913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89077" h="1913446">
                  <a:moveTo>
                    <a:pt x="0" y="0"/>
                  </a:moveTo>
                  <a:lnTo>
                    <a:pt x="3189077" y="0"/>
                  </a:lnTo>
                  <a:lnTo>
                    <a:pt x="3189077" y="1913446"/>
                  </a:lnTo>
                  <a:lnTo>
                    <a:pt x="0" y="1913446"/>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33350" tIns="133350" rIns="133350" bIns="133350" numCol="1" spcCol="1270" anchor="ctr" anchorCtr="0">
              <a:noAutofit/>
            </a:bodyPr>
            <a:lstStyle/>
            <a:p>
              <a:pPr lvl="0" algn="ctr" defTabSz="1555750">
                <a:lnSpc>
                  <a:spcPct val="90000"/>
                </a:lnSpc>
                <a:spcBef>
                  <a:spcPct val="0"/>
                </a:spcBef>
                <a:spcAft>
                  <a:spcPct val="35000"/>
                </a:spcAft>
              </a:pPr>
              <a:r>
                <a:rPr lang="en-GB" sz="3500"/>
                <a:t>Beth </a:t>
              </a:r>
              <a:r>
                <a:rPr lang="en-GB" sz="3500" err="1"/>
                <a:t>sydd</a:t>
              </a:r>
              <a:r>
                <a:rPr lang="en-GB" sz="3500"/>
                <a:t> </a:t>
              </a:r>
              <a:r>
                <a:rPr lang="en-GB" sz="3500" err="1"/>
                <a:t>ei</a:t>
              </a:r>
              <a:r>
                <a:rPr lang="en-GB" sz="3500"/>
                <a:t> </a:t>
              </a:r>
              <a:r>
                <a:rPr lang="en-GB" sz="3500" err="1"/>
                <a:t>angen</a:t>
              </a:r>
              <a:r>
                <a:rPr lang="en-GB" sz="3500"/>
                <a:t> </a:t>
              </a:r>
              <a:r>
                <a:rPr lang="en-GB" sz="3500" err="1"/>
                <a:t>arnoch</a:t>
              </a:r>
              <a:r>
                <a:rPr lang="en-GB" sz="3500"/>
                <a:t> </a:t>
              </a:r>
              <a:r>
                <a:rPr lang="en-GB" sz="3500" err="1"/>
                <a:t>i</a:t>
              </a:r>
              <a:r>
                <a:rPr lang="en-GB" sz="3500"/>
                <a:t> </a:t>
              </a:r>
              <a:r>
                <a:rPr lang="en-GB" sz="3500" err="1"/>
                <a:t>lwyddo</a:t>
              </a:r>
              <a:r>
                <a:rPr lang="en-GB" sz="3500"/>
                <a:t> </a:t>
              </a:r>
              <a:r>
                <a:rPr lang="en-GB" sz="3500" err="1"/>
                <a:t>fel</a:t>
              </a:r>
              <a:r>
                <a:rPr lang="en-GB" sz="3500"/>
                <a:t> </a:t>
              </a:r>
              <a:r>
                <a:rPr lang="en-GB" sz="3500" err="1"/>
                <a:t>dysgwr</a:t>
              </a:r>
              <a:r>
                <a:rPr lang="en-GB" sz="3500"/>
                <a:t>?</a:t>
              </a:r>
              <a:endParaRPr lang="en-GB" sz="3500" u="none" kern="1200" noProof="0"/>
            </a:p>
          </p:txBody>
        </p:sp>
        <p:sp>
          <p:nvSpPr>
            <p:cNvPr id="16" name="Freeform: Shape 15">
              <a:extLst>
                <a:ext uri="{FF2B5EF4-FFF2-40B4-BE49-F238E27FC236}">
                  <a16:creationId xmlns:a16="http://schemas.microsoft.com/office/drawing/2014/main" id="{F2811D9D-CBED-A7CC-A68B-97662C96112E}"/>
                </a:ext>
              </a:extLst>
            </p:cNvPr>
            <p:cNvSpPr/>
            <p:nvPr/>
          </p:nvSpPr>
          <p:spPr>
            <a:xfrm>
              <a:off x="8014684" y="1032607"/>
              <a:ext cx="3619472" cy="1913446"/>
            </a:xfrm>
            <a:custGeom>
              <a:avLst/>
              <a:gdLst>
                <a:gd name="connsiteX0" fmla="*/ 0 w 3189077"/>
                <a:gd name="connsiteY0" fmla="*/ 0 h 1913446"/>
                <a:gd name="connsiteX1" fmla="*/ 3189077 w 3189077"/>
                <a:gd name="connsiteY1" fmla="*/ 0 h 1913446"/>
                <a:gd name="connsiteX2" fmla="*/ 3189077 w 3189077"/>
                <a:gd name="connsiteY2" fmla="*/ 1913446 h 1913446"/>
                <a:gd name="connsiteX3" fmla="*/ 0 w 3189077"/>
                <a:gd name="connsiteY3" fmla="*/ 1913446 h 1913446"/>
                <a:gd name="connsiteX4" fmla="*/ 0 w 3189077"/>
                <a:gd name="connsiteY4" fmla="*/ 0 h 1913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89077" h="1913446">
                  <a:moveTo>
                    <a:pt x="0" y="0"/>
                  </a:moveTo>
                  <a:lnTo>
                    <a:pt x="3189077" y="0"/>
                  </a:lnTo>
                  <a:lnTo>
                    <a:pt x="3189077" y="1913446"/>
                  </a:lnTo>
                  <a:lnTo>
                    <a:pt x="0" y="1913446"/>
                  </a:lnTo>
                  <a:lnTo>
                    <a:pt x="0" y="0"/>
                  </a:lnTo>
                  <a:close/>
                </a:path>
              </a:pathLst>
            </a:custGeom>
            <a:solidFill>
              <a:schemeClr val="accent2"/>
            </a:solid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i="1" kern="1200" noProof="0"/>
                <a:t>What to you need to succeed as a learner?</a:t>
              </a:r>
            </a:p>
          </p:txBody>
        </p:sp>
      </p:grpSp>
      <p:grpSp>
        <p:nvGrpSpPr>
          <p:cNvPr id="21" name="Group 20">
            <a:extLst>
              <a:ext uri="{FF2B5EF4-FFF2-40B4-BE49-F238E27FC236}">
                <a16:creationId xmlns:a16="http://schemas.microsoft.com/office/drawing/2014/main" id="{C4A25B58-DB84-8028-B124-7B24B54553D8}"/>
              </a:ext>
            </a:extLst>
          </p:cNvPr>
          <p:cNvGrpSpPr/>
          <p:nvPr/>
        </p:nvGrpSpPr>
        <p:grpSpPr>
          <a:xfrm>
            <a:off x="3640347" y="3264962"/>
            <a:ext cx="7993809" cy="1945391"/>
            <a:chOff x="3640347" y="3264962"/>
            <a:chExt cx="7993809" cy="1945391"/>
          </a:xfrm>
        </p:grpSpPr>
        <p:sp>
          <p:nvSpPr>
            <p:cNvPr id="17" name="Freeform: Shape 16">
              <a:extLst>
                <a:ext uri="{FF2B5EF4-FFF2-40B4-BE49-F238E27FC236}">
                  <a16:creationId xmlns:a16="http://schemas.microsoft.com/office/drawing/2014/main" id="{32BC9D08-5773-CE45-29EF-236A068126E3}"/>
                </a:ext>
              </a:extLst>
            </p:cNvPr>
            <p:cNvSpPr/>
            <p:nvPr/>
          </p:nvSpPr>
          <p:spPr>
            <a:xfrm>
              <a:off x="3640347" y="3296907"/>
              <a:ext cx="3619472" cy="1913446"/>
            </a:xfrm>
            <a:custGeom>
              <a:avLst/>
              <a:gdLst>
                <a:gd name="connsiteX0" fmla="*/ 0 w 3189077"/>
                <a:gd name="connsiteY0" fmla="*/ 0 h 1913446"/>
                <a:gd name="connsiteX1" fmla="*/ 3189077 w 3189077"/>
                <a:gd name="connsiteY1" fmla="*/ 0 h 1913446"/>
                <a:gd name="connsiteX2" fmla="*/ 3189077 w 3189077"/>
                <a:gd name="connsiteY2" fmla="*/ 1913446 h 1913446"/>
                <a:gd name="connsiteX3" fmla="*/ 0 w 3189077"/>
                <a:gd name="connsiteY3" fmla="*/ 1913446 h 1913446"/>
                <a:gd name="connsiteX4" fmla="*/ 0 w 3189077"/>
                <a:gd name="connsiteY4" fmla="*/ 0 h 1913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89077" h="1913446">
                  <a:moveTo>
                    <a:pt x="0" y="0"/>
                  </a:moveTo>
                  <a:lnTo>
                    <a:pt x="3189077" y="0"/>
                  </a:lnTo>
                  <a:lnTo>
                    <a:pt x="3189077" y="1913446"/>
                  </a:lnTo>
                  <a:lnTo>
                    <a:pt x="0" y="1913446"/>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33350" tIns="133350" rIns="133350" bIns="133350" numCol="1" spcCol="1270" anchor="ctr" anchorCtr="0">
              <a:noAutofit/>
            </a:bodyPr>
            <a:lstStyle/>
            <a:p>
              <a:pPr algn="ctr" defTabSz="1555750">
                <a:lnSpc>
                  <a:spcPct val="90000"/>
                </a:lnSpc>
                <a:spcBef>
                  <a:spcPct val="0"/>
                </a:spcBef>
                <a:spcAft>
                  <a:spcPct val="35000"/>
                </a:spcAft>
              </a:pPr>
              <a:r>
                <a:rPr lang="en-GB" sz="3500" noProof="0" err="1"/>
                <a:t>Ysgrifenwch</a:t>
              </a:r>
              <a:r>
                <a:rPr lang="en-GB" sz="3500" noProof="0"/>
                <a:t> </a:t>
              </a:r>
              <a:r>
                <a:rPr lang="en-GB" sz="3500" noProof="0" err="1"/>
                <a:t>geiriau</a:t>
              </a:r>
              <a:r>
                <a:rPr lang="en-GB" sz="3500" noProof="0"/>
                <a:t> </a:t>
              </a:r>
              <a:r>
                <a:rPr lang="en-GB" sz="3500" noProof="0" err="1"/>
                <a:t>allweddol</a:t>
              </a:r>
              <a:endParaRPr lang="en-GB" sz="3500" kern="1200" noProof="0">
                <a:ea typeface="Calibri"/>
                <a:cs typeface="Calibri"/>
              </a:endParaRPr>
            </a:p>
          </p:txBody>
        </p:sp>
        <p:sp>
          <p:nvSpPr>
            <p:cNvPr id="18" name="Freeform: Shape 17">
              <a:extLst>
                <a:ext uri="{FF2B5EF4-FFF2-40B4-BE49-F238E27FC236}">
                  <a16:creationId xmlns:a16="http://schemas.microsoft.com/office/drawing/2014/main" id="{44258FDC-E9F1-88FF-2011-3B876A897327}"/>
                </a:ext>
              </a:extLst>
            </p:cNvPr>
            <p:cNvSpPr/>
            <p:nvPr/>
          </p:nvSpPr>
          <p:spPr>
            <a:xfrm>
              <a:off x="8014684" y="3264962"/>
              <a:ext cx="3619472" cy="1913446"/>
            </a:xfrm>
            <a:custGeom>
              <a:avLst/>
              <a:gdLst>
                <a:gd name="connsiteX0" fmla="*/ 0 w 3189077"/>
                <a:gd name="connsiteY0" fmla="*/ 0 h 1913446"/>
                <a:gd name="connsiteX1" fmla="*/ 3189077 w 3189077"/>
                <a:gd name="connsiteY1" fmla="*/ 0 h 1913446"/>
                <a:gd name="connsiteX2" fmla="*/ 3189077 w 3189077"/>
                <a:gd name="connsiteY2" fmla="*/ 1913446 h 1913446"/>
                <a:gd name="connsiteX3" fmla="*/ 0 w 3189077"/>
                <a:gd name="connsiteY3" fmla="*/ 1913446 h 1913446"/>
                <a:gd name="connsiteX4" fmla="*/ 0 w 3189077"/>
                <a:gd name="connsiteY4" fmla="*/ 0 h 1913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89077" h="1913446">
                  <a:moveTo>
                    <a:pt x="0" y="0"/>
                  </a:moveTo>
                  <a:lnTo>
                    <a:pt x="3189077" y="0"/>
                  </a:lnTo>
                  <a:lnTo>
                    <a:pt x="3189077" y="1913446"/>
                  </a:lnTo>
                  <a:lnTo>
                    <a:pt x="0" y="1913446"/>
                  </a:lnTo>
                  <a:lnTo>
                    <a:pt x="0" y="0"/>
                  </a:lnTo>
                  <a:close/>
                </a:path>
              </a:pathLst>
            </a:custGeom>
            <a:solidFill>
              <a:schemeClr val="accent4"/>
            </a:solidFill>
          </p:spPr>
          <p:style>
            <a:lnRef idx="2">
              <a:schemeClr val="lt1">
                <a:hueOff val="0"/>
                <a:satOff val="0"/>
                <a:lumOff val="0"/>
                <a:alphaOff val="0"/>
              </a:schemeClr>
            </a:lnRef>
            <a:fillRef idx="1">
              <a:scrgbClr r="0" g="0" b="0"/>
            </a:fillRef>
            <a:effectRef idx="0">
              <a:schemeClr val="accent5">
                <a:hueOff val="0"/>
                <a:satOff val="0"/>
                <a:lumOff val="0"/>
                <a:alphaOff val="0"/>
              </a:schemeClr>
            </a:effectRef>
            <a:fontRef idx="minor">
              <a:schemeClr val="lt1"/>
            </a:fontRef>
          </p:style>
          <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i="1" kern="1200" noProof="0"/>
                <a:t>Write down key words</a:t>
              </a:r>
            </a:p>
          </p:txBody>
        </p:sp>
      </p:grpSp>
      <p:sp>
        <p:nvSpPr>
          <p:cNvPr id="8" name="Title 1">
            <a:extLst>
              <a:ext uri="{FF2B5EF4-FFF2-40B4-BE49-F238E27FC236}">
                <a16:creationId xmlns:a16="http://schemas.microsoft.com/office/drawing/2014/main" id="{6756E5CB-47FE-B6D4-74EB-41A6649935E0}"/>
              </a:ext>
            </a:extLst>
          </p:cNvPr>
          <p:cNvSpPr txBox="1">
            <a:spLocks/>
          </p:cNvSpPr>
          <p:nvPr/>
        </p:nvSpPr>
        <p:spPr>
          <a:xfrm>
            <a:off x="3766868" y="-1764"/>
            <a:ext cx="807319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noProof="0" err="1">
                <a:solidFill>
                  <a:srgbClr val="FFFFFF"/>
                </a:solidFill>
                <a:latin typeface="AkzidenzGrotesk" panose="02000903050000020004" pitchFamily="2" charset="0"/>
                <a:cs typeface="Calibri Light"/>
              </a:rPr>
              <a:t>Cytundebau</a:t>
            </a:r>
            <a:r>
              <a:rPr lang="en-GB" b="1" noProof="0">
                <a:solidFill>
                  <a:srgbClr val="FFFFFF"/>
                </a:solidFill>
                <a:latin typeface="AkzidenzGrotesk" panose="02000903050000020004" pitchFamily="2" charset="0"/>
                <a:cs typeface="Calibri Light"/>
              </a:rPr>
              <a:t>	    </a:t>
            </a:r>
            <a:r>
              <a:rPr lang="en-GB" b="1" i="1" noProof="0">
                <a:solidFill>
                  <a:srgbClr val="FFFFFF"/>
                </a:solidFill>
                <a:latin typeface="AkzidenzGrotesk" panose="02000903050000020004" pitchFamily="2" charset="0"/>
                <a:cs typeface="Calibri Light"/>
              </a:rPr>
              <a:t>Agreements</a:t>
            </a:r>
            <a:endParaRPr lang="en-GB" b="1" i="1" noProof="0">
              <a:solidFill>
                <a:srgbClr val="FFFFFF"/>
              </a:solidFill>
              <a:latin typeface="AkzidenzGrotesk" panose="02000903050000020004" pitchFamily="2" charset="0"/>
            </a:endParaRPr>
          </a:p>
        </p:txBody>
      </p:sp>
      <p:sp>
        <p:nvSpPr>
          <p:cNvPr id="3" name="Title 1">
            <a:extLst>
              <a:ext uri="{FF2B5EF4-FFF2-40B4-BE49-F238E27FC236}">
                <a16:creationId xmlns:a16="http://schemas.microsoft.com/office/drawing/2014/main" id="{008D62FD-FA62-8B0F-DAE2-6CE65E55A8F5}"/>
              </a:ext>
            </a:extLst>
          </p:cNvPr>
          <p:cNvSpPr txBox="1">
            <a:spLocks/>
          </p:cNvSpPr>
          <p:nvPr/>
        </p:nvSpPr>
        <p:spPr>
          <a:xfrm>
            <a:off x="378620" y="3264962"/>
            <a:ext cx="2985682" cy="296687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i="1">
                <a:solidFill>
                  <a:schemeClr val="bg1"/>
                </a:solidFill>
                <a:highlight>
                  <a:srgbClr val="000080"/>
                </a:highlight>
                <a:latin typeface="AkzidenzGrotesk"/>
              </a:rPr>
              <a:t>What works for you?</a:t>
            </a:r>
          </a:p>
        </p:txBody>
      </p:sp>
    </p:spTree>
    <p:extLst>
      <p:ext uri="{BB962C8B-B14F-4D97-AF65-F5344CB8AC3E}">
        <p14:creationId xmlns:p14="http://schemas.microsoft.com/office/powerpoint/2010/main" val="184020859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left)">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left)">
                                      <p:cBhvr>
                                        <p:cTn id="17" dur="500"/>
                                        <p:tgtEl>
                                          <p:spTgt spid="3"/>
                                        </p:tgtEl>
                                      </p:cBhvr>
                                    </p:animEffect>
                                  </p:childTnLst>
                                </p:cTn>
                              </p:par>
                            </p:childTnLst>
                          </p:cTn>
                        </p:par>
                        <p:par>
                          <p:cTn id="18" fill="hold">
                            <p:stCondLst>
                              <p:cond delay="500"/>
                            </p:stCondLst>
                            <p:childTnLst>
                              <p:par>
                                <p:cTn id="19" presetID="42" presetClass="entr" presetSubtype="0" fill="hold" nodeType="after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1000"/>
                                        <p:tgtEl>
                                          <p:spTgt spid="19"/>
                                        </p:tgtEl>
                                      </p:cBhvr>
                                    </p:animEffect>
                                    <p:anim calcmode="lin" valueType="num">
                                      <p:cBhvr>
                                        <p:cTn id="22" dur="1000" fill="hold"/>
                                        <p:tgtEl>
                                          <p:spTgt spid="19"/>
                                        </p:tgtEl>
                                        <p:attrNameLst>
                                          <p:attrName>ppt_x</p:attrName>
                                        </p:attrNameLst>
                                      </p:cBhvr>
                                      <p:tavLst>
                                        <p:tav tm="0">
                                          <p:val>
                                            <p:strVal val="#ppt_x"/>
                                          </p:val>
                                        </p:tav>
                                        <p:tav tm="100000">
                                          <p:val>
                                            <p:strVal val="#ppt_x"/>
                                          </p:val>
                                        </p:tav>
                                      </p:tavLst>
                                    </p:anim>
                                    <p:anim calcmode="lin" valueType="num">
                                      <p:cBhvr>
                                        <p:cTn id="23" dur="1000" fill="hold"/>
                                        <p:tgtEl>
                                          <p:spTgt spid="19"/>
                                        </p:tgtEl>
                                        <p:attrNameLst>
                                          <p:attrName>ppt_y</p:attrName>
                                        </p:attrNameLst>
                                      </p:cBhvr>
                                      <p:tavLst>
                                        <p:tav tm="0">
                                          <p:val>
                                            <p:strVal val="#ppt_y+.1"/>
                                          </p:val>
                                        </p:tav>
                                        <p:tav tm="100000">
                                          <p:val>
                                            <p:strVal val="#ppt_y"/>
                                          </p:val>
                                        </p:tav>
                                      </p:tavLst>
                                    </p:anim>
                                  </p:childTnLst>
                                </p:cTn>
                              </p:par>
                            </p:childTnLst>
                          </p:cTn>
                        </p:par>
                        <p:par>
                          <p:cTn id="24" fill="hold">
                            <p:stCondLst>
                              <p:cond delay="1500"/>
                            </p:stCondLst>
                            <p:childTnLst>
                              <p:par>
                                <p:cTn id="25" presetID="42" presetClass="entr" presetSubtype="0" fill="hold" nodeType="after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1000"/>
                                        <p:tgtEl>
                                          <p:spTgt spid="21"/>
                                        </p:tgtEl>
                                      </p:cBhvr>
                                    </p:animEffect>
                                    <p:anim calcmode="lin" valueType="num">
                                      <p:cBhvr>
                                        <p:cTn id="28" dur="1000" fill="hold"/>
                                        <p:tgtEl>
                                          <p:spTgt spid="21"/>
                                        </p:tgtEl>
                                        <p:attrNameLst>
                                          <p:attrName>ppt_x</p:attrName>
                                        </p:attrNameLst>
                                      </p:cBhvr>
                                      <p:tavLst>
                                        <p:tav tm="0">
                                          <p:val>
                                            <p:strVal val="#ppt_x"/>
                                          </p:val>
                                        </p:tav>
                                        <p:tav tm="100000">
                                          <p:val>
                                            <p:strVal val="#ppt_x"/>
                                          </p:val>
                                        </p:tav>
                                      </p:tavLst>
                                    </p:anim>
                                    <p:anim calcmode="lin" valueType="num">
                                      <p:cBhvr>
                                        <p:cTn id="29"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0A805-7F4A-FEA0-393F-BF92F1C77EAE}"/>
              </a:ext>
            </a:extLst>
          </p:cNvPr>
          <p:cNvSpPr>
            <a:spLocks noGrp="1"/>
          </p:cNvSpPr>
          <p:nvPr>
            <p:ph type="title"/>
          </p:nvPr>
        </p:nvSpPr>
        <p:spPr>
          <a:xfrm>
            <a:off x="355076" y="3351212"/>
            <a:ext cx="11481847" cy="442119"/>
          </a:xfrm>
        </p:spPr>
        <p:txBody>
          <a:bodyPr anchor="ctr">
            <a:normAutofit fontScale="90000"/>
          </a:bodyPr>
          <a:lstStyle/>
          <a:p>
            <a:r>
              <a:rPr lang="en-GB" i="1" noProof="0">
                <a:solidFill>
                  <a:schemeClr val="bg1"/>
                </a:solidFill>
                <a:highlight>
                  <a:srgbClr val="000080"/>
                </a:highlight>
                <a:latin typeface="AkzidenzGrotesk" panose="02000903050000020004" pitchFamily="2" charset="0"/>
              </a:rPr>
              <a:t>Support as Lifelong Learners</a:t>
            </a:r>
          </a:p>
        </p:txBody>
      </p:sp>
      <p:sp>
        <p:nvSpPr>
          <p:cNvPr id="3" name="Title 1">
            <a:extLst>
              <a:ext uri="{FF2B5EF4-FFF2-40B4-BE49-F238E27FC236}">
                <a16:creationId xmlns:a16="http://schemas.microsoft.com/office/drawing/2014/main" id="{059FDBCF-1625-90F4-C0E1-D92A8B223AA6}"/>
              </a:ext>
            </a:extLst>
          </p:cNvPr>
          <p:cNvSpPr txBox="1">
            <a:spLocks/>
          </p:cNvSpPr>
          <p:nvPr/>
        </p:nvSpPr>
        <p:spPr>
          <a:xfrm>
            <a:off x="414608" y="0"/>
            <a:ext cx="11481847" cy="113585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err="1">
                <a:solidFill>
                  <a:schemeClr val="bg1"/>
                </a:solidFill>
                <a:highlight>
                  <a:srgbClr val="000080"/>
                </a:highlight>
                <a:latin typeface="AkzidenzGrotesk"/>
              </a:rPr>
              <a:t>Cefnogaeth</a:t>
            </a:r>
            <a:r>
              <a:rPr lang="en-GB" sz="4000">
                <a:solidFill>
                  <a:schemeClr val="bg1"/>
                </a:solidFill>
                <a:highlight>
                  <a:srgbClr val="000080"/>
                </a:highlight>
                <a:latin typeface="AkzidenzGrotesk"/>
              </a:rPr>
              <a:t> </a:t>
            </a:r>
            <a:r>
              <a:rPr lang="en-GB" sz="4000" err="1">
                <a:solidFill>
                  <a:schemeClr val="bg1"/>
                </a:solidFill>
                <a:highlight>
                  <a:srgbClr val="000080"/>
                </a:highlight>
                <a:latin typeface="AkzidenzGrotesk"/>
              </a:rPr>
              <a:t>fel</a:t>
            </a:r>
            <a:r>
              <a:rPr lang="en-GB" sz="4000">
                <a:solidFill>
                  <a:schemeClr val="bg1"/>
                </a:solidFill>
                <a:highlight>
                  <a:srgbClr val="000080"/>
                </a:highlight>
                <a:latin typeface="AkzidenzGrotesk"/>
              </a:rPr>
              <a:t> </a:t>
            </a:r>
            <a:r>
              <a:rPr lang="en-GB" sz="4000" err="1">
                <a:solidFill>
                  <a:schemeClr val="bg1"/>
                </a:solidFill>
                <a:highlight>
                  <a:srgbClr val="000080"/>
                </a:highlight>
                <a:latin typeface="AkzidenzGrotesk"/>
              </a:rPr>
              <a:t>dysgwyr</a:t>
            </a:r>
            <a:r>
              <a:rPr lang="en-GB" sz="4000">
                <a:solidFill>
                  <a:schemeClr val="bg1"/>
                </a:solidFill>
                <a:highlight>
                  <a:srgbClr val="000080"/>
                </a:highlight>
                <a:latin typeface="AkzidenzGrotesk"/>
              </a:rPr>
              <a:t> </a:t>
            </a:r>
            <a:r>
              <a:rPr lang="en-GB" sz="4000" err="1">
                <a:solidFill>
                  <a:schemeClr val="bg1"/>
                </a:solidFill>
                <a:highlight>
                  <a:srgbClr val="000080"/>
                </a:highlight>
                <a:latin typeface="AkzidenzGrotesk"/>
              </a:rPr>
              <a:t>Gydol</a:t>
            </a:r>
            <a:r>
              <a:rPr lang="en-GB" sz="4000">
                <a:solidFill>
                  <a:schemeClr val="bg1"/>
                </a:solidFill>
                <a:highlight>
                  <a:srgbClr val="000080"/>
                </a:highlight>
                <a:latin typeface="AkzidenzGrotesk"/>
              </a:rPr>
              <a:t> Oes</a:t>
            </a:r>
          </a:p>
        </p:txBody>
      </p:sp>
      <p:grpSp>
        <p:nvGrpSpPr>
          <p:cNvPr id="24" name="Group 23">
            <a:extLst>
              <a:ext uri="{FF2B5EF4-FFF2-40B4-BE49-F238E27FC236}">
                <a16:creationId xmlns:a16="http://schemas.microsoft.com/office/drawing/2014/main" id="{5C1E5596-CB3B-F81C-3B33-2F0494D9E929}"/>
              </a:ext>
            </a:extLst>
          </p:cNvPr>
          <p:cNvGrpSpPr/>
          <p:nvPr/>
        </p:nvGrpSpPr>
        <p:grpSpPr>
          <a:xfrm>
            <a:off x="358439" y="1106561"/>
            <a:ext cx="2728165" cy="4710359"/>
            <a:chOff x="358439" y="1106561"/>
            <a:chExt cx="2728165" cy="4710359"/>
          </a:xfrm>
        </p:grpSpPr>
        <p:sp>
          <p:nvSpPr>
            <p:cNvPr id="16" name="Rectangle: Rounded Corners 15">
              <a:extLst>
                <a:ext uri="{FF2B5EF4-FFF2-40B4-BE49-F238E27FC236}">
                  <a16:creationId xmlns:a16="http://schemas.microsoft.com/office/drawing/2014/main" id="{4205EFB8-035A-ACD9-4397-F4C4D03FCF8D}"/>
                </a:ext>
              </a:extLst>
            </p:cNvPr>
            <p:cNvSpPr/>
            <p:nvPr/>
          </p:nvSpPr>
          <p:spPr>
            <a:xfrm>
              <a:off x="358439" y="4038277"/>
              <a:ext cx="2401769" cy="1525123"/>
            </a:xfrm>
            <a:prstGeom prst="roundRect">
              <a:avLst>
                <a:gd name="adj" fmla="val 10000"/>
              </a:avLst>
            </a:prstGeom>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en-GB"/>
            </a:p>
          </p:txBody>
        </p:sp>
        <p:sp>
          <p:nvSpPr>
            <p:cNvPr id="17" name="Freeform: Shape 16">
              <a:extLst>
                <a:ext uri="{FF2B5EF4-FFF2-40B4-BE49-F238E27FC236}">
                  <a16:creationId xmlns:a16="http://schemas.microsoft.com/office/drawing/2014/main" id="{94CC24B7-7876-339D-7694-45BCBDD165F1}"/>
                </a:ext>
              </a:extLst>
            </p:cNvPr>
            <p:cNvSpPr/>
            <p:nvPr/>
          </p:nvSpPr>
          <p:spPr>
            <a:xfrm>
              <a:off x="625303" y="4291797"/>
              <a:ext cx="2401769" cy="1525123"/>
            </a:xfrm>
            <a:custGeom>
              <a:avLst/>
              <a:gdLst>
                <a:gd name="connsiteX0" fmla="*/ 0 w 2401769"/>
                <a:gd name="connsiteY0" fmla="*/ 152512 h 1525123"/>
                <a:gd name="connsiteX1" fmla="*/ 152512 w 2401769"/>
                <a:gd name="connsiteY1" fmla="*/ 0 h 1525123"/>
                <a:gd name="connsiteX2" fmla="*/ 2249257 w 2401769"/>
                <a:gd name="connsiteY2" fmla="*/ 0 h 1525123"/>
                <a:gd name="connsiteX3" fmla="*/ 2401769 w 2401769"/>
                <a:gd name="connsiteY3" fmla="*/ 152512 h 1525123"/>
                <a:gd name="connsiteX4" fmla="*/ 2401769 w 2401769"/>
                <a:gd name="connsiteY4" fmla="*/ 1372611 h 1525123"/>
                <a:gd name="connsiteX5" fmla="*/ 2249257 w 2401769"/>
                <a:gd name="connsiteY5" fmla="*/ 1525123 h 1525123"/>
                <a:gd name="connsiteX6" fmla="*/ 152512 w 2401769"/>
                <a:gd name="connsiteY6" fmla="*/ 1525123 h 1525123"/>
                <a:gd name="connsiteX7" fmla="*/ 0 w 2401769"/>
                <a:gd name="connsiteY7" fmla="*/ 1372611 h 1525123"/>
                <a:gd name="connsiteX8" fmla="*/ 0 w 2401769"/>
                <a:gd name="connsiteY8" fmla="*/ 152512 h 152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1769" h="1525123">
                  <a:moveTo>
                    <a:pt x="0" y="152512"/>
                  </a:moveTo>
                  <a:cubicBezTo>
                    <a:pt x="0" y="68282"/>
                    <a:pt x="68282" y="0"/>
                    <a:pt x="152512" y="0"/>
                  </a:cubicBezTo>
                  <a:lnTo>
                    <a:pt x="2249257" y="0"/>
                  </a:lnTo>
                  <a:cubicBezTo>
                    <a:pt x="2333487" y="0"/>
                    <a:pt x="2401769" y="68282"/>
                    <a:pt x="2401769" y="152512"/>
                  </a:cubicBezTo>
                  <a:lnTo>
                    <a:pt x="2401769" y="1372611"/>
                  </a:lnTo>
                  <a:cubicBezTo>
                    <a:pt x="2401769" y="1456841"/>
                    <a:pt x="2333487" y="1525123"/>
                    <a:pt x="2249257" y="1525123"/>
                  </a:cubicBezTo>
                  <a:lnTo>
                    <a:pt x="152512" y="1525123"/>
                  </a:lnTo>
                  <a:cubicBezTo>
                    <a:pt x="68282" y="1525123"/>
                    <a:pt x="0" y="1456841"/>
                    <a:pt x="0" y="1372611"/>
                  </a:cubicBezTo>
                  <a:lnTo>
                    <a:pt x="0" y="152512"/>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58969" tIns="158969" rIns="158969" bIns="158969" numCol="1" spcCol="1270" anchor="ctr" anchorCtr="0">
              <a:noAutofit/>
            </a:bodyPr>
            <a:lstStyle/>
            <a:p>
              <a:pPr marL="0" lvl="0" indent="0" algn="ctr" defTabSz="1333500">
                <a:lnSpc>
                  <a:spcPct val="90000"/>
                </a:lnSpc>
                <a:spcBef>
                  <a:spcPct val="0"/>
                </a:spcBef>
                <a:spcAft>
                  <a:spcPct val="35000"/>
                </a:spcAft>
                <a:buNone/>
              </a:pPr>
              <a:r>
                <a:rPr lang="en-GB" sz="3000" kern="1200" noProof="0">
                  <a:latin typeface="Helvetica" pitchFamily="2" charset="0"/>
                </a:rPr>
                <a:t>Student Charter </a:t>
              </a:r>
            </a:p>
          </p:txBody>
        </p:sp>
        <p:sp>
          <p:nvSpPr>
            <p:cNvPr id="7" name="Rectangle: Rounded Corners 6">
              <a:extLst>
                <a:ext uri="{FF2B5EF4-FFF2-40B4-BE49-F238E27FC236}">
                  <a16:creationId xmlns:a16="http://schemas.microsoft.com/office/drawing/2014/main" id="{DBB397CD-D1BE-37C2-D519-0F2027DE46F3}"/>
                </a:ext>
              </a:extLst>
            </p:cNvPr>
            <p:cNvSpPr/>
            <p:nvPr/>
          </p:nvSpPr>
          <p:spPr>
            <a:xfrm>
              <a:off x="417971" y="1106561"/>
              <a:ext cx="2401769" cy="1525123"/>
            </a:xfrm>
            <a:prstGeom prst="roundRect">
              <a:avLst>
                <a:gd name="adj" fmla="val 10000"/>
              </a:avLst>
            </a:prstGeom>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a:lstStyle/>
            <a:p>
              <a:endParaRPr lang="en-GB"/>
            </a:p>
          </p:txBody>
        </p:sp>
        <p:sp>
          <p:nvSpPr>
            <p:cNvPr id="8" name="Freeform: Shape 7">
              <a:extLst>
                <a:ext uri="{FF2B5EF4-FFF2-40B4-BE49-F238E27FC236}">
                  <a16:creationId xmlns:a16="http://schemas.microsoft.com/office/drawing/2014/main" id="{0B1374D3-4B17-CFC0-0D51-9E73EBA63C64}"/>
                </a:ext>
              </a:extLst>
            </p:cNvPr>
            <p:cNvSpPr/>
            <p:nvPr/>
          </p:nvSpPr>
          <p:spPr>
            <a:xfrm>
              <a:off x="684835" y="1360081"/>
              <a:ext cx="2401769" cy="1525123"/>
            </a:xfrm>
            <a:custGeom>
              <a:avLst/>
              <a:gdLst>
                <a:gd name="connsiteX0" fmla="*/ 0 w 2401769"/>
                <a:gd name="connsiteY0" fmla="*/ 152512 h 1525123"/>
                <a:gd name="connsiteX1" fmla="*/ 152512 w 2401769"/>
                <a:gd name="connsiteY1" fmla="*/ 0 h 1525123"/>
                <a:gd name="connsiteX2" fmla="*/ 2249257 w 2401769"/>
                <a:gd name="connsiteY2" fmla="*/ 0 h 1525123"/>
                <a:gd name="connsiteX3" fmla="*/ 2401769 w 2401769"/>
                <a:gd name="connsiteY3" fmla="*/ 152512 h 1525123"/>
                <a:gd name="connsiteX4" fmla="*/ 2401769 w 2401769"/>
                <a:gd name="connsiteY4" fmla="*/ 1372611 h 1525123"/>
                <a:gd name="connsiteX5" fmla="*/ 2249257 w 2401769"/>
                <a:gd name="connsiteY5" fmla="*/ 1525123 h 1525123"/>
                <a:gd name="connsiteX6" fmla="*/ 152512 w 2401769"/>
                <a:gd name="connsiteY6" fmla="*/ 1525123 h 1525123"/>
                <a:gd name="connsiteX7" fmla="*/ 0 w 2401769"/>
                <a:gd name="connsiteY7" fmla="*/ 1372611 h 1525123"/>
                <a:gd name="connsiteX8" fmla="*/ 0 w 2401769"/>
                <a:gd name="connsiteY8" fmla="*/ 152512 h 152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1769" h="1525123">
                  <a:moveTo>
                    <a:pt x="0" y="152512"/>
                  </a:moveTo>
                  <a:cubicBezTo>
                    <a:pt x="0" y="68282"/>
                    <a:pt x="68282" y="0"/>
                    <a:pt x="152512" y="0"/>
                  </a:cubicBezTo>
                  <a:lnTo>
                    <a:pt x="2249257" y="0"/>
                  </a:lnTo>
                  <a:cubicBezTo>
                    <a:pt x="2333487" y="0"/>
                    <a:pt x="2401769" y="68282"/>
                    <a:pt x="2401769" y="152512"/>
                  </a:cubicBezTo>
                  <a:lnTo>
                    <a:pt x="2401769" y="1372611"/>
                  </a:lnTo>
                  <a:cubicBezTo>
                    <a:pt x="2401769" y="1456841"/>
                    <a:pt x="2333487" y="1525123"/>
                    <a:pt x="2249257" y="1525123"/>
                  </a:cubicBezTo>
                  <a:lnTo>
                    <a:pt x="152512" y="1525123"/>
                  </a:lnTo>
                  <a:cubicBezTo>
                    <a:pt x="68282" y="1525123"/>
                    <a:pt x="0" y="1456841"/>
                    <a:pt x="0" y="1372611"/>
                  </a:cubicBezTo>
                  <a:lnTo>
                    <a:pt x="0" y="152512"/>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58969" tIns="158969" rIns="158969" bIns="158969" numCol="1" spcCol="1270" anchor="ctr" anchorCtr="0">
              <a:noAutofit/>
            </a:bodyPr>
            <a:lstStyle/>
            <a:p>
              <a:pPr lvl="0" algn="ctr" defTabSz="1333500">
                <a:lnSpc>
                  <a:spcPct val="90000"/>
                </a:lnSpc>
                <a:spcBef>
                  <a:spcPct val="0"/>
                </a:spcBef>
                <a:spcAft>
                  <a:spcPct val="35000"/>
                </a:spcAft>
              </a:pPr>
              <a:r>
                <a:rPr lang="en-GB" sz="3000" err="1">
                  <a:latin typeface="Helvetica" pitchFamily="2" charset="0"/>
                </a:rPr>
                <a:t>Siarter</a:t>
              </a:r>
              <a:r>
                <a:rPr lang="en-GB" sz="3000">
                  <a:latin typeface="Helvetica" pitchFamily="2" charset="0"/>
                </a:rPr>
                <a:t> y </a:t>
              </a:r>
              <a:r>
                <a:rPr lang="en-GB" sz="3000" err="1">
                  <a:latin typeface="Helvetica" pitchFamily="2" charset="0"/>
                </a:rPr>
                <a:t>Myfyrwyr</a:t>
              </a:r>
              <a:endParaRPr lang="en-GB" sz="3000" kern="1200" noProof="0">
                <a:latin typeface="Helvetica" pitchFamily="2" charset="0"/>
              </a:endParaRPr>
            </a:p>
          </p:txBody>
        </p:sp>
      </p:grpSp>
      <p:grpSp>
        <p:nvGrpSpPr>
          <p:cNvPr id="25" name="Group 24">
            <a:extLst>
              <a:ext uri="{FF2B5EF4-FFF2-40B4-BE49-F238E27FC236}">
                <a16:creationId xmlns:a16="http://schemas.microsoft.com/office/drawing/2014/main" id="{A49BB723-0D98-D2E2-B58D-D63BB4BCCF27}"/>
              </a:ext>
            </a:extLst>
          </p:cNvPr>
          <p:cNvGrpSpPr/>
          <p:nvPr/>
        </p:nvGrpSpPr>
        <p:grpSpPr>
          <a:xfrm>
            <a:off x="3293935" y="1106561"/>
            <a:ext cx="2728164" cy="4710359"/>
            <a:chOff x="3293935" y="1106561"/>
            <a:chExt cx="2728164" cy="4710359"/>
          </a:xfrm>
        </p:grpSpPr>
        <p:sp>
          <p:nvSpPr>
            <p:cNvPr id="18" name="Rectangle: Rounded Corners 17">
              <a:extLst>
                <a:ext uri="{FF2B5EF4-FFF2-40B4-BE49-F238E27FC236}">
                  <a16:creationId xmlns:a16="http://schemas.microsoft.com/office/drawing/2014/main" id="{F61303AC-1B5E-15E1-7297-F54025F71659}"/>
                </a:ext>
              </a:extLst>
            </p:cNvPr>
            <p:cNvSpPr/>
            <p:nvPr/>
          </p:nvSpPr>
          <p:spPr>
            <a:xfrm>
              <a:off x="3293935" y="4038277"/>
              <a:ext cx="2401769" cy="1525123"/>
            </a:xfrm>
            <a:prstGeom prst="roundRect">
              <a:avLst>
                <a:gd name="adj" fmla="val 10000"/>
              </a:avLst>
            </a:prstGeom>
            <a:solidFill>
              <a:schemeClr val="accent3"/>
            </a:solidFill>
          </p:spPr>
          <p:style>
            <a:lnRef idx="3">
              <a:schemeClr val="lt1">
                <a:hueOff val="0"/>
                <a:satOff val="0"/>
                <a:lumOff val="0"/>
                <a:alphaOff val="0"/>
              </a:schemeClr>
            </a:lnRef>
            <a:fillRef idx="1">
              <a:scrgbClr r="0" g="0" b="0"/>
            </a:fillRef>
            <a:effectRef idx="1">
              <a:schemeClr val="accent2">
                <a:hueOff val="0"/>
                <a:satOff val="0"/>
                <a:lumOff val="0"/>
                <a:alphaOff val="0"/>
              </a:schemeClr>
            </a:effectRef>
            <a:fontRef idx="minor">
              <a:schemeClr val="lt1"/>
            </a:fontRef>
          </p:style>
          <p:txBody>
            <a:bodyPr/>
            <a:lstStyle/>
            <a:p>
              <a:endParaRPr lang="en-GB"/>
            </a:p>
          </p:txBody>
        </p:sp>
        <p:sp>
          <p:nvSpPr>
            <p:cNvPr id="19" name="Freeform: Shape 18">
              <a:extLst>
                <a:ext uri="{FF2B5EF4-FFF2-40B4-BE49-F238E27FC236}">
                  <a16:creationId xmlns:a16="http://schemas.microsoft.com/office/drawing/2014/main" id="{FEC3D810-1E2A-F61D-A9EB-7059A4F78B09}"/>
                </a:ext>
              </a:extLst>
            </p:cNvPr>
            <p:cNvSpPr/>
            <p:nvPr/>
          </p:nvSpPr>
          <p:spPr>
            <a:xfrm>
              <a:off x="3560798" y="4291797"/>
              <a:ext cx="2401769" cy="1525123"/>
            </a:xfrm>
            <a:custGeom>
              <a:avLst/>
              <a:gdLst>
                <a:gd name="connsiteX0" fmla="*/ 0 w 2401769"/>
                <a:gd name="connsiteY0" fmla="*/ 152512 h 1525123"/>
                <a:gd name="connsiteX1" fmla="*/ 152512 w 2401769"/>
                <a:gd name="connsiteY1" fmla="*/ 0 h 1525123"/>
                <a:gd name="connsiteX2" fmla="*/ 2249257 w 2401769"/>
                <a:gd name="connsiteY2" fmla="*/ 0 h 1525123"/>
                <a:gd name="connsiteX3" fmla="*/ 2401769 w 2401769"/>
                <a:gd name="connsiteY3" fmla="*/ 152512 h 1525123"/>
                <a:gd name="connsiteX4" fmla="*/ 2401769 w 2401769"/>
                <a:gd name="connsiteY4" fmla="*/ 1372611 h 1525123"/>
                <a:gd name="connsiteX5" fmla="*/ 2249257 w 2401769"/>
                <a:gd name="connsiteY5" fmla="*/ 1525123 h 1525123"/>
                <a:gd name="connsiteX6" fmla="*/ 152512 w 2401769"/>
                <a:gd name="connsiteY6" fmla="*/ 1525123 h 1525123"/>
                <a:gd name="connsiteX7" fmla="*/ 0 w 2401769"/>
                <a:gd name="connsiteY7" fmla="*/ 1372611 h 1525123"/>
                <a:gd name="connsiteX8" fmla="*/ 0 w 2401769"/>
                <a:gd name="connsiteY8" fmla="*/ 152512 h 152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1769" h="1525123">
                  <a:moveTo>
                    <a:pt x="0" y="152512"/>
                  </a:moveTo>
                  <a:cubicBezTo>
                    <a:pt x="0" y="68282"/>
                    <a:pt x="68282" y="0"/>
                    <a:pt x="152512" y="0"/>
                  </a:cubicBezTo>
                  <a:lnTo>
                    <a:pt x="2249257" y="0"/>
                  </a:lnTo>
                  <a:cubicBezTo>
                    <a:pt x="2333487" y="0"/>
                    <a:pt x="2401769" y="68282"/>
                    <a:pt x="2401769" y="152512"/>
                  </a:cubicBezTo>
                  <a:lnTo>
                    <a:pt x="2401769" y="1372611"/>
                  </a:lnTo>
                  <a:cubicBezTo>
                    <a:pt x="2401769" y="1456841"/>
                    <a:pt x="2333487" y="1525123"/>
                    <a:pt x="2249257" y="1525123"/>
                  </a:cubicBezTo>
                  <a:lnTo>
                    <a:pt x="152512" y="1525123"/>
                  </a:lnTo>
                  <a:cubicBezTo>
                    <a:pt x="68282" y="1525123"/>
                    <a:pt x="0" y="1456841"/>
                    <a:pt x="0" y="1372611"/>
                  </a:cubicBezTo>
                  <a:lnTo>
                    <a:pt x="0" y="152512"/>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58969" tIns="158969" rIns="158969" bIns="158969" numCol="1" spcCol="1270" anchor="ctr" anchorCtr="0">
              <a:noAutofit/>
            </a:bodyPr>
            <a:lstStyle/>
            <a:p>
              <a:pPr marL="0" lvl="0" indent="0" algn="ctr" defTabSz="1333500">
                <a:lnSpc>
                  <a:spcPct val="90000"/>
                </a:lnSpc>
                <a:spcBef>
                  <a:spcPct val="0"/>
                </a:spcBef>
                <a:spcAft>
                  <a:spcPct val="35000"/>
                </a:spcAft>
                <a:buNone/>
              </a:pPr>
              <a:r>
                <a:rPr lang="en-GB" sz="3000" kern="1200" noProof="0">
                  <a:latin typeface="Helvetica" pitchFamily="2" charset="0"/>
                </a:rPr>
                <a:t>Our group agreements</a:t>
              </a:r>
            </a:p>
          </p:txBody>
        </p:sp>
        <p:sp>
          <p:nvSpPr>
            <p:cNvPr id="9" name="Rectangle: Rounded Corners 8">
              <a:extLst>
                <a:ext uri="{FF2B5EF4-FFF2-40B4-BE49-F238E27FC236}">
                  <a16:creationId xmlns:a16="http://schemas.microsoft.com/office/drawing/2014/main" id="{F5E230B0-B25A-29B7-54C4-B2B4DFF9761B}"/>
                </a:ext>
              </a:extLst>
            </p:cNvPr>
            <p:cNvSpPr/>
            <p:nvPr/>
          </p:nvSpPr>
          <p:spPr>
            <a:xfrm>
              <a:off x="3353467" y="1106561"/>
              <a:ext cx="2401769" cy="1525123"/>
            </a:xfrm>
            <a:prstGeom prst="roundRect">
              <a:avLst>
                <a:gd name="adj" fmla="val 10000"/>
              </a:avLst>
            </a:prstGeom>
            <a:solidFill>
              <a:schemeClr val="accent3"/>
            </a:solidFill>
          </p:spPr>
          <p:style>
            <a:lnRef idx="3">
              <a:schemeClr val="lt1">
                <a:hueOff val="0"/>
                <a:satOff val="0"/>
                <a:lumOff val="0"/>
                <a:alphaOff val="0"/>
              </a:schemeClr>
            </a:lnRef>
            <a:fillRef idx="1">
              <a:scrgbClr r="0" g="0" b="0"/>
            </a:fillRef>
            <a:effectRef idx="1">
              <a:schemeClr val="accent2">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16FDEF6A-E2B7-C47E-8B31-AF19DEE4C987}"/>
                </a:ext>
              </a:extLst>
            </p:cNvPr>
            <p:cNvSpPr/>
            <p:nvPr/>
          </p:nvSpPr>
          <p:spPr>
            <a:xfrm>
              <a:off x="3620330" y="1360081"/>
              <a:ext cx="2401769" cy="1525123"/>
            </a:xfrm>
            <a:custGeom>
              <a:avLst/>
              <a:gdLst>
                <a:gd name="connsiteX0" fmla="*/ 0 w 2401769"/>
                <a:gd name="connsiteY0" fmla="*/ 152512 h 1525123"/>
                <a:gd name="connsiteX1" fmla="*/ 152512 w 2401769"/>
                <a:gd name="connsiteY1" fmla="*/ 0 h 1525123"/>
                <a:gd name="connsiteX2" fmla="*/ 2249257 w 2401769"/>
                <a:gd name="connsiteY2" fmla="*/ 0 h 1525123"/>
                <a:gd name="connsiteX3" fmla="*/ 2401769 w 2401769"/>
                <a:gd name="connsiteY3" fmla="*/ 152512 h 1525123"/>
                <a:gd name="connsiteX4" fmla="*/ 2401769 w 2401769"/>
                <a:gd name="connsiteY4" fmla="*/ 1372611 h 1525123"/>
                <a:gd name="connsiteX5" fmla="*/ 2249257 w 2401769"/>
                <a:gd name="connsiteY5" fmla="*/ 1525123 h 1525123"/>
                <a:gd name="connsiteX6" fmla="*/ 152512 w 2401769"/>
                <a:gd name="connsiteY6" fmla="*/ 1525123 h 1525123"/>
                <a:gd name="connsiteX7" fmla="*/ 0 w 2401769"/>
                <a:gd name="connsiteY7" fmla="*/ 1372611 h 1525123"/>
                <a:gd name="connsiteX8" fmla="*/ 0 w 2401769"/>
                <a:gd name="connsiteY8" fmla="*/ 152512 h 152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1769" h="1525123">
                  <a:moveTo>
                    <a:pt x="0" y="152512"/>
                  </a:moveTo>
                  <a:cubicBezTo>
                    <a:pt x="0" y="68282"/>
                    <a:pt x="68282" y="0"/>
                    <a:pt x="152512" y="0"/>
                  </a:cubicBezTo>
                  <a:lnTo>
                    <a:pt x="2249257" y="0"/>
                  </a:lnTo>
                  <a:cubicBezTo>
                    <a:pt x="2333487" y="0"/>
                    <a:pt x="2401769" y="68282"/>
                    <a:pt x="2401769" y="152512"/>
                  </a:cubicBezTo>
                  <a:lnTo>
                    <a:pt x="2401769" y="1372611"/>
                  </a:lnTo>
                  <a:cubicBezTo>
                    <a:pt x="2401769" y="1456841"/>
                    <a:pt x="2333487" y="1525123"/>
                    <a:pt x="2249257" y="1525123"/>
                  </a:cubicBezTo>
                  <a:lnTo>
                    <a:pt x="152512" y="1525123"/>
                  </a:lnTo>
                  <a:cubicBezTo>
                    <a:pt x="68282" y="1525123"/>
                    <a:pt x="0" y="1456841"/>
                    <a:pt x="0" y="1372611"/>
                  </a:cubicBezTo>
                  <a:lnTo>
                    <a:pt x="0" y="152512"/>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58969" tIns="158969" rIns="158969" bIns="158969" numCol="1" spcCol="1270" anchor="ctr" anchorCtr="0">
              <a:noAutofit/>
            </a:bodyPr>
            <a:lstStyle/>
            <a:p>
              <a:pPr lvl="0" algn="ctr" defTabSz="1333500">
                <a:lnSpc>
                  <a:spcPct val="90000"/>
                </a:lnSpc>
                <a:spcBef>
                  <a:spcPct val="0"/>
                </a:spcBef>
                <a:spcAft>
                  <a:spcPct val="35000"/>
                </a:spcAft>
              </a:pPr>
              <a:r>
                <a:rPr lang="en-GB" sz="3000">
                  <a:latin typeface="Helvetica" pitchFamily="2" charset="0"/>
                </a:rPr>
                <a:t>Ein </a:t>
              </a:r>
              <a:r>
                <a:rPr lang="en-GB" sz="3000" err="1">
                  <a:latin typeface="Helvetica" pitchFamily="2" charset="0"/>
                </a:rPr>
                <a:t>cytundebau</a:t>
              </a:r>
              <a:r>
                <a:rPr lang="en-GB" sz="3000">
                  <a:latin typeface="Helvetica" pitchFamily="2" charset="0"/>
                </a:rPr>
                <a:t> </a:t>
              </a:r>
              <a:r>
                <a:rPr lang="en-GB" sz="3000" err="1">
                  <a:latin typeface="Helvetica" pitchFamily="2" charset="0"/>
                </a:rPr>
                <a:t>grŵp</a:t>
              </a:r>
              <a:endParaRPr lang="en-GB" sz="3000" kern="1200" noProof="0">
                <a:latin typeface="Helvetica" pitchFamily="2" charset="0"/>
              </a:endParaRPr>
            </a:p>
          </p:txBody>
        </p:sp>
      </p:grpSp>
      <p:grpSp>
        <p:nvGrpSpPr>
          <p:cNvPr id="26" name="Group 25">
            <a:extLst>
              <a:ext uri="{FF2B5EF4-FFF2-40B4-BE49-F238E27FC236}">
                <a16:creationId xmlns:a16="http://schemas.microsoft.com/office/drawing/2014/main" id="{57D8F069-AD0E-41F7-7352-6C737374853E}"/>
              </a:ext>
            </a:extLst>
          </p:cNvPr>
          <p:cNvGrpSpPr/>
          <p:nvPr/>
        </p:nvGrpSpPr>
        <p:grpSpPr>
          <a:xfrm>
            <a:off x="6229431" y="1106561"/>
            <a:ext cx="2728164" cy="4710359"/>
            <a:chOff x="6229431" y="1106561"/>
            <a:chExt cx="2728164" cy="4710359"/>
          </a:xfrm>
        </p:grpSpPr>
        <p:sp>
          <p:nvSpPr>
            <p:cNvPr id="20" name="Rectangle: Rounded Corners 19">
              <a:extLst>
                <a:ext uri="{FF2B5EF4-FFF2-40B4-BE49-F238E27FC236}">
                  <a16:creationId xmlns:a16="http://schemas.microsoft.com/office/drawing/2014/main" id="{8F55077C-9926-B593-4E24-B1C8BF54F566}"/>
                </a:ext>
              </a:extLst>
            </p:cNvPr>
            <p:cNvSpPr/>
            <p:nvPr/>
          </p:nvSpPr>
          <p:spPr>
            <a:xfrm>
              <a:off x="6229431" y="4038277"/>
              <a:ext cx="2401769" cy="1525123"/>
            </a:xfrm>
            <a:prstGeom prst="roundRect">
              <a:avLst>
                <a:gd name="adj" fmla="val 10000"/>
              </a:avLst>
            </a:prstGeom>
            <a:solidFill>
              <a:schemeClr val="accent4"/>
            </a:solidFill>
          </p:spPr>
          <p:style>
            <a:lnRef idx="3">
              <a:schemeClr val="lt1">
                <a:hueOff val="0"/>
                <a:satOff val="0"/>
                <a:lumOff val="0"/>
                <a:alphaOff val="0"/>
              </a:schemeClr>
            </a:lnRef>
            <a:fillRef idx="1">
              <a:scrgbClr r="0" g="0" b="0"/>
            </a:fillRef>
            <a:effectRef idx="1">
              <a:schemeClr val="accent2">
                <a:hueOff val="0"/>
                <a:satOff val="0"/>
                <a:lumOff val="0"/>
                <a:alphaOff val="0"/>
              </a:schemeClr>
            </a:effectRef>
            <a:fontRef idx="minor">
              <a:schemeClr val="lt1"/>
            </a:fontRef>
          </p:style>
          <p:txBody>
            <a:bodyPr/>
            <a:lstStyle/>
            <a:p>
              <a:endParaRPr lang="en-GB"/>
            </a:p>
          </p:txBody>
        </p:sp>
        <p:sp>
          <p:nvSpPr>
            <p:cNvPr id="21" name="Freeform: Shape 20">
              <a:extLst>
                <a:ext uri="{FF2B5EF4-FFF2-40B4-BE49-F238E27FC236}">
                  <a16:creationId xmlns:a16="http://schemas.microsoft.com/office/drawing/2014/main" id="{C5F28AF0-096D-3C0F-D439-5B23E346D033}"/>
                </a:ext>
              </a:extLst>
            </p:cNvPr>
            <p:cNvSpPr/>
            <p:nvPr/>
          </p:nvSpPr>
          <p:spPr>
            <a:xfrm>
              <a:off x="6496294" y="4291797"/>
              <a:ext cx="2401769" cy="1525123"/>
            </a:xfrm>
            <a:custGeom>
              <a:avLst/>
              <a:gdLst>
                <a:gd name="connsiteX0" fmla="*/ 0 w 2401769"/>
                <a:gd name="connsiteY0" fmla="*/ 152512 h 1525123"/>
                <a:gd name="connsiteX1" fmla="*/ 152512 w 2401769"/>
                <a:gd name="connsiteY1" fmla="*/ 0 h 1525123"/>
                <a:gd name="connsiteX2" fmla="*/ 2249257 w 2401769"/>
                <a:gd name="connsiteY2" fmla="*/ 0 h 1525123"/>
                <a:gd name="connsiteX3" fmla="*/ 2401769 w 2401769"/>
                <a:gd name="connsiteY3" fmla="*/ 152512 h 1525123"/>
                <a:gd name="connsiteX4" fmla="*/ 2401769 w 2401769"/>
                <a:gd name="connsiteY4" fmla="*/ 1372611 h 1525123"/>
                <a:gd name="connsiteX5" fmla="*/ 2249257 w 2401769"/>
                <a:gd name="connsiteY5" fmla="*/ 1525123 h 1525123"/>
                <a:gd name="connsiteX6" fmla="*/ 152512 w 2401769"/>
                <a:gd name="connsiteY6" fmla="*/ 1525123 h 1525123"/>
                <a:gd name="connsiteX7" fmla="*/ 0 w 2401769"/>
                <a:gd name="connsiteY7" fmla="*/ 1372611 h 1525123"/>
                <a:gd name="connsiteX8" fmla="*/ 0 w 2401769"/>
                <a:gd name="connsiteY8" fmla="*/ 152512 h 152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1769" h="1525123">
                  <a:moveTo>
                    <a:pt x="0" y="152512"/>
                  </a:moveTo>
                  <a:cubicBezTo>
                    <a:pt x="0" y="68282"/>
                    <a:pt x="68282" y="0"/>
                    <a:pt x="152512" y="0"/>
                  </a:cubicBezTo>
                  <a:lnTo>
                    <a:pt x="2249257" y="0"/>
                  </a:lnTo>
                  <a:cubicBezTo>
                    <a:pt x="2333487" y="0"/>
                    <a:pt x="2401769" y="68282"/>
                    <a:pt x="2401769" y="152512"/>
                  </a:cubicBezTo>
                  <a:lnTo>
                    <a:pt x="2401769" y="1372611"/>
                  </a:lnTo>
                  <a:cubicBezTo>
                    <a:pt x="2401769" y="1456841"/>
                    <a:pt x="2333487" y="1525123"/>
                    <a:pt x="2249257" y="1525123"/>
                  </a:cubicBezTo>
                  <a:lnTo>
                    <a:pt x="152512" y="1525123"/>
                  </a:lnTo>
                  <a:cubicBezTo>
                    <a:pt x="68282" y="1525123"/>
                    <a:pt x="0" y="1456841"/>
                    <a:pt x="0" y="1372611"/>
                  </a:cubicBezTo>
                  <a:lnTo>
                    <a:pt x="0" y="152512"/>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58969" tIns="158969" rIns="158969" bIns="158969" numCol="1" spcCol="1270" anchor="ctr" anchorCtr="0">
              <a:noAutofit/>
            </a:bodyPr>
            <a:lstStyle/>
            <a:p>
              <a:pPr marL="0" lvl="0" indent="0" algn="ctr" defTabSz="1333500">
                <a:lnSpc>
                  <a:spcPct val="90000"/>
                </a:lnSpc>
                <a:spcBef>
                  <a:spcPct val="0"/>
                </a:spcBef>
                <a:spcAft>
                  <a:spcPct val="35000"/>
                </a:spcAft>
                <a:buNone/>
              </a:pPr>
              <a:r>
                <a:rPr lang="en-GB" sz="3000" kern="1200" noProof="0">
                  <a:latin typeface="Helvetica" pitchFamily="2" charset="0"/>
                </a:rPr>
                <a:t>University life</a:t>
              </a:r>
            </a:p>
          </p:txBody>
        </p:sp>
        <p:sp>
          <p:nvSpPr>
            <p:cNvPr id="11" name="Rectangle: Rounded Corners 10">
              <a:extLst>
                <a:ext uri="{FF2B5EF4-FFF2-40B4-BE49-F238E27FC236}">
                  <a16:creationId xmlns:a16="http://schemas.microsoft.com/office/drawing/2014/main" id="{C04657D8-B7F0-21FA-AAEE-D335E5234019}"/>
                </a:ext>
              </a:extLst>
            </p:cNvPr>
            <p:cNvSpPr/>
            <p:nvPr/>
          </p:nvSpPr>
          <p:spPr>
            <a:xfrm>
              <a:off x="6288963" y="1106561"/>
              <a:ext cx="2401769" cy="1525123"/>
            </a:xfrm>
            <a:prstGeom prst="roundRect">
              <a:avLst>
                <a:gd name="adj" fmla="val 10000"/>
              </a:avLst>
            </a:prstGeom>
            <a:solidFill>
              <a:schemeClr val="accent4"/>
            </a:solidFill>
          </p:spPr>
          <p:style>
            <a:lnRef idx="3">
              <a:schemeClr val="lt1">
                <a:hueOff val="0"/>
                <a:satOff val="0"/>
                <a:lumOff val="0"/>
                <a:alphaOff val="0"/>
              </a:schemeClr>
            </a:lnRef>
            <a:fillRef idx="1">
              <a:scrgbClr r="0" g="0" b="0"/>
            </a:fillRef>
            <a:effectRef idx="1">
              <a:schemeClr val="accent2">
                <a:hueOff val="0"/>
                <a:satOff val="0"/>
                <a:lumOff val="0"/>
                <a:alphaOff val="0"/>
              </a:schemeClr>
            </a:effectRef>
            <a:fontRef idx="minor">
              <a:schemeClr val="lt1"/>
            </a:fontRef>
          </p:style>
          <p:txBody>
            <a:bodyPr/>
            <a:lstStyle/>
            <a:p>
              <a:endParaRPr lang="en-GB"/>
            </a:p>
          </p:txBody>
        </p:sp>
        <p:sp>
          <p:nvSpPr>
            <p:cNvPr id="12" name="Freeform: Shape 11">
              <a:extLst>
                <a:ext uri="{FF2B5EF4-FFF2-40B4-BE49-F238E27FC236}">
                  <a16:creationId xmlns:a16="http://schemas.microsoft.com/office/drawing/2014/main" id="{4153ABCC-BE99-5854-3C3E-FCE8DA86DD35}"/>
                </a:ext>
              </a:extLst>
            </p:cNvPr>
            <p:cNvSpPr/>
            <p:nvPr/>
          </p:nvSpPr>
          <p:spPr>
            <a:xfrm>
              <a:off x="6555826" y="1360081"/>
              <a:ext cx="2401769" cy="1525123"/>
            </a:xfrm>
            <a:custGeom>
              <a:avLst/>
              <a:gdLst>
                <a:gd name="connsiteX0" fmla="*/ 0 w 2401769"/>
                <a:gd name="connsiteY0" fmla="*/ 152512 h 1525123"/>
                <a:gd name="connsiteX1" fmla="*/ 152512 w 2401769"/>
                <a:gd name="connsiteY1" fmla="*/ 0 h 1525123"/>
                <a:gd name="connsiteX2" fmla="*/ 2249257 w 2401769"/>
                <a:gd name="connsiteY2" fmla="*/ 0 h 1525123"/>
                <a:gd name="connsiteX3" fmla="*/ 2401769 w 2401769"/>
                <a:gd name="connsiteY3" fmla="*/ 152512 h 1525123"/>
                <a:gd name="connsiteX4" fmla="*/ 2401769 w 2401769"/>
                <a:gd name="connsiteY4" fmla="*/ 1372611 h 1525123"/>
                <a:gd name="connsiteX5" fmla="*/ 2249257 w 2401769"/>
                <a:gd name="connsiteY5" fmla="*/ 1525123 h 1525123"/>
                <a:gd name="connsiteX6" fmla="*/ 152512 w 2401769"/>
                <a:gd name="connsiteY6" fmla="*/ 1525123 h 1525123"/>
                <a:gd name="connsiteX7" fmla="*/ 0 w 2401769"/>
                <a:gd name="connsiteY7" fmla="*/ 1372611 h 1525123"/>
                <a:gd name="connsiteX8" fmla="*/ 0 w 2401769"/>
                <a:gd name="connsiteY8" fmla="*/ 152512 h 152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1769" h="1525123">
                  <a:moveTo>
                    <a:pt x="0" y="152512"/>
                  </a:moveTo>
                  <a:cubicBezTo>
                    <a:pt x="0" y="68282"/>
                    <a:pt x="68282" y="0"/>
                    <a:pt x="152512" y="0"/>
                  </a:cubicBezTo>
                  <a:lnTo>
                    <a:pt x="2249257" y="0"/>
                  </a:lnTo>
                  <a:cubicBezTo>
                    <a:pt x="2333487" y="0"/>
                    <a:pt x="2401769" y="68282"/>
                    <a:pt x="2401769" y="152512"/>
                  </a:cubicBezTo>
                  <a:lnTo>
                    <a:pt x="2401769" y="1372611"/>
                  </a:lnTo>
                  <a:cubicBezTo>
                    <a:pt x="2401769" y="1456841"/>
                    <a:pt x="2333487" y="1525123"/>
                    <a:pt x="2249257" y="1525123"/>
                  </a:cubicBezTo>
                  <a:lnTo>
                    <a:pt x="152512" y="1525123"/>
                  </a:lnTo>
                  <a:cubicBezTo>
                    <a:pt x="68282" y="1525123"/>
                    <a:pt x="0" y="1456841"/>
                    <a:pt x="0" y="1372611"/>
                  </a:cubicBezTo>
                  <a:lnTo>
                    <a:pt x="0" y="152512"/>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58969" tIns="158969" rIns="158969" bIns="158969" numCol="1" spcCol="1270" anchor="ctr" anchorCtr="0">
              <a:noAutofit/>
            </a:bodyPr>
            <a:lstStyle/>
            <a:p>
              <a:pPr lvl="0" algn="ctr" defTabSz="1333500">
                <a:lnSpc>
                  <a:spcPct val="90000"/>
                </a:lnSpc>
                <a:spcBef>
                  <a:spcPct val="0"/>
                </a:spcBef>
                <a:spcAft>
                  <a:spcPct val="35000"/>
                </a:spcAft>
              </a:pPr>
              <a:r>
                <a:rPr lang="en-GB" sz="3000" err="1">
                  <a:latin typeface="Helvetica" pitchFamily="2" charset="0"/>
                </a:rPr>
                <a:t>Bywyd</a:t>
              </a:r>
              <a:r>
                <a:rPr lang="en-GB" sz="3000">
                  <a:latin typeface="Helvetica" pitchFamily="2" charset="0"/>
                </a:rPr>
                <a:t> </a:t>
              </a:r>
              <a:r>
                <a:rPr lang="en-GB" sz="3000" err="1">
                  <a:latin typeface="Helvetica" pitchFamily="2" charset="0"/>
                </a:rPr>
                <a:t>prifysgol</a:t>
              </a:r>
              <a:endParaRPr lang="en-GB" sz="3000" kern="1200" noProof="0">
                <a:latin typeface="Helvetica" pitchFamily="2" charset="0"/>
              </a:endParaRPr>
            </a:p>
          </p:txBody>
        </p:sp>
      </p:grpSp>
      <p:grpSp>
        <p:nvGrpSpPr>
          <p:cNvPr id="27" name="Group 26">
            <a:extLst>
              <a:ext uri="{FF2B5EF4-FFF2-40B4-BE49-F238E27FC236}">
                <a16:creationId xmlns:a16="http://schemas.microsoft.com/office/drawing/2014/main" id="{8902C661-8369-5458-BC72-FBDC1B8AB5E7}"/>
              </a:ext>
            </a:extLst>
          </p:cNvPr>
          <p:cNvGrpSpPr/>
          <p:nvPr/>
        </p:nvGrpSpPr>
        <p:grpSpPr>
          <a:xfrm>
            <a:off x="9218400" y="1106561"/>
            <a:ext cx="2681375" cy="4710359"/>
            <a:chOff x="9164926" y="1106561"/>
            <a:chExt cx="2681375" cy="4710359"/>
          </a:xfrm>
        </p:grpSpPr>
        <p:sp>
          <p:nvSpPr>
            <p:cNvPr id="22" name="Rectangle: Rounded Corners 21">
              <a:extLst>
                <a:ext uri="{FF2B5EF4-FFF2-40B4-BE49-F238E27FC236}">
                  <a16:creationId xmlns:a16="http://schemas.microsoft.com/office/drawing/2014/main" id="{28B3C07E-545B-5A0E-DB95-3FA54DAE72C8}"/>
                </a:ext>
              </a:extLst>
            </p:cNvPr>
            <p:cNvSpPr/>
            <p:nvPr/>
          </p:nvSpPr>
          <p:spPr>
            <a:xfrm>
              <a:off x="9164926" y="4038277"/>
              <a:ext cx="2401769" cy="1525123"/>
            </a:xfrm>
            <a:prstGeom prst="roundRect">
              <a:avLst>
                <a:gd name="adj" fmla="val 10000"/>
              </a:avLst>
            </a:prstGeom>
            <a:solidFill>
              <a:schemeClr val="accent5"/>
            </a:solidFill>
          </p:spPr>
          <p:style>
            <a:lnRef idx="3">
              <a:schemeClr val="lt1">
                <a:hueOff val="0"/>
                <a:satOff val="0"/>
                <a:lumOff val="0"/>
                <a:alphaOff val="0"/>
              </a:schemeClr>
            </a:lnRef>
            <a:fillRef idx="1">
              <a:scrgbClr r="0" g="0" b="0"/>
            </a:fillRef>
            <a:effectRef idx="1">
              <a:schemeClr val="accent2">
                <a:hueOff val="0"/>
                <a:satOff val="0"/>
                <a:lumOff val="0"/>
                <a:alphaOff val="0"/>
              </a:schemeClr>
            </a:effectRef>
            <a:fontRef idx="minor">
              <a:schemeClr val="lt1"/>
            </a:fontRef>
          </p:style>
          <p:txBody>
            <a:bodyPr/>
            <a:lstStyle/>
            <a:p>
              <a:endParaRPr lang="en-GB"/>
            </a:p>
          </p:txBody>
        </p:sp>
        <p:sp>
          <p:nvSpPr>
            <p:cNvPr id="23" name="Freeform: Shape 22">
              <a:extLst>
                <a:ext uri="{FF2B5EF4-FFF2-40B4-BE49-F238E27FC236}">
                  <a16:creationId xmlns:a16="http://schemas.microsoft.com/office/drawing/2014/main" id="{4DA7D0B8-E51E-875D-E90B-F400080081C4}"/>
                </a:ext>
              </a:extLst>
            </p:cNvPr>
            <p:cNvSpPr/>
            <p:nvPr/>
          </p:nvSpPr>
          <p:spPr>
            <a:xfrm>
              <a:off x="9431790" y="4291797"/>
              <a:ext cx="2401769" cy="1525123"/>
            </a:xfrm>
            <a:custGeom>
              <a:avLst/>
              <a:gdLst>
                <a:gd name="connsiteX0" fmla="*/ 0 w 2401769"/>
                <a:gd name="connsiteY0" fmla="*/ 152512 h 1525123"/>
                <a:gd name="connsiteX1" fmla="*/ 152512 w 2401769"/>
                <a:gd name="connsiteY1" fmla="*/ 0 h 1525123"/>
                <a:gd name="connsiteX2" fmla="*/ 2249257 w 2401769"/>
                <a:gd name="connsiteY2" fmla="*/ 0 h 1525123"/>
                <a:gd name="connsiteX3" fmla="*/ 2401769 w 2401769"/>
                <a:gd name="connsiteY3" fmla="*/ 152512 h 1525123"/>
                <a:gd name="connsiteX4" fmla="*/ 2401769 w 2401769"/>
                <a:gd name="connsiteY4" fmla="*/ 1372611 h 1525123"/>
                <a:gd name="connsiteX5" fmla="*/ 2249257 w 2401769"/>
                <a:gd name="connsiteY5" fmla="*/ 1525123 h 1525123"/>
                <a:gd name="connsiteX6" fmla="*/ 152512 w 2401769"/>
                <a:gd name="connsiteY6" fmla="*/ 1525123 h 1525123"/>
                <a:gd name="connsiteX7" fmla="*/ 0 w 2401769"/>
                <a:gd name="connsiteY7" fmla="*/ 1372611 h 1525123"/>
                <a:gd name="connsiteX8" fmla="*/ 0 w 2401769"/>
                <a:gd name="connsiteY8" fmla="*/ 152512 h 152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1769" h="1525123">
                  <a:moveTo>
                    <a:pt x="0" y="152512"/>
                  </a:moveTo>
                  <a:cubicBezTo>
                    <a:pt x="0" y="68282"/>
                    <a:pt x="68282" y="0"/>
                    <a:pt x="152512" y="0"/>
                  </a:cubicBezTo>
                  <a:lnTo>
                    <a:pt x="2249257" y="0"/>
                  </a:lnTo>
                  <a:cubicBezTo>
                    <a:pt x="2333487" y="0"/>
                    <a:pt x="2401769" y="68282"/>
                    <a:pt x="2401769" y="152512"/>
                  </a:cubicBezTo>
                  <a:lnTo>
                    <a:pt x="2401769" y="1372611"/>
                  </a:lnTo>
                  <a:cubicBezTo>
                    <a:pt x="2401769" y="1456841"/>
                    <a:pt x="2333487" y="1525123"/>
                    <a:pt x="2249257" y="1525123"/>
                  </a:cubicBezTo>
                  <a:lnTo>
                    <a:pt x="152512" y="1525123"/>
                  </a:lnTo>
                  <a:cubicBezTo>
                    <a:pt x="68282" y="1525123"/>
                    <a:pt x="0" y="1456841"/>
                    <a:pt x="0" y="1372611"/>
                  </a:cubicBezTo>
                  <a:lnTo>
                    <a:pt x="0" y="152512"/>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58969" tIns="158969" rIns="158969" bIns="158969" numCol="1" spcCol="1270" anchor="ctr" anchorCtr="0">
              <a:noAutofit/>
            </a:bodyPr>
            <a:lstStyle/>
            <a:p>
              <a:pPr marL="0" lvl="0" indent="0" algn="ctr" defTabSz="1333500">
                <a:lnSpc>
                  <a:spcPct val="90000"/>
                </a:lnSpc>
                <a:spcBef>
                  <a:spcPct val="0"/>
                </a:spcBef>
                <a:spcAft>
                  <a:spcPct val="35000"/>
                </a:spcAft>
                <a:buNone/>
              </a:pPr>
              <a:r>
                <a:rPr lang="en-GB" sz="3000" kern="1200" noProof="0">
                  <a:latin typeface="Helvetica" pitchFamily="2" charset="0"/>
                </a:rPr>
                <a:t>Student Reps </a:t>
              </a:r>
            </a:p>
          </p:txBody>
        </p:sp>
        <p:sp>
          <p:nvSpPr>
            <p:cNvPr id="13" name="Rectangle: Rounded Corners 12">
              <a:extLst>
                <a:ext uri="{FF2B5EF4-FFF2-40B4-BE49-F238E27FC236}">
                  <a16:creationId xmlns:a16="http://schemas.microsoft.com/office/drawing/2014/main" id="{C3B0B091-2B97-7934-78A1-3343E71AC137}"/>
                </a:ext>
              </a:extLst>
            </p:cNvPr>
            <p:cNvSpPr/>
            <p:nvPr/>
          </p:nvSpPr>
          <p:spPr>
            <a:xfrm>
              <a:off x="9224458" y="1106561"/>
              <a:ext cx="2401769" cy="1525123"/>
            </a:xfrm>
            <a:prstGeom prst="roundRect">
              <a:avLst>
                <a:gd name="adj" fmla="val 10000"/>
              </a:avLst>
            </a:prstGeom>
            <a:solidFill>
              <a:schemeClr val="accent5"/>
            </a:solidFill>
          </p:spPr>
          <p:style>
            <a:lnRef idx="3">
              <a:schemeClr val="lt1">
                <a:hueOff val="0"/>
                <a:satOff val="0"/>
                <a:lumOff val="0"/>
                <a:alphaOff val="0"/>
              </a:schemeClr>
            </a:lnRef>
            <a:fillRef idx="1">
              <a:scrgbClr r="0" g="0" b="0"/>
            </a:fillRef>
            <a:effectRef idx="1">
              <a:schemeClr val="accent2">
                <a:hueOff val="0"/>
                <a:satOff val="0"/>
                <a:lumOff val="0"/>
                <a:alphaOff val="0"/>
              </a:schemeClr>
            </a:effectRef>
            <a:fontRef idx="minor">
              <a:schemeClr val="lt1"/>
            </a:fontRef>
          </p:style>
          <p:txBody>
            <a:bodyPr/>
            <a:lstStyle/>
            <a:p>
              <a:endParaRPr lang="en-GB"/>
            </a:p>
          </p:txBody>
        </p:sp>
        <p:sp>
          <p:nvSpPr>
            <p:cNvPr id="14" name="Freeform: Shape 13">
              <a:extLst>
                <a:ext uri="{FF2B5EF4-FFF2-40B4-BE49-F238E27FC236}">
                  <a16:creationId xmlns:a16="http://schemas.microsoft.com/office/drawing/2014/main" id="{B93E117E-27CF-AE39-7544-03B89B0C116C}"/>
                </a:ext>
              </a:extLst>
            </p:cNvPr>
            <p:cNvSpPr/>
            <p:nvPr/>
          </p:nvSpPr>
          <p:spPr>
            <a:xfrm>
              <a:off x="9330901" y="1467028"/>
              <a:ext cx="2515400" cy="1525123"/>
            </a:xfrm>
            <a:custGeom>
              <a:avLst/>
              <a:gdLst>
                <a:gd name="connsiteX0" fmla="*/ 0 w 2401769"/>
                <a:gd name="connsiteY0" fmla="*/ 152512 h 1525123"/>
                <a:gd name="connsiteX1" fmla="*/ 152512 w 2401769"/>
                <a:gd name="connsiteY1" fmla="*/ 0 h 1525123"/>
                <a:gd name="connsiteX2" fmla="*/ 2249257 w 2401769"/>
                <a:gd name="connsiteY2" fmla="*/ 0 h 1525123"/>
                <a:gd name="connsiteX3" fmla="*/ 2401769 w 2401769"/>
                <a:gd name="connsiteY3" fmla="*/ 152512 h 1525123"/>
                <a:gd name="connsiteX4" fmla="*/ 2401769 w 2401769"/>
                <a:gd name="connsiteY4" fmla="*/ 1372611 h 1525123"/>
                <a:gd name="connsiteX5" fmla="*/ 2249257 w 2401769"/>
                <a:gd name="connsiteY5" fmla="*/ 1525123 h 1525123"/>
                <a:gd name="connsiteX6" fmla="*/ 152512 w 2401769"/>
                <a:gd name="connsiteY6" fmla="*/ 1525123 h 1525123"/>
                <a:gd name="connsiteX7" fmla="*/ 0 w 2401769"/>
                <a:gd name="connsiteY7" fmla="*/ 1372611 h 1525123"/>
                <a:gd name="connsiteX8" fmla="*/ 0 w 2401769"/>
                <a:gd name="connsiteY8" fmla="*/ 152512 h 152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1769" h="1525123">
                  <a:moveTo>
                    <a:pt x="0" y="152512"/>
                  </a:moveTo>
                  <a:cubicBezTo>
                    <a:pt x="0" y="68282"/>
                    <a:pt x="68282" y="0"/>
                    <a:pt x="152512" y="0"/>
                  </a:cubicBezTo>
                  <a:lnTo>
                    <a:pt x="2249257" y="0"/>
                  </a:lnTo>
                  <a:cubicBezTo>
                    <a:pt x="2333487" y="0"/>
                    <a:pt x="2401769" y="68282"/>
                    <a:pt x="2401769" y="152512"/>
                  </a:cubicBezTo>
                  <a:lnTo>
                    <a:pt x="2401769" y="1372611"/>
                  </a:lnTo>
                  <a:cubicBezTo>
                    <a:pt x="2401769" y="1456841"/>
                    <a:pt x="2333487" y="1525123"/>
                    <a:pt x="2249257" y="1525123"/>
                  </a:cubicBezTo>
                  <a:lnTo>
                    <a:pt x="152512" y="1525123"/>
                  </a:lnTo>
                  <a:cubicBezTo>
                    <a:pt x="68282" y="1525123"/>
                    <a:pt x="0" y="1456841"/>
                    <a:pt x="0" y="1372611"/>
                  </a:cubicBezTo>
                  <a:lnTo>
                    <a:pt x="0" y="152512"/>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58969" tIns="158969" rIns="158969" bIns="158969" numCol="1" spcCol="1270" anchor="ctr" anchorCtr="0">
              <a:noAutofit/>
            </a:bodyPr>
            <a:lstStyle/>
            <a:p>
              <a:pPr algn="ctr" defTabSz="1333500">
                <a:lnSpc>
                  <a:spcPct val="90000"/>
                </a:lnSpc>
                <a:spcBef>
                  <a:spcPct val="0"/>
                </a:spcBef>
                <a:spcAft>
                  <a:spcPct val="35000"/>
                </a:spcAft>
              </a:pPr>
              <a:r>
                <a:rPr lang="en-GB" sz="2600" err="1">
                  <a:latin typeface="Helvetica"/>
                  <a:cs typeface="Helvetica"/>
                </a:rPr>
                <a:t>Cynrychiolwyr</a:t>
              </a:r>
              <a:r>
                <a:rPr lang="en-GB" sz="2600">
                  <a:latin typeface="Helvetica"/>
                  <a:cs typeface="Helvetica"/>
                </a:rPr>
                <a:t> </a:t>
              </a:r>
              <a:r>
                <a:rPr lang="en-GB" sz="2600" err="1">
                  <a:latin typeface="Helvetica"/>
                  <a:cs typeface="Helvetica"/>
                </a:rPr>
                <a:t>myfyrwyr</a:t>
              </a:r>
              <a:endParaRPr lang="en-GB" sz="2600" kern="1200" noProof="0">
                <a:latin typeface="Helvetica"/>
                <a:cs typeface="Helvetica"/>
              </a:endParaRPr>
            </a:p>
          </p:txBody>
        </p:sp>
      </p:grpSp>
    </p:spTree>
    <p:extLst>
      <p:ext uri="{BB962C8B-B14F-4D97-AF65-F5344CB8AC3E}">
        <p14:creationId xmlns:p14="http://schemas.microsoft.com/office/powerpoint/2010/main" val="196114254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left)">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24"/>
                                        </p:tgtEl>
                                        <p:attrNameLst>
                                          <p:attrName>style.visibility</p:attrName>
                                        </p:attrNameLst>
                                      </p:cBhvr>
                                      <p:to>
                                        <p:strVal val="visible"/>
                                      </p:to>
                                    </p:set>
                                    <p:animEffect transition="in" filter="fade">
                                      <p:cBhvr>
                                        <p:cTn id="15" dur="1000"/>
                                        <p:tgtEl>
                                          <p:spTgt spid="24"/>
                                        </p:tgtEl>
                                      </p:cBhvr>
                                    </p:animEffect>
                                    <p:anim calcmode="lin" valueType="num">
                                      <p:cBhvr>
                                        <p:cTn id="16" dur="1000" fill="hold"/>
                                        <p:tgtEl>
                                          <p:spTgt spid="24"/>
                                        </p:tgtEl>
                                        <p:attrNameLst>
                                          <p:attrName>ppt_x</p:attrName>
                                        </p:attrNameLst>
                                      </p:cBhvr>
                                      <p:tavLst>
                                        <p:tav tm="0">
                                          <p:val>
                                            <p:strVal val="#ppt_x"/>
                                          </p:val>
                                        </p:tav>
                                        <p:tav tm="100000">
                                          <p:val>
                                            <p:strVal val="#ppt_x"/>
                                          </p:val>
                                        </p:tav>
                                      </p:tavLst>
                                    </p:anim>
                                    <p:anim calcmode="lin" valueType="num">
                                      <p:cBhvr>
                                        <p:cTn id="17"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1000"/>
                                        <p:tgtEl>
                                          <p:spTgt spid="25"/>
                                        </p:tgtEl>
                                      </p:cBhvr>
                                    </p:animEffect>
                                    <p:anim calcmode="lin" valueType="num">
                                      <p:cBhvr>
                                        <p:cTn id="23" dur="1000" fill="hold"/>
                                        <p:tgtEl>
                                          <p:spTgt spid="25"/>
                                        </p:tgtEl>
                                        <p:attrNameLst>
                                          <p:attrName>ppt_x</p:attrName>
                                        </p:attrNameLst>
                                      </p:cBhvr>
                                      <p:tavLst>
                                        <p:tav tm="0">
                                          <p:val>
                                            <p:strVal val="#ppt_x"/>
                                          </p:val>
                                        </p:tav>
                                        <p:tav tm="100000">
                                          <p:val>
                                            <p:strVal val="#ppt_x"/>
                                          </p:val>
                                        </p:tav>
                                      </p:tavLst>
                                    </p:anim>
                                    <p:anim calcmode="lin" valueType="num">
                                      <p:cBhvr>
                                        <p:cTn id="24"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26"/>
                                        </p:tgtEl>
                                        <p:attrNameLst>
                                          <p:attrName>style.visibility</p:attrName>
                                        </p:attrNameLst>
                                      </p:cBhvr>
                                      <p:to>
                                        <p:strVal val="visible"/>
                                      </p:to>
                                    </p:set>
                                    <p:animEffect transition="in" filter="fade">
                                      <p:cBhvr>
                                        <p:cTn id="29" dur="1000"/>
                                        <p:tgtEl>
                                          <p:spTgt spid="26"/>
                                        </p:tgtEl>
                                      </p:cBhvr>
                                    </p:animEffect>
                                    <p:anim calcmode="lin" valueType="num">
                                      <p:cBhvr>
                                        <p:cTn id="30" dur="1000" fill="hold"/>
                                        <p:tgtEl>
                                          <p:spTgt spid="26"/>
                                        </p:tgtEl>
                                        <p:attrNameLst>
                                          <p:attrName>ppt_x</p:attrName>
                                        </p:attrNameLst>
                                      </p:cBhvr>
                                      <p:tavLst>
                                        <p:tav tm="0">
                                          <p:val>
                                            <p:strVal val="#ppt_x"/>
                                          </p:val>
                                        </p:tav>
                                        <p:tav tm="100000">
                                          <p:val>
                                            <p:strVal val="#ppt_x"/>
                                          </p:val>
                                        </p:tav>
                                      </p:tavLst>
                                    </p:anim>
                                    <p:anim calcmode="lin" valueType="num">
                                      <p:cBhvr>
                                        <p:cTn id="31"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27"/>
                                        </p:tgtEl>
                                        <p:attrNameLst>
                                          <p:attrName>style.visibility</p:attrName>
                                        </p:attrNameLst>
                                      </p:cBhvr>
                                      <p:to>
                                        <p:strVal val="visible"/>
                                      </p:to>
                                    </p:set>
                                    <p:animEffect transition="in" filter="fade">
                                      <p:cBhvr>
                                        <p:cTn id="36" dur="1000"/>
                                        <p:tgtEl>
                                          <p:spTgt spid="27"/>
                                        </p:tgtEl>
                                      </p:cBhvr>
                                    </p:animEffect>
                                    <p:anim calcmode="lin" valueType="num">
                                      <p:cBhvr>
                                        <p:cTn id="37" dur="1000" fill="hold"/>
                                        <p:tgtEl>
                                          <p:spTgt spid="27"/>
                                        </p:tgtEl>
                                        <p:attrNameLst>
                                          <p:attrName>ppt_x</p:attrName>
                                        </p:attrNameLst>
                                      </p:cBhvr>
                                      <p:tavLst>
                                        <p:tav tm="0">
                                          <p:val>
                                            <p:strVal val="#ppt_x"/>
                                          </p:val>
                                        </p:tav>
                                        <p:tav tm="100000">
                                          <p:val>
                                            <p:strVal val="#ppt_x"/>
                                          </p:val>
                                        </p:tav>
                                      </p:tavLst>
                                    </p:anim>
                                    <p:anim calcmode="lin" valueType="num">
                                      <p:cBhvr>
                                        <p:cTn id="38"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EA2A44-EBFC-988C-C1A9-0ACBDCD4EFA8}"/>
            </a:ext>
          </a:extLst>
        </p:cNvPr>
        <p:cNvGrpSpPr/>
        <p:nvPr/>
      </p:nvGrpSpPr>
      <p:grpSpPr>
        <a:xfrm>
          <a:off x="0" y="0"/>
          <a:ext cx="0" cy="0"/>
          <a:chOff x="0" y="0"/>
          <a:chExt cx="0" cy="0"/>
        </a:xfrm>
      </p:grpSpPr>
      <p:pic>
        <p:nvPicPr>
          <p:cNvPr id="2" name="Picture 1" descr="Two hikers helping one another up a rock">
            <a:extLst>
              <a:ext uri="{FF2B5EF4-FFF2-40B4-BE49-F238E27FC236}">
                <a16:creationId xmlns:a16="http://schemas.microsoft.com/office/drawing/2014/main" id="{D2E0988F-5DD7-E0A3-5579-E3D2B9192C02}"/>
              </a:ext>
            </a:extLst>
          </p:cNvPr>
          <p:cNvPicPr>
            <a:picLocks noGrp="1" noRot="1" noChangeAspect="1" noMove="1" noResize="1" noEditPoints="1" noAdjustHandles="1" noChangeArrowheads="1" noChangeShapeType="1" noCrop="1"/>
          </p:cNvPicPr>
          <p:nvPr/>
        </p:nvPicPr>
        <p:blipFill>
          <a:blip r:embed="rId3"/>
          <a:srcRect t="19536" b="19536"/>
          <a:stretch/>
        </p:blipFill>
        <p:spPr>
          <a:xfrm>
            <a:off x="0" y="955535"/>
            <a:ext cx="12194385" cy="4959163"/>
          </a:xfrm>
          <a:prstGeom prst="rect">
            <a:avLst/>
          </a:prstGeom>
        </p:spPr>
      </p:pic>
      <p:sp>
        <p:nvSpPr>
          <p:cNvPr id="3" name="Title 1">
            <a:extLst>
              <a:ext uri="{FF2B5EF4-FFF2-40B4-BE49-F238E27FC236}">
                <a16:creationId xmlns:a16="http://schemas.microsoft.com/office/drawing/2014/main" id="{1101D45F-1DDA-2BEE-39AF-FF6F08AD09E1}"/>
              </a:ext>
            </a:extLst>
          </p:cNvPr>
          <p:cNvSpPr txBox="1">
            <a:spLocks/>
          </p:cNvSpPr>
          <p:nvPr/>
        </p:nvSpPr>
        <p:spPr>
          <a:xfrm>
            <a:off x="4760843" y="873991"/>
            <a:ext cx="7169816" cy="472883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b="1" err="1">
                <a:solidFill>
                  <a:schemeClr val="bg1"/>
                </a:solidFill>
                <a:highlight>
                  <a:srgbClr val="000080"/>
                </a:highlight>
                <a:latin typeface="AkzidenzGrotesk"/>
              </a:rPr>
              <a:t>Addysgeg</a:t>
            </a:r>
            <a:r>
              <a:rPr lang="en-GB" sz="5400" b="1">
                <a:solidFill>
                  <a:schemeClr val="bg1"/>
                </a:solidFill>
                <a:highlight>
                  <a:srgbClr val="000080"/>
                </a:highlight>
                <a:latin typeface="AkzidenzGrotesk"/>
              </a:rPr>
              <a:t> </a:t>
            </a:r>
            <a:r>
              <a:rPr lang="en-GB" sz="5400" b="1" err="1">
                <a:solidFill>
                  <a:schemeClr val="bg1"/>
                </a:solidFill>
                <a:highlight>
                  <a:srgbClr val="000080"/>
                </a:highlight>
                <a:latin typeface="AkzidenzGrotesk"/>
              </a:rPr>
              <a:t>Caredigrwydd</a:t>
            </a:r>
            <a:endParaRPr lang="en-GB" sz="5400" b="1" noProof="0">
              <a:solidFill>
                <a:schemeClr val="bg1"/>
              </a:solidFill>
              <a:highlight>
                <a:srgbClr val="000080"/>
              </a:highlight>
              <a:latin typeface="AkzidenzGrotesk"/>
            </a:endParaRPr>
          </a:p>
          <a:p>
            <a:endParaRPr lang="en-GB" sz="5400" b="1" noProof="0">
              <a:solidFill>
                <a:schemeClr val="bg1"/>
              </a:solidFill>
              <a:highlight>
                <a:srgbClr val="000080"/>
              </a:highlight>
              <a:latin typeface="AkzidenzGrotesk"/>
            </a:endParaRPr>
          </a:p>
          <a:p>
            <a:endParaRPr lang="en-GB" sz="5400" b="1" noProof="0">
              <a:solidFill>
                <a:schemeClr val="bg1"/>
              </a:solidFill>
              <a:highlight>
                <a:srgbClr val="000080"/>
              </a:highlight>
              <a:latin typeface="AkzidenzGrotesk"/>
            </a:endParaRPr>
          </a:p>
          <a:p>
            <a:pPr algn="r"/>
            <a:r>
              <a:rPr lang="en-GB" sz="5400" b="1" i="1" noProof="0">
                <a:solidFill>
                  <a:schemeClr val="bg1"/>
                </a:solidFill>
                <a:highlight>
                  <a:srgbClr val="000080"/>
                </a:highlight>
                <a:latin typeface="AkzidenzGrotesk"/>
              </a:rPr>
              <a:t>Pedagogy </a:t>
            </a:r>
          </a:p>
          <a:p>
            <a:pPr algn="r"/>
            <a:r>
              <a:rPr lang="en-GB" sz="5400" b="1" i="1" noProof="0">
                <a:solidFill>
                  <a:schemeClr val="bg1"/>
                </a:solidFill>
                <a:highlight>
                  <a:srgbClr val="000080"/>
                </a:highlight>
                <a:latin typeface="AkzidenzGrotesk"/>
              </a:rPr>
              <a:t>of Kindness</a:t>
            </a:r>
          </a:p>
        </p:txBody>
      </p:sp>
      <p:sp>
        <p:nvSpPr>
          <p:cNvPr id="4" name="TextBox 3">
            <a:extLst>
              <a:ext uri="{FF2B5EF4-FFF2-40B4-BE49-F238E27FC236}">
                <a16:creationId xmlns:a16="http://schemas.microsoft.com/office/drawing/2014/main" id="{62D9082C-0DA3-0A64-8D07-9D6CFDEEB93B}"/>
              </a:ext>
            </a:extLst>
          </p:cNvPr>
          <p:cNvSpPr txBox="1"/>
          <p:nvPr/>
        </p:nvSpPr>
        <p:spPr>
          <a:xfrm>
            <a:off x="-13649" y="5418161"/>
            <a:ext cx="2585107" cy="369332"/>
          </a:xfrm>
          <a:prstGeom prst="rect">
            <a:avLst/>
          </a:prstGeom>
          <a:noFill/>
        </p:spPr>
        <p:txBody>
          <a:bodyPr wrap="square" rtlCol="0">
            <a:spAutoFit/>
          </a:bodyPr>
          <a:lstStyle/>
          <a:p>
            <a:r>
              <a:rPr lang="en-GB" b="1" noProof="0">
                <a:solidFill>
                  <a:schemeClr val="bg1"/>
                </a:solidFill>
              </a:rPr>
              <a:t>( Fox &amp; Aspland, 2024)</a:t>
            </a:r>
          </a:p>
        </p:txBody>
      </p:sp>
    </p:spTree>
    <p:extLst>
      <p:ext uri="{BB962C8B-B14F-4D97-AF65-F5344CB8AC3E}">
        <p14:creationId xmlns:p14="http://schemas.microsoft.com/office/powerpoint/2010/main" val="176892989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Google Shape;903;p34">
            <a:extLst>
              <a:ext uri="{FF2B5EF4-FFF2-40B4-BE49-F238E27FC236}">
                <a16:creationId xmlns:a16="http://schemas.microsoft.com/office/drawing/2014/main" id="{D17BDBF9-CAFA-F5A3-3776-45A6C2E81D78}"/>
              </a:ext>
            </a:extLst>
          </p:cNvPr>
          <p:cNvSpPr/>
          <p:nvPr/>
        </p:nvSpPr>
        <p:spPr>
          <a:xfrm>
            <a:off x="-2887049" y="4441269"/>
            <a:ext cx="2710085" cy="1062916"/>
          </a:xfrm>
          <a:prstGeom prst="roundRect">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Clr>
                <a:srgbClr val="000000"/>
              </a:buClr>
              <a:buSzPts val="1100"/>
              <a:buFont typeface="Arial"/>
              <a:buNone/>
            </a:pPr>
            <a:r>
              <a:rPr lang="en-GB" sz="2400" noProof="0">
                <a:solidFill>
                  <a:srgbClr val="FFFFFF"/>
                </a:solidFill>
                <a:latin typeface="AkzidenzGrotesk" panose="02000903050000020004" pitchFamily="2" charset="0"/>
                <a:ea typeface="Fira Sans Extra Condensed Medium"/>
                <a:cs typeface="Fira Sans Extra Condensed Medium"/>
                <a:sym typeface="Fira Sans Extra Condensed Medium"/>
              </a:rPr>
              <a:t>Step 04</a:t>
            </a:r>
            <a:endParaRPr lang="en-GB" sz="2400" noProof="0">
              <a:solidFill>
                <a:srgbClr val="FFFFFF"/>
              </a:solidFill>
              <a:latin typeface="AkzidenzGrotesk" panose="02000903050000020004" pitchFamily="2" charset="0"/>
            </a:endParaRPr>
          </a:p>
        </p:txBody>
      </p:sp>
      <p:grpSp>
        <p:nvGrpSpPr>
          <p:cNvPr id="51" name="Group 50">
            <a:extLst>
              <a:ext uri="{FF2B5EF4-FFF2-40B4-BE49-F238E27FC236}">
                <a16:creationId xmlns:a16="http://schemas.microsoft.com/office/drawing/2014/main" id="{8D2BA1F2-5E17-E120-F784-C91766A38AE6}"/>
              </a:ext>
            </a:extLst>
          </p:cNvPr>
          <p:cNvGrpSpPr/>
          <p:nvPr/>
        </p:nvGrpSpPr>
        <p:grpSpPr>
          <a:xfrm>
            <a:off x="-5799367" y="4451393"/>
            <a:ext cx="2243572" cy="1448817"/>
            <a:chOff x="1579430" y="4581046"/>
            <a:chExt cx="2243572" cy="1448817"/>
          </a:xfrm>
        </p:grpSpPr>
        <p:sp>
          <p:nvSpPr>
            <p:cNvPr id="3" name="Google Shape;898;p34">
              <a:extLst>
                <a:ext uri="{FF2B5EF4-FFF2-40B4-BE49-F238E27FC236}">
                  <a16:creationId xmlns:a16="http://schemas.microsoft.com/office/drawing/2014/main" id="{E0091FAF-8D51-F64D-34DA-6845526F1B81}"/>
                </a:ext>
              </a:extLst>
            </p:cNvPr>
            <p:cNvSpPr/>
            <p:nvPr/>
          </p:nvSpPr>
          <p:spPr>
            <a:xfrm>
              <a:off x="1579430" y="4581046"/>
              <a:ext cx="1448817" cy="1448817"/>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None/>
              </a:pPr>
              <a:endParaRPr lang="en-GB" noProof="0">
                <a:solidFill>
                  <a:srgbClr val="434343"/>
                </a:solidFill>
                <a:latin typeface="AkzidenzGrotesk" panose="02000903050000020004" pitchFamily="2" charset="0"/>
                <a:ea typeface="Fira Sans Extra Condensed Medium"/>
                <a:cs typeface="Fira Sans Extra Condensed Medium"/>
                <a:sym typeface="Fira Sans Extra Condensed Medium"/>
              </a:endParaRPr>
            </a:p>
          </p:txBody>
        </p:sp>
        <p:sp>
          <p:nvSpPr>
            <p:cNvPr id="4" name="Google Shape;899;p34">
              <a:extLst>
                <a:ext uri="{FF2B5EF4-FFF2-40B4-BE49-F238E27FC236}">
                  <a16:creationId xmlns:a16="http://schemas.microsoft.com/office/drawing/2014/main" id="{C0AE1BF2-3072-A0C8-E561-82A45F7133A9}"/>
                </a:ext>
              </a:extLst>
            </p:cNvPr>
            <p:cNvSpPr/>
            <p:nvPr/>
          </p:nvSpPr>
          <p:spPr>
            <a:xfrm>
              <a:off x="1712705" y="4714472"/>
              <a:ext cx="1181965" cy="1181965"/>
            </a:xfrm>
            <a:prstGeom prst="ellipse">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AkzidenzGrotesk" panose="02000903050000020004" pitchFamily="2" charset="0"/>
              </a:endParaRPr>
            </a:p>
          </p:txBody>
        </p:sp>
        <p:sp>
          <p:nvSpPr>
            <p:cNvPr id="5" name="Google Shape;900;p34">
              <a:extLst>
                <a:ext uri="{FF2B5EF4-FFF2-40B4-BE49-F238E27FC236}">
                  <a16:creationId xmlns:a16="http://schemas.microsoft.com/office/drawing/2014/main" id="{F38D5302-5375-8366-3596-BB65AFFAFFDB}"/>
                </a:ext>
              </a:extLst>
            </p:cNvPr>
            <p:cNvSpPr/>
            <p:nvPr/>
          </p:nvSpPr>
          <p:spPr>
            <a:xfrm>
              <a:off x="1772552" y="4773995"/>
              <a:ext cx="2050450" cy="1062917"/>
            </a:xfrm>
            <a:custGeom>
              <a:avLst/>
              <a:gdLst/>
              <a:ahLst/>
              <a:cxnLst/>
              <a:rect l="l" t="t" r="r" b="b"/>
              <a:pathLst>
                <a:path w="63187" h="32755" extrusionOk="0">
                  <a:moveTo>
                    <a:pt x="16383" y="1"/>
                  </a:moveTo>
                  <a:cubicBezTo>
                    <a:pt x="7335" y="1"/>
                    <a:pt x="0" y="7335"/>
                    <a:pt x="0" y="16372"/>
                  </a:cubicBezTo>
                  <a:cubicBezTo>
                    <a:pt x="0" y="25420"/>
                    <a:pt x="7335" y="32755"/>
                    <a:pt x="16383" y="32755"/>
                  </a:cubicBezTo>
                  <a:cubicBezTo>
                    <a:pt x="20812" y="32755"/>
                    <a:pt x="24825" y="30993"/>
                    <a:pt x="27766" y="28147"/>
                  </a:cubicBezTo>
                  <a:cubicBezTo>
                    <a:pt x="34961" y="22423"/>
                    <a:pt x="41129" y="21059"/>
                    <a:pt x="45371" y="21059"/>
                  </a:cubicBezTo>
                  <a:cubicBezTo>
                    <a:pt x="47854" y="21059"/>
                    <a:pt x="49677" y="21526"/>
                    <a:pt x="50661" y="21860"/>
                  </a:cubicBezTo>
                  <a:cubicBezTo>
                    <a:pt x="52638" y="22908"/>
                    <a:pt x="54543" y="23694"/>
                    <a:pt x="55864" y="23694"/>
                  </a:cubicBezTo>
                  <a:cubicBezTo>
                    <a:pt x="59901" y="23694"/>
                    <a:pt x="63187" y="20420"/>
                    <a:pt x="63187" y="16372"/>
                  </a:cubicBezTo>
                  <a:cubicBezTo>
                    <a:pt x="63187" y="12335"/>
                    <a:pt x="59901" y="9061"/>
                    <a:pt x="55864" y="9061"/>
                  </a:cubicBezTo>
                  <a:cubicBezTo>
                    <a:pt x="54543" y="9061"/>
                    <a:pt x="52638" y="9835"/>
                    <a:pt x="50661" y="10895"/>
                  </a:cubicBezTo>
                  <a:cubicBezTo>
                    <a:pt x="49678" y="11228"/>
                    <a:pt x="47859" y="11693"/>
                    <a:pt x="45383" y="11693"/>
                  </a:cubicBezTo>
                  <a:cubicBezTo>
                    <a:pt x="41140" y="11693"/>
                    <a:pt x="34968" y="10329"/>
                    <a:pt x="27766" y="4608"/>
                  </a:cubicBezTo>
                  <a:cubicBezTo>
                    <a:pt x="24825" y="1751"/>
                    <a:pt x="20812" y="1"/>
                    <a:pt x="163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AkzidenzGrotesk" panose="02000903050000020004" pitchFamily="2" charset="0"/>
              </a:endParaRPr>
            </a:p>
          </p:txBody>
        </p:sp>
        <p:sp>
          <p:nvSpPr>
            <p:cNvPr id="6" name="Google Shape;901;p34">
              <a:extLst>
                <a:ext uri="{FF2B5EF4-FFF2-40B4-BE49-F238E27FC236}">
                  <a16:creationId xmlns:a16="http://schemas.microsoft.com/office/drawing/2014/main" id="{0F7497D8-0545-C16F-55CA-D19F305EBB97}"/>
                </a:ext>
              </a:extLst>
            </p:cNvPr>
            <p:cNvSpPr/>
            <p:nvPr/>
          </p:nvSpPr>
          <p:spPr>
            <a:xfrm>
              <a:off x="3497568" y="5193970"/>
              <a:ext cx="222968" cy="222968"/>
            </a:xfrm>
            <a:custGeom>
              <a:avLst/>
              <a:gdLst/>
              <a:ahLst/>
              <a:cxnLst/>
              <a:rect l="l" t="t" r="r" b="b"/>
              <a:pathLst>
                <a:path w="6871" h="6871" extrusionOk="0">
                  <a:moveTo>
                    <a:pt x="3430" y="0"/>
                  </a:moveTo>
                  <a:cubicBezTo>
                    <a:pt x="1537" y="0"/>
                    <a:pt x="1" y="1536"/>
                    <a:pt x="1" y="3441"/>
                  </a:cubicBezTo>
                  <a:cubicBezTo>
                    <a:pt x="1" y="5334"/>
                    <a:pt x="1537" y="6870"/>
                    <a:pt x="3430" y="6870"/>
                  </a:cubicBezTo>
                  <a:cubicBezTo>
                    <a:pt x="5335" y="6870"/>
                    <a:pt x="6871" y="5334"/>
                    <a:pt x="6871" y="3441"/>
                  </a:cubicBezTo>
                  <a:cubicBezTo>
                    <a:pt x="6871" y="1536"/>
                    <a:pt x="5335" y="0"/>
                    <a:pt x="343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AkzidenzGrotesk" panose="02000903050000020004" pitchFamily="2" charset="0"/>
              </a:endParaRPr>
            </a:p>
          </p:txBody>
        </p:sp>
        <p:grpSp>
          <p:nvGrpSpPr>
            <p:cNvPr id="9" name="Google Shape;904;p34">
              <a:extLst>
                <a:ext uri="{FF2B5EF4-FFF2-40B4-BE49-F238E27FC236}">
                  <a16:creationId xmlns:a16="http://schemas.microsoft.com/office/drawing/2014/main" id="{ABDF737C-EFAE-1745-F1CF-21F1C45E81A2}"/>
                </a:ext>
              </a:extLst>
            </p:cNvPr>
            <p:cNvGrpSpPr/>
            <p:nvPr/>
          </p:nvGrpSpPr>
          <p:grpSpPr>
            <a:xfrm>
              <a:off x="2038065" y="4985484"/>
              <a:ext cx="531529" cy="639940"/>
              <a:chOff x="7576605" y="1983877"/>
              <a:chExt cx="276698" cy="333133"/>
            </a:xfrm>
          </p:grpSpPr>
          <p:sp>
            <p:nvSpPr>
              <p:cNvPr id="10" name="Google Shape;905;p34">
                <a:extLst>
                  <a:ext uri="{FF2B5EF4-FFF2-40B4-BE49-F238E27FC236}">
                    <a16:creationId xmlns:a16="http://schemas.microsoft.com/office/drawing/2014/main" id="{24B786CC-0738-B137-0F20-AEB252D9F2E8}"/>
                  </a:ext>
                </a:extLst>
              </p:cNvPr>
              <p:cNvSpPr/>
              <p:nvPr/>
            </p:nvSpPr>
            <p:spPr>
              <a:xfrm>
                <a:off x="7576605" y="1983877"/>
                <a:ext cx="276698" cy="333133"/>
              </a:xfrm>
              <a:custGeom>
                <a:avLst/>
                <a:gdLst/>
                <a:ahLst/>
                <a:cxnLst/>
                <a:rect l="l" t="t" r="r" b="b"/>
                <a:pathLst>
                  <a:path w="8693" h="10466" extrusionOk="0">
                    <a:moveTo>
                      <a:pt x="417" y="1024"/>
                    </a:moveTo>
                    <a:cubicBezTo>
                      <a:pt x="655" y="1024"/>
                      <a:pt x="894" y="1143"/>
                      <a:pt x="1036" y="1358"/>
                    </a:cubicBezTo>
                    <a:lnTo>
                      <a:pt x="1156" y="1536"/>
                    </a:lnTo>
                    <a:cubicBezTo>
                      <a:pt x="1275" y="1715"/>
                      <a:pt x="1477" y="1822"/>
                      <a:pt x="1703" y="1822"/>
                    </a:cubicBezTo>
                    <a:lnTo>
                      <a:pt x="1703" y="2477"/>
                    </a:lnTo>
                    <a:cubicBezTo>
                      <a:pt x="1703" y="2941"/>
                      <a:pt x="1775" y="3406"/>
                      <a:pt x="1906" y="3834"/>
                    </a:cubicBezTo>
                    <a:cubicBezTo>
                      <a:pt x="1810" y="3763"/>
                      <a:pt x="1656" y="3703"/>
                      <a:pt x="1513" y="3644"/>
                    </a:cubicBezTo>
                    <a:cubicBezTo>
                      <a:pt x="1215" y="3525"/>
                      <a:pt x="894" y="3394"/>
                      <a:pt x="655" y="3144"/>
                    </a:cubicBezTo>
                    <a:cubicBezTo>
                      <a:pt x="394" y="2846"/>
                      <a:pt x="274" y="2417"/>
                      <a:pt x="274" y="1822"/>
                    </a:cubicBezTo>
                    <a:lnTo>
                      <a:pt x="274" y="1179"/>
                    </a:lnTo>
                    <a:cubicBezTo>
                      <a:pt x="274" y="1132"/>
                      <a:pt x="286" y="1108"/>
                      <a:pt x="322" y="1072"/>
                    </a:cubicBezTo>
                    <a:cubicBezTo>
                      <a:pt x="346" y="1048"/>
                      <a:pt x="394" y="1024"/>
                      <a:pt x="417" y="1024"/>
                    </a:cubicBezTo>
                    <a:close/>
                    <a:moveTo>
                      <a:pt x="8204" y="1024"/>
                    </a:moveTo>
                    <a:cubicBezTo>
                      <a:pt x="8252" y="1024"/>
                      <a:pt x="8275" y="1048"/>
                      <a:pt x="8311" y="1072"/>
                    </a:cubicBezTo>
                    <a:cubicBezTo>
                      <a:pt x="8335" y="1108"/>
                      <a:pt x="8359" y="1143"/>
                      <a:pt x="8359" y="1179"/>
                    </a:cubicBezTo>
                    <a:lnTo>
                      <a:pt x="8359" y="1822"/>
                    </a:lnTo>
                    <a:lnTo>
                      <a:pt x="8383" y="1822"/>
                    </a:lnTo>
                    <a:cubicBezTo>
                      <a:pt x="8383" y="2417"/>
                      <a:pt x="8252" y="2858"/>
                      <a:pt x="8002" y="3144"/>
                    </a:cubicBezTo>
                    <a:cubicBezTo>
                      <a:pt x="7775" y="3394"/>
                      <a:pt x="7466" y="3525"/>
                      <a:pt x="7144" y="3644"/>
                    </a:cubicBezTo>
                    <a:cubicBezTo>
                      <a:pt x="7002" y="3703"/>
                      <a:pt x="6871" y="3763"/>
                      <a:pt x="6716" y="3834"/>
                    </a:cubicBezTo>
                    <a:cubicBezTo>
                      <a:pt x="6847" y="3394"/>
                      <a:pt x="6930" y="2929"/>
                      <a:pt x="6930" y="2477"/>
                    </a:cubicBezTo>
                    <a:lnTo>
                      <a:pt x="6930" y="1822"/>
                    </a:lnTo>
                    <a:cubicBezTo>
                      <a:pt x="7144" y="1822"/>
                      <a:pt x="7359" y="1715"/>
                      <a:pt x="7478" y="1536"/>
                    </a:cubicBezTo>
                    <a:lnTo>
                      <a:pt x="7597" y="1358"/>
                    </a:lnTo>
                    <a:cubicBezTo>
                      <a:pt x="7728" y="1167"/>
                      <a:pt x="7966" y="1024"/>
                      <a:pt x="8204" y="1024"/>
                    </a:cubicBezTo>
                    <a:close/>
                    <a:moveTo>
                      <a:pt x="6954" y="334"/>
                    </a:moveTo>
                    <a:lnTo>
                      <a:pt x="6954" y="703"/>
                    </a:lnTo>
                    <a:lnTo>
                      <a:pt x="5632" y="703"/>
                    </a:lnTo>
                    <a:cubicBezTo>
                      <a:pt x="5537" y="703"/>
                      <a:pt x="5478" y="774"/>
                      <a:pt x="5478" y="846"/>
                    </a:cubicBezTo>
                    <a:cubicBezTo>
                      <a:pt x="5478" y="929"/>
                      <a:pt x="5561" y="1001"/>
                      <a:pt x="5632" y="1001"/>
                    </a:cubicBezTo>
                    <a:lnTo>
                      <a:pt x="6632" y="1001"/>
                    </a:lnTo>
                    <a:lnTo>
                      <a:pt x="6632" y="2477"/>
                    </a:lnTo>
                    <a:cubicBezTo>
                      <a:pt x="6632" y="3810"/>
                      <a:pt x="5989" y="5072"/>
                      <a:pt x="4906" y="5882"/>
                    </a:cubicBezTo>
                    <a:lnTo>
                      <a:pt x="4799" y="5954"/>
                    </a:lnTo>
                    <a:cubicBezTo>
                      <a:pt x="4763" y="5954"/>
                      <a:pt x="4739" y="5942"/>
                      <a:pt x="4704" y="5942"/>
                    </a:cubicBezTo>
                    <a:lnTo>
                      <a:pt x="3954" y="5942"/>
                    </a:lnTo>
                    <a:cubicBezTo>
                      <a:pt x="3918" y="5942"/>
                      <a:pt x="3894" y="5942"/>
                      <a:pt x="3858" y="5954"/>
                    </a:cubicBezTo>
                    <a:lnTo>
                      <a:pt x="3751" y="5882"/>
                    </a:lnTo>
                    <a:cubicBezTo>
                      <a:pt x="2668" y="5096"/>
                      <a:pt x="2025" y="3810"/>
                      <a:pt x="2025" y="2477"/>
                    </a:cubicBezTo>
                    <a:lnTo>
                      <a:pt x="2025" y="1001"/>
                    </a:lnTo>
                    <a:lnTo>
                      <a:pt x="4918" y="1001"/>
                    </a:lnTo>
                    <a:cubicBezTo>
                      <a:pt x="5001" y="1001"/>
                      <a:pt x="5061" y="929"/>
                      <a:pt x="5061" y="846"/>
                    </a:cubicBezTo>
                    <a:cubicBezTo>
                      <a:pt x="5061" y="774"/>
                      <a:pt x="4989" y="703"/>
                      <a:pt x="4918" y="703"/>
                    </a:cubicBezTo>
                    <a:lnTo>
                      <a:pt x="1715" y="703"/>
                    </a:lnTo>
                    <a:lnTo>
                      <a:pt x="1715" y="334"/>
                    </a:lnTo>
                    <a:close/>
                    <a:moveTo>
                      <a:pt x="4704" y="6263"/>
                    </a:moveTo>
                    <a:cubicBezTo>
                      <a:pt x="4763" y="6263"/>
                      <a:pt x="4811" y="6311"/>
                      <a:pt x="4811" y="6370"/>
                    </a:cubicBezTo>
                    <a:lnTo>
                      <a:pt x="4811" y="6477"/>
                    </a:lnTo>
                    <a:cubicBezTo>
                      <a:pt x="4811" y="6537"/>
                      <a:pt x="4763" y="6585"/>
                      <a:pt x="4704" y="6585"/>
                    </a:cubicBezTo>
                    <a:lnTo>
                      <a:pt x="3954" y="6585"/>
                    </a:lnTo>
                    <a:cubicBezTo>
                      <a:pt x="3882" y="6585"/>
                      <a:pt x="3846" y="6537"/>
                      <a:pt x="3846" y="6477"/>
                    </a:cubicBezTo>
                    <a:lnTo>
                      <a:pt x="3846" y="6370"/>
                    </a:lnTo>
                    <a:cubicBezTo>
                      <a:pt x="3846" y="6311"/>
                      <a:pt x="3882" y="6263"/>
                      <a:pt x="3954" y="6263"/>
                    </a:cubicBezTo>
                    <a:close/>
                    <a:moveTo>
                      <a:pt x="4513" y="6882"/>
                    </a:moveTo>
                    <a:lnTo>
                      <a:pt x="4513" y="8382"/>
                    </a:lnTo>
                    <a:lnTo>
                      <a:pt x="4156" y="8382"/>
                    </a:lnTo>
                    <a:lnTo>
                      <a:pt x="4156" y="6882"/>
                    </a:lnTo>
                    <a:close/>
                    <a:moveTo>
                      <a:pt x="5287" y="8692"/>
                    </a:moveTo>
                    <a:cubicBezTo>
                      <a:pt x="5394" y="8692"/>
                      <a:pt x="5478" y="8787"/>
                      <a:pt x="5478" y="8882"/>
                    </a:cubicBezTo>
                    <a:lnTo>
                      <a:pt x="5478" y="9061"/>
                    </a:lnTo>
                    <a:lnTo>
                      <a:pt x="4108" y="9061"/>
                    </a:lnTo>
                    <a:cubicBezTo>
                      <a:pt x="4025" y="9061"/>
                      <a:pt x="3965" y="9144"/>
                      <a:pt x="3965" y="9216"/>
                    </a:cubicBezTo>
                    <a:cubicBezTo>
                      <a:pt x="3965" y="9287"/>
                      <a:pt x="4037" y="9359"/>
                      <a:pt x="4108" y="9359"/>
                    </a:cubicBezTo>
                    <a:lnTo>
                      <a:pt x="6204" y="9359"/>
                    </a:lnTo>
                    <a:cubicBezTo>
                      <a:pt x="6228" y="9359"/>
                      <a:pt x="6240" y="9383"/>
                      <a:pt x="6251" y="9394"/>
                    </a:cubicBezTo>
                    <a:lnTo>
                      <a:pt x="6406" y="10133"/>
                    </a:lnTo>
                    <a:cubicBezTo>
                      <a:pt x="6406" y="10156"/>
                      <a:pt x="6406" y="10168"/>
                      <a:pt x="6382" y="10168"/>
                    </a:cubicBezTo>
                    <a:cubicBezTo>
                      <a:pt x="6382" y="10168"/>
                      <a:pt x="6370" y="10180"/>
                      <a:pt x="6359" y="10180"/>
                    </a:cubicBezTo>
                    <a:lnTo>
                      <a:pt x="2299" y="10180"/>
                    </a:lnTo>
                    <a:cubicBezTo>
                      <a:pt x="2287" y="10180"/>
                      <a:pt x="2263" y="10168"/>
                      <a:pt x="2263" y="10168"/>
                    </a:cubicBezTo>
                    <a:cubicBezTo>
                      <a:pt x="2263" y="10168"/>
                      <a:pt x="2251" y="10145"/>
                      <a:pt x="2251" y="10133"/>
                    </a:cubicBezTo>
                    <a:lnTo>
                      <a:pt x="2394" y="9394"/>
                    </a:lnTo>
                    <a:cubicBezTo>
                      <a:pt x="2394" y="9371"/>
                      <a:pt x="2418" y="9359"/>
                      <a:pt x="2441" y="9359"/>
                    </a:cubicBezTo>
                    <a:lnTo>
                      <a:pt x="3394" y="9359"/>
                    </a:lnTo>
                    <a:cubicBezTo>
                      <a:pt x="3489" y="9359"/>
                      <a:pt x="3549" y="9287"/>
                      <a:pt x="3549" y="9216"/>
                    </a:cubicBezTo>
                    <a:cubicBezTo>
                      <a:pt x="3549" y="9144"/>
                      <a:pt x="3477" y="9061"/>
                      <a:pt x="3394" y="9061"/>
                    </a:cubicBezTo>
                    <a:lnTo>
                      <a:pt x="3192" y="9061"/>
                    </a:lnTo>
                    <a:lnTo>
                      <a:pt x="3192" y="8882"/>
                    </a:lnTo>
                    <a:cubicBezTo>
                      <a:pt x="3192" y="8787"/>
                      <a:pt x="3275" y="8692"/>
                      <a:pt x="3382" y="8692"/>
                    </a:cubicBezTo>
                    <a:close/>
                    <a:moveTo>
                      <a:pt x="1715" y="0"/>
                    </a:moveTo>
                    <a:cubicBezTo>
                      <a:pt x="1548" y="0"/>
                      <a:pt x="1417" y="131"/>
                      <a:pt x="1417" y="298"/>
                    </a:cubicBezTo>
                    <a:lnTo>
                      <a:pt x="1417" y="703"/>
                    </a:lnTo>
                    <a:cubicBezTo>
                      <a:pt x="1417" y="870"/>
                      <a:pt x="1548" y="1001"/>
                      <a:pt x="1715" y="1001"/>
                    </a:cubicBezTo>
                    <a:lnTo>
                      <a:pt x="1751" y="1001"/>
                    </a:lnTo>
                    <a:lnTo>
                      <a:pt x="1751" y="1501"/>
                    </a:lnTo>
                    <a:cubicBezTo>
                      <a:pt x="1632" y="1501"/>
                      <a:pt x="1525" y="1441"/>
                      <a:pt x="1453" y="1334"/>
                    </a:cubicBezTo>
                    <a:lnTo>
                      <a:pt x="1334" y="1155"/>
                    </a:lnTo>
                    <a:cubicBezTo>
                      <a:pt x="1132" y="881"/>
                      <a:pt x="810" y="715"/>
                      <a:pt x="465" y="703"/>
                    </a:cubicBezTo>
                    <a:cubicBezTo>
                      <a:pt x="346" y="703"/>
                      <a:pt x="227" y="739"/>
                      <a:pt x="144" y="834"/>
                    </a:cubicBezTo>
                    <a:cubicBezTo>
                      <a:pt x="48" y="917"/>
                      <a:pt x="1" y="1036"/>
                      <a:pt x="1" y="1155"/>
                    </a:cubicBezTo>
                    <a:lnTo>
                      <a:pt x="1" y="1798"/>
                    </a:lnTo>
                    <a:cubicBezTo>
                      <a:pt x="1" y="3334"/>
                      <a:pt x="798" y="3656"/>
                      <a:pt x="1429" y="3918"/>
                    </a:cubicBezTo>
                    <a:cubicBezTo>
                      <a:pt x="1787" y="4060"/>
                      <a:pt x="2096" y="4180"/>
                      <a:pt x="2251" y="4489"/>
                    </a:cubicBezTo>
                    <a:cubicBezTo>
                      <a:pt x="2299" y="4584"/>
                      <a:pt x="2287" y="4656"/>
                      <a:pt x="2215" y="4715"/>
                    </a:cubicBezTo>
                    <a:cubicBezTo>
                      <a:pt x="2164" y="4767"/>
                      <a:pt x="2075" y="4806"/>
                      <a:pt x="1994" y="4806"/>
                    </a:cubicBezTo>
                    <a:cubicBezTo>
                      <a:pt x="1963" y="4806"/>
                      <a:pt x="1932" y="4800"/>
                      <a:pt x="1906" y="4787"/>
                    </a:cubicBezTo>
                    <a:cubicBezTo>
                      <a:pt x="1798" y="4751"/>
                      <a:pt x="1775" y="4608"/>
                      <a:pt x="1787" y="4489"/>
                    </a:cubicBezTo>
                    <a:cubicBezTo>
                      <a:pt x="1787" y="4406"/>
                      <a:pt x="1727" y="4334"/>
                      <a:pt x="1644" y="4334"/>
                    </a:cubicBezTo>
                    <a:cubicBezTo>
                      <a:pt x="1548" y="4334"/>
                      <a:pt x="1477" y="4394"/>
                      <a:pt x="1477" y="4477"/>
                    </a:cubicBezTo>
                    <a:cubicBezTo>
                      <a:pt x="1477" y="4608"/>
                      <a:pt x="1489" y="4942"/>
                      <a:pt x="1787" y="5072"/>
                    </a:cubicBezTo>
                    <a:cubicBezTo>
                      <a:pt x="1846" y="5108"/>
                      <a:pt x="1929" y="5120"/>
                      <a:pt x="2001" y="5120"/>
                    </a:cubicBezTo>
                    <a:cubicBezTo>
                      <a:pt x="2168" y="5120"/>
                      <a:pt x="2322" y="5061"/>
                      <a:pt x="2441" y="4930"/>
                    </a:cubicBezTo>
                    <a:cubicBezTo>
                      <a:pt x="2465" y="4906"/>
                      <a:pt x="2477" y="4894"/>
                      <a:pt x="2477" y="4882"/>
                    </a:cubicBezTo>
                    <a:cubicBezTo>
                      <a:pt x="2775" y="5346"/>
                      <a:pt x="3156" y="5763"/>
                      <a:pt x="3608" y="6096"/>
                    </a:cubicBezTo>
                    <a:lnTo>
                      <a:pt x="3632" y="6120"/>
                    </a:lnTo>
                    <a:cubicBezTo>
                      <a:pt x="3596" y="6180"/>
                      <a:pt x="3573" y="6251"/>
                      <a:pt x="3573" y="6323"/>
                    </a:cubicBezTo>
                    <a:lnTo>
                      <a:pt x="3573" y="6430"/>
                    </a:lnTo>
                    <a:cubicBezTo>
                      <a:pt x="3573" y="6620"/>
                      <a:pt x="3715" y="6775"/>
                      <a:pt x="3870" y="6835"/>
                    </a:cubicBezTo>
                    <a:lnTo>
                      <a:pt x="3870" y="8347"/>
                    </a:lnTo>
                    <a:lnTo>
                      <a:pt x="3394" y="8347"/>
                    </a:lnTo>
                    <a:cubicBezTo>
                      <a:pt x="3108" y="8347"/>
                      <a:pt x="2894" y="8573"/>
                      <a:pt x="2894" y="8859"/>
                    </a:cubicBezTo>
                    <a:lnTo>
                      <a:pt x="2894" y="9037"/>
                    </a:lnTo>
                    <a:lnTo>
                      <a:pt x="2453" y="9037"/>
                    </a:lnTo>
                    <a:cubicBezTo>
                      <a:pt x="2299" y="9037"/>
                      <a:pt x="2144" y="9156"/>
                      <a:pt x="2120" y="9311"/>
                    </a:cubicBezTo>
                    <a:lnTo>
                      <a:pt x="1965" y="10061"/>
                    </a:lnTo>
                    <a:cubicBezTo>
                      <a:pt x="1953" y="10168"/>
                      <a:pt x="1965" y="10264"/>
                      <a:pt x="2037" y="10347"/>
                    </a:cubicBezTo>
                    <a:cubicBezTo>
                      <a:pt x="2096" y="10418"/>
                      <a:pt x="2203" y="10466"/>
                      <a:pt x="2310" y="10466"/>
                    </a:cubicBezTo>
                    <a:lnTo>
                      <a:pt x="6370" y="10466"/>
                    </a:lnTo>
                    <a:cubicBezTo>
                      <a:pt x="6478" y="10466"/>
                      <a:pt x="6585" y="10418"/>
                      <a:pt x="6644" y="10347"/>
                    </a:cubicBezTo>
                    <a:cubicBezTo>
                      <a:pt x="6704" y="10264"/>
                      <a:pt x="6728" y="10168"/>
                      <a:pt x="6716" y="10061"/>
                    </a:cubicBezTo>
                    <a:lnTo>
                      <a:pt x="6561" y="9311"/>
                    </a:lnTo>
                    <a:cubicBezTo>
                      <a:pt x="6537" y="9156"/>
                      <a:pt x="6382" y="9037"/>
                      <a:pt x="6228" y="9037"/>
                    </a:cubicBezTo>
                    <a:lnTo>
                      <a:pt x="5787" y="9037"/>
                    </a:lnTo>
                    <a:lnTo>
                      <a:pt x="5787" y="8859"/>
                    </a:lnTo>
                    <a:cubicBezTo>
                      <a:pt x="5787" y="8573"/>
                      <a:pt x="5573" y="8347"/>
                      <a:pt x="5287" y="8347"/>
                    </a:cubicBezTo>
                    <a:lnTo>
                      <a:pt x="4811" y="8347"/>
                    </a:lnTo>
                    <a:lnTo>
                      <a:pt x="4811" y="6835"/>
                    </a:lnTo>
                    <a:cubicBezTo>
                      <a:pt x="4989" y="6787"/>
                      <a:pt x="5108" y="6620"/>
                      <a:pt x="5108" y="6430"/>
                    </a:cubicBezTo>
                    <a:lnTo>
                      <a:pt x="5108" y="6323"/>
                    </a:lnTo>
                    <a:cubicBezTo>
                      <a:pt x="5108" y="6251"/>
                      <a:pt x="5073" y="6180"/>
                      <a:pt x="5049" y="6120"/>
                    </a:cubicBezTo>
                    <a:lnTo>
                      <a:pt x="5073" y="6096"/>
                    </a:lnTo>
                    <a:cubicBezTo>
                      <a:pt x="5537" y="5763"/>
                      <a:pt x="5906" y="5358"/>
                      <a:pt x="6204" y="4882"/>
                    </a:cubicBezTo>
                    <a:cubicBezTo>
                      <a:pt x="6228" y="4894"/>
                      <a:pt x="6228" y="4906"/>
                      <a:pt x="6240" y="4930"/>
                    </a:cubicBezTo>
                    <a:cubicBezTo>
                      <a:pt x="6359" y="5049"/>
                      <a:pt x="6525" y="5120"/>
                      <a:pt x="6680" y="5120"/>
                    </a:cubicBezTo>
                    <a:cubicBezTo>
                      <a:pt x="6763" y="5120"/>
                      <a:pt x="6835" y="5108"/>
                      <a:pt x="6894" y="5072"/>
                    </a:cubicBezTo>
                    <a:cubicBezTo>
                      <a:pt x="7192" y="4942"/>
                      <a:pt x="7204" y="4608"/>
                      <a:pt x="7204" y="4477"/>
                    </a:cubicBezTo>
                    <a:cubicBezTo>
                      <a:pt x="7204" y="4394"/>
                      <a:pt x="7132" y="4334"/>
                      <a:pt x="7037" y="4334"/>
                    </a:cubicBezTo>
                    <a:cubicBezTo>
                      <a:pt x="6954" y="4334"/>
                      <a:pt x="6894" y="4406"/>
                      <a:pt x="6894" y="4489"/>
                    </a:cubicBezTo>
                    <a:cubicBezTo>
                      <a:pt x="6894" y="4596"/>
                      <a:pt x="6882" y="4727"/>
                      <a:pt x="6775" y="4787"/>
                    </a:cubicBezTo>
                    <a:cubicBezTo>
                      <a:pt x="6749" y="4800"/>
                      <a:pt x="6718" y="4806"/>
                      <a:pt x="6687" y="4806"/>
                    </a:cubicBezTo>
                    <a:cubicBezTo>
                      <a:pt x="6606" y="4806"/>
                      <a:pt x="6517" y="4767"/>
                      <a:pt x="6466" y="4715"/>
                    </a:cubicBezTo>
                    <a:cubicBezTo>
                      <a:pt x="6406" y="4656"/>
                      <a:pt x="6382" y="4584"/>
                      <a:pt x="6430" y="4489"/>
                    </a:cubicBezTo>
                    <a:cubicBezTo>
                      <a:pt x="6585" y="4191"/>
                      <a:pt x="6894" y="4060"/>
                      <a:pt x="7252" y="3918"/>
                    </a:cubicBezTo>
                    <a:cubicBezTo>
                      <a:pt x="7894" y="3656"/>
                      <a:pt x="8680" y="3334"/>
                      <a:pt x="8680" y="1798"/>
                    </a:cubicBezTo>
                    <a:lnTo>
                      <a:pt x="8680" y="1155"/>
                    </a:lnTo>
                    <a:cubicBezTo>
                      <a:pt x="8692" y="1048"/>
                      <a:pt x="8633" y="941"/>
                      <a:pt x="8561" y="846"/>
                    </a:cubicBezTo>
                    <a:cubicBezTo>
                      <a:pt x="8478" y="762"/>
                      <a:pt x="8347" y="715"/>
                      <a:pt x="8240" y="715"/>
                    </a:cubicBezTo>
                    <a:cubicBezTo>
                      <a:pt x="7894" y="715"/>
                      <a:pt x="7561" y="881"/>
                      <a:pt x="7371" y="1179"/>
                    </a:cubicBezTo>
                    <a:lnTo>
                      <a:pt x="7252" y="1358"/>
                    </a:lnTo>
                    <a:cubicBezTo>
                      <a:pt x="7180" y="1465"/>
                      <a:pt x="7073" y="1524"/>
                      <a:pt x="6954" y="1524"/>
                    </a:cubicBezTo>
                    <a:lnTo>
                      <a:pt x="6954" y="1012"/>
                    </a:lnTo>
                    <a:lnTo>
                      <a:pt x="6990" y="1012"/>
                    </a:lnTo>
                    <a:cubicBezTo>
                      <a:pt x="7144" y="1012"/>
                      <a:pt x="7287" y="881"/>
                      <a:pt x="7287" y="715"/>
                    </a:cubicBezTo>
                    <a:lnTo>
                      <a:pt x="7287" y="298"/>
                    </a:lnTo>
                    <a:cubicBezTo>
                      <a:pt x="7287" y="131"/>
                      <a:pt x="7144" y="0"/>
                      <a:pt x="699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AkzidenzGrotesk" panose="02000903050000020004" pitchFamily="2" charset="0"/>
                </a:endParaRPr>
              </a:p>
            </p:txBody>
          </p:sp>
          <p:sp>
            <p:nvSpPr>
              <p:cNvPr id="11" name="Google Shape;906;p34">
                <a:extLst>
                  <a:ext uri="{FF2B5EF4-FFF2-40B4-BE49-F238E27FC236}">
                    <a16:creationId xmlns:a16="http://schemas.microsoft.com/office/drawing/2014/main" id="{75A444B8-B7A9-56F6-BD35-EE9E357C08C4}"/>
                  </a:ext>
                </a:extLst>
              </p:cNvPr>
              <p:cNvSpPr/>
              <p:nvPr/>
            </p:nvSpPr>
            <p:spPr>
              <a:xfrm>
                <a:off x="7670981" y="2041871"/>
                <a:ext cx="87182" cy="83076"/>
              </a:xfrm>
              <a:custGeom>
                <a:avLst/>
                <a:gdLst/>
                <a:ahLst/>
                <a:cxnLst/>
                <a:rect l="l" t="t" r="r" b="b"/>
                <a:pathLst>
                  <a:path w="2739" h="2610" extrusionOk="0">
                    <a:moveTo>
                      <a:pt x="1334" y="476"/>
                    </a:moveTo>
                    <a:lnTo>
                      <a:pt x="1572" y="953"/>
                    </a:lnTo>
                    <a:cubicBezTo>
                      <a:pt x="1608" y="1012"/>
                      <a:pt x="1655" y="1036"/>
                      <a:pt x="1715" y="1048"/>
                    </a:cubicBezTo>
                    <a:lnTo>
                      <a:pt x="2251" y="1131"/>
                    </a:lnTo>
                    <a:lnTo>
                      <a:pt x="1893" y="1500"/>
                    </a:lnTo>
                    <a:cubicBezTo>
                      <a:pt x="1846" y="1548"/>
                      <a:pt x="1834" y="1607"/>
                      <a:pt x="1834" y="1667"/>
                    </a:cubicBezTo>
                    <a:lnTo>
                      <a:pt x="1917" y="2203"/>
                    </a:lnTo>
                    <a:lnTo>
                      <a:pt x="1441" y="1941"/>
                    </a:lnTo>
                    <a:cubicBezTo>
                      <a:pt x="1417" y="1929"/>
                      <a:pt x="1381" y="1929"/>
                      <a:pt x="1358" y="1929"/>
                    </a:cubicBezTo>
                    <a:cubicBezTo>
                      <a:pt x="1322" y="1929"/>
                      <a:pt x="1298" y="1929"/>
                      <a:pt x="1262" y="1941"/>
                    </a:cubicBezTo>
                    <a:lnTo>
                      <a:pt x="786" y="2203"/>
                    </a:lnTo>
                    <a:lnTo>
                      <a:pt x="786" y="2203"/>
                    </a:lnTo>
                    <a:lnTo>
                      <a:pt x="881" y="1667"/>
                    </a:lnTo>
                    <a:cubicBezTo>
                      <a:pt x="893" y="1607"/>
                      <a:pt x="869" y="1548"/>
                      <a:pt x="822" y="1500"/>
                    </a:cubicBezTo>
                    <a:lnTo>
                      <a:pt x="429" y="1131"/>
                    </a:lnTo>
                    <a:lnTo>
                      <a:pt x="965" y="1048"/>
                    </a:lnTo>
                    <a:cubicBezTo>
                      <a:pt x="1024" y="1036"/>
                      <a:pt x="1084" y="1012"/>
                      <a:pt x="1108" y="953"/>
                    </a:cubicBezTo>
                    <a:lnTo>
                      <a:pt x="1334" y="476"/>
                    </a:lnTo>
                    <a:close/>
                    <a:moveTo>
                      <a:pt x="1370" y="0"/>
                    </a:moveTo>
                    <a:cubicBezTo>
                      <a:pt x="1298" y="0"/>
                      <a:pt x="1239" y="36"/>
                      <a:pt x="1203" y="95"/>
                    </a:cubicBezTo>
                    <a:lnTo>
                      <a:pt x="881" y="750"/>
                    </a:lnTo>
                    <a:lnTo>
                      <a:pt x="167" y="857"/>
                    </a:lnTo>
                    <a:cubicBezTo>
                      <a:pt x="96" y="869"/>
                      <a:pt x="36" y="917"/>
                      <a:pt x="12" y="976"/>
                    </a:cubicBezTo>
                    <a:cubicBezTo>
                      <a:pt x="0" y="1048"/>
                      <a:pt x="12" y="1107"/>
                      <a:pt x="60" y="1167"/>
                    </a:cubicBezTo>
                    <a:lnTo>
                      <a:pt x="584" y="1679"/>
                    </a:lnTo>
                    <a:lnTo>
                      <a:pt x="465" y="2393"/>
                    </a:lnTo>
                    <a:cubicBezTo>
                      <a:pt x="453" y="2465"/>
                      <a:pt x="477" y="2524"/>
                      <a:pt x="536" y="2572"/>
                    </a:cubicBezTo>
                    <a:cubicBezTo>
                      <a:pt x="568" y="2597"/>
                      <a:pt x="603" y="2609"/>
                      <a:pt x="638" y="2609"/>
                    </a:cubicBezTo>
                    <a:cubicBezTo>
                      <a:pt x="669" y="2609"/>
                      <a:pt x="699" y="2600"/>
                      <a:pt x="727" y="2584"/>
                    </a:cubicBezTo>
                    <a:lnTo>
                      <a:pt x="1370" y="2238"/>
                    </a:lnTo>
                    <a:lnTo>
                      <a:pt x="2012" y="2584"/>
                    </a:lnTo>
                    <a:cubicBezTo>
                      <a:pt x="2036" y="2596"/>
                      <a:pt x="2072" y="2596"/>
                      <a:pt x="2096" y="2596"/>
                    </a:cubicBezTo>
                    <a:cubicBezTo>
                      <a:pt x="2143" y="2596"/>
                      <a:pt x="2179" y="2584"/>
                      <a:pt x="2203" y="2572"/>
                    </a:cubicBezTo>
                    <a:cubicBezTo>
                      <a:pt x="2262" y="2524"/>
                      <a:pt x="2298" y="2465"/>
                      <a:pt x="2274" y="2393"/>
                    </a:cubicBezTo>
                    <a:lnTo>
                      <a:pt x="2155" y="1679"/>
                    </a:lnTo>
                    <a:lnTo>
                      <a:pt x="2679" y="1167"/>
                    </a:lnTo>
                    <a:cubicBezTo>
                      <a:pt x="2727" y="1107"/>
                      <a:pt x="2739" y="1048"/>
                      <a:pt x="2727" y="976"/>
                    </a:cubicBezTo>
                    <a:cubicBezTo>
                      <a:pt x="2715" y="905"/>
                      <a:pt x="2655" y="857"/>
                      <a:pt x="2572" y="857"/>
                    </a:cubicBezTo>
                    <a:lnTo>
                      <a:pt x="1858" y="750"/>
                    </a:lnTo>
                    <a:lnTo>
                      <a:pt x="1536" y="95"/>
                    </a:lnTo>
                    <a:cubicBezTo>
                      <a:pt x="1500" y="36"/>
                      <a:pt x="1441" y="0"/>
                      <a:pt x="137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AkzidenzGrotesk" panose="02000903050000020004" pitchFamily="2" charset="0"/>
                </a:endParaRPr>
              </a:p>
            </p:txBody>
          </p:sp>
        </p:grpSp>
      </p:grpSp>
      <p:sp>
        <p:nvSpPr>
          <p:cNvPr id="2" name="Title 1">
            <a:extLst>
              <a:ext uri="{FF2B5EF4-FFF2-40B4-BE49-F238E27FC236}">
                <a16:creationId xmlns:a16="http://schemas.microsoft.com/office/drawing/2014/main" id="{D56071B3-C1BA-89B6-CA6B-C2DD2D38DC87}"/>
              </a:ext>
            </a:extLst>
          </p:cNvPr>
          <p:cNvSpPr txBox="1">
            <a:spLocks/>
          </p:cNvSpPr>
          <p:nvPr/>
        </p:nvSpPr>
        <p:spPr>
          <a:xfrm>
            <a:off x="258792" y="240411"/>
            <a:ext cx="11668665" cy="432843"/>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err="1">
                <a:solidFill>
                  <a:schemeClr val="bg1"/>
                </a:solidFill>
                <a:latin typeface="AkzidenzGrotesk"/>
                <a:ea typeface="Calibri Light"/>
                <a:cs typeface="Calibri Light"/>
              </a:rPr>
              <a:t>Strwythur</a:t>
            </a:r>
            <a:r>
              <a:rPr lang="en-GB" sz="3600" b="1">
                <a:solidFill>
                  <a:schemeClr val="bg1"/>
                </a:solidFill>
                <a:latin typeface="AkzidenzGrotesk"/>
                <a:ea typeface="Calibri Light"/>
                <a:cs typeface="Calibri Light"/>
              </a:rPr>
              <a:t> </a:t>
            </a:r>
            <a:r>
              <a:rPr lang="en-GB" sz="3600" b="1" err="1">
                <a:solidFill>
                  <a:schemeClr val="bg1"/>
                </a:solidFill>
                <a:latin typeface="AkzidenzGrotesk"/>
                <a:ea typeface="Calibri Light"/>
                <a:cs typeface="Calibri Light"/>
              </a:rPr>
              <a:t>Modiwl</a:t>
            </a:r>
            <a:r>
              <a:rPr lang="en-GB" sz="3600" b="1">
                <a:solidFill>
                  <a:schemeClr val="bg1"/>
                </a:solidFill>
                <a:latin typeface="AkzidenzGrotesk"/>
                <a:ea typeface="Calibri Light"/>
                <a:cs typeface="Calibri Light"/>
              </a:rPr>
              <a:t>                             </a:t>
            </a:r>
            <a:r>
              <a:rPr lang="en-GB" sz="3600" b="1" i="1" noProof="0">
                <a:solidFill>
                  <a:schemeClr val="bg1"/>
                </a:solidFill>
                <a:latin typeface="AkzidenzGrotesk"/>
                <a:ea typeface="Calibri Light"/>
                <a:cs typeface="Calibri Light"/>
              </a:rPr>
              <a:t>Module Structure</a:t>
            </a:r>
          </a:p>
        </p:txBody>
      </p:sp>
      <p:grpSp>
        <p:nvGrpSpPr>
          <p:cNvPr id="7" name="Group 6">
            <a:extLst>
              <a:ext uri="{FF2B5EF4-FFF2-40B4-BE49-F238E27FC236}">
                <a16:creationId xmlns:a16="http://schemas.microsoft.com/office/drawing/2014/main" id="{12026CC0-3791-8FEE-9688-F876F46DF8DE}"/>
              </a:ext>
            </a:extLst>
          </p:cNvPr>
          <p:cNvGrpSpPr/>
          <p:nvPr/>
        </p:nvGrpSpPr>
        <p:grpSpPr>
          <a:xfrm>
            <a:off x="1187866" y="721816"/>
            <a:ext cx="8201130" cy="1883383"/>
            <a:chOff x="1187866" y="721816"/>
            <a:chExt cx="8201130" cy="1883383"/>
          </a:xfrm>
        </p:grpSpPr>
        <p:sp>
          <p:nvSpPr>
            <p:cNvPr id="44" name="Google Shape;940;p34">
              <a:extLst>
                <a:ext uri="{FF2B5EF4-FFF2-40B4-BE49-F238E27FC236}">
                  <a16:creationId xmlns:a16="http://schemas.microsoft.com/office/drawing/2014/main" id="{70A05CC3-9E5A-3742-B1B8-CB6B7FFCBC73}"/>
                </a:ext>
              </a:extLst>
            </p:cNvPr>
            <p:cNvSpPr/>
            <p:nvPr/>
          </p:nvSpPr>
          <p:spPr>
            <a:xfrm>
              <a:off x="4162783" y="987127"/>
              <a:ext cx="2710085" cy="1062916"/>
            </a:xfrm>
            <a:prstGeom prst="roundRect">
              <a:avLst>
                <a:gd name="adj" fmla="val 50000"/>
              </a:avLst>
            </a:prstGeom>
            <a:solidFill>
              <a:schemeClr val="accent1"/>
            </a:solidFill>
            <a:ln>
              <a:noFill/>
            </a:ln>
          </p:spPr>
          <p:txBody>
            <a:bodyPr spcFirstLastPara="1" wrap="square" lIns="0" tIns="91425" rIns="0" bIns="91425" anchor="ctr" anchorCtr="0">
              <a:noAutofit/>
            </a:bodyPr>
            <a:lstStyle/>
            <a:p>
              <a:pPr lvl="0" algn="ctr">
                <a:buClr>
                  <a:srgbClr val="000000"/>
                </a:buClr>
                <a:buSzPts val="1100"/>
              </a:pPr>
              <a:r>
                <a:rPr lang="en-GB" sz="2400" err="1">
                  <a:solidFill>
                    <a:srgbClr val="FFFFFF"/>
                  </a:solidFill>
                  <a:latin typeface="AkzidenzGrotesk" panose="02000903050000020004" pitchFamily="2" charset="0"/>
                  <a:sym typeface="Fira Sans Extra Condensed Medium"/>
                </a:rPr>
                <a:t>Modiwl</a:t>
              </a:r>
              <a:r>
                <a:rPr lang="en-GB" sz="2400">
                  <a:solidFill>
                    <a:srgbClr val="FFFFFF"/>
                  </a:solidFill>
                  <a:latin typeface="AkzidenzGrotesk" panose="02000903050000020004" pitchFamily="2" charset="0"/>
                  <a:sym typeface="Fira Sans Extra Condensed Medium"/>
                </a:rPr>
                <a:t> </a:t>
              </a:r>
              <a:r>
                <a:rPr lang="en-GB" sz="2400" err="1">
                  <a:solidFill>
                    <a:srgbClr val="FFFFFF"/>
                  </a:solidFill>
                  <a:latin typeface="AkzidenzGrotesk" panose="02000903050000020004" pitchFamily="2" charset="0"/>
                  <a:sym typeface="Fira Sans Extra Condensed Medium"/>
                </a:rPr>
                <a:t>blwyddyn</a:t>
              </a:r>
              <a:r>
                <a:rPr lang="en-GB" sz="2400">
                  <a:solidFill>
                    <a:srgbClr val="FFFFFF"/>
                  </a:solidFill>
                  <a:latin typeface="AkzidenzGrotesk" panose="02000903050000020004" pitchFamily="2" charset="0"/>
                  <a:sym typeface="Fira Sans Extra Condensed Medium"/>
                </a:rPr>
                <a:t> </a:t>
              </a:r>
              <a:r>
                <a:rPr lang="en-GB" sz="2400" err="1">
                  <a:solidFill>
                    <a:srgbClr val="FFFFFF"/>
                  </a:solidFill>
                  <a:latin typeface="AkzidenzGrotesk" panose="02000903050000020004" pitchFamily="2" charset="0"/>
                  <a:sym typeface="Fira Sans Extra Condensed Medium"/>
                </a:rPr>
                <a:t>gyfan</a:t>
              </a:r>
              <a:endParaRPr lang="en-GB" sz="2400" noProof="0">
                <a:solidFill>
                  <a:srgbClr val="FFFFFF"/>
                </a:solidFill>
                <a:latin typeface="AkzidenzGrotesk" panose="02000903050000020004" pitchFamily="2" charset="0"/>
              </a:endParaRPr>
            </a:p>
          </p:txBody>
        </p:sp>
        <p:sp>
          <p:nvSpPr>
            <p:cNvPr id="12" name="Google Shape;940;p34">
              <a:extLst>
                <a:ext uri="{FF2B5EF4-FFF2-40B4-BE49-F238E27FC236}">
                  <a16:creationId xmlns:a16="http://schemas.microsoft.com/office/drawing/2014/main" id="{EE103E4B-D4AC-3A4B-0FDC-39E6BDA3B17F}"/>
                </a:ext>
              </a:extLst>
            </p:cNvPr>
            <p:cNvSpPr/>
            <p:nvPr/>
          </p:nvSpPr>
          <p:spPr>
            <a:xfrm>
              <a:off x="6678911" y="1508736"/>
              <a:ext cx="2710085" cy="1062916"/>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Clr>
                  <a:srgbClr val="000000"/>
                </a:buClr>
                <a:buSzPts val="1100"/>
                <a:buFont typeface="Arial"/>
                <a:buNone/>
              </a:pPr>
              <a:r>
                <a:rPr lang="en-GB" sz="2400" i="1" noProof="0">
                  <a:solidFill>
                    <a:srgbClr val="FFFFFF"/>
                  </a:solidFill>
                  <a:latin typeface="AkzidenzGrotesk" panose="02000903050000020004" pitchFamily="2" charset="0"/>
                  <a:ea typeface="Fira Sans Extra Condensed Medium"/>
                  <a:cs typeface="Fira Sans Extra Condensed Medium"/>
                  <a:sym typeface="Fira Sans Extra Condensed Medium"/>
                </a:rPr>
                <a:t>All-year module</a:t>
              </a:r>
              <a:endParaRPr lang="en-GB" sz="2400" i="1" noProof="0">
                <a:solidFill>
                  <a:srgbClr val="FFFFFF"/>
                </a:solidFill>
                <a:latin typeface="AkzidenzGrotesk" panose="02000903050000020004" pitchFamily="2" charset="0"/>
              </a:endParaRPr>
            </a:p>
          </p:txBody>
        </p:sp>
        <p:grpSp>
          <p:nvGrpSpPr>
            <p:cNvPr id="54" name="Group 53">
              <a:extLst>
                <a:ext uri="{FF2B5EF4-FFF2-40B4-BE49-F238E27FC236}">
                  <a16:creationId xmlns:a16="http://schemas.microsoft.com/office/drawing/2014/main" id="{DCC3DE00-B342-964E-48ED-93ACC93718D7}"/>
                </a:ext>
              </a:extLst>
            </p:cNvPr>
            <p:cNvGrpSpPr/>
            <p:nvPr/>
          </p:nvGrpSpPr>
          <p:grpSpPr>
            <a:xfrm>
              <a:off x="1187866" y="721816"/>
              <a:ext cx="2916523" cy="1883383"/>
              <a:chOff x="2122796" y="952669"/>
              <a:chExt cx="2243573" cy="1448817"/>
            </a:xfrm>
          </p:grpSpPr>
          <p:sp>
            <p:nvSpPr>
              <p:cNvPr id="40" name="Google Shape;936;p34">
                <a:extLst>
                  <a:ext uri="{FF2B5EF4-FFF2-40B4-BE49-F238E27FC236}">
                    <a16:creationId xmlns:a16="http://schemas.microsoft.com/office/drawing/2014/main" id="{910C7DC8-028D-78D4-B57D-727F3935E9E3}"/>
                  </a:ext>
                </a:extLst>
              </p:cNvPr>
              <p:cNvSpPr/>
              <p:nvPr/>
            </p:nvSpPr>
            <p:spPr>
              <a:xfrm>
                <a:off x="2122796" y="952669"/>
                <a:ext cx="1448817" cy="1448817"/>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None/>
                </a:pPr>
                <a:endParaRPr lang="en-GB" noProof="0">
                  <a:solidFill>
                    <a:srgbClr val="434343"/>
                  </a:solidFill>
                  <a:latin typeface="Fira Sans Extra Condensed Medium"/>
                  <a:ea typeface="Fira Sans Extra Condensed Medium"/>
                  <a:cs typeface="Fira Sans Extra Condensed Medium"/>
                  <a:sym typeface="Fira Sans Extra Condensed Medium"/>
                </a:endParaRPr>
              </a:p>
            </p:txBody>
          </p:sp>
          <p:sp>
            <p:nvSpPr>
              <p:cNvPr id="41" name="Google Shape;937;p34">
                <a:extLst>
                  <a:ext uri="{FF2B5EF4-FFF2-40B4-BE49-F238E27FC236}">
                    <a16:creationId xmlns:a16="http://schemas.microsoft.com/office/drawing/2014/main" id="{32591F69-CD73-094F-1D0A-906CC9962497}"/>
                  </a:ext>
                </a:extLst>
              </p:cNvPr>
              <p:cNvSpPr/>
              <p:nvPr/>
            </p:nvSpPr>
            <p:spPr>
              <a:xfrm>
                <a:off x="2256071" y="1086095"/>
                <a:ext cx="1181965" cy="1181965"/>
              </a:xfrm>
              <a:prstGeom prst="ellipse">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p>
            </p:txBody>
          </p:sp>
          <p:sp>
            <p:nvSpPr>
              <p:cNvPr id="42" name="Google Shape;938;p34">
                <a:extLst>
                  <a:ext uri="{FF2B5EF4-FFF2-40B4-BE49-F238E27FC236}">
                    <a16:creationId xmlns:a16="http://schemas.microsoft.com/office/drawing/2014/main" id="{6FA79895-2F6D-8142-602B-D5CFD7D49570}"/>
                  </a:ext>
                </a:extLst>
              </p:cNvPr>
              <p:cNvSpPr/>
              <p:nvPr/>
            </p:nvSpPr>
            <p:spPr>
              <a:xfrm>
                <a:off x="2315919" y="1145620"/>
                <a:ext cx="2050450" cy="1062917"/>
              </a:xfrm>
              <a:custGeom>
                <a:avLst/>
                <a:gdLst/>
                <a:ahLst/>
                <a:cxnLst/>
                <a:rect l="l" t="t" r="r" b="b"/>
                <a:pathLst>
                  <a:path w="63187" h="32755" extrusionOk="0">
                    <a:moveTo>
                      <a:pt x="16383" y="1"/>
                    </a:moveTo>
                    <a:cubicBezTo>
                      <a:pt x="7335" y="1"/>
                      <a:pt x="0" y="7335"/>
                      <a:pt x="0" y="16372"/>
                    </a:cubicBezTo>
                    <a:cubicBezTo>
                      <a:pt x="0" y="25420"/>
                      <a:pt x="7335" y="32755"/>
                      <a:pt x="16383" y="32755"/>
                    </a:cubicBezTo>
                    <a:cubicBezTo>
                      <a:pt x="20812" y="32755"/>
                      <a:pt x="24825" y="30993"/>
                      <a:pt x="27766" y="28147"/>
                    </a:cubicBezTo>
                    <a:cubicBezTo>
                      <a:pt x="34961" y="22423"/>
                      <a:pt x="41129" y="21059"/>
                      <a:pt x="45371" y="21059"/>
                    </a:cubicBezTo>
                    <a:cubicBezTo>
                      <a:pt x="47854" y="21059"/>
                      <a:pt x="49677" y="21526"/>
                      <a:pt x="50661" y="21860"/>
                    </a:cubicBezTo>
                    <a:cubicBezTo>
                      <a:pt x="52638" y="22908"/>
                      <a:pt x="54543" y="23694"/>
                      <a:pt x="55864" y="23694"/>
                    </a:cubicBezTo>
                    <a:cubicBezTo>
                      <a:pt x="59901" y="23694"/>
                      <a:pt x="63187" y="20420"/>
                      <a:pt x="63187" y="16372"/>
                    </a:cubicBezTo>
                    <a:cubicBezTo>
                      <a:pt x="63187" y="12335"/>
                      <a:pt x="59901" y="9061"/>
                      <a:pt x="55864" y="9061"/>
                    </a:cubicBezTo>
                    <a:cubicBezTo>
                      <a:pt x="54543" y="9061"/>
                      <a:pt x="52638" y="9835"/>
                      <a:pt x="50661" y="10895"/>
                    </a:cubicBezTo>
                    <a:cubicBezTo>
                      <a:pt x="49678" y="11228"/>
                      <a:pt x="47859" y="11693"/>
                      <a:pt x="45383" y="11693"/>
                    </a:cubicBezTo>
                    <a:cubicBezTo>
                      <a:pt x="41140" y="11693"/>
                      <a:pt x="34968" y="10329"/>
                      <a:pt x="27766" y="4608"/>
                    </a:cubicBezTo>
                    <a:cubicBezTo>
                      <a:pt x="24825" y="1751"/>
                      <a:pt x="20812" y="1"/>
                      <a:pt x="163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p>
            </p:txBody>
          </p:sp>
          <p:sp>
            <p:nvSpPr>
              <p:cNvPr id="43" name="Google Shape;939;p34">
                <a:extLst>
                  <a:ext uri="{FF2B5EF4-FFF2-40B4-BE49-F238E27FC236}">
                    <a16:creationId xmlns:a16="http://schemas.microsoft.com/office/drawing/2014/main" id="{C8E99BC6-990B-F127-BA7C-846B16A528FC}"/>
                  </a:ext>
                </a:extLst>
              </p:cNvPr>
              <p:cNvSpPr/>
              <p:nvPr/>
            </p:nvSpPr>
            <p:spPr>
              <a:xfrm>
                <a:off x="4040934" y="1565594"/>
                <a:ext cx="222968" cy="222968"/>
              </a:xfrm>
              <a:custGeom>
                <a:avLst/>
                <a:gdLst/>
                <a:ahLst/>
                <a:cxnLst/>
                <a:rect l="l" t="t" r="r" b="b"/>
                <a:pathLst>
                  <a:path w="6871" h="6871" extrusionOk="0">
                    <a:moveTo>
                      <a:pt x="3430" y="0"/>
                    </a:moveTo>
                    <a:cubicBezTo>
                      <a:pt x="1537" y="0"/>
                      <a:pt x="1" y="1536"/>
                      <a:pt x="1" y="3441"/>
                    </a:cubicBezTo>
                    <a:cubicBezTo>
                      <a:pt x="1" y="5334"/>
                      <a:pt x="1537" y="6870"/>
                      <a:pt x="3430" y="6870"/>
                    </a:cubicBezTo>
                    <a:cubicBezTo>
                      <a:pt x="5335" y="6870"/>
                      <a:pt x="6871" y="5334"/>
                      <a:pt x="6871" y="3441"/>
                    </a:cubicBezTo>
                    <a:cubicBezTo>
                      <a:pt x="6871" y="1536"/>
                      <a:pt x="5335" y="0"/>
                      <a:pt x="343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p>
            </p:txBody>
          </p:sp>
        </p:grpSp>
        <p:pic>
          <p:nvPicPr>
            <p:cNvPr id="39" name="Graphic 38" descr="Monthly calendar with solid fill">
              <a:extLst>
                <a:ext uri="{FF2B5EF4-FFF2-40B4-BE49-F238E27FC236}">
                  <a16:creationId xmlns:a16="http://schemas.microsoft.com/office/drawing/2014/main" id="{AE000647-37A4-F96C-D84F-5CF9C4DD5B1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535025" y="1051526"/>
              <a:ext cx="1188670" cy="1188670"/>
            </a:xfrm>
            <a:prstGeom prst="rect">
              <a:avLst/>
            </a:prstGeom>
          </p:spPr>
        </p:pic>
      </p:grpSp>
      <p:grpSp>
        <p:nvGrpSpPr>
          <p:cNvPr id="18" name="Group 17">
            <a:extLst>
              <a:ext uri="{FF2B5EF4-FFF2-40B4-BE49-F238E27FC236}">
                <a16:creationId xmlns:a16="http://schemas.microsoft.com/office/drawing/2014/main" id="{6905E071-BEAB-C2DA-7662-905EB928085D}"/>
              </a:ext>
            </a:extLst>
          </p:cNvPr>
          <p:cNvGrpSpPr/>
          <p:nvPr/>
        </p:nvGrpSpPr>
        <p:grpSpPr>
          <a:xfrm>
            <a:off x="318532" y="2217864"/>
            <a:ext cx="8157093" cy="1883383"/>
            <a:chOff x="318532" y="2217864"/>
            <a:chExt cx="8157093" cy="1883383"/>
          </a:xfrm>
        </p:grpSpPr>
        <p:sp>
          <p:nvSpPr>
            <p:cNvPr id="30" name="Google Shape;925;p34">
              <a:extLst>
                <a:ext uri="{FF2B5EF4-FFF2-40B4-BE49-F238E27FC236}">
                  <a16:creationId xmlns:a16="http://schemas.microsoft.com/office/drawing/2014/main" id="{409B981F-E2F6-7406-BE52-0D2B482DF458}"/>
                </a:ext>
              </a:extLst>
            </p:cNvPr>
            <p:cNvSpPr/>
            <p:nvPr/>
          </p:nvSpPr>
          <p:spPr>
            <a:xfrm>
              <a:off x="3312852" y="2410256"/>
              <a:ext cx="2710085" cy="1062916"/>
            </a:xfrm>
            <a:prstGeom prst="roundRect">
              <a:avLst>
                <a:gd name="adj" fmla="val 50000"/>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Clr>
                  <a:srgbClr val="000000"/>
                </a:buClr>
                <a:buSzPts val="1100"/>
                <a:buFont typeface="Arial"/>
                <a:buNone/>
              </a:pPr>
              <a:r>
                <a:rPr lang="en-GB" sz="2400" noProof="0" err="1">
                  <a:solidFill>
                    <a:srgbClr val="FFFFFF"/>
                  </a:solidFill>
                  <a:latin typeface="AkzidenzGrotesk" panose="02000903050000020004" pitchFamily="2" charset="0"/>
                  <a:ea typeface="Fira Sans Extra Condensed Medium"/>
                  <a:cs typeface="Fira Sans Extra Condensed Medium"/>
                  <a:sym typeface="Fira Sans Extra Condensed Medium"/>
                </a:rPr>
                <a:t>Sgiliau</a:t>
              </a:r>
              <a:r>
                <a:rPr lang="en-GB" sz="2400" noProof="0">
                  <a:solidFill>
                    <a:srgbClr val="FFFFFF"/>
                  </a:solidFill>
                  <a:latin typeface="AkzidenzGrotesk" panose="02000903050000020004" pitchFamily="2" charset="0"/>
                  <a:ea typeface="Fira Sans Extra Condensed Medium"/>
                  <a:cs typeface="Fira Sans Extra Condensed Medium"/>
                  <a:sym typeface="Fira Sans Extra Condensed Medium"/>
                </a:rPr>
                <a:t> </a:t>
              </a:r>
              <a:r>
                <a:rPr lang="en-GB" sz="2400" noProof="0" err="1">
                  <a:solidFill>
                    <a:srgbClr val="FFFFFF"/>
                  </a:solidFill>
                  <a:latin typeface="AkzidenzGrotesk" panose="02000903050000020004" pitchFamily="2" charset="0"/>
                  <a:ea typeface="Fira Sans Extra Condensed Medium"/>
                  <a:cs typeface="Fira Sans Extra Condensed Medium"/>
                  <a:sym typeface="Fira Sans Extra Condensed Medium"/>
                </a:rPr>
                <a:t>Ademaidd</a:t>
              </a:r>
              <a:r>
                <a:rPr lang="en-GB" sz="2400" noProof="0">
                  <a:solidFill>
                    <a:srgbClr val="FFFFFF"/>
                  </a:solidFill>
                  <a:latin typeface="AkzidenzGrotesk" panose="02000903050000020004" pitchFamily="2" charset="0"/>
                  <a:ea typeface="Fira Sans Extra Condensed Medium"/>
                  <a:cs typeface="Fira Sans Extra Condensed Medium"/>
                  <a:sym typeface="Fira Sans Extra Condensed Medium"/>
                </a:rPr>
                <a:t>?</a:t>
              </a:r>
              <a:endParaRPr lang="en-GB" sz="2400" noProof="0">
                <a:solidFill>
                  <a:srgbClr val="FFFFFF"/>
                </a:solidFill>
                <a:latin typeface="AkzidenzGrotesk" panose="02000903050000020004" pitchFamily="2" charset="0"/>
              </a:endParaRPr>
            </a:p>
          </p:txBody>
        </p:sp>
        <p:grpSp>
          <p:nvGrpSpPr>
            <p:cNvPr id="58" name="Group 57">
              <a:extLst>
                <a:ext uri="{FF2B5EF4-FFF2-40B4-BE49-F238E27FC236}">
                  <a16:creationId xmlns:a16="http://schemas.microsoft.com/office/drawing/2014/main" id="{CE3AAF2F-752A-7B42-9FFB-8040C3E42B46}"/>
                </a:ext>
              </a:extLst>
            </p:cNvPr>
            <p:cNvGrpSpPr/>
            <p:nvPr/>
          </p:nvGrpSpPr>
          <p:grpSpPr>
            <a:xfrm>
              <a:off x="318532" y="2217864"/>
              <a:ext cx="2916522" cy="1883383"/>
              <a:chOff x="750591" y="2360007"/>
              <a:chExt cx="2916522" cy="1883383"/>
            </a:xfrm>
          </p:grpSpPr>
          <p:sp>
            <p:nvSpPr>
              <p:cNvPr id="55" name="Google Shape;919;p34">
                <a:extLst>
                  <a:ext uri="{FF2B5EF4-FFF2-40B4-BE49-F238E27FC236}">
                    <a16:creationId xmlns:a16="http://schemas.microsoft.com/office/drawing/2014/main" id="{AA8D15E0-E851-B2E4-1A88-5CECA8FE620D}"/>
                  </a:ext>
                </a:extLst>
              </p:cNvPr>
              <p:cNvSpPr/>
              <p:nvPr/>
            </p:nvSpPr>
            <p:spPr>
              <a:xfrm>
                <a:off x="1718584" y="3105357"/>
                <a:ext cx="199746" cy="152212"/>
              </a:xfrm>
              <a:custGeom>
                <a:avLst/>
                <a:gdLst/>
                <a:ahLst/>
                <a:cxnLst/>
                <a:rect l="l" t="t" r="r" b="b"/>
                <a:pathLst>
                  <a:path w="2513" h="1915" extrusionOk="0">
                    <a:moveTo>
                      <a:pt x="842" y="0"/>
                    </a:moveTo>
                    <a:cubicBezTo>
                      <a:pt x="823" y="0"/>
                      <a:pt x="804" y="3"/>
                      <a:pt x="786" y="9"/>
                    </a:cubicBezTo>
                    <a:cubicBezTo>
                      <a:pt x="167" y="295"/>
                      <a:pt x="0" y="1129"/>
                      <a:pt x="488" y="1617"/>
                    </a:cubicBezTo>
                    <a:cubicBezTo>
                      <a:pt x="679" y="1807"/>
                      <a:pt x="941" y="1914"/>
                      <a:pt x="1191" y="1914"/>
                    </a:cubicBezTo>
                    <a:cubicBezTo>
                      <a:pt x="2072" y="1914"/>
                      <a:pt x="2512" y="843"/>
                      <a:pt x="1893" y="224"/>
                    </a:cubicBezTo>
                    <a:cubicBezTo>
                      <a:pt x="1798" y="128"/>
                      <a:pt x="1715" y="69"/>
                      <a:pt x="1596" y="9"/>
                    </a:cubicBezTo>
                    <a:cubicBezTo>
                      <a:pt x="1575" y="3"/>
                      <a:pt x="1554" y="0"/>
                      <a:pt x="1534" y="0"/>
                    </a:cubicBezTo>
                    <a:cubicBezTo>
                      <a:pt x="1473" y="0"/>
                      <a:pt x="1420" y="27"/>
                      <a:pt x="1393" y="81"/>
                    </a:cubicBezTo>
                    <a:cubicBezTo>
                      <a:pt x="1369" y="164"/>
                      <a:pt x="1393" y="247"/>
                      <a:pt x="1476" y="283"/>
                    </a:cubicBezTo>
                    <a:cubicBezTo>
                      <a:pt x="1917" y="474"/>
                      <a:pt x="2024" y="1069"/>
                      <a:pt x="1679" y="1414"/>
                    </a:cubicBezTo>
                    <a:cubicBezTo>
                      <a:pt x="1548" y="1545"/>
                      <a:pt x="1369" y="1611"/>
                      <a:pt x="1191" y="1611"/>
                    </a:cubicBezTo>
                    <a:cubicBezTo>
                      <a:pt x="1012" y="1611"/>
                      <a:pt x="834" y="1545"/>
                      <a:pt x="703" y="1414"/>
                    </a:cubicBezTo>
                    <a:cubicBezTo>
                      <a:pt x="357" y="1069"/>
                      <a:pt x="464" y="486"/>
                      <a:pt x="905" y="283"/>
                    </a:cubicBezTo>
                    <a:cubicBezTo>
                      <a:pt x="976" y="247"/>
                      <a:pt x="1012" y="164"/>
                      <a:pt x="976" y="81"/>
                    </a:cubicBezTo>
                    <a:cubicBezTo>
                      <a:pt x="959" y="27"/>
                      <a:pt x="900" y="0"/>
                      <a:pt x="8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AkzidenzGrotesk" panose="02000903050000020004" pitchFamily="2" charset="0"/>
                </a:endParaRPr>
              </a:p>
            </p:txBody>
          </p:sp>
          <p:grpSp>
            <p:nvGrpSpPr>
              <p:cNvPr id="53" name="Group 52">
                <a:extLst>
                  <a:ext uri="{FF2B5EF4-FFF2-40B4-BE49-F238E27FC236}">
                    <a16:creationId xmlns:a16="http://schemas.microsoft.com/office/drawing/2014/main" id="{C6724C26-762A-7668-3CD9-C01D71CA0A31}"/>
                  </a:ext>
                </a:extLst>
              </p:cNvPr>
              <p:cNvGrpSpPr/>
              <p:nvPr/>
            </p:nvGrpSpPr>
            <p:grpSpPr>
              <a:xfrm>
                <a:off x="750591" y="2360007"/>
                <a:ext cx="2916522" cy="1883383"/>
                <a:chOff x="1579430" y="2159347"/>
                <a:chExt cx="2243572" cy="1448817"/>
              </a:xfrm>
            </p:grpSpPr>
            <p:sp>
              <p:nvSpPr>
                <p:cNvPr id="26" name="Google Shape;921;p34">
                  <a:extLst>
                    <a:ext uri="{FF2B5EF4-FFF2-40B4-BE49-F238E27FC236}">
                      <a16:creationId xmlns:a16="http://schemas.microsoft.com/office/drawing/2014/main" id="{E13661A2-89EE-9FFE-C339-DC8D70DACFE3}"/>
                    </a:ext>
                  </a:extLst>
                </p:cNvPr>
                <p:cNvSpPr/>
                <p:nvPr/>
              </p:nvSpPr>
              <p:spPr>
                <a:xfrm>
                  <a:off x="1579430" y="2159347"/>
                  <a:ext cx="1448817" cy="1448817"/>
                </a:xfrm>
                <a:prstGeom prst="ellipse">
                  <a:avLst/>
                </a:prstGeom>
                <a:solidFill>
                  <a:schemeClr val="accent5"/>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None/>
                  </a:pPr>
                  <a:endParaRPr lang="en-GB" noProof="0">
                    <a:solidFill>
                      <a:srgbClr val="434343"/>
                    </a:solidFill>
                    <a:latin typeface="AkzidenzGrotesk" panose="02000903050000020004" pitchFamily="2" charset="0"/>
                    <a:ea typeface="Fira Sans Extra Condensed Medium"/>
                    <a:cs typeface="Fira Sans Extra Condensed Medium"/>
                    <a:sym typeface="Fira Sans Extra Condensed Medium"/>
                  </a:endParaRPr>
                </a:p>
              </p:txBody>
            </p:sp>
            <p:sp>
              <p:nvSpPr>
                <p:cNvPr id="27" name="Google Shape;922;p34">
                  <a:extLst>
                    <a:ext uri="{FF2B5EF4-FFF2-40B4-BE49-F238E27FC236}">
                      <a16:creationId xmlns:a16="http://schemas.microsoft.com/office/drawing/2014/main" id="{AB277635-4772-6A4C-3323-728E1AE1A080}"/>
                    </a:ext>
                  </a:extLst>
                </p:cNvPr>
                <p:cNvSpPr/>
                <p:nvPr/>
              </p:nvSpPr>
              <p:spPr>
                <a:xfrm>
                  <a:off x="1712705" y="2292773"/>
                  <a:ext cx="1181965" cy="1181965"/>
                </a:xfrm>
                <a:prstGeom prst="ellipse">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AkzidenzGrotesk" panose="02000903050000020004" pitchFamily="2" charset="0"/>
                  </a:endParaRPr>
                </a:p>
              </p:txBody>
            </p:sp>
            <p:sp>
              <p:nvSpPr>
                <p:cNvPr id="28" name="Google Shape;923;p34">
                  <a:extLst>
                    <a:ext uri="{FF2B5EF4-FFF2-40B4-BE49-F238E27FC236}">
                      <a16:creationId xmlns:a16="http://schemas.microsoft.com/office/drawing/2014/main" id="{E0B938DD-7A0C-8AB0-7BF6-031EF1C11846}"/>
                    </a:ext>
                  </a:extLst>
                </p:cNvPr>
                <p:cNvSpPr/>
                <p:nvPr/>
              </p:nvSpPr>
              <p:spPr>
                <a:xfrm>
                  <a:off x="1772552" y="2352296"/>
                  <a:ext cx="2050450" cy="1062917"/>
                </a:xfrm>
                <a:custGeom>
                  <a:avLst/>
                  <a:gdLst/>
                  <a:ahLst/>
                  <a:cxnLst/>
                  <a:rect l="l" t="t" r="r" b="b"/>
                  <a:pathLst>
                    <a:path w="63187" h="32755" extrusionOk="0">
                      <a:moveTo>
                        <a:pt x="16383" y="1"/>
                      </a:moveTo>
                      <a:cubicBezTo>
                        <a:pt x="7335" y="1"/>
                        <a:pt x="0" y="7335"/>
                        <a:pt x="0" y="16372"/>
                      </a:cubicBezTo>
                      <a:cubicBezTo>
                        <a:pt x="0" y="25420"/>
                        <a:pt x="7335" y="32755"/>
                        <a:pt x="16383" y="32755"/>
                      </a:cubicBezTo>
                      <a:cubicBezTo>
                        <a:pt x="20812" y="32755"/>
                        <a:pt x="24825" y="30993"/>
                        <a:pt x="27766" y="28147"/>
                      </a:cubicBezTo>
                      <a:cubicBezTo>
                        <a:pt x="34961" y="22423"/>
                        <a:pt x="41129" y="21059"/>
                        <a:pt x="45371" y="21059"/>
                      </a:cubicBezTo>
                      <a:cubicBezTo>
                        <a:pt x="47854" y="21059"/>
                        <a:pt x="49677" y="21526"/>
                        <a:pt x="50661" y="21860"/>
                      </a:cubicBezTo>
                      <a:cubicBezTo>
                        <a:pt x="52638" y="22908"/>
                        <a:pt x="54543" y="23694"/>
                        <a:pt x="55864" y="23694"/>
                      </a:cubicBezTo>
                      <a:cubicBezTo>
                        <a:pt x="59901" y="23694"/>
                        <a:pt x="63187" y="20420"/>
                        <a:pt x="63187" y="16372"/>
                      </a:cubicBezTo>
                      <a:cubicBezTo>
                        <a:pt x="63187" y="12335"/>
                        <a:pt x="59901" y="9061"/>
                        <a:pt x="55864" y="9061"/>
                      </a:cubicBezTo>
                      <a:cubicBezTo>
                        <a:pt x="54543" y="9061"/>
                        <a:pt x="52638" y="9835"/>
                        <a:pt x="50661" y="10895"/>
                      </a:cubicBezTo>
                      <a:cubicBezTo>
                        <a:pt x="49678" y="11228"/>
                        <a:pt x="47859" y="11693"/>
                        <a:pt x="45383" y="11693"/>
                      </a:cubicBezTo>
                      <a:cubicBezTo>
                        <a:pt x="41140" y="11693"/>
                        <a:pt x="34968" y="10329"/>
                        <a:pt x="27766" y="4608"/>
                      </a:cubicBezTo>
                      <a:cubicBezTo>
                        <a:pt x="24825" y="1751"/>
                        <a:pt x="20812" y="1"/>
                        <a:pt x="1638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AkzidenzGrotesk" panose="02000903050000020004" pitchFamily="2" charset="0"/>
                  </a:endParaRPr>
                </a:p>
              </p:txBody>
            </p:sp>
            <p:sp>
              <p:nvSpPr>
                <p:cNvPr id="29" name="Google Shape;924;p34">
                  <a:extLst>
                    <a:ext uri="{FF2B5EF4-FFF2-40B4-BE49-F238E27FC236}">
                      <a16:creationId xmlns:a16="http://schemas.microsoft.com/office/drawing/2014/main" id="{7C922149-5C2A-099B-5D09-40C9E2034DAF}"/>
                    </a:ext>
                  </a:extLst>
                </p:cNvPr>
                <p:cNvSpPr/>
                <p:nvPr/>
              </p:nvSpPr>
              <p:spPr>
                <a:xfrm>
                  <a:off x="3497568" y="2772271"/>
                  <a:ext cx="222968" cy="222968"/>
                </a:xfrm>
                <a:custGeom>
                  <a:avLst/>
                  <a:gdLst/>
                  <a:ahLst/>
                  <a:cxnLst/>
                  <a:rect l="l" t="t" r="r" b="b"/>
                  <a:pathLst>
                    <a:path w="6871" h="6871" extrusionOk="0">
                      <a:moveTo>
                        <a:pt x="3430" y="0"/>
                      </a:moveTo>
                      <a:cubicBezTo>
                        <a:pt x="1537" y="0"/>
                        <a:pt x="1" y="1536"/>
                        <a:pt x="1" y="3441"/>
                      </a:cubicBezTo>
                      <a:cubicBezTo>
                        <a:pt x="1" y="5334"/>
                        <a:pt x="1537" y="6870"/>
                        <a:pt x="3430" y="6870"/>
                      </a:cubicBezTo>
                      <a:cubicBezTo>
                        <a:pt x="5335" y="6870"/>
                        <a:pt x="6871" y="5334"/>
                        <a:pt x="6871" y="3441"/>
                      </a:cubicBezTo>
                      <a:cubicBezTo>
                        <a:pt x="6871" y="1536"/>
                        <a:pt x="5335" y="0"/>
                        <a:pt x="343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AkzidenzGrotesk" panose="02000903050000020004" pitchFamily="2" charset="0"/>
                  </a:endParaRPr>
                </a:p>
              </p:txBody>
            </p:sp>
          </p:grpSp>
          <p:sp>
            <p:nvSpPr>
              <p:cNvPr id="50" name="Google Shape;918;p34">
                <a:extLst>
                  <a:ext uri="{FF2B5EF4-FFF2-40B4-BE49-F238E27FC236}">
                    <a16:creationId xmlns:a16="http://schemas.microsoft.com/office/drawing/2014/main" id="{C70A9C6A-2BD5-A6E1-AB48-A5F3F6585253}"/>
                  </a:ext>
                </a:extLst>
              </p:cNvPr>
              <p:cNvSpPr/>
              <p:nvPr/>
            </p:nvSpPr>
            <p:spPr>
              <a:xfrm>
                <a:off x="1214601" y="2941864"/>
                <a:ext cx="819010" cy="809869"/>
              </a:xfrm>
              <a:custGeom>
                <a:avLst/>
                <a:gdLst/>
                <a:ahLst/>
                <a:cxnLst/>
                <a:rect l="l" t="t" r="r" b="b"/>
                <a:pathLst>
                  <a:path w="10304" h="10189" extrusionOk="0">
                    <a:moveTo>
                      <a:pt x="9954" y="309"/>
                    </a:moveTo>
                    <a:lnTo>
                      <a:pt x="9538" y="1761"/>
                    </a:lnTo>
                    <a:lnTo>
                      <a:pt x="8514" y="725"/>
                    </a:lnTo>
                    <a:lnTo>
                      <a:pt x="9954" y="309"/>
                    </a:lnTo>
                    <a:close/>
                    <a:moveTo>
                      <a:pt x="4311" y="3369"/>
                    </a:moveTo>
                    <a:lnTo>
                      <a:pt x="2501" y="5178"/>
                    </a:lnTo>
                    <a:lnTo>
                      <a:pt x="429" y="5012"/>
                    </a:lnTo>
                    <a:cubicBezTo>
                      <a:pt x="394" y="5012"/>
                      <a:pt x="382" y="4988"/>
                      <a:pt x="417" y="4952"/>
                    </a:cubicBezTo>
                    <a:cubicBezTo>
                      <a:pt x="1310" y="4059"/>
                      <a:pt x="2477" y="3523"/>
                      <a:pt x="3727" y="3404"/>
                    </a:cubicBezTo>
                    <a:lnTo>
                      <a:pt x="4311" y="3369"/>
                    </a:lnTo>
                    <a:close/>
                    <a:moveTo>
                      <a:pt x="2537" y="5571"/>
                    </a:moveTo>
                    <a:lnTo>
                      <a:pt x="3358" y="6381"/>
                    </a:lnTo>
                    <a:lnTo>
                      <a:pt x="3049" y="6702"/>
                    </a:lnTo>
                    <a:cubicBezTo>
                      <a:pt x="2715" y="6369"/>
                      <a:pt x="2299" y="5952"/>
                      <a:pt x="2227" y="5893"/>
                    </a:cubicBezTo>
                    <a:lnTo>
                      <a:pt x="2537" y="5571"/>
                    </a:lnTo>
                    <a:close/>
                    <a:moveTo>
                      <a:pt x="2418" y="6464"/>
                    </a:moveTo>
                    <a:lnTo>
                      <a:pt x="2834" y="6881"/>
                    </a:lnTo>
                    <a:lnTo>
                      <a:pt x="2465" y="7250"/>
                    </a:lnTo>
                    <a:cubicBezTo>
                      <a:pt x="2453" y="7262"/>
                      <a:pt x="2441" y="7298"/>
                      <a:pt x="2418" y="7310"/>
                    </a:cubicBezTo>
                    <a:lnTo>
                      <a:pt x="2049" y="6940"/>
                    </a:lnTo>
                    <a:cubicBezTo>
                      <a:pt x="2025" y="6905"/>
                      <a:pt x="2025" y="6857"/>
                      <a:pt x="2049" y="6833"/>
                    </a:cubicBezTo>
                    <a:lnTo>
                      <a:pt x="2418" y="6464"/>
                    </a:lnTo>
                    <a:close/>
                    <a:moveTo>
                      <a:pt x="8168" y="821"/>
                    </a:moveTo>
                    <a:lnTo>
                      <a:pt x="9418" y="2071"/>
                    </a:lnTo>
                    <a:lnTo>
                      <a:pt x="9061" y="3380"/>
                    </a:lnTo>
                    <a:lnTo>
                      <a:pt x="4906" y="7536"/>
                    </a:lnTo>
                    <a:lnTo>
                      <a:pt x="4084" y="6714"/>
                    </a:lnTo>
                    <a:lnTo>
                      <a:pt x="5978" y="4821"/>
                    </a:lnTo>
                    <a:cubicBezTo>
                      <a:pt x="6109" y="4690"/>
                      <a:pt x="6144" y="4452"/>
                      <a:pt x="5966" y="4273"/>
                    </a:cubicBezTo>
                    <a:cubicBezTo>
                      <a:pt x="5888" y="4196"/>
                      <a:pt x="5790" y="4157"/>
                      <a:pt x="5693" y="4157"/>
                    </a:cubicBezTo>
                    <a:cubicBezTo>
                      <a:pt x="5597" y="4157"/>
                      <a:pt x="5501" y="4196"/>
                      <a:pt x="5430" y="4273"/>
                    </a:cubicBezTo>
                    <a:lnTo>
                      <a:pt x="3537" y="6167"/>
                    </a:lnTo>
                    <a:lnTo>
                      <a:pt x="2715" y="5345"/>
                    </a:lnTo>
                    <a:lnTo>
                      <a:pt x="6871" y="1190"/>
                    </a:lnTo>
                    <a:lnTo>
                      <a:pt x="8168" y="821"/>
                    </a:lnTo>
                    <a:close/>
                    <a:moveTo>
                      <a:pt x="5711" y="4485"/>
                    </a:moveTo>
                    <a:cubicBezTo>
                      <a:pt x="5733" y="4485"/>
                      <a:pt x="5757" y="4494"/>
                      <a:pt x="5775" y="4512"/>
                    </a:cubicBezTo>
                    <a:cubicBezTo>
                      <a:pt x="5799" y="4535"/>
                      <a:pt x="5799" y="4595"/>
                      <a:pt x="5775" y="4631"/>
                    </a:cubicBezTo>
                    <a:lnTo>
                      <a:pt x="3775" y="6619"/>
                    </a:lnTo>
                    <a:cubicBezTo>
                      <a:pt x="3692" y="6714"/>
                      <a:pt x="2894" y="7488"/>
                      <a:pt x="2811" y="7595"/>
                    </a:cubicBezTo>
                    <a:cubicBezTo>
                      <a:pt x="2793" y="7607"/>
                      <a:pt x="2769" y="7613"/>
                      <a:pt x="2747" y="7613"/>
                    </a:cubicBezTo>
                    <a:cubicBezTo>
                      <a:pt x="2724" y="7613"/>
                      <a:pt x="2703" y="7607"/>
                      <a:pt x="2691" y="7595"/>
                    </a:cubicBezTo>
                    <a:cubicBezTo>
                      <a:pt x="2656" y="7560"/>
                      <a:pt x="2656" y="7500"/>
                      <a:pt x="2691" y="7476"/>
                    </a:cubicBezTo>
                    <a:lnTo>
                      <a:pt x="5656" y="4512"/>
                    </a:lnTo>
                    <a:cubicBezTo>
                      <a:pt x="5668" y="4494"/>
                      <a:pt x="5689" y="4485"/>
                      <a:pt x="5711" y="4485"/>
                    </a:cubicBezTo>
                    <a:close/>
                    <a:moveTo>
                      <a:pt x="3894" y="6917"/>
                    </a:moveTo>
                    <a:lnTo>
                      <a:pt x="4716" y="7738"/>
                    </a:lnTo>
                    <a:lnTo>
                      <a:pt x="4406" y="8036"/>
                    </a:lnTo>
                    <a:lnTo>
                      <a:pt x="4382" y="8036"/>
                    </a:lnTo>
                    <a:lnTo>
                      <a:pt x="3584" y="7238"/>
                    </a:lnTo>
                    <a:lnTo>
                      <a:pt x="3894" y="6917"/>
                    </a:lnTo>
                    <a:close/>
                    <a:moveTo>
                      <a:pt x="3394" y="7452"/>
                    </a:moveTo>
                    <a:lnTo>
                      <a:pt x="3811" y="7869"/>
                    </a:lnTo>
                    <a:lnTo>
                      <a:pt x="3430" y="8226"/>
                    </a:lnTo>
                    <a:cubicBezTo>
                      <a:pt x="3418" y="8250"/>
                      <a:pt x="3394" y="8250"/>
                      <a:pt x="3394" y="8250"/>
                    </a:cubicBezTo>
                    <a:cubicBezTo>
                      <a:pt x="3370" y="8250"/>
                      <a:pt x="3358" y="8250"/>
                      <a:pt x="3346" y="8226"/>
                    </a:cubicBezTo>
                    <a:lnTo>
                      <a:pt x="2977" y="7857"/>
                    </a:lnTo>
                    <a:cubicBezTo>
                      <a:pt x="2989" y="7845"/>
                      <a:pt x="3013" y="7833"/>
                      <a:pt x="3037" y="7810"/>
                    </a:cubicBezTo>
                    <a:lnTo>
                      <a:pt x="3394" y="7452"/>
                    </a:lnTo>
                    <a:close/>
                    <a:moveTo>
                      <a:pt x="9971" y="1"/>
                    </a:moveTo>
                    <a:cubicBezTo>
                      <a:pt x="9946" y="1"/>
                      <a:pt x="9921" y="4"/>
                      <a:pt x="9895" y="11"/>
                    </a:cubicBezTo>
                    <a:cubicBezTo>
                      <a:pt x="9252" y="213"/>
                      <a:pt x="7394" y="749"/>
                      <a:pt x="6787" y="928"/>
                    </a:cubicBezTo>
                    <a:cubicBezTo>
                      <a:pt x="6751" y="928"/>
                      <a:pt x="6740" y="940"/>
                      <a:pt x="6716" y="963"/>
                    </a:cubicBezTo>
                    <a:lnTo>
                      <a:pt x="4632" y="3047"/>
                    </a:lnTo>
                    <a:lnTo>
                      <a:pt x="3703" y="3130"/>
                    </a:lnTo>
                    <a:cubicBezTo>
                      <a:pt x="2370" y="3226"/>
                      <a:pt x="1144" y="3809"/>
                      <a:pt x="191" y="4750"/>
                    </a:cubicBezTo>
                    <a:cubicBezTo>
                      <a:pt x="1" y="4940"/>
                      <a:pt x="120" y="5285"/>
                      <a:pt x="394" y="5309"/>
                    </a:cubicBezTo>
                    <a:lnTo>
                      <a:pt x="2215" y="5476"/>
                    </a:lnTo>
                    <a:lnTo>
                      <a:pt x="2025" y="5666"/>
                    </a:lnTo>
                    <a:cubicBezTo>
                      <a:pt x="1906" y="5786"/>
                      <a:pt x="1906" y="5964"/>
                      <a:pt x="2025" y="6083"/>
                    </a:cubicBezTo>
                    <a:lnTo>
                      <a:pt x="2203" y="6262"/>
                    </a:lnTo>
                    <a:lnTo>
                      <a:pt x="1822" y="6643"/>
                    </a:lnTo>
                    <a:cubicBezTo>
                      <a:pt x="1679" y="6786"/>
                      <a:pt x="1679" y="7012"/>
                      <a:pt x="1822" y="7155"/>
                    </a:cubicBezTo>
                    <a:lnTo>
                      <a:pt x="3108" y="8441"/>
                    </a:lnTo>
                    <a:cubicBezTo>
                      <a:pt x="3180" y="8512"/>
                      <a:pt x="3272" y="8548"/>
                      <a:pt x="3366" y="8548"/>
                    </a:cubicBezTo>
                    <a:cubicBezTo>
                      <a:pt x="3459" y="8548"/>
                      <a:pt x="3555" y="8512"/>
                      <a:pt x="3632" y="8441"/>
                    </a:cubicBezTo>
                    <a:lnTo>
                      <a:pt x="4001" y="8072"/>
                    </a:lnTo>
                    <a:lnTo>
                      <a:pt x="4180" y="8250"/>
                    </a:lnTo>
                    <a:cubicBezTo>
                      <a:pt x="4239" y="8310"/>
                      <a:pt x="4317" y="8339"/>
                      <a:pt x="4396" y="8339"/>
                    </a:cubicBezTo>
                    <a:cubicBezTo>
                      <a:pt x="4474" y="8339"/>
                      <a:pt x="4555" y="8310"/>
                      <a:pt x="4620" y="8250"/>
                    </a:cubicBezTo>
                    <a:lnTo>
                      <a:pt x="4799" y="8072"/>
                    </a:lnTo>
                    <a:lnTo>
                      <a:pt x="4966" y="9881"/>
                    </a:lnTo>
                    <a:cubicBezTo>
                      <a:pt x="4977" y="10012"/>
                      <a:pt x="5061" y="10119"/>
                      <a:pt x="5180" y="10167"/>
                    </a:cubicBezTo>
                    <a:cubicBezTo>
                      <a:pt x="5216" y="10182"/>
                      <a:pt x="5254" y="10188"/>
                      <a:pt x="5291" y="10188"/>
                    </a:cubicBezTo>
                    <a:cubicBezTo>
                      <a:pt x="5375" y="10188"/>
                      <a:pt x="5455" y="10153"/>
                      <a:pt x="5513" y="10096"/>
                    </a:cubicBezTo>
                    <a:cubicBezTo>
                      <a:pt x="6097" y="9512"/>
                      <a:pt x="6525" y="8822"/>
                      <a:pt x="6811" y="8072"/>
                    </a:cubicBezTo>
                    <a:cubicBezTo>
                      <a:pt x="6847" y="7988"/>
                      <a:pt x="6799" y="7905"/>
                      <a:pt x="6728" y="7869"/>
                    </a:cubicBezTo>
                    <a:cubicBezTo>
                      <a:pt x="6713" y="7865"/>
                      <a:pt x="6698" y="7863"/>
                      <a:pt x="6684" y="7863"/>
                    </a:cubicBezTo>
                    <a:cubicBezTo>
                      <a:pt x="6616" y="7863"/>
                      <a:pt x="6555" y="7906"/>
                      <a:pt x="6525" y="7964"/>
                    </a:cubicBezTo>
                    <a:cubicBezTo>
                      <a:pt x="6263" y="8691"/>
                      <a:pt x="5847" y="9334"/>
                      <a:pt x="5299" y="9881"/>
                    </a:cubicBezTo>
                    <a:cubicBezTo>
                      <a:pt x="5292" y="9885"/>
                      <a:pt x="5285" y="9886"/>
                      <a:pt x="5278" y="9886"/>
                    </a:cubicBezTo>
                    <a:cubicBezTo>
                      <a:pt x="5262" y="9886"/>
                      <a:pt x="5248" y="9878"/>
                      <a:pt x="5239" y="9869"/>
                    </a:cubicBezTo>
                    <a:lnTo>
                      <a:pt x="5061" y="7810"/>
                    </a:lnTo>
                    <a:lnTo>
                      <a:pt x="6871" y="6000"/>
                    </a:lnTo>
                    <a:lnTo>
                      <a:pt x="6871" y="6000"/>
                    </a:lnTo>
                    <a:cubicBezTo>
                      <a:pt x="6811" y="6738"/>
                      <a:pt x="6799" y="6940"/>
                      <a:pt x="6704" y="7310"/>
                    </a:cubicBezTo>
                    <a:cubicBezTo>
                      <a:pt x="6692" y="7381"/>
                      <a:pt x="6740" y="7476"/>
                      <a:pt x="6823" y="7488"/>
                    </a:cubicBezTo>
                    <a:cubicBezTo>
                      <a:pt x="6831" y="7489"/>
                      <a:pt x="6840" y="7490"/>
                      <a:pt x="6848" y="7490"/>
                    </a:cubicBezTo>
                    <a:cubicBezTo>
                      <a:pt x="6923" y="7490"/>
                      <a:pt x="6991" y="7444"/>
                      <a:pt x="7002" y="7369"/>
                    </a:cubicBezTo>
                    <a:cubicBezTo>
                      <a:pt x="7109" y="6905"/>
                      <a:pt x="7109" y="6702"/>
                      <a:pt x="7204" y="5666"/>
                    </a:cubicBezTo>
                    <a:lnTo>
                      <a:pt x="9288" y="3583"/>
                    </a:lnTo>
                    <a:cubicBezTo>
                      <a:pt x="9299" y="3571"/>
                      <a:pt x="9311" y="3547"/>
                      <a:pt x="9323" y="3523"/>
                    </a:cubicBezTo>
                    <a:lnTo>
                      <a:pt x="9740" y="2118"/>
                    </a:lnTo>
                    <a:lnTo>
                      <a:pt x="10240" y="416"/>
                    </a:lnTo>
                    <a:cubicBezTo>
                      <a:pt x="10303" y="194"/>
                      <a:pt x="10161" y="1"/>
                      <a:pt x="997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AkzidenzGrotesk" panose="02000903050000020004" pitchFamily="2" charset="0"/>
                </a:endParaRPr>
              </a:p>
            </p:txBody>
          </p:sp>
          <p:sp>
            <p:nvSpPr>
              <p:cNvPr id="56" name="Google Shape;919;p34">
                <a:extLst>
                  <a:ext uri="{FF2B5EF4-FFF2-40B4-BE49-F238E27FC236}">
                    <a16:creationId xmlns:a16="http://schemas.microsoft.com/office/drawing/2014/main" id="{3F5BC65D-8279-618D-ABB7-276A6E18BAD4}"/>
                  </a:ext>
                </a:extLst>
              </p:cNvPr>
              <p:cNvSpPr/>
              <p:nvPr/>
            </p:nvSpPr>
            <p:spPr>
              <a:xfrm>
                <a:off x="1700335" y="3104245"/>
                <a:ext cx="199746" cy="152212"/>
              </a:xfrm>
              <a:custGeom>
                <a:avLst/>
                <a:gdLst/>
                <a:ahLst/>
                <a:cxnLst/>
                <a:rect l="l" t="t" r="r" b="b"/>
                <a:pathLst>
                  <a:path w="2513" h="1915" extrusionOk="0">
                    <a:moveTo>
                      <a:pt x="842" y="0"/>
                    </a:moveTo>
                    <a:cubicBezTo>
                      <a:pt x="823" y="0"/>
                      <a:pt x="804" y="3"/>
                      <a:pt x="786" y="9"/>
                    </a:cubicBezTo>
                    <a:cubicBezTo>
                      <a:pt x="167" y="295"/>
                      <a:pt x="0" y="1129"/>
                      <a:pt x="488" y="1617"/>
                    </a:cubicBezTo>
                    <a:cubicBezTo>
                      <a:pt x="679" y="1807"/>
                      <a:pt x="941" y="1914"/>
                      <a:pt x="1191" y="1914"/>
                    </a:cubicBezTo>
                    <a:cubicBezTo>
                      <a:pt x="2072" y="1914"/>
                      <a:pt x="2512" y="843"/>
                      <a:pt x="1893" y="224"/>
                    </a:cubicBezTo>
                    <a:cubicBezTo>
                      <a:pt x="1798" y="128"/>
                      <a:pt x="1715" y="69"/>
                      <a:pt x="1596" y="9"/>
                    </a:cubicBezTo>
                    <a:cubicBezTo>
                      <a:pt x="1575" y="3"/>
                      <a:pt x="1554" y="0"/>
                      <a:pt x="1534" y="0"/>
                    </a:cubicBezTo>
                    <a:cubicBezTo>
                      <a:pt x="1473" y="0"/>
                      <a:pt x="1420" y="27"/>
                      <a:pt x="1393" y="81"/>
                    </a:cubicBezTo>
                    <a:cubicBezTo>
                      <a:pt x="1369" y="164"/>
                      <a:pt x="1393" y="247"/>
                      <a:pt x="1476" y="283"/>
                    </a:cubicBezTo>
                    <a:cubicBezTo>
                      <a:pt x="1917" y="474"/>
                      <a:pt x="2024" y="1069"/>
                      <a:pt x="1679" y="1414"/>
                    </a:cubicBezTo>
                    <a:cubicBezTo>
                      <a:pt x="1548" y="1545"/>
                      <a:pt x="1369" y="1611"/>
                      <a:pt x="1191" y="1611"/>
                    </a:cubicBezTo>
                    <a:cubicBezTo>
                      <a:pt x="1012" y="1611"/>
                      <a:pt x="834" y="1545"/>
                      <a:pt x="703" y="1414"/>
                    </a:cubicBezTo>
                    <a:cubicBezTo>
                      <a:pt x="357" y="1069"/>
                      <a:pt x="464" y="486"/>
                      <a:pt x="905" y="283"/>
                    </a:cubicBezTo>
                    <a:cubicBezTo>
                      <a:pt x="976" y="247"/>
                      <a:pt x="1012" y="164"/>
                      <a:pt x="976" y="81"/>
                    </a:cubicBezTo>
                    <a:cubicBezTo>
                      <a:pt x="959" y="27"/>
                      <a:pt x="900" y="0"/>
                      <a:pt x="8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AkzidenzGrotesk" panose="02000903050000020004" pitchFamily="2" charset="0"/>
                </a:endParaRPr>
              </a:p>
            </p:txBody>
          </p:sp>
        </p:grpSp>
        <p:sp>
          <p:nvSpPr>
            <p:cNvPr id="60" name="Google Shape;925;p34">
              <a:extLst>
                <a:ext uri="{FF2B5EF4-FFF2-40B4-BE49-F238E27FC236}">
                  <a16:creationId xmlns:a16="http://schemas.microsoft.com/office/drawing/2014/main" id="{812F7B59-48BD-F0B8-6A7D-FFAF3ABA1140}"/>
                </a:ext>
              </a:extLst>
            </p:cNvPr>
            <p:cNvSpPr/>
            <p:nvPr/>
          </p:nvSpPr>
          <p:spPr>
            <a:xfrm>
              <a:off x="5765540" y="3002387"/>
              <a:ext cx="2710085" cy="1062916"/>
            </a:xfrm>
            <a:prstGeom prst="roundRect">
              <a:avLst>
                <a:gd name="adj" fmla="val 50000"/>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Clr>
                  <a:srgbClr val="000000"/>
                </a:buClr>
                <a:buSzPts val="1100"/>
                <a:buFont typeface="Arial"/>
                <a:buNone/>
              </a:pPr>
              <a:r>
                <a:rPr lang="en-GB" sz="2400" i="1" noProof="0">
                  <a:solidFill>
                    <a:srgbClr val="FFFFFF"/>
                  </a:solidFill>
                  <a:latin typeface="AkzidenzGrotesk" panose="02000903050000020004" pitchFamily="2" charset="0"/>
                  <a:ea typeface="Fira Sans Extra Condensed Medium"/>
                  <a:cs typeface="Fira Sans Extra Condensed Medium"/>
                  <a:sym typeface="Fira Sans Extra Condensed Medium"/>
                </a:rPr>
                <a:t>Academic Skills?</a:t>
              </a:r>
              <a:endParaRPr lang="en-GB" sz="2400" i="1" noProof="0">
                <a:solidFill>
                  <a:srgbClr val="FFFFFF"/>
                </a:solidFill>
                <a:latin typeface="AkzidenzGrotesk" panose="02000903050000020004" pitchFamily="2" charset="0"/>
              </a:endParaRPr>
            </a:p>
          </p:txBody>
        </p:sp>
      </p:grpSp>
      <p:grpSp>
        <p:nvGrpSpPr>
          <p:cNvPr id="19" name="Group 18">
            <a:extLst>
              <a:ext uri="{FF2B5EF4-FFF2-40B4-BE49-F238E27FC236}">
                <a16:creationId xmlns:a16="http://schemas.microsoft.com/office/drawing/2014/main" id="{7146A703-7810-EC91-BCEE-913076AB5608}"/>
              </a:ext>
            </a:extLst>
          </p:cNvPr>
          <p:cNvGrpSpPr/>
          <p:nvPr/>
        </p:nvGrpSpPr>
        <p:grpSpPr>
          <a:xfrm>
            <a:off x="1020345" y="3862032"/>
            <a:ext cx="10516715" cy="2004607"/>
            <a:chOff x="1020345" y="3862032"/>
            <a:chExt cx="10516715" cy="2004607"/>
          </a:xfrm>
        </p:grpSpPr>
        <p:sp>
          <p:nvSpPr>
            <p:cNvPr id="17" name="Google Shape;912;p34">
              <a:extLst>
                <a:ext uri="{FF2B5EF4-FFF2-40B4-BE49-F238E27FC236}">
                  <a16:creationId xmlns:a16="http://schemas.microsoft.com/office/drawing/2014/main" id="{74A0669E-1647-B4FE-1F8D-963D45964A8D}"/>
                </a:ext>
              </a:extLst>
            </p:cNvPr>
            <p:cNvSpPr/>
            <p:nvPr/>
          </p:nvSpPr>
          <p:spPr>
            <a:xfrm>
              <a:off x="3996315" y="4203000"/>
              <a:ext cx="3840379" cy="1062916"/>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lvl="0" algn="ctr">
                <a:buClr>
                  <a:srgbClr val="000000"/>
                </a:buClr>
                <a:buSzPts val="1100"/>
              </a:pPr>
              <a:r>
                <a:rPr lang="en-GB" sz="2400" err="1">
                  <a:solidFill>
                    <a:srgbClr val="FFFFFF"/>
                  </a:solidFill>
                  <a:latin typeface="AkzidenzGrotesk" panose="02000903050000020004" pitchFamily="2" charset="0"/>
                </a:rPr>
                <a:t>Asesiad</a:t>
              </a:r>
              <a:r>
                <a:rPr lang="en-GB" sz="2400">
                  <a:solidFill>
                    <a:srgbClr val="FFFFFF"/>
                  </a:solidFill>
                  <a:latin typeface="AkzidenzGrotesk" panose="02000903050000020004" pitchFamily="2" charset="0"/>
                </a:rPr>
                <a:t> </a:t>
              </a:r>
              <a:r>
                <a:rPr lang="en-GB" sz="2400" err="1">
                  <a:solidFill>
                    <a:srgbClr val="FFFFFF"/>
                  </a:solidFill>
                  <a:latin typeface="AkzidenzGrotesk" panose="02000903050000020004" pitchFamily="2" charset="0"/>
                </a:rPr>
                <a:t>ffurfiannol</a:t>
              </a:r>
              <a:r>
                <a:rPr lang="en-GB" sz="2400">
                  <a:solidFill>
                    <a:srgbClr val="FFFFFF"/>
                  </a:solidFill>
                  <a:latin typeface="AkzidenzGrotesk" panose="02000903050000020004" pitchFamily="2" charset="0"/>
                </a:rPr>
                <a:t> a </a:t>
              </a:r>
              <a:r>
                <a:rPr lang="en-GB" sz="2400" err="1">
                  <a:solidFill>
                    <a:srgbClr val="FFFFFF"/>
                  </a:solidFill>
                  <a:latin typeface="AkzidenzGrotesk" panose="02000903050000020004" pitchFamily="2" charset="0"/>
                </a:rPr>
                <a:t>chrynodol</a:t>
              </a:r>
              <a:endParaRPr lang="en-GB" sz="2400" noProof="0">
                <a:solidFill>
                  <a:srgbClr val="FFFFFF"/>
                </a:solidFill>
                <a:latin typeface="AkzidenzGrotesk" panose="02000903050000020004" pitchFamily="2" charset="0"/>
              </a:endParaRPr>
            </a:p>
          </p:txBody>
        </p:sp>
        <p:grpSp>
          <p:nvGrpSpPr>
            <p:cNvPr id="59" name="Group 58">
              <a:extLst>
                <a:ext uri="{FF2B5EF4-FFF2-40B4-BE49-F238E27FC236}">
                  <a16:creationId xmlns:a16="http://schemas.microsoft.com/office/drawing/2014/main" id="{7F444ED9-19DA-83D1-CA65-A50D47A76189}"/>
                </a:ext>
              </a:extLst>
            </p:cNvPr>
            <p:cNvGrpSpPr/>
            <p:nvPr/>
          </p:nvGrpSpPr>
          <p:grpSpPr>
            <a:xfrm>
              <a:off x="1020345" y="3862032"/>
              <a:ext cx="2898171" cy="1883383"/>
              <a:chOff x="272909" y="4016827"/>
              <a:chExt cx="2898171" cy="1883383"/>
            </a:xfrm>
          </p:grpSpPr>
          <p:sp>
            <p:nvSpPr>
              <p:cNvPr id="13" name="Google Shape;908;p34">
                <a:extLst>
                  <a:ext uri="{FF2B5EF4-FFF2-40B4-BE49-F238E27FC236}">
                    <a16:creationId xmlns:a16="http://schemas.microsoft.com/office/drawing/2014/main" id="{90720B65-0549-9F24-35A4-629EC2F8C9E1}"/>
                  </a:ext>
                </a:extLst>
              </p:cNvPr>
              <p:cNvSpPr/>
              <p:nvPr/>
            </p:nvSpPr>
            <p:spPr>
              <a:xfrm>
                <a:off x="272909" y="4016827"/>
                <a:ext cx="1883384" cy="1883383"/>
              </a:xfrm>
              <a:prstGeom prst="ellipse">
                <a:avLst/>
              </a:prstGeom>
              <a:solidFill>
                <a:schemeClr val="accent4"/>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None/>
                </a:pPr>
                <a:endParaRPr lang="en-GB" noProof="0">
                  <a:solidFill>
                    <a:srgbClr val="434343"/>
                  </a:solidFill>
                  <a:latin typeface="AkzidenzGrotesk" panose="02000903050000020004" pitchFamily="2" charset="0"/>
                  <a:ea typeface="Fira Sans Extra Condensed Medium"/>
                  <a:cs typeface="Fira Sans Extra Condensed Medium"/>
                  <a:sym typeface="Fira Sans Extra Condensed Medium"/>
                </a:endParaRPr>
              </a:p>
            </p:txBody>
          </p:sp>
          <p:sp>
            <p:nvSpPr>
              <p:cNvPr id="14" name="Google Shape;909;p34">
                <a:extLst>
                  <a:ext uri="{FF2B5EF4-FFF2-40B4-BE49-F238E27FC236}">
                    <a16:creationId xmlns:a16="http://schemas.microsoft.com/office/drawing/2014/main" id="{E92FC978-C97E-970C-1754-80C2F5715DDD}"/>
                  </a:ext>
                </a:extLst>
              </p:cNvPr>
              <p:cNvSpPr/>
              <p:nvPr/>
            </p:nvSpPr>
            <p:spPr>
              <a:xfrm>
                <a:off x="427807" y="4190291"/>
                <a:ext cx="1536490" cy="1536490"/>
              </a:xfrm>
              <a:prstGeom prst="ellipse">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AkzidenzGrotesk" panose="02000903050000020004" pitchFamily="2" charset="0"/>
                </a:endParaRPr>
              </a:p>
            </p:txBody>
          </p:sp>
          <p:sp>
            <p:nvSpPr>
              <p:cNvPr id="15" name="Google Shape;910;p34">
                <a:extLst>
                  <a:ext uri="{FF2B5EF4-FFF2-40B4-BE49-F238E27FC236}">
                    <a16:creationId xmlns:a16="http://schemas.microsoft.com/office/drawing/2014/main" id="{44C7FBDE-C787-6302-E16F-B02DA2D6A553}"/>
                  </a:ext>
                </a:extLst>
              </p:cNvPr>
              <p:cNvSpPr/>
              <p:nvPr/>
            </p:nvSpPr>
            <p:spPr>
              <a:xfrm>
                <a:off x="505606" y="4267668"/>
                <a:ext cx="2665474" cy="1381734"/>
              </a:xfrm>
              <a:custGeom>
                <a:avLst/>
                <a:gdLst/>
                <a:ahLst/>
                <a:cxnLst/>
                <a:rect l="l" t="t" r="r" b="b"/>
                <a:pathLst>
                  <a:path w="63187" h="32755" extrusionOk="0">
                    <a:moveTo>
                      <a:pt x="16383" y="1"/>
                    </a:moveTo>
                    <a:cubicBezTo>
                      <a:pt x="7335" y="1"/>
                      <a:pt x="0" y="7335"/>
                      <a:pt x="0" y="16372"/>
                    </a:cubicBezTo>
                    <a:cubicBezTo>
                      <a:pt x="0" y="25420"/>
                      <a:pt x="7335" y="32755"/>
                      <a:pt x="16383" y="32755"/>
                    </a:cubicBezTo>
                    <a:cubicBezTo>
                      <a:pt x="20812" y="32755"/>
                      <a:pt x="24825" y="30993"/>
                      <a:pt x="27766" y="28147"/>
                    </a:cubicBezTo>
                    <a:cubicBezTo>
                      <a:pt x="34961" y="22423"/>
                      <a:pt x="41129" y="21059"/>
                      <a:pt x="45371" y="21059"/>
                    </a:cubicBezTo>
                    <a:cubicBezTo>
                      <a:pt x="47854" y="21059"/>
                      <a:pt x="49677" y="21526"/>
                      <a:pt x="50661" y="21860"/>
                    </a:cubicBezTo>
                    <a:cubicBezTo>
                      <a:pt x="52638" y="22908"/>
                      <a:pt x="54543" y="23694"/>
                      <a:pt x="55864" y="23694"/>
                    </a:cubicBezTo>
                    <a:cubicBezTo>
                      <a:pt x="59901" y="23694"/>
                      <a:pt x="63187" y="20420"/>
                      <a:pt x="63187" y="16372"/>
                    </a:cubicBezTo>
                    <a:cubicBezTo>
                      <a:pt x="63187" y="12335"/>
                      <a:pt x="59901" y="9061"/>
                      <a:pt x="55864" y="9061"/>
                    </a:cubicBezTo>
                    <a:cubicBezTo>
                      <a:pt x="54543" y="9061"/>
                      <a:pt x="52638" y="9835"/>
                      <a:pt x="50661" y="10895"/>
                    </a:cubicBezTo>
                    <a:cubicBezTo>
                      <a:pt x="49678" y="11228"/>
                      <a:pt x="47859" y="11693"/>
                      <a:pt x="45383" y="11693"/>
                    </a:cubicBezTo>
                    <a:cubicBezTo>
                      <a:pt x="41140" y="11693"/>
                      <a:pt x="34968" y="10329"/>
                      <a:pt x="27766" y="4608"/>
                    </a:cubicBezTo>
                    <a:cubicBezTo>
                      <a:pt x="24825" y="1751"/>
                      <a:pt x="20812" y="1"/>
                      <a:pt x="163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AkzidenzGrotesk" panose="02000903050000020004" pitchFamily="2" charset="0"/>
                </a:endParaRPr>
              </a:p>
            </p:txBody>
          </p:sp>
          <p:sp>
            <p:nvSpPr>
              <p:cNvPr id="16" name="Google Shape;911;p34">
                <a:extLst>
                  <a:ext uri="{FF2B5EF4-FFF2-40B4-BE49-F238E27FC236}">
                    <a16:creationId xmlns:a16="http://schemas.microsoft.com/office/drawing/2014/main" id="{8F2D5740-CF5D-35D6-18E5-483D485429CB}"/>
                  </a:ext>
                </a:extLst>
              </p:cNvPr>
              <p:cNvSpPr/>
              <p:nvPr/>
            </p:nvSpPr>
            <p:spPr>
              <a:xfrm>
                <a:off x="2748032" y="4813614"/>
                <a:ext cx="289846" cy="289846"/>
              </a:xfrm>
              <a:custGeom>
                <a:avLst/>
                <a:gdLst/>
                <a:ahLst/>
                <a:cxnLst/>
                <a:rect l="l" t="t" r="r" b="b"/>
                <a:pathLst>
                  <a:path w="6871" h="6871" extrusionOk="0">
                    <a:moveTo>
                      <a:pt x="3430" y="0"/>
                    </a:moveTo>
                    <a:cubicBezTo>
                      <a:pt x="1537" y="0"/>
                      <a:pt x="1" y="1536"/>
                      <a:pt x="1" y="3441"/>
                    </a:cubicBezTo>
                    <a:cubicBezTo>
                      <a:pt x="1" y="5334"/>
                      <a:pt x="1537" y="6870"/>
                      <a:pt x="3430" y="6870"/>
                    </a:cubicBezTo>
                    <a:cubicBezTo>
                      <a:pt x="5335" y="6870"/>
                      <a:pt x="6871" y="5334"/>
                      <a:pt x="6871" y="3441"/>
                    </a:cubicBezTo>
                    <a:cubicBezTo>
                      <a:pt x="6871" y="1536"/>
                      <a:pt x="5335" y="0"/>
                      <a:pt x="343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a:latin typeface="AkzidenzGrotesk" panose="02000903050000020004" pitchFamily="2" charset="0"/>
                </a:endParaRPr>
              </a:p>
            </p:txBody>
          </p:sp>
        </p:grpSp>
        <p:sp>
          <p:nvSpPr>
            <p:cNvPr id="61" name="Google Shape;912;p34">
              <a:extLst>
                <a:ext uri="{FF2B5EF4-FFF2-40B4-BE49-F238E27FC236}">
                  <a16:creationId xmlns:a16="http://schemas.microsoft.com/office/drawing/2014/main" id="{CB400E2A-7082-5A07-A644-E61A4D1C72D9}"/>
                </a:ext>
              </a:extLst>
            </p:cNvPr>
            <p:cNvSpPr/>
            <p:nvPr/>
          </p:nvSpPr>
          <p:spPr>
            <a:xfrm>
              <a:off x="7479869" y="4803723"/>
              <a:ext cx="4057191" cy="1062916"/>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Clr>
                  <a:srgbClr val="000000"/>
                </a:buClr>
                <a:buSzPts val="1100"/>
                <a:buFont typeface="Arial"/>
                <a:buNone/>
              </a:pPr>
              <a:r>
                <a:rPr lang="en-GB" sz="2400" i="1" noProof="0">
                  <a:solidFill>
                    <a:srgbClr val="FFFFFF"/>
                  </a:solidFill>
                  <a:latin typeface="AkzidenzGrotesk" panose="02000903050000020004" pitchFamily="2" charset="0"/>
                  <a:ea typeface="Fira Sans Extra Condensed Medium"/>
                  <a:cs typeface="Fira Sans Extra Condensed Medium"/>
                  <a:sym typeface="Fira Sans Extra Condensed Medium"/>
                </a:rPr>
                <a:t>Formative &amp; summative assessment</a:t>
              </a:r>
              <a:endParaRPr lang="en-GB" sz="2400" i="1" noProof="0">
                <a:solidFill>
                  <a:srgbClr val="FFFFFF"/>
                </a:solidFill>
                <a:latin typeface="AkzidenzGrotesk" panose="02000903050000020004" pitchFamily="2" charset="0"/>
              </a:endParaRPr>
            </a:p>
          </p:txBody>
        </p:sp>
        <p:pic>
          <p:nvPicPr>
            <p:cNvPr id="63" name="Graphic 62" descr="Briefcase with solid fill">
              <a:extLst>
                <a:ext uri="{FF2B5EF4-FFF2-40B4-BE49-F238E27FC236}">
                  <a16:creationId xmlns:a16="http://schemas.microsoft.com/office/drawing/2014/main" id="{CB1A1B22-A8C2-39B1-1A53-62C82DEF387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486288" y="4319553"/>
              <a:ext cx="914400" cy="914400"/>
            </a:xfrm>
            <a:prstGeom prst="rect">
              <a:avLst/>
            </a:prstGeom>
          </p:spPr>
        </p:pic>
      </p:grpSp>
    </p:spTree>
    <p:extLst>
      <p:ext uri="{BB962C8B-B14F-4D97-AF65-F5344CB8AC3E}">
        <p14:creationId xmlns:p14="http://schemas.microsoft.com/office/powerpoint/2010/main" val="85629854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7"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47" presetClass="entr" presetSubtype="0" fill="hold" nodeType="afterEffect">
                                  <p:stCondLst>
                                    <p:cond delay="3000"/>
                                  </p:stCondLst>
                                  <p:childTnLst>
                                    <p:set>
                                      <p:cBhvr>
                                        <p:cTn id="17" dur="1" fill="hold">
                                          <p:stCondLst>
                                            <p:cond delay="0"/>
                                          </p:stCondLst>
                                        </p:cTn>
                                        <p:tgtEl>
                                          <p:spTgt spid="18"/>
                                        </p:tgtEl>
                                        <p:attrNameLst>
                                          <p:attrName>style.visibility</p:attrName>
                                        </p:attrNameLst>
                                      </p:cBhvr>
                                      <p:to>
                                        <p:strVal val="visible"/>
                                      </p:to>
                                    </p:set>
                                    <p:animEffect transition="in" filter="fade">
                                      <p:cBhvr>
                                        <p:cTn id="18" dur="1000"/>
                                        <p:tgtEl>
                                          <p:spTgt spid="18"/>
                                        </p:tgtEl>
                                      </p:cBhvr>
                                    </p:animEffect>
                                    <p:anim calcmode="lin" valueType="num">
                                      <p:cBhvr>
                                        <p:cTn id="19" dur="1000" fill="hold"/>
                                        <p:tgtEl>
                                          <p:spTgt spid="18"/>
                                        </p:tgtEl>
                                        <p:attrNameLst>
                                          <p:attrName>ppt_x</p:attrName>
                                        </p:attrNameLst>
                                      </p:cBhvr>
                                      <p:tavLst>
                                        <p:tav tm="0">
                                          <p:val>
                                            <p:strVal val="#ppt_x"/>
                                          </p:val>
                                        </p:tav>
                                        <p:tav tm="100000">
                                          <p:val>
                                            <p:strVal val="#ppt_x"/>
                                          </p:val>
                                        </p:tav>
                                      </p:tavLst>
                                    </p:anim>
                                    <p:anim calcmode="lin" valueType="num">
                                      <p:cBhvr>
                                        <p:cTn id="20" dur="1000" fill="hold"/>
                                        <p:tgtEl>
                                          <p:spTgt spid="18"/>
                                        </p:tgtEl>
                                        <p:attrNameLst>
                                          <p:attrName>ppt_y</p:attrName>
                                        </p:attrNameLst>
                                      </p:cBhvr>
                                      <p:tavLst>
                                        <p:tav tm="0">
                                          <p:val>
                                            <p:strVal val="#ppt_y-.1"/>
                                          </p:val>
                                        </p:tav>
                                        <p:tav tm="100000">
                                          <p:val>
                                            <p:strVal val="#ppt_y"/>
                                          </p:val>
                                        </p:tav>
                                      </p:tavLst>
                                    </p:anim>
                                  </p:childTnLst>
                                </p:cTn>
                              </p:par>
                            </p:childTnLst>
                          </p:cTn>
                        </p:par>
                        <p:par>
                          <p:cTn id="21" fill="hold">
                            <p:stCondLst>
                              <p:cond delay="5000"/>
                            </p:stCondLst>
                            <p:childTnLst>
                              <p:par>
                                <p:cTn id="22" presetID="47" presetClass="entr" presetSubtype="0" fill="hold" nodeType="afterEffect">
                                  <p:stCondLst>
                                    <p:cond delay="5000"/>
                                  </p:stCondLst>
                                  <p:childTnLst>
                                    <p:set>
                                      <p:cBhvr>
                                        <p:cTn id="23" dur="1" fill="hold">
                                          <p:stCondLst>
                                            <p:cond delay="0"/>
                                          </p:stCondLst>
                                        </p:cTn>
                                        <p:tgtEl>
                                          <p:spTgt spid="19"/>
                                        </p:tgtEl>
                                        <p:attrNameLst>
                                          <p:attrName>style.visibility</p:attrName>
                                        </p:attrNameLst>
                                      </p:cBhvr>
                                      <p:to>
                                        <p:strVal val="visible"/>
                                      </p:to>
                                    </p:set>
                                    <p:animEffect transition="in" filter="fade">
                                      <p:cBhvr>
                                        <p:cTn id="24" dur="1000"/>
                                        <p:tgtEl>
                                          <p:spTgt spid="19"/>
                                        </p:tgtEl>
                                      </p:cBhvr>
                                    </p:animEffect>
                                    <p:anim calcmode="lin" valueType="num">
                                      <p:cBhvr>
                                        <p:cTn id="25" dur="1000" fill="hold"/>
                                        <p:tgtEl>
                                          <p:spTgt spid="19"/>
                                        </p:tgtEl>
                                        <p:attrNameLst>
                                          <p:attrName>ppt_x</p:attrName>
                                        </p:attrNameLst>
                                      </p:cBhvr>
                                      <p:tavLst>
                                        <p:tav tm="0">
                                          <p:val>
                                            <p:strVal val="#ppt_x"/>
                                          </p:val>
                                        </p:tav>
                                        <p:tav tm="100000">
                                          <p:val>
                                            <p:strVal val="#ppt_x"/>
                                          </p:val>
                                        </p:tav>
                                      </p:tavLst>
                                    </p:anim>
                                    <p:anim calcmode="lin" valueType="num">
                                      <p:cBhvr>
                                        <p:cTn id="26"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7442CC-BF39-9772-58A6-2E448A35808B}"/>
            </a:ext>
          </a:extLst>
        </p:cNvPr>
        <p:cNvGrpSpPr/>
        <p:nvPr/>
      </p:nvGrpSpPr>
      <p:grpSpPr>
        <a:xfrm>
          <a:off x="0" y="0"/>
          <a:ext cx="0" cy="0"/>
          <a:chOff x="0" y="0"/>
          <a:chExt cx="0" cy="0"/>
        </a:xfrm>
      </p:grpSpPr>
      <p:pic>
        <p:nvPicPr>
          <p:cNvPr id="2" name="Picture 1" descr="Creative home office">
            <a:extLst>
              <a:ext uri="{FF2B5EF4-FFF2-40B4-BE49-F238E27FC236}">
                <a16:creationId xmlns:a16="http://schemas.microsoft.com/office/drawing/2014/main" id="{D5BFCA6A-3D74-E15E-6FB4-48B5ECE553B9}"/>
              </a:ext>
            </a:extLst>
          </p:cNvPr>
          <p:cNvPicPr>
            <a:picLocks noChangeAspect="1"/>
          </p:cNvPicPr>
          <p:nvPr/>
        </p:nvPicPr>
        <p:blipFill>
          <a:blip r:embed="rId3">
            <a:alphaModFix amt="70000"/>
            <a:extLst>
              <a:ext uri="{BEBA8EAE-BF5A-486C-A8C5-ECC9F3942E4B}">
                <a14:imgProps xmlns:a14="http://schemas.microsoft.com/office/drawing/2010/main">
                  <a14:imgLayer r:embed="rId4">
                    <a14:imgEffect>
                      <a14:saturation sat="33000"/>
                    </a14:imgEffect>
                  </a14:imgLayer>
                </a14:imgProps>
              </a:ext>
            </a:extLst>
          </a:blip>
          <a:srcRect l="20" t="22405" b="7155"/>
          <a:stretch>
            <a:fillRect/>
          </a:stretch>
        </p:blipFill>
        <p:spPr>
          <a:xfrm>
            <a:off x="-7144" y="949418"/>
            <a:ext cx="12192000" cy="4959163"/>
          </a:xfrm>
          <a:prstGeom prst="rect">
            <a:avLst/>
          </a:prstGeom>
        </p:spPr>
      </p:pic>
      <p:sp>
        <p:nvSpPr>
          <p:cNvPr id="3" name="Title 1">
            <a:extLst>
              <a:ext uri="{FF2B5EF4-FFF2-40B4-BE49-F238E27FC236}">
                <a16:creationId xmlns:a16="http://schemas.microsoft.com/office/drawing/2014/main" id="{6F67F35D-5BD1-5B14-E5DC-AABAB22E26E7}"/>
              </a:ext>
            </a:extLst>
          </p:cNvPr>
          <p:cNvSpPr txBox="1">
            <a:spLocks/>
          </p:cNvSpPr>
          <p:nvPr/>
        </p:nvSpPr>
        <p:spPr>
          <a:xfrm>
            <a:off x="7372350" y="2686054"/>
            <a:ext cx="4705350" cy="364536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5400" b="1" i="1" noProof="0">
                <a:solidFill>
                  <a:schemeClr val="bg1"/>
                </a:solidFill>
                <a:highlight>
                  <a:srgbClr val="000080"/>
                </a:highlight>
                <a:latin typeface="AkzidenzGrotesk"/>
              </a:rPr>
              <a:t>What type of assessments have you had before?</a:t>
            </a:r>
          </a:p>
        </p:txBody>
      </p:sp>
      <p:sp>
        <p:nvSpPr>
          <p:cNvPr id="4" name="Title 1">
            <a:extLst>
              <a:ext uri="{FF2B5EF4-FFF2-40B4-BE49-F238E27FC236}">
                <a16:creationId xmlns:a16="http://schemas.microsoft.com/office/drawing/2014/main" id="{1C35AD81-726D-A2E7-1551-5AA43ABFC432}"/>
              </a:ext>
            </a:extLst>
          </p:cNvPr>
          <p:cNvSpPr txBox="1">
            <a:spLocks/>
          </p:cNvSpPr>
          <p:nvPr/>
        </p:nvSpPr>
        <p:spPr>
          <a:xfrm>
            <a:off x="121732" y="280984"/>
            <a:ext cx="6271924" cy="2652386"/>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b="1">
                <a:solidFill>
                  <a:schemeClr val="bg1"/>
                </a:solidFill>
                <a:highlight>
                  <a:srgbClr val="000080"/>
                </a:highlight>
                <a:latin typeface="AkzidenzGrotesk"/>
              </a:rPr>
              <a:t>Pa </a:t>
            </a:r>
            <a:r>
              <a:rPr lang="en-GB" sz="5400" b="1" err="1">
                <a:solidFill>
                  <a:schemeClr val="bg1"/>
                </a:solidFill>
                <a:highlight>
                  <a:srgbClr val="000080"/>
                </a:highlight>
                <a:latin typeface="AkzidenzGrotesk"/>
              </a:rPr>
              <a:t>fath</a:t>
            </a:r>
            <a:r>
              <a:rPr lang="en-GB" sz="5400" b="1">
                <a:solidFill>
                  <a:schemeClr val="bg1"/>
                </a:solidFill>
                <a:highlight>
                  <a:srgbClr val="000080"/>
                </a:highlight>
                <a:latin typeface="AkzidenzGrotesk"/>
              </a:rPr>
              <a:t> o </a:t>
            </a:r>
            <a:r>
              <a:rPr lang="en-GB" sz="5400" b="1" err="1">
                <a:solidFill>
                  <a:schemeClr val="bg1"/>
                </a:solidFill>
                <a:highlight>
                  <a:srgbClr val="000080"/>
                </a:highlight>
                <a:latin typeface="AkzidenzGrotesk"/>
              </a:rPr>
              <a:t>asesiadau</a:t>
            </a:r>
            <a:r>
              <a:rPr lang="en-GB" sz="5400" b="1">
                <a:solidFill>
                  <a:schemeClr val="bg1"/>
                </a:solidFill>
                <a:highlight>
                  <a:srgbClr val="000080"/>
                </a:highlight>
                <a:latin typeface="AkzidenzGrotesk"/>
              </a:rPr>
              <a:t> </a:t>
            </a:r>
            <a:r>
              <a:rPr lang="en-GB" sz="5400" b="1" err="1">
                <a:solidFill>
                  <a:schemeClr val="bg1"/>
                </a:solidFill>
                <a:highlight>
                  <a:srgbClr val="000080"/>
                </a:highlight>
                <a:latin typeface="AkzidenzGrotesk"/>
              </a:rPr>
              <a:t>ydych</a:t>
            </a:r>
            <a:r>
              <a:rPr lang="en-GB" sz="5400" b="1">
                <a:solidFill>
                  <a:schemeClr val="bg1"/>
                </a:solidFill>
                <a:highlight>
                  <a:srgbClr val="000080"/>
                </a:highlight>
                <a:latin typeface="AkzidenzGrotesk"/>
              </a:rPr>
              <a:t> chi </a:t>
            </a:r>
            <a:r>
              <a:rPr lang="en-GB" sz="5400" b="1" err="1">
                <a:solidFill>
                  <a:schemeClr val="bg1"/>
                </a:solidFill>
                <a:highlight>
                  <a:srgbClr val="000080"/>
                </a:highlight>
                <a:latin typeface="AkzidenzGrotesk"/>
              </a:rPr>
              <a:t>wedi'u</a:t>
            </a:r>
            <a:r>
              <a:rPr lang="en-GB" sz="5400" b="1">
                <a:solidFill>
                  <a:schemeClr val="bg1"/>
                </a:solidFill>
                <a:highlight>
                  <a:srgbClr val="000080"/>
                </a:highlight>
                <a:latin typeface="AkzidenzGrotesk"/>
              </a:rPr>
              <a:t> </a:t>
            </a:r>
            <a:r>
              <a:rPr lang="en-GB" sz="5400" b="1" err="1">
                <a:solidFill>
                  <a:schemeClr val="bg1"/>
                </a:solidFill>
                <a:highlight>
                  <a:srgbClr val="000080"/>
                </a:highlight>
                <a:latin typeface="AkzidenzGrotesk"/>
              </a:rPr>
              <a:t>cael</a:t>
            </a:r>
            <a:r>
              <a:rPr lang="en-GB" sz="5400" b="1">
                <a:solidFill>
                  <a:schemeClr val="bg1"/>
                </a:solidFill>
                <a:highlight>
                  <a:srgbClr val="000080"/>
                </a:highlight>
                <a:latin typeface="AkzidenzGrotesk"/>
              </a:rPr>
              <a:t> </a:t>
            </a:r>
            <a:r>
              <a:rPr lang="en-GB" sz="5400" b="1" err="1">
                <a:solidFill>
                  <a:schemeClr val="bg1"/>
                </a:solidFill>
                <a:highlight>
                  <a:srgbClr val="000080"/>
                </a:highlight>
                <a:latin typeface="AkzidenzGrotesk"/>
              </a:rPr>
              <a:t>o'r</a:t>
            </a:r>
            <a:r>
              <a:rPr lang="en-GB" sz="5400" b="1">
                <a:solidFill>
                  <a:schemeClr val="bg1"/>
                </a:solidFill>
                <a:highlight>
                  <a:srgbClr val="000080"/>
                </a:highlight>
                <a:latin typeface="AkzidenzGrotesk"/>
              </a:rPr>
              <a:t> </a:t>
            </a:r>
            <a:r>
              <a:rPr lang="en-GB" sz="5400" b="1" err="1">
                <a:solidFill>
                  <a:schemeClr val="bg1"/>
                </a:solidFill>
                <a:highlight>
                  <a:srgbClr val="000080"/>
                </a:highlight>
                <a:latin typeface="AkzidenzGrotesk"/>
              </a:rPr>
              <a:t>blaen</a:t>
            </a:r>
            <a:r>
              <a:rPr lang="en-GB" sz="5400" b="1">
                <a:solidFill>
                  <a:schemeClr val="bg1"/>
                </a:solidFill>
                <a:highlight>
                  <a:srgbClr val="000080"/>
                </a:highlight>
                <a:latin typeface="AkzidenzGrotesk"/>
              </a:rPr>
              <a:t>?</a:t>
            </a:r>
            <a:endParaRPr lang="en-GB" sz="5400" b="1" noProof="0">
              <a:solidFill>
                <a:schemeClr val="bg1"/>
              </a:solidFill>
              <a:highlight>
                <a:srgbClr val="000080"/>
              </a:highlight>
              <a:latin typeface="AkzidenzGrotesk"/>
            </a:endParaRPr>
          </a:p>
        </p:txBody>
      </p:sp>
    </p:spTree>
    <p:extLst>
      <p:ext uri="{BB962C8B-B14F-4D97-AF65-F5344CB8AC3E}">
        <p14:creationId xmlns:p14="http://schemas.microsoft.com/office/powerpoint/2010/main" val="262558544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left)">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3EAF97-CA79-27E1-F311-BA2FF825FEDB}"/>
            </a:ext>
          </a:extLst>
        </p:cNvPr>
        <p:cNvGrpSpPr/>
        <p:nvPr/>
      </p:nvGrpSpPr>
      <p:grpSpPr>
        <a:xfrm>
          <a:off x="0" y="0"/>
          <a:ext cx="0" cy="0"/>
          <a:chOff x="0" y="0"/>
          <a:chExt cx="0" cy="0"/>
        </a:xfrm>
      </p:grpSpPr>
      <p:sp>
        <p:nvSpPr>
          <p:cNvPr id="16" name="Arrow: Down 15">
            <a:extLst>
              <a:ext uri="{FF2B5EF4-FFF2-40B4-BE49-F238E27FC236}">
                <a16:creationId xmlns:a16="http://schemas.microsoft.com/office/drawing/2014/main" id="{B940B769-0B85-1E2F-11AC-EF6F5B61A469}"/>
              </a:ext>
            </a:extLst>
          </p:cNvPr>
          <p:cNvSpPr/>
          <p:nvPr/>
        </p:nvSpPr>
        <p:spPr>
          <a:xfrm>
            <a:off x="9144000" y="2178844"/>
            <a:ext cx="492919" cy="564356"/>
          </a:xfrm>
          <a:prstGeom prst="downArrow">
            <a:avLst/>
          </a:prstGeom>
          <a:solidFill>
            <a:srgbClr val="DB2461"/>
          </a:solidFill>
          <a:ln>
            <a:solidFill>
              <a:srgbClr val="DB246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1" name="Title 1">
            <a:extLst>
              <a:ext uri="{FF2B5EF4-FFF2-40B4-BE49-F238E27FC236}">
                <a16:creationId xmlns:a16="http://schemas.microsoft.com/office/drawing/2014/main" id="{7A789470-FF72-BFA3-7309-5F796BF856E2}"/>
              </a:ext>
            </a:extLst>
          </p:cNvPr>
          <p:cNvSpPr txBox="1">
            <a:spLocks/>
          </p:cNvSpPr>
          <p:nvPr/>
        </p:nvSpPr>
        <p:spPr>
          <a:xfrm>
            <a:off x="58243" y="2364583"/>
            <a:ext cx="4528040" cy="4483797"/>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b="1" noProof="0" err="1">
                <a:solidFill>
                  <a:schemeClr val="bg1"/>
                </a:solidFill>
                <a:highlight>
                  <a:srgbClr val="000080"/>
                </a:highlight>
                <a:latin typeface="AkzidenzGrotesk"/>
              </a:rPr>
              <a:t>Asesiad</a:t>
            </a:r>
            <a:r>
              <a:rPr lang="en-GB" sz="5400" b="1">
                <a:solidFill>
                  <a:schemeClr val="bg1"/>
                </a:solidFill>
                <a:highlight>
                  <a:srgbClr val="000080"/>
                </a:highlight>
                <a:latin typeface="AkzidenzGrotesk"/>
              </a:rPr>
              <a:t> </a:t>
            </a:r>
            <a:r>
              <a:rPr lang="en-GB" sz="5400" b="1" err="1">
                <a:solidFill>
                  <a:schemeClr val="bg1"/>
                </a:solidFill>
                <a:highlight>
                  <a:srgbClr val="000080"/>
                </a:highlight>
                <a:latin typeface="AkzidenzGrotesk"/>
              </a:rPr>
              <a:t>Unigryw</a:t>
            </a:r>
            <a:endParaRPr lang="en-GB" sz="5400" b="1" noProof="0" err="1">
              <a:solidFill>
                <a:schemeClr val="bg1"/>
              </a:solidFill>
              <a:highlight>
                <a:srgbClr val="000080"/>
              </a:highlight>
              <a:latin typeface="AkzidenzGrotesk"/>
            </a:endParaRPr>
          </a:p>
          <a:p>
            <a:endParaRPr lang="en-GB" sz="5400" b="1" noProof="0">
              <a:solidFill>
                <a:schemeClr val="bg1"/>
              </a:solidFill>
              <a:highlight>
                <a:srgbClr val="000080"/>
              </a:highlight>
              <a:latin typeface="AkzidenzGrotesk"/>
            </a:endParaRPr>
          </a:p>
          <a:p>
            <a:endParaRPr lang="en-GB" sz="5400" b="1" noProof="0">
              <a:solidFill>
                <a:schemeClr val="bg1"/>
              </a:solidFill>
              <a:highlight>
                <a:srgbClr val="000080"/>
              </a:highlight>
              <a:latin typeface="AkzidenzGrotesk"/>
            </a:endParaRPr>
          </a:p>
          <a:p>
            <a:r>
              <a:rPr lang="en-GB" sz="5400" b="1" i="1" noProof="0">
                <a:solidFill>
                  <a:schemeClr val="bg1"/>
                </a:solidFill>
                <a:highlight>
                  <a:srgbClr val="000080"/>
                </a:highlight>
                <a:latin typeface="AkzidenzGrotesk"/>
              </a:rPr>
              <a:t>Unique Assessment</a:t>
            </a:r>
          </a:p>
        </p:txBody>
      </p:sp>
      <mc:AlternateContent xmlns:mc="http://schemas.openxmlformats.org/markup-compatibility/2006">
        <mc:Choice xmlns:am3d="http://schemas.microsoft.com/office/drawing/2017/model3d" Requires="am3d">
          <p:graphicFrame>
            <p:nvGraphicFramePr>
              <p:cNvPr id="13" name="3D Model 12" descr="Surface Laptop - Cobalt Blue">
                <a:extLst>
                  <a:ext uri="{FF2B5EF4-FFF2-40B4-BE49-F238E27FC236}">
                    <a16:creationId xmlns:a16="http://schemas.microsoft.com/office/drawing/2014/main" id="{0746D70C-3205-9AA5-EAB5-8FAAAB2F02B8}"/>
                  </a:ext>
                </a:extLst>
              </p:cNvPr>
              <p:cNvGraphicFramePr>
                <a:graphicFrameLocks noChangeAspect="1"/>
              </p:cNvGraphicFramePr>
              <p:nvPr>
                <p:extLst>
                  <p:ext uri="{D42A27DB-BD31-4B8C-83A1-F6EECF244321}">
                    <p14:modId xmlns:p14="http://schemas.microsoft.com/office/powerpoint/2010/main" val="1126615727"/>
                  </p:ext>
                </p:extLst>
              </p:nvPr>
            </p:nvGraphicFramePr>
            <p:xfrm>
              <a:off x="4836317" y="4675053"/>
              <a:ext cx="3624551" cy="1836059"/>
            </p:xfrm>
            <a:graphic>
              <a:graphicData uri="http://schemas.microsoft.com/office/drawing/2017/model3d">
                <am3d:model3d r:embed="rId3">
                  <am3d:spPr>
                    <a:xfrm>
                      <a:off x="0" y="0"/>
                      <a:ext cx="3624551" cy="1836059"/>
                    </a:xfrm>
                    <a:prstGeom prst="rect">
                      <a:avLst/>
                    </a:prstGeom>
                  </am3d:spPr>
                  <am3d:camera>
                    <am3d:pos x="0" y="0" z="63892634"/>
                    <am3d:up dx="0" dy="36000000" dz="0"/>
                    <am3d:lookAt x="0" y="0" z="0"/>
                    <am3d:perspective fov="2700000"/>
                  </am3d:camera>
                  <am3d:trans>
                    <am3d:meterPerModelUnit n="2762623" d="1000000"/>
                    <am3d:preTrans dx="336127" dy="-7631894" dz="337023"/>
                    <am3d:scale>
                      <am3d:sx n="1000000" d="1000000"/>
                      <am3d:sy n="1000000" d="1000000"/>
                      <am3d:sz n="1000000" d="1000000"/>
                    </am3d:scale>
                    <am3d:rot ax="9614236" ay="3904865" az="9717112"/>
                    <am3d:postTrans dx="0" dy="0" dz="0"/>
                  </am3d:trans>
                  <am3d:raster rName="Office3DRenderer" rVer="16.0.8326">
                    <am3d:blip r:embed="rId4"/>
                  </am3d:raster>
                  <am3d:objViewport viewportSz="392897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3" name="3D Model 12" descr="Surface Laptop - Cobalt Blue">
                <a:extLst>
                  <a:ext uri="{FF2B5EF4-FFF2-40B4-BE49-F238E27FC236}">
                    <a16:creationId xmlns:a16="http://schemas.microsoft.com/office/drawing/2014/main" id="{0746D70C-3205-9AA5-EAB5-8FAAAB2F02B8}"/>
                  </a:ext>
                </a:extLst>
              </p:cNvPr>
              <p:cNvPicPr>
                <a:picLocks noGrp="1" noRot="1" noChangeAspect="1" noMove="1" noResize="1" noEditPoints="1" noAdjustHandles="1" noChangeArrowheads="1" noChangeShapeType="1" noCrop="1"/>
              </p:cNvPicPr>
              <p:nvPr/>
            </p:nvPicPr>
            <p:blipFill>
              <a:blip r:embed="rId4"/>
              <a:stretch>
                <a:fillRect/>
              </a:stretch>
            </p:blipFill>
            <p:spPr>
              <a:xfrm>
                <a:off x="4836317" y="4675053"/>
                <a:ext cx="3624551" cy="1836059"/>
              </a:xfrm>
              <a:prstGeom prst="rect">
                <a:avLst/>
              </a:prstGeom>
            </p:spPr>
          </p:pic>
        </mc:Fallback>
      </mc:AlternateContent>
      <p:sp>
        <p:nvSpPr>
          <p:cNvPr id="14" name="Google Shape;2155;p37">
            <a:extLst>
              <a:ext uri="{FF2B5EF4-FFF2-40B4-BE49-F238E27FC236}">
                <a16:creationId xmlns:a16="http://schemas.microsoft.com/office/drawing/2014/main" id="{CC0AE5DF-C4FE-7274-67BD-A9128E157585}"/>
              </a:ext>
            </a:extLst>
          </p:cNvPr>
          <p:cNvSpPr/>
          <p:nvPr/>
        </p:nvSpPr>
        <p:spPr>
          <a:xfrm>
            <a:off x="6557963" y="1643062"/>
            <a:ext cx="5583209" cy="626568"/>
          </a:xfrm>
          <a:prstGeom prst="roundRect">
            <a:avLst>
              <a:gd name="adj" fmla="val 9284"/>
            </a:avLst>
          </a:prstGeom>
          <a:solidFill>
            <a:srgbClr val="DB2461"/>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r>
              <a:rPr kumimoji="0" lang="en-GB" sz="2400" b="1" i="1" u="none" strike="noStrike" kern="0" cap="none" spc="0" normalizeH="0" baseline="0" noProof="0">
                <a:ln>
                  <a:noFill/>
                </a:ln>
                <a:solidFill>
                  <a:schemeClr val="bg1"/>
                </a:solidFill>
                <a:effectLst/>
                <a:uLnTx/>
                <a:uFillTx/>
                <a:latin typeface="Helvetica" pitchFamily="2" charset="0"/>
                <a:cs typeface="Arial"/>
                <a:sym typeface="Arial"/>
              </a:rPr>
              <a:t>Part 1: 500 words. Academic writing</a:t>
            </a:r>
          </a:p>
        </p:txBody>
      </p:sp>
      <p:sp>
        <p:nvSpPr>
          <p:cNvPr id="15" name="Google Shape;2155;p37">
            <a:extLst>
              <a:ext uri="{FF2B5EF4-FFF2-40B4-BE49-F238E27FC236}">
                <a16:creationId xmlns:a16="http://schemas.microsoft.com/office/drawing/2014/main" id="{8F219251-05AA-5B48-23B1-B92BA5F99ADD}"/>
              </a:ext>
            </a:extLst>
          </p:cNvPr>
          <p:cNvSpPr/>
          <p:nvPr/>
        </p:nvSpPr>
        <p:spPr>
          <a:xfrm>
            <a:off x="4917544" y="999391"/>
            <a:ext cx="6998860" cy="646620"/>
          </a:xfrm>
          <a:prstGeom prst="roundRect">
            <a:avLst>
              <a:gd name="adj" fmla="val 9284"/>
            </a:avLst>
          </a:prstGeom>
          <a:solidFill>
            <a:srgbClr val="DB2461"/>
          </a:solidFill>
          <a:ln>
            <a:noFill/>
          </a:ln>
        </p:spPr>
        <p:txBody>
          <a:bodyPr spcFirstLastPara="1" wrap="square" lIns="91425" tIns="91425" rIns="91425" bIns="91425" anchor="ctr" anchorCtr="0">
            <a:noAutofit/>
          </a:bodyPr>
          <a:lstStyle/>
          <a:p>
            <a:pPr>
              <a:buClr>
                <a:srgbClr val="000000"/>
              </a:buClr>
              <a:defRPr/>
            </a:pPr>
            <a:r>
              <a:rPr lang="en-GB" sz="2400" b="1" kern="0">
                <a:solidFill>
                  <a:schemeClr val="bg1"/>
                </a:solidFill>
                <a:latin typeface="Helvetica"/>
                <a:cs typeface="Arial"/>
                <a:sym typeface="Arial"/>
              </a:rPr>
              <a:t>Rhan 1: </a:t>
            </a:r>
            <a:r>
              <a:rPr kumimoji="0" lang="en-GB" sz="2400" b="1" u="none" strike="noStrike" kern="0" cap="none" spc="0" normalizeH="0" baseline="0" noProof="0">
                <a:ln>
                  <a:noFill/>
                </a:ln>
                <a:solidFill>
                  <a:schemeClr val="bg1"/>
                </a:solidFill>
                <a:effectLst/>
                <a:uLnTx/>
                <a:uFillTx/>
                <a:latin typeface="Helvetica"/>
                <a:cs typeface="Arial"/>
                <a:sym typeface="Arial"/>
              </a:rPr>
              <a:t>500 </a:t>
            </a:r>
            <a:r>
              <a:rPr lang="en-GB" sz="2400" b="1" kern="0">
                <a:solidFill>
                  <a:schemeClr val="bg1"/>
                </a:solidFill>
                <a:latin typeface="Helvetica"/>
                <a:cs typeface="Arial"/>
                <a:sym typeface="Arial"/>
              </a:rPr>
              <a:t>o </a:t>
            </a:r>
            <a:r>
              <a:rPr lang="en-GB" sz="2400" b="1" kern="0" err="1">
                <a:solidFill>
                  <a:schemeClr val="bg1"/>
                </a:solidFill>
                <a:latin typeface="Helvetica"/>
                <a:cs typeface="Arial"/>
                <a:sym typeface="Arial"/>
              </a:rPr>
              <a:t>eiriau</a:t>
            </a:r>
            <a:r>
              <a:rPr lang="en-GB" sz="2400" b="1" kern="0">
                <a:solidFill>
                  <a:schemeClr val="bg1"/>
                </a:solidFill>
                <a:latin typeface="Helvetica"/>
                <a:cs typeface="Arial"/>
                <a:sym typeface="Arial"/>
              </a:rPr>
              <a:t>. </a:t>
            </a:r>
            <a:r>
              <a:rPr lang="en-GB" sz="2400" b="1" kern="0" err="1">
                <a:solidFill>
                  <a:schemeClr val="bg1"/>
                </a:solidFill>
                <a:latin typeface="Helvetica"/>
                <a:cs typeface="Arial"/>
                <a:sym typeface="Arial"/>
              </a:rPr>
              <a:t>Ysgrifennu</a:t>
            </a:r>
            <a:r>
              <a:rPr lang="en-GB" sz="2400" b="1" kern="0">
                <a:solidFill>
                  <a:schemeClr val="bg1"/>
                </a:solidFill>
                <a:latin typeface="Helvetica"/>
                <a:cs typeface="Arial"/>
                <a:sym typeface="Arial"/>
              </a:rPr>
              <a:t> Academaidd</a:t>
            </a:r>
            <a:endParaRPr lang="en-GB" sz="2400" b="1" u="none" strike="noStrike" kern="0" cap="none" spc="0" normalizeH="0" baseline="0" noProof="0" err="1">
              <a:ln>
                <a:noFill/>
              </a:ln>
              <a:solidFill>
                <a:schemeClr val="bg1"/>
              </a:solidFill>
              <a:effectLst/>
              <a:uLnTx/>
              <a:uFillTx/>
              <a:latin typeface="Helvetica"/>
              <a:cs typeface="Arial"/>
            </a:endParaRPr>
          </a:p>
        </p:txBody>
      </p:sp>
      <mc:AlternateContent xmlns:mc="http://schemas.openxmlformats.org/markup-compatibility/2006">
        <mc:Choice xmlns:am3d="http://schemas.microsoft.com/office/drawing/2017/model3d" Requires="am3d">
          <p:graphicFrame>
            <p:nvGraphicFramePr>
              <p:cNvPr id="8" name="3D Model 7" descr="Office Notebook">
                <a:extLst>
                  <a:ext uri="{FF2B5EF4-FFF2-40B4-BE49-F238E27FC236}">
                    <a16:creationId xmlns:a16="http://schemas.microsoft.com/office/drawing/2014/main" id="{88FD7FF6-93CE-06DB-878F-1DD0B2DC192C}"/>
                  </a:ext>
                </a:extLst>
              </p:cNvPr>
              <p:cNvGraphicFramePr>
                <a:graphicFrameLocks noChangeAspect="1"/>
              </p:cNvGraphicFramePr>
              <p:nvPr>
                <p:extLst>
                  <p:ext uri="{D42A27DB-BD31-4B8C-83A1-F6EECF244321}">
                    <p14:modId xmlns:p14="http://schemas.microsoft.com/office/powerpoint/2010/main" val="3912447264"/>
                  </p:ext>
                </p:extLst>
              </p:nvPr>
            </p:nvGraphicFramePr>
            <p:xfrm rot="20158094">
              <a:off x="3131701" y="486342"/>
              <a:ext cx="2028416" cy="2428387"/>
            </p:xfrm>
            <a:graphic>
              <a:graphicData uri="http://schemas.microsoft.com/office/drawing/2017/model3d">
                <am3d:model3d r:embed="rId5">
                  <am3d:spPr>
                    <a:xfrm rot="20158094">
                      <a:off x="0" y="0"/>
                      <a:ext cx="2028416" cy="2428387"/>
                    </a:xfrm>
                    <a:prstGeom prst="rect">
                      <a:avLst/>
                    </a:prstGeom>
                  </am3d:spPr>
                  <am3d:camera>
                    <am3d:pos x="0" y="0" z="59936702"/>
                    <am3d:up dx="0" dy="36000000" dz="0"/>
                    <am3d:lookAt x="0" y="0" z="0"/>
                    <am3d:perspective fov="2700000"/>
                  </am3d:camera>
                  <am3d:trans>
                    <am3d:meterPerModelUnit n="26563541" d="1000000"/>
                    <am3d:preTrans dx="-2" dy="-17615269" dz="38394"/>
                    <am3d:scale>
                      <am3d:sx n="1000000" d="1000000"/>
                      <am3d:sy n="1000000" d="1000000"/>
                      <am3d:sz n="1000000" d="1000000"/>
                    </am3d:scale>
                    <am3d:rot ax="-2796790" ay="-1435705" az="1393418"/>
                    <am3d:postTrans dx="0" dy="0" dz="0"/>
                  </am3d:trans>
                  <am3d:raster rName="Office3DRenderer" rVer="16.0.8326">
                    <am3d:blip r:embed="rId6"/>
                  </am3d:raster>
                  <am3d:objViewport viewportSz="288549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8" name="3D Model 7" descr="Office Notebook">
                <a:extLst>
                  <a:ext uri="{FF2B5EF4-FFF2-40B4-BE49-F238E27FC236}">
                    <a16:creationId xmlns:a16="http://schemas.microsoft.com/office/drawing/2014/main" id="{88FD7FF6-93CE-06DB-878F-1DD0B2DC192C}"/>
                  </a:ext>
                </a:extLst>
              </p:cNvPr>
              <p:cNvPicPr>
                <a:picLocks noGrp="1" noRot="1" noChangeAspect="1" noMove="1" noResize="1" noEditPoints="1" noAdjustHandles="1" noChangeArrowheads="1" noChangeShapeType="1" noCrop="1"/>
              </p:cNvPicPr>
              <p:nvPr/>
            </p:nvPicPr>
            <p:blipFill>
              <a:blip r:embed="rId6"/>
              <a:stretch>
                <a:fillRect/>
              </a:stretch>
            </p:blipFill>
            <p:spPr>
              <a:xfrm rot="20158094">
                <a:off x="3131701" y="486342"/>
                <a:ext cx="2028416" cy="2428387"/>
              </a:xfrm>
              <a:prstGeom prst="rect">
                <a:avLst/>
              </a:prstGeom>
            </p:spPr>
          </p:pic>
        </mc:Fallback>
      </mc:AlternateContent>
      <p:sp>
        <p:nvSpPr>
          <p:cNvPr id="17" name="Google Shape;2155;p37">
            <a:extLst>
              <a:ext uri="{FF2B5EF4-FFF2-40B4-BE49-F238E27FC236}">
                <a16:creationId xmlns:a16="http://schemas.microsoft.com/office/drawing/2014/main" id="{9B3109F7-0E8B-AC79-C0F9-10FCA0755B7D}"/>
              </a:ext>
            </a:extLst>
          </p:cNvPr>
          <p:cNvSpPr/>
          <p:nvPr/>
        </p:nvSpPr>
        <p:spPr>
          <a:xfrm>
            <a:off x="7698958" y="3494328"/>
            <a:ext cx="4442214" cy="626568"/>
          </a:xfrm>
          <a:prstGeom prst="roundRect">
            <a:avLst>
              <a:gd name="adj" fmla="val 9284"/>
            </a:avLst>
          </a:prstGeom>
          <a:solidFill>
            <a:schemeClr val="accent5"/>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r>
              <a:rPr kumimoji="0" lang="en-GB" sz="2400" b="1" i="1" u="none" strike="noStrike" kern="0" cap="none" spc="0" normalizeH="0" baseline="0" noProof="0" dirty="0">
                <a:ln>
                  <a:noFill/>
                </a:ln>
                <a:solidFill>
                  <a:schemeClr val="accent6"/>
                </a:solidFill>
                <a:effectLst/>
                <a:uLnTx/>
                <a:uFillTx/>
                <a:latin typeface="Helvetica" pitchFamily="2" charset="0"/>
                <a:cs typeface="Arial"/>
                <a:sym typeface="Arial"/>
              </a:rPr>
              <a:t>Part 2:  Academic Interview</a:t>
            </a:r>
          </a:p>
        </p:txBody>
      </p:sp>
      <p:sp>
        <p:nvSpPr>
          <p:cNvPr id="18" name="Google Shape;2155;p37">
            <a:extLst>
              <a:ext uri="{FF2B5EF4-FFF2-40B4-BE49-F238E27FC236}">
                <a16:creationId xmlns:a16="http://schemas.microsoft.com/office/drawing/2014/main" id="{CDB3FD0E-C3EB-2243-2E69-B40D72F49000}"/>
              </a:ext>
            </a:extLst>
          </p:cNvPr>
          <p:cNvSpPr/>
          <p:nvPr/>
        </p:nvSpPr>
        <p:spPr>
          <a:xfrm>
            <a:off x="6346034" y="2837222"/>
            <a:ext cx="4957763" cy="626568"/>
          </a:xfrm>
          <a:prstGeom prst="roundRect">
            <a:avLst>
              <a:gd name="adj" fmla="val 9284"/>
            </a:avLst>
          </a:prstGeom>
          <a:solidFill>
            <a:schemeClr val="accent5"/>
          </a:solidFill>
          <a:ln>
            <a:noFill/>
          </a:ln>
        </p:spPr>
        <p:txBody>
          <a:bodyPr spcFirstLastPara="1" wrap="square" lIns="91425" tIns="91425" rIns="91425" bIns="91425" anchor="ctr" anchorCtr="0">
            <a:noAutofit/>
          </a:bodyPr>
          <a:lstStyle/>
          <a:p>
            <a:pPr>
              <a:buClr>
                <a:srgbClr val="000000"/>
              </a:buClr>
              <a:defRPr/>
            </a:pPr>
            <a:r>
              <a:rPr lang="en-GB" sz="2400" b="1" kern="0" dirty="0">
                <a:solidFill>
                  <a:schemeClr val="accent6"/>
                </a:solidFill>
                <a:latin typeface="Helvetica"/>
                <a:cs typeface="Arial"/>
                <a:sym typeface="Arial"/>
              </a:rPr>
              <a:t>Rhan 2</a:t>
            </a:r>
            <a:r>
              <a:rPr kumimoji="0" lang="en-GB" sz="2400" b="1" u="none" strike="noStrike" kern="0" cap="none" spc="0" normalizeH="0" baseline="0" noProof="0" dirty="0">
                <a:ln>
                  <a:noFill/>
                </a:ln>
                <a:solidFill>
                  <a:schemeClr val="accent6"/>
                </a:solidFill>
                <a:effectLst/>
                <a:uLnTx/>
                <a:uFillTx/>
                <a:latin typeface="Helvetica"/>
                <a:cs typeface="Arial"/>
                <a:sym typeface="Arial"/>
              </a:rPr>
              <a:t>: </a:t>
            </a:r>
            <a:r>
              <a:rPr lang="cy-GB" sz="2400" b="1" kern="0" dirty="0">
                <a:solidFill>
                  <a:schemeClr val="accent6"/>
                </a:solidFill>
                <a:latin typeface="Helvetica"/>
                <a:cs typeface="Arial"/>
              </a:rPr>
              <a:t>Cyfweliad Academaidd</a:t>
            </a:r>
            <a:endParaRPr lang="en-GB" sz="2400" b="1" kern="0" dirty="0">
              <a:solidFill>
                <a:schemeClr val="accent6"/>
              </a:solidFill>
              <a:latin typeface="Helvetica"/>
              <a:cs typeface="Arial"/>
            </a:endParaRPr>
          </a:p>
        </p:txBody>
      </p:sp>
      <mc:AlternateContent xmlns:mc="http://schemas.openxmlformats.org/markup-compatibility/2006">
        <mc:Choice xmlns:am3d="http://schemas.microsoft.com/office/drawing/2017/model3d" Requires="am3d">
          <p:graphicFrame>
            <p:nvGraphicFramePr>
              <p:cNvPr id="12" name="3D Model 11" descr="Speech Bubble">
                <a:extLst>
                  <a:ext uri="{FF2B5EF4-FFF2-40B4-BE49-F238E27FC236}">
                    <a16:creationId xmlns:a16="http://schemas.microsoft.com/office/drawing/2014/main" id="{C94E43FB-D26A-0587-F1A2-4723A860F521}"/>
                  </a:ext>
                </a:extLst>
              </p:cNvPr>
              <p:cNvGraphicFramePr>
                <a:graphicFrameLocks noChangeAspect="1"/>
              </p:cNvGraphicFramePr>
              <p:nvPr>
                <p:extLst>
                  <p:ext uri="{D42A27DB-BD31-4B8C-83A1-F6EECF244321}">
                    <p14:modId xmlns:p14="http://schemas.microsoft.com/office/powerpoint/2010/main" val="2275841256"/>
                  </p:ext>
                </p:extLst>
              </p:nvPr>
            </p:nvGraphicFramePr>
            <p:xfrm>
              <a:off x="3758891" y="2632265"/>
              <a:ext cx="2702265" cy="2055244"/>
            </p:xfrm>
            <a:graphic>
              <a:graphicData uri="http://schemas.microsoft.com/office/drawing/2017/model3d">
                <am3d:model3d r:embed="rId7">
                  <am3d:spPr>
                    <a:xfrm>
                      <a:off x="0" y="0"/>
                      <a:ext cx="2702265" cy="2055244"/>
                    </a:xfrm>
                    <a:prstGeom prst="rect">
                      <a:avLst/>
                    </a:prstGeom>
                  </am3d:spPr>
                  <am3d:camera>
                    <am3d:pos x="0" y="0" z="57594318"/>
                    <am3d:up dx="0" dy="36000000" dz="0"/>
                    <am3d:lookAt x="0" y="0" z="0"/>
                    <am3d:perspective fov="2700000"/>
                  </am3d:camera>
                  <am3d:trans>
                    <am3d:meterPerModelUnit n="6426728" d="1000000"/>
                    <am3d:preTrans dx="-3095123" dy="-12159671" dz="0"/>
                    <am3d:scale>
                      <am3d:sx n="1000000" d="1000000"/>
                      <am3d:sy n="1000000" d="1000000"/>
                      <am3d:sz n="1000000" d="1000000"/>
                    </am3d:scale>
                    <am3d:rot ax="-315739" ay="-1987957" az="172935"/>
                    <am3d:postTrans dx="0" dy="0" dz="0"/>
                  </am3d:trans>
                  <am3d:raster rName="Office3DRenderer" rVer="16.0.8326">
                    <am3d:blip r:embed="rId8"/>
                  </am3d:raster>
                  <am3d:objViewport viewportSz="327316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2" name="3D Model 11" descr="Speech Bubble">
                <a:extLst>
                  <a:ext uri="{FF2B5EF4-FFF2-40B4-BE49-F238E27FC236}">
                    <a16:creationId xmlns:a16="http://schemas.microsoft.com/office/drawing/2014/main" id="{C94E43FB-D26A-0587-F1A2-4723A860F521}"/>
                  </a:ext>
                </a:extLst>
              </p:cNvPr>
              <p:cNvPicPr>
                <a:picLocks noGrp="1" noRot="1" noChangeAspect="1" noMove="1" noResize="1" noEditPoints="1" noAdjustHandles="1" noChangeArrowheads="1" noChangeShapeType="1" noCrop="1"/>
              </p:cNvPicPr>
              <p:nvPr/>
            </p:nvPicPr>
            <p:blipFill>
              <a:blip r:embed="rId8"/>
              <a:stretch>
                <a:fillRect/>
              </a:stretch>
            </p:blipFill>
            <p:spPr>
              <a:xfrm>
                <a:off x="3758891" y="2632265"/>
                <a:ext cx="2702265" cy="2055244"/>
              </a:xfrm>
              <a:prstGeom prst="rect">
                <a:avLst/>
              </a:prstGeom>
            </p:spPr>
          </p:pic>
        </mc:Fallback>
      </mc:AlternateContent>
      <p:sp>
        <p:nvSpPr>
          <p:cNvPr id="19" name="Arrow: Down 18">
            <a:extLst>
              <a:ext uri="{FF2B5EF4-FFF2-40B4-BE49-F238E27FC236}">
                <a16:creationId xmlns:a16="http://schemas.microsoft.com/office/drawing/2014/main" id="{91E056FD-649B-6DB0-516D-840BC5D76150}"/>
              </a:ext>
            </a:extLst>
          </p:cNvPr>
          <p:cNvSpPr/>
          <p:nvPr/>
        </p:nvSpPr>
        <p:spPr>
          <a:xfrm>
            <a:off x="11132704" y="4089790"/>
            <a:ext cx="492919" cy="564356"/>
          </a:xfrm>
          <a:prstGeom prst="downArrow">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0" name="Google Shape;2155;p37">
            <a:extLst>
              <a:ext uri="{FF2B5EF4-FFF2-40B4-BE49-F238E27FC236}">
                <a16:creationId xmlns:a16="http://schemas.microsoft.com/office/drawing/2014/main" id="{04B9E806-0BDC-A5A5-A689-C0B89C4AC697}"/>
              </a:ext>
            </a:extLst>
          </p:cNvPr>
          <p:cNvSpPr/>
          <p:nvPr/>
        </p:nvSpPr>
        <p:spPr>
          <a:xfrm>
            <a:off x="8184361" y="5369651"/>
            <a:ext cx="3956811" cy="626568"/>
          </a:xfrm>
          <a:prstGeom prst="roundRect">
            <a:avLst>
              <a:gd name="adj" fmla="val 9284"/>
            </a:avLst>
          </a:prstGeom>
          <a:solidFill>
            <a:schemeClr val="accent3"/>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r>
              <a:rPr lang="en-GB" sz="2400" b="1" i="1" kern="0" noProof="0">
                <a:solidFill>
                  <a:schemeClr val="accent6"/>
                </a:solidFill>
                <a:latin typeface="Helvetica" pitchFamily="2" charset="0"/>
                <a:cs typeface="Arial"/>
                <a:sym typeface="Arial"/>
              </a:rPr>
              <a:t>Final: E-portfolio</a:t>
            </a:r>
            <a:endParaRPr kumimoji="0" lang="en-GB" sz="2400" b="1" i="1" u="none" strike="noStrike" kern="0" cap="none" spc="0" normalizeH="0" baseline="0" noProof="0">
              <a:ln>
                <a:noFill/>
              </a:ln>
              <a:solidFill>
                <a:schemeClr val="accent6"/>
              </a:solidFill>
              <a:effectLst/>
              <a:uLnTx/>
              <a:uFillTx/>
              <a:latin typeface="Helvetica" pitchFamily="2" charset="0"/>
              <a:cs typeface="Arial"/>
              <a:sym typeface="Arial"/>
            </a:endParaRPr>
          </a:p>
        </p:txBody>
      </p:sp>
      <p:sp>
        <p:nvSpPr>
          <p:cNvPr id="21" name="Google Shape;2155;p37">
            <a:extLst>
              <a:ext uri="{FF2B5EF4-FFF2-40B4-BE49-F238E27FC236}">
                <a16:creationId xmlns:a16="http://schemas.microsoft.com/office/drawing/2014/main" id="{1268B41E-8534-B915-B7D4-8AE16CD190B7}"/>
              </a:ext>
            </a:extLst>
          </p:cNvPr>
          <p:cNvSpPr/>
          <p:nvPr/>
        </p:nvSpPr>
        <p:spPr>
          <a:xfrm>
            <a:off x="7265198" y="4704154"/>
            <a:ext cx="4038600" cy="626568"/>
          </a:xfrm>
          <a:prstGeom prst="roundRect">
            <a:avLst>
              <a:gd name="adj" fmla="val 9284"/>
            </a:avLst>
          </a:prstGeom>
          <a:solidFill>
            <a:schemeClr val="accent3"/>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r>
              <a:rPr lang="en-GB" sz="2400" b="1" kern="0" err="1">
                <a:solidFill>
                  <a:schemeClr val="accent6"/>
                </a:solidFill>
                <a:latin typeface="Helvetica"/>
                <a:cs typeface="Arial"/>
                <a:sym typeface="Arial"/>
              </a:rPr>
              <a:t>Terfynnol</a:t>
            </a:r>
            <a:r>
              <a:rPr kumimoji="0" lang="en-GB" sz="2400" b="1" u="none" strike="noStrike" kern="0" cap="none" spc="0" normalizeH="0" baseline="0" noProof="0">
                <a:ln>
                  <a:noFill/>
                </a:ln>
                <a:solidFill>
                  <a:schemeClr val="accent6"/>
                </a:solidFill>
                <a:effectLst/>
                <a:uLnTx/>
                <a:uFillTx/>
                <a:latin typeface="Helvetica"/>
                <a:cs typeface="Arial"/>
                <a:sym typeface="Arial"/>
              </a:rPr>
              <a:t>: </a:t>
            </a:r>
            <a:r>
              <a:rPr lang="en-GB" sz="2400" b="1" kern="0">
                <a:solidFill>
                  <a:schemeClr val="accent6"/>
                </a:solidFill>
                <a:latin typeface="Helvetica"/>
                <a:cs typeface="Arial"/>
                <a:sym typeface="Arial"/>
              </a:rPr>
              <a:t>E-</a:t>
            </a:r>
            <a:r>
              <a:rPr lang="en-GB" sz="2400" b="1" kern="0" err="1">
                <a:solidFill>
                  <a:schemeClr val="accent6"/>
                </a:solidFill>
                <a:latin typeface="Helvetica"/>
                <a:cs typeface="Arial"/>
                <a:sym typeface="Arial"/>
              </a:rPr>
              <a:t>bortffolio</a:t>
            </a:r>
            <a:endParaRPr lang="en-GB" sz="2400" b="1" u="none" strike="noStrike" kern="0" cap="none" spc="0" normalizeH="0" baseline="0" noProof="0" err="1">
              <a:ln>
                <a:noFill/>
              </a:ln>
              <a:solidFill>
                <a:schemeClr val="accent6"/>
              </a:solidFill>
              <a:effectLst/>
              <a:uLnTx/>
              <a:uFillTx/>
              <a:latin typeface="Helvetica"/>
              <a:cs typeface="Arial"/>
            </a:endParaRPr>
          </a:p>
        </p:txBody>
      </p:sp>
    </p:spTree>
    <p:extLst>
      <p:ext uri="{BB962C8B-B14F-4D97-AF65-F5344CB8AC3E}">
        <p14:creationId xmlns:p14="http://schemas.microsoft.com/office/powerpoint/2010/main" val="839371987"/>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500"/>
                                        <p:tgtEl>
                                          <p:spTgt spid="11"/>
                                        </p:tgtEl>
                                      </p:cBhvr>
                                    </p:animEffect>
                                  </p:childTnLst>
                                </p:cTn>
                              </p:par>
                            </p:childTnLst>
                          </p:cTn>
                        </p:par>
                        <p:par>
                          <p:cTn id="8" fill="hold">
                            <p:stCondLst>
                              <p:cond delay="500"/>
                            </p:stCondLst>
                            <p:childTnLst>
                              <p:par>
                                <p:cTn id="9" presetID="47" presetClass="entr" presetSubtype="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1000"/>
                                        <p:tgtEl>
                                          <p:spTgt spid="8"/>
                                        </p:tgtEl>
                                      </p:cBhvr>
                                    </p:animEffect>
                                    <p:anim calcmode="lin" valueType="num">
                                      <p:cBhvr>
                                        <p:cTn id="12" dur="1000" fill="hold"/>
                                        <p:tgtEl>
                                          <p:spTgt spid="8"/>
                                        </p:tgtEl>
                                        <p:attrNameLst>
                                          <p:attrName>ppt_x</p:attrName>
                                        </p:attrNameLst>
                                      </p:cBhvr>
                                      <p:tavLst>
                                        <p:tav tm="0">
                                          <p:val>
                                            <p:strVal val="#ppt_x"/>
                                          </p:val>
                                        </p:tav>
                                        <p:tav tm="100000">
                                          <p:val>
                                            <p:strVal val="#ppt_x"/>
                                          </p:val>
                                        </p:tav>
                                      </p:tavLst>
                                    </p:anim>
                                    <p:anim calcmode="lin" valueType="num">
                                      <p:cBhvr>
                                        <p:cTn id="13" dur="1000" fill="hold"/>
                                        <p:tgtEl>
                                          <p:spTgt spid="8"/>
                                        </p:tgtEl>
                                        <p:attrNameLst>
                                          <p:attrName>ppt_y</p:attrName>
                                        </p:attrNameLst>
                                      </p:cBhvr>
                                      <p:tavLst>
                                        <p:tav tm="0">
                                          <p:val>
                                            <p:strVal val="#ppt_y-.1"/>
                                          </p:val>
                                        </p:tav>
                                        <p:tav tm="100000">
                                          <p:val>
                                            <p:strVal val="#ppt_y"/>
                                          </p:val>
                                        </p:tav>
                                      </p:tavLst>
                                    </p:anim>
                                  </p:childTnLst>
                                </p:cTn>
                              </p:par>
                              <p:par>
                                <p:cTn id="14" presetID="47" presetClass="entr" presetSubtype="0" fill="hold" grpId="0" nodeType="with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fade">
                                      <p:cBhvr>
                                        <p:cTn id="16" dur="1000"/>
                                        <p:tgtEl>
                                          <p:spTgt spid="15"/>
                                        </p:tgtEl>
                                      </p:cBhvr>
                                    </p:animEffect>
                                    <p:anim calcmode="lin" valueType="num">
                                      <p:cBhvr>
                                        <p:cTn id="17" dur="1000" fill="hold"/>
                                        <p:tgtEl>
                                          <p:spTgt spid="15"/>
                                        </p:tgtEl>
                                        <p:attrNameLst>
                                          <p:attrName>ppt_x</p:attrName>
                                        </p:attrNameLst>
                                      </p:cBhvr>
                                      <p:tavLst>
                                        <p:tav tm="0">
                                          <p:val>
                                            <p:strVal val="#ppt_x"/>
                                          </p:val>
                                        </p:tav>
                                        <p:tav tm="100000">
                                          <p:val>
                                            <p:strVal val="#ppt_x"/>
                                          </p:val>
                                        </p:tav>
                                      </p:tavLst>
                                    </p:anim>
                                    <p:anim calcmode="lin" valueType="num">
                                      <p:cBhvr>
                                        <p:cTn id="18" dur="1000" fill="hold"/>
                                        <p:tgtEl>
                                          <p:spTgt spid="15"/>
                                        </p:tgtEl>
                                        <p:attrNameLst>
                                          <p:attrName>ppt_y</p:attrName>
                                        </p:attrNameLst>
                                      </p:cBhvr>
                                      <p:tavLst>
                                        <p:tav tm="0">
                                          <p:val>
                                            <p:strVal val="#ppt_y-.1"/>
                                          </p:val>
                                        </p:tav>
                                        <p:tav tm="100000">
                                          <p:val>
                                            <p:strVal val="#ppt_y"/>
                                          </p:val>
                                        </p:tav>
                                      </p:tavLst>
                                    </p:anim>
                                  </p:childTnLst>
                                </p:cTn>
                              </p:par>
                              <p:par>
                                <p:cTn id="19" presetID="47"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1000"/>
                                        <p:tgtEl>
                                          <p:spTgt spid="14"/>
                                        </p:tgtEl>
                                      </p:cBhvr>
                                    </p:animEffect>
                                    <p:anim calcmode="lin" valueType="num">
                                      <p:cBhvr>
                                        <p:cTn id="22" dur="1000" fill="hold"/>
                                        <p:tgtEl>
                                          <p:spTgt spid="14"/>
                                        </p:tgtEl>
                                        <p:attrNameLst>
                                          <p:attrName>ppt_x</p:attrName>
                                        </p:attrNameLst>
                                      </p:cBhvr>
                                      <p:tavLst>
                                        <p:tav tm="0">
                                          <p:val>
                                            <p:strVal val="#ppt_x"/>
                                          </p:val>
                                        </p:tav>
                                        <p:tav tm="100000">
                                          <p:val>
                                            <p:strVal val="#ppt_x"/>
                                          </p:val>
                                        </p:tav>
                                      </p:tavLst>
                                    </p:anim>
                                    <p:anim calcmode="lin" valueType="num">
                                      <p:cBhvr>
                                        <p:cTn id="2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7" presetClass="entr" presetSubtype="0" fill="hold" grpId="0" nodeType="click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1000"/>
                                        <p:tgtEl>
                                          <p:spTgt spid="16"/>
                                        </p:tgtEl>
                                      </p:cBhvr>
                                    </p:animEffect>
                                    <p:anim calcmode="lin" valueType="num">
                                      <p:cBhvr>
                                        <p:cTn id="29" dur="1000" fill="hold"/>
                                        <p:tgtEl>
                                          <p:spTgt spid="16"/>
                                        </p:tgtEl>
                                        <p:attrNameLst>
                                          <p:attrName>ppt_x</p:attrName>
                                        </p:attrNameLst>
                                      </p:cBhvr>
                                      <p:tavLst>
                                        <p:tav tm="0">
                                          <p:val>
                                            <p:strVal val="#ppt_x"/>
                                          </p:val>
                                        </p:tav>
                                        <p:tav tm="100000">
                                          <p:val>
                                            <p:strVal val="#ppt_x"/>
                                          </p:val>
                                        </p:tav>
                                      </p:tavLst>
                                    </p:anim>
                                    <p:anim calcmode="lin" valueType="num">
                                      <p:cBhvr>
                                        <p:cTn id="30" dur="1000" fill="hold"/>
                                        <p:tgtEl>
                                          <p:spTgt spid="16"/>
                                        </p:tgtEl>
                                        <p:attrNameLst>
                                          <p:attrName>ppt_y</p:attrName>
                                        </p:attrNameLst>
                                      </p:cBhvr>
                                      <p:tavLst>
                                        <p:tav tm="0">
                                          <p:val>
                                            <p:strVal val="#ppt_y-.1"/>
                                          </p:val>
                                        </p:tav>
                                        <p:tav tm="100000">
                                          <p:val>
                                            <p:strVal val="#ppt_y"/>
                                          </p:val>
                                        </p:tav>
                                      </p:tavLst>
                                    </p:anim>
                                  </p:childTnLst>
                                </p:cTn>
                              </p:par>
                              <p:par>
                                <p:cTn id="31" presetID="47" presetClass="entr" presetSubtype="0" fill="hold" nodeType="with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1000"/>
                                        <p:tgtEl>
                                          <p:spTgt spid="12"/>
                                        </p:tgtEl>
                                      </p:cBhvr>
                                    </p:animEffect>
                                    <p:anim calcmode="lin" valueType="num">
                                      <p:cBhvr>
                                        <p:cTn id="34" dur="1000" fill="hold"/>
                                        <p:tgtEl>
                                          <p:spTgt spid="12"/>
                                        </p:tgtEl>
                                        <p:attrNameLst>
                                          <p:attrName>ppt_x</p:attrName>
                                        </p:attrNameLst>
                                      </p:cBhvr>
                                      <p:tavLst>
                                        <p:tav tm="0">
                                          <p:val>
                                            <p:strVal val="#ppt_x"/>
                                          </p:val>
                                        </p:tav>
                                        <p:tav tm="100000">
                                          <p:val>
                                            <p:strVal val="#ppt_x"/>
                                          </p:val>
                                        </p:tav>
                                      </p:tavLst>
                                    </p:anim>
                                    <p:anim calcmode="lin" valueType="num">
                                      <p:cBhvr>
                                        <p:cTn id="35" dur="1000" fill="hold"/>
                                        <p:tgtEl>
                                          <p:spTgt spid="12"/>
                                        </p:tgtEl>
                                        <p:attrNameLst>
                                          <p:attrName>ppt_y</p:attrName>
                                        </p:attrNameLst>
                                      </p:cBhvr>
                                      <p:tavLst>
                                        <p:tav tm="0">
                                          <p:val>
                                            <p:strVal val="#ppt_y-.1"/>
                                          </p:val>
                                        </p:tav>
                                        <p:tav tm="100000">
                                          <p:val>
                                            <p:strVal val="#ppt_y"/>
                                          </p:val>
                                        </p:tav>
                                      </p:tavLst>
                                    </p:anim>
                                  </p:childTnLst>
                                </p:cTn>
                              </p:par>
                              <p:par>
                                <p:cTn id="36" presetID="47" presetClass="entr" presetSubtype="0" fill="hold" grpId="0"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1000"/>
                                        <p:tgtEl>
                                          <p:spTgt spid="18"/>
                                        </p:tgtEl>
                                      </p:cBhvr>
                                    </p:animEffect>
                                    <p:anim calcmode="lin" valueType="num">
                                      <p:cBhvr>
                                        <p:cTn id="39" dur="1000" fill="hold"/>
                                        <p:tgtEl>
                                          <p:spTgt spid="18"/>
                                        </p:tgtEl>
                                        <p:attrNameLst>
                                          <p:attrName>ppt_x</p:attrName>
                                        </p:attrNameLst>
                                      </p:cBhvr>
                                      <p:tavLst>
                                        <p:tav tm="0">
                                          <p:val>
                                            <p:strVal val="#ppt_x"/>
                                          </p:val>
                                        </p:tav>
                                        <p:tav tm="100000">
                                          <p:val>
                                            <p:strVal val="#ppt_x"/>
                                          </p:val>
                                        </p:tav>
                                      </p:tavLst>
                                    </p:anim>
                                    <p:anim calcmode="lin" valueType="num">
                                      <p:cBhvr>
                                        <p:cTn id="40" dur="1000" fill="hold"/>
                                        <p:tgtEl>
                                          <p:spTgt spid="18"/>
                                        </p:tgtEl>
                                        <p:attrNameLst>
                                          <p:attrName>ppt_y</p:attrName>
                                        </p:attrNameLst>
                                      </p:cBhvr>
                                      <p:tavLst>
                                        <p:tav tm="0">
                                          <p:val>
                                            <p:strVal val="#ppt_y-.1"/>
                                          </p:val>
                                        </p:tav>
                                        <p:tav tm="100000">
                                          <p:val>
                                            <p:strVal val="#ppt_y"/>
                                          </p:val>
                                        </p:tav>
                                      </p:tavLst>
                                    </p:anim>
                                  </p:childTnLst>
                                </p:cTn>
                              </p:par>
                              <p:par>
                                <p:cTn id="41" presetID="47" presetClass="entr" presetSubtype="0" fill="hold" grpId="0" nodeType="with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fade">
                                      <p:cBhvr>
                                        <p:cTn id="43" dur="1000"/>
                                        <p:tgtEl>
                                          <p:spTgt spid="17"/>
                                        </p:tgtEl>
                                      </p:cBhvr>
                                    </p:animEffect>
                                    <p:anim calcmode="lin" valueType="num">
                                      <p:cBhvr>
                                        <p:cTn id="44" dur="1000" fill="hold"/>
                                        <p:tgtEl>
                                          <p:spTgt spid="17"/>
                                        </p:tgtEl>
                                        <p:attrNameLst>
                                          <p:attrName>ppt_x</p:attrName>
                                        </p:attrNameLst>
                                      </p:cBhvr>
                                      <p:tavLst>
                                        <p:tav tm="0">
                                          <p:val>
                                            <p:strVal val="#ppt_x"/>
                                          </p:val>
                                        </p:tav>
                                        <p:tav tm="100000">
                                          <p:val>
                                            <p:strVal val="#ppt_x"/>
                                          </p:val>
                                        </p:tav>
                                      </p:tavLst>
                                    </p:anim>
                                    <p:anim calcmode="lin" valueType="num">
                                      <p:cBhvr>
                                        <p:cTn id="45"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7" presetClass="entr" presetSubtype="0" fill="hold" grpId="0" nodeType="clickEffect">
                                  <p:stCondLst>
                                    <p:cond delay="0"/>
                                  </p:stCondLst>
                                  <p:childTnLst>
                                    <p:set>
                                      <p:cBhvr>
                                        <p:cTn id="49" dur="1" fill="hold">
                                          <p:stCondLst>
                                            <p:cond delay="0"/>
                                          </p:stCondLst>
                                        </p:cTn>
                                        <p:tgtEl>
                                          <p:spTgt spid="19"/>
                                        </p:tgtEl>
                                        <p:attrNameLst>
                                          <p:attrName>style.visibility</p:attrName>
                                        </p:attrNameLst>
                                      </p:cBhvr>
                                      <p:to>
                                        <p:strVal val="visible"/>
                                      </p:to>
                                    </p:set>
                                    <p:animEffect transition="in" filter="fade">
                                      <p:cBhvr>
                                        <p:cTn id="50" dur="1000"/>
                                        <p:tgtEl>
                                          <p:spTgt spid="19"/>
                                        </p:tgtEl>
                                      </p:cBhvr>
                                    </p:animEffect>
                                    <p:anim calcmode="lin" valueType="num">
                                      <p:cBhvr>
                                        <p:cTn id="51" dur="1000" fill="hold"/>
                                        <p:tgtEl>
                                          <p:spTgt spid="19"/>
                                        </p:tgtEl>
                                        <p:attrNameLst>
                                          <p:attrName>ppt_x</p:attrName>
                                        </p:attrNameLst>
                                      </p:cBhvr>
                                      <p:tavLst>
                                        <p:tav tm="0">
                                          <p:val>
                                            <p:strVal val="#ppt_x"/>
                                          </p:val>
                                        </p:tav>
                                        <p:tav tm="100000">
                                          <p:val>
                                            <p:strVal val="#ppt_x"/>
                                          </p:val>
                                        </p:tav>
                                      </p:tavLst>
                                    </p:anim>
                                    <p:anim calcmode="lin" valueType="num">
                                      <p:cBhvr>
                                        <p:cTn id="52" dur="1000" fill="hold"/>
                                        <p:tgtEl>
                                          <p:spTgt spid="19"/>
                                        </p:tgtEl>
                                        <p:attrNameLst>
                                          <p:attrName>ppt_y</p:attrName>
                                        </p:attrNameLst>
                                      </p:cBhvr>
                                      <p:tavLst>
                                        <p:tav tm="0">
                                          <p:val>
                                            <p:strVal val="#ppt_y-.1"/>
                                          </p:val>
                                        </p:tav>
                                        <p:tav tm="100000">
                                          <p:val>
                                            <p:strVal val="#ppt_y"/>
                                          </p:val>
                                        </p:tav>
                                      </p:tavLst>
                                    </p:anim>
                                  </p:childTnLst>
                                </p:cTn>
                              </p:par>
                              <p:par>
                                <p:cTn id="53" presetID="47" presetClass="entr" presetSubtype="0" fill="hold" grpId="0" nodeType="withEffect">
                                  <p:stCondLst>
                                    <p:cond delay="0"/>
                                  </p:stCondLst>
                                  <p:childTnLst>
                                    <p:set>
                                      <p:cBhvr>
                                        <p:cTn id="54" dur="1" fill="hold">
                                          <p:stCondLst>
                                            <p:cond delay="0"/>
                                          </p:stCondLst>
                                        </p:cTn>
                                        <p:tgtEl>
                                          <p:spTgt spid="21"/>
                                        </p:tgtEl>
                                        <p:attrNameLst>
                                          <p:attrName>style.visibility</p:attrName>
                                        </p:attrNameLst>
                                      </p:cBhvr>
                                      <p:to>
                                        <p:strVal val="visible"/>
                                      </p:to>
                                    </p:set>
                                    <p:animEffect transition="in" filter="fade">
                                      <p:cBhvr>
                                        <p:cTn id="55" dur="1000"/>
                                        <p:tgtEl>
                                          <p:spTgt spid="21"/>
                                        </p:tgtEl>
                                      </p:cBhvr>
                                    </p:animEffect>
                                    <p:anim calcmode="lin" valueType="num">
                                      <p:cBhvr>
                                        <p:cTn id="56" dur="1000" fill="hold"/>
                                        <p:tgtEl>
                                          <p:spTgt spid="21"/>
                                        </p:tgtEl>
                                        <p:attrNameLst>
                                          <p:attrName>ppt_x</p:attrName>
                                        </p:attrNameLst>
                                      </p:cBhvr>
                                      <p:tavLst>
                                        <p:tav tm="0">
                                          <p:val>
                                            <p:strVal val="#ppt_x"/>
                                          </p:val>
                                        </p:tav>
                                        <p:tav tm="100000">
                                          <p:val>
                                            <p:strVal val="#ppt_x"/>
                                          </p:val>
                                        </p:tav>
                                      </p:tavLst>
                                    </p:anim>
                                    <p:anim calcmode="lin" valueType="num">
                                      <p:cBhvr>
                                        <p:cTn id="57" dur="1000" fill="hold"/>
                                        <p:tgtEl>
                                          <p:spTgt spid="21"/>
                                        </p:tgtEl>
                                        <p:attrNameLst>
                                          <p:attrName>ppt_y</p:attrName>
                                        </p:attrNameLst>
                                      </p:cBhvr>
                                      <p:tavLst>
                                        <p:tav tm="0">
                                          <p:val>
                                            <p:strVal val="#ppt_y-.1"/>
                                          </p:val>
                                        </p:tav>
                                        <p:tav tm="100000">
                                          <p:val>
                                            <p:strVal val="#ppt_y"/>
                                          </p:val>
                                        </p:tav>
                                      </p:tavLst>
                                    </p:anim>
                                  </p:childTnLst>
                                </p:cTn>
                              </p:par>
                              <p:par>
                                <p:cTn id="58" presetID="47" presetClass="entr" presetSubtype="0" fill="hold" grpId="0" nodeType="withEffect">
                                  <p:stCondLst>
                                    <p:cond delay="0"/>
                                  </p:stCondLst>
                                  <p:childTnLst>
                                    <p:set>
                                      <p:cBhvr>
                                        <p:cTn id="59" dur="1" fill="hold">
                                          <p:stCondLst>
                                            <p:cond delay="0"/>
                                          </p:stCondLst>
                                        </p:cTn>
                                        <p:tgtEl>
                                          <p:spTgt spid="20"/>
                                        </p:tgtEl>
                                        <p:attrNameLst>
                                          <p:attrName>style.visibility</p:attrName>
                                        </p:attrNameLst>
                                      </p:cBhvr>
                                      <p:to>
                                        <p:strVal val="visible"/>
                                      </p:to>
                                    </p:set>
                                    <p:animEffect transition="in" filter="fade">
                                      <p:cBhvr>
                                        <p:cTn id="60" dur="1000"/>
                                        <p:tgtEl>
                                          <p:spTgt spid="20"/>
                                        </p:tgtEl>
                                      </p:cBhvr>
                                    </p:animEffect>
                                    <p:anim calcmode="lin" valueType="num">
                                      <p:cBhvr>
                                        <p:cTn id="61" dur="1000" fill="hold"/>
                                        <p:tgtEl>
                                          <p:spTgt spid="20"/>
                                        </p:tgtEl>
                                        <p:attrNameLst>
                                          <p:attrName>ppt_x</p:attrName>
                                        </p:attrNameLst>
                                      </p:cBhvr>
                                      <p:tavLst>
                                        <p:tav tm="0">
                                          <p:val>
                                            <p:strVal val="#ppt_x"/>
                                          </p:val>
                                        </p:tav>
                                        <p:tav tm="100000">
                                          <p:val>
                                            <p:strVal val="#ppt_x"/>
                                          </p:val>
                                        </p:tav>
                                      </p:tavLst>
                                    </p:anim>
                                    <p:anim calcmode="lin" valueType="num">
                                      <p:cBhvr>
                                        <p:cTn id="62" dur="1000" fill="hold"/>
                                        <p:tgtEl>
                                          <p:spTgt spid="20"/>
                                        </p:tgtEl>
                                        <p:attrNameLst>
                                          <p:attrName>ppt_y</p:attrName>
                                        </p:attrNameLst>
                                      </p:cBhvr>
                                      <p:tavLst>
                                        <p:tav tm="0">
                                          <p:val>
                                            <p:strVal val="#ppt_y-.1"/>
                                          </p:val>
                                        </p:tav>
                                        <p:tav tm="100000">
                                          <p:val>
                                            <p:strVal val="#ppt_y"/>
                                          </p:val>
                                        </p:tav>
                                      </p:tavLst>
                                    </p:anim>
                                  </p:childTnLst>
                                </p:cTn>
                              </p:par>
                              <p:par>
                                <p:cTn id="63" presetID="47" presetClass="entr" presetSubtype="0" fill="hold" nodeType="withEffect">
                                  <p:stCondLst>
                                    <p:cond delay="0"/>
                                  </p:stCondLst>
                                  <p:childTnLst>
                                    <p:set>
                                      <p:cBhvr>
                                        <p:cTn id="64" dur="1" fill="hold">
                                          <p:stCondLst>
                                            <p:cond delay="0"/>
                                          </p:stCondLst>
                                        </p:cTn>
                                        <p:tgtEl>
                                          <p:spTgt spid="13"/>
                                        </p:tgtEl>
                                        <p:attrNameLst>
                                          <p:attrName>style.visibility</p:attrName>
                                        </p:attrNameLst>
                                      </p:cBhvr>
                                      <p:to>
                                        <p:strVal val="visible"/>
                                      </p:to>
                                    </p:set>
                                    <p:animEffect transition="in" filter="fade">
                                      <p:cBhvr>
                                        <p:cTn id="65" dur="1000"/>
                                        <p:tgtEl>
                                          <p:spTgt spid="13"/>
                                        </p:tgtEl>
                                      </p:cBhvr>
                                    </p:animEffect>
                                    <p:anim calcmode="lin" valueType="num">
                                      <p:cBhvr>
                                        <p:cTn id="66" dur="1000" fill="hold"/>
                                        <p:tgtEl>
                                          <p:spTgt spid="13"/>
                                        </p:tgtEl>
                                        <p:attrNameLst>
                                          <p:attrName>ppt_x</p:attrName>
                                        </p:attrNameLst>
                                      </p:cBhvr>
                                      <p:tavLst>
                                        <p:tav tm="0">
                                          <p:val>
                                            <p:strVal val="#ppt_x"/>
                                          </p:val>
                                        </p:tav>
                                        <p:tav tm="100000">
                                          <p:val>
                                            <p:strVal val="#ppt_x"/>
                                          </p:val>
                                        </p:tav>
                                      </p:tavLst>
                                    </p:anim>
                                    <p:anim calcmode="lin" valueType="num">
                                      <p:cBhvr>
                                        <p:cTn id="67"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1" grpId="0"/>
      <p:bldP spid="14" grpId="0" animBg="1"/>
      <p:bldP spid="15" grpId="0" animBg="1"/>
      <p:bldP spid="17" grpId="0" animBg="1"/>
      <p:bldP spid="18" grpId="0" animBg="1"/>
      <p:bldP spid="19" grpId="0" animBg="1"/>
      <p:bldP spid="20" grpId="0" animBg="1"/>
      <p:bldP spid="21"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 name="Rectangle: Rounded Corners 15">
            <a:extLst>
              <a:ext uri="{FF2B5EF4-FFF2-40B4-BE49-F238E27FC236}">
                <a16:creationId xmlns:a16="http://schemas.microsoft.com/office/drawing/2014/main" id="{BB48686C-D410-E8BA-8655-C4CC7B9C1616}"/>
              </a:ext>
            </a:extLst>
          </p:cNvPr>
          <p:cNvSpPr/>
          <p:nvPr/>
        </p:nvSpPr>
        <p:spPr>
          <a:xfrm>
            <a:off x="4749799" y="3136073"/>
            <a:ext cx="6796881" cy="891491"/>
          </a:xfrm>
          <a:prstGeom prst="roundRect">
            <a:avLst>
              <a:gd name="adj" fmla="val 10000"/>
            </a:avLst>
          </a:prstGeom>
          <a:effectLst>
            <a:outerShdw blurRad="50800" dist="38100" dir="2700000" algn="tl" rotWithShape="0">
              <a:prstClr val="black">
                <a:alpha val="40000"/>
              </a:prstClr>
            </a:outerShdw>
          </a:effectLst>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noProof="0"/>
          </a:p>
        </p:txBody>
      </p:sp>
      <p:sp>
        <p:nvSpPr>
          <p:cNvPr id="2" name="Title 1">
            <a:extLst>
              <a:ext uri="{FF2B5EF4-FFF2-40B4-BE49-F238E27FC236}">
                <a16:creationId xmlns:a16="http://schemas.microsoft.com/office/drawing/2014/main" id="{CDE61887-E418-3C56-C37F-3E0C436BA79F}"/>
              </a:ext>
            </a:extLst>
          </p:cNvPr>
          <p:cNvSpPr>
            <a:spLocks noGrp="1"/>
          </p:cNvSpPr>
          <p:nvPr>
            <p:ph type="title"/>
          </p:nvPr>
        </p:nvSpPr>
        <p:spPr>
          <a:xfrm>
            <a:off x="100013" y="457200"/>
            <a:ext cx="11965781" cy="400050"/>
          </a:xfrm>
        </p:spPr>
        <p:txBody>
          <a:bodyPr anchor="b">
            <a:noAutofit/>
          </a:bodyPr>
          <a:lstStyle/>
          <a:p>
            <a:r>
              <a:rPr lang="en-GB" dirty="0" err="1">
                <a:solidFill>
                  <a:schemeClr val="bg1"/>
                </a:solidFill>
                <a:latin typeface="AkzidenzGrotesk"/>
              </a:rPr>
              <a:t>Dysgu</a:t>
            </a:r>
            <a:r>
              <a:rPr lang="en-GB" dirty="0">
                <a:solidFill>
                  <a:schemeClr val="bg1"/>
                </a:solidFill>
                <a:latin typeface="AkzidenzGrotesk"/>
              </a:rPr>
              <a:t> </a:t>
            </a:r>
            <a:r>
              <a:rPr lang="en-GB" dirty="0" err="1">
                <a:solidFill>
                  <a:schemeClr val="bg1"/>
                </a:solidFill>
                <a:latin typeface="AkzidenzGrotesk"/>
              </a:rPr>
              <a:t>Annibynnol</a:t>
            </a:r>
            <a:r>
              <a:rPr lang="en-GB" dirty="0">
                <a:solidFill>
                  <a:schemeClr val="bg1"/>
                </a:solidFill>
                <a:latin typeface="AkzidenzGrotesk"/>
              </a:rPr>
              <a:t>                              </a:t>
            </a:r>
            <a:r>
              <a:rPr lang="en-GB" i="1" noProof="0" dirty="0">
                <a:solidFill>
                  <a:schemeClr val="bg1"/>
                </a:solidFill>
                <a:latin typeface="AkzidenzGrotesk"/>
              </a:rPr>
              <a:t>Independent Learning</a:t>
            </a:r>
          </a:p>
        </p:txBody>
      </p:sp>
      <p:sp>
        <p:nvSpPr>
          <p:cNvPr id="4" name="Content Placeholder 3">
            <a:extLst>
              <a:ext uri="{FF2B5EF4-FFF2-40B4-BE49-F238E27FC236}">
                <a16:creationId xmlns:a16="http://schemas.microsoft.com/office/drawing/2014/main" id="{945BDB59-04D5-EFC6-1C24-6CE03CF141E6}"/>
              </a:ext>
            </a:extLst>
          </p:cNvPr>
          <p:cNvSpPr>
            <a:spLocks noGrp="1"/>
          </p:cNvSpPr>
          <p:nvPr>
            <p:ph type="body" sz="half" idx="2"/>
          </p:nvPr>
        </p:nvSpPr>
        <p:spPr>
          <a:xfrm>
            <a:off x="211931" y="1100306"/>
            <a:ext cx="3993023" cy="4768682"/>
          </a:xfrm>
        </p:spPr>
        <p:txBody>
          <a:bodyPr vert="horz" lIns="91440" tIns="45720" rIns="91440" bIns="45720" rtlCol="0" anchor="t">
            <a:normAutofit/>
          </a:bodyPr>
          <a:lstStyle/>
          <a:p>
            <a:r>
              <a:rPr lang="en-GB" sz="2400" b="1" err="1">
                <a:latin typeface="Helvetica"/>
                <a:cs typeface="Helvetica"/>
              </a:rPr>
              <a:t>Dysgu'n</a:t>
            </a:r>
            <a:r>
              <a:rPr lang="en-GB" sz="2400" b="1">
                <a:latin typeface="Helvetica"/>
                <a:cs typeface="Helvetica"/>
              </a:rPr>
              <a:t> </a:t>
            </a:r>
            <a:r>
              <a:rPr lang="en-GB" sz="2400" b="1" err="1">
                <a:latin typeface="Helvetica"/>
                <a:cs typeface="Helvetica"/>
              </a:rPr>
              <a:t>Annibynnol</a:t>
            </a:r>
            <a:r>
              <a:rPr lang="en-GB" sz="2400" b="1">
                <a:latin typeface="Helvetica"/>
                <a:cs typeface="Helvetica"/>
              </a:rPr>
              <a:t> </a:t>
            </a:r>
            <a:endParaRPr lang="en-GB">
              <a:latin typeface="Calibri" panose="020F0502020204030204"/>
              <a:ea typeface="Calibri" panose="020F0502020204030204"/>
              <a:cs typeface="Calibri" panose="020F0502020204030204"/>
            </a:endParaRPr>
          </a:p>
          <a:p>
            <a:r>
              <a:rPr lang="en-GB" sz="2400">
                <a:latin typeface="Helvetica"/>
                <a:cs typeface="Helvetica"/>
              </a:rPr>
              <a:t>O </a:t>
            </a:r>
            <a:r>
              <a:rPr lang="en-GB" sz="2400" err="1">
                <a:latin typeface="Helvetica"/>
                <a:cs typeface="Helvetica"/>
              </a:rPr>
              <a:t>wythnos</a:t>
            </a:r>
            <a:r>
              <a:rPr lang="en-GB" sz="2400">
                <a:latin typeface="Helvetica"/>
                <a:cs typeface="Helvetica"/>
              </a:rPr>
              <a:t> </a:t>
            </a:r>
            <a:r>
              <a:rPr lang="en-GB" sz="2400" err="1">
                <a:latin typeface="Helvetica"/>
                <a:cs typeface="Helvetica"/>
              </a:rPr>
              <a:t>i</a:t>
            </a:r>
            <a:r>
              <a:rPr lang="en-GB" sz="2400">
                <a:latin typeface="Helvetica"/>
                <a:cs typeface="Helvetica"/>
              </a:rPr>
              <a:t> </a:t>
            </a:r>
            <a:r>
              <a:rPr lang="en-GB" sz="2400" err="1">
                <a:latin typeface="Helvetica"/>
                <a:cs typeface="Helvetica"/>
              </a:rPr>
              <a:t>wythnos</a:t>
            </a:r>
            <a:r>
              <a:rPr lang="en-GB" sz="2400">
                <a:latin typeface="Helvetica"/>
                <a:cs typeface="Helvetica"/>
              </a:rPr>
              <a:t> </a:t>
            </a:r>
            <a:r>
              <a:rPr lang="en-GB" sz="2400" err="1">
                <a:latin typeface="Helvetica"/>
                <a:cs typeface="Helvetica"/>
              </a:rPr>
              <a:t>byddwn</a:t>
            </a:r>
            <a:r>
              <a:rPr lang="en-GB" sz="2400">
                <a:latin typeface="Helvetica"/>
                <a:cs typeface="Helvetica"/>
              </a:rPr>
              <a:t> </a:t>
            </a:r>
            <a:r>
              <a:rPr lang="en-GB" sz="2400" err="1">
                <a:latin typeface="Helvetica"/>
                <a:cs typeface="Helvetica"/>
              </a:rPr>
              <a:t>yn</a:t>
            </a:r>
            <a:r>
              <a:rPr lang="en-GB" sz="2400">
                <a:latin typeface="Helvetica"/>
                <a:cs typeface="Helvetica"/>
              </a:rPr>
              <a:t> </a:t>
            </a:r>
            <a:r>
              <a:rPr lang="en-GB" sz="2400" err="1">
                <a:latin typeface="Helvetica"/>
                <a:cs typeface="Helvetica"/>
              </a:rPr>
              <a:t>egluro</a:t>
            </a:r>
            <a:r>
              <a:rPr lang="en-GB" sz="2400">
                <a:latin typeface="Helvetica"/>
                <a:cs typeface="Helvetica"/>
              </a:rPr>
              <a:t>  y </a:t>
            </a:r>
            <a:r>
              <a:rPr lang="en-GB" sz="2400" err="1">
                <a:latin typeface="Helvetica"/>
                <a:cs typeface="Helvetica"/>
              </a:rPr>
              <a:t>gweithgareddau</a:t>
            </a:r>
            <a:r>
              <a:rPr lang="en-GB" sz="2400">
                <a:latin typeface="Helvetica"/>
                <a:cs typeface="Helvetica"/>
              </a:rPr>
              <a:t> </a:t>
            </a:r>
            <a:r>
              <a:rPr lang="en-GB" sz="2400" err="1">
                <a:latin typeface="Helvetica"/>
                <a:cs typeface="Helvetica"/>
              </a:rPr>
              <a:t>bydd</a:t>
            </a:r>
            <a:r>
              <a:rPr lang="en-GB" sz="2400">
                <a:latin typeface="Helvetica"/>
                <a:cs typeface="Helvetica"/>
              </a:rPr>
              <a:t> </a:t>
            </a:r>
            <a:r>
              <a:rPr lang="en-GB" sz="2400" err="1">
                <a:latin typeface="Helvetica"/>
                <a:cs typeface="Helvetica"/>
              </a:rPr>
              <a:t>angen</a:t>
            </a:r>
            <a:r>
              <a:rPr lang="en-GB" sz="2400">
                <a:latin typeface="Helvetica"/>
                <a:cs typeface="Helvetica"/>
              </a:rPr>
              <a:t> </a:t>
            </a:r>
            <a:r>
              <a:rPr lang="en-GB" sz="2400" err="1">
                <a:latin typeface="Helvetica"/>
                <a:cs typeface="Helvetica"/>
              </a:rPr>
              <a:t>i</a:t>
            </a:r>
            <a:r>
              <a:rPr lang="en-GB" sz="2400">
                <a:latin typeface="Helvetica"/>
                <a:cs typeface="Helvetica"/>
              </a:rPr>
              <a:t> chi </a:t>
            </a:r>
            <a:r>
              <a:rPr lang="en-GB" sz="2400" err="1">
                <a:latin typeface="Helvetica"/>
                <a:cs typeface="Helvetica"/>
              </a:rPr>
              <a:t>gwblhau</a:t>
            </a:r>
            <a:r>
              <a:rPr lang="en-GB" sz="2400">
                <a:latin typeface="Helvetica"/>
                <a:cs typeface="Helvetica"/>
              </a:rPr>
              <a:t> </a:t>
            </a:r>
            <a:r>
              <a:rPr lang="en-GB" sz="2400" err="1">
                <a:latin typeface="Helvetica"/>
                <a:cs typeface="Helvetica"/>
              </a:rPr>
              <a:t>yn</a:t>
            </a:r>
            <a:r>
              <a:rPr lang="en-GB" sz="2400">
                <a:latin typeface="Helvetica"/>
                <a:cs typeface="Helvetica"/>
              </a:rPr>
              <a:t> </a:t>
            </a:r>
            <a:r>
              <a:rPr lang="en-GB" sz="2400" err="1">
                <a:latin typeface="Helvetica"/>
                <a:cs typeface="Helvetica"/>
              </a:rPr>
              <a:t>ystod</a:t>
            </a:r>
            <a:r>
              <a:rPr lang="en-GB" sz="2400">
                <a:latin typeface="Helvetica"/>
                <a:cs typeface="Helvetica"/>
              </a:rPr>
              <a:t> </a:t>
            </a:r>
            <a:r>
              <a:rPr lang="en-GB" sz="2400" err="1">
                <a:latin typeface="Helvetica"/>
                <a:cs typeface="Helvetica"/>
              </a:rPr>
              <a:t>eich</a:t>
            </a:r>
            <a:r>
              <a:rPr lang="en-GB" sz="2400">
                <a:latin typeface="Helvetica"/>
                <a:cs typeface="Helvetica"/>
              </a:rPr>
              <a:t> </a:t>
            </a:r>
            <a:r>
              <a:rPr lang="en-GB" sz="2400" err="1">
                <a:latin typeface="Helvetica"/>
                <a:cs typeface="Helvetica"/>
              </a:rPr>
              <a:t>amser</a:t>
            </a:r>
            <a:r>
              <a:rPr lang="en-GB" sz="2400">
                <a:latin typeface="Helvetica"/>
                <a:cs typeface="Helvetica"/>
              </a:rPr>
              <a:t> di-</a:t>
            </a:r>
            <a:r>
              <a:rPr lang="en-GB" sz="2400" err="1">
                <a:latin typeface="Helvetica"/>
                <a:cs typeface="Helvetica"/>
              </a:rPr>
              <a:t>gyswllt</a:t>
            </a:r>
            <a:endParaRPr lang="en-GB" sz="2400" err="1">
              <a:latin typeface="Helvetica"/>
              <a:ea typeface="Calibri" panose="020F0502020204030204"/>
              <a:cs typeface="Helvetica"/>
            </a:endParaRPr>
          </a:p>
          <a:p>
            <a:endParaRPr lang="en-GB" sz="2400">
              <a:latin typeface="Helvetica"/>
              <a:cs typeface="Helvetica"/>
            </a:endParaRPr>
          </a:p>
          <a:p>
            <a:r>
              <a:rPr lang="en-GB" sz="2400" b="1" noProof="0">
                <a:latin typeface="Helvetica" pitchFamily="2" charset="0"/>
              </a:rPr>
              <a:t>Independent Learning</a:t>
            </a:r>
            <a:r>
              <a:rPr lang="en-GB" sz="2400" noProof="0">
                <a:latin typeface="Helvetica" pitchFamily="2" charset="0"/>
              </a:rPr>
              <a:t> will describe activities you need to complete along the rest of the week or asynchronously</a:t>
            </a:r>
          </a:p>
        </p:txBody>
      </p:sp>
      <p:sp>
        <p:nvSpPr>
          <p:cNvPr id="11" name="Rectangle: Rounded Corners 10">
            <a:extLst>
              <a:ext uri="{FF2B5EF4-FFF2-40B4-BE49-F238E27FC236}">
                <a16:creationId xmlns:a16="http://schemas.microsoft.com/office/drawing/2014/main" id="{2098E612-6023-8C15-73C7-83DF5757F89B}"/>
              </a:ext>
            </a:extLst>
          </p:cNvPr>
          <p:cNvSpPr/>
          <p:nvPr/>
        </p:nvSpPr>
        <p:spPr>
          <a:xfrm>
            <a:off x="4211632" y="2077343"/>
            <a:ext cx="6796881" cy="891491"/>
          </a:xfrm>
          <a:prstGeom prst="roundRect">
            <a:avLst>
              <a:gd name="adj" fmla="val 10000"/>
            </a:avLst>
          </a:prstGeom>
          <a:effectLst>
            <a:outerShdw blurRad="50800" dist="38100" dir="2700000" algn="tl" rotWithShape="0">
              <a:prstClr val="black">
                <a:alpha val="40000"/>
              </a:prstClr>
            </a:outerShdw>
          </a:effectLst>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noProof="0"/>
          </a:p>
        </p:txBody>
      </p:sp>
      <p:sp>
        <p:nvSpPr>
          <p:cNvPr id="12" name="Rectangle 11" descr="Table with solid fill">
            <a:extLst>
              <a:ext uri="{FF2B5EF4-FFF2-40B4-BE49-F238E27FC236}">
                <a16:creationId xmlns:a16="http://schemas.microsoft.com/office/drawing/2014/main" id="{D6B7BA46-4826-FCD0-1BC5-E182E9D3DFF6}"/>
              </a:ext>
            </a:extLst>
          </p:cNvPr>
          <p:cNvSpPr/>
          <p:nvPr/>
        </p:nvSpPr>
        <p:spPr>
          <a:xfrm>
            <a:off x="4211631" y="2091569"/>
            <a:ext cx="960293" cy="960293"/>
          </a:xfrm>
          <a:prstGeom prst="rect">
            <a:avLst/>
          </a:prstGeom>
          <a:blipFill>
            <a:blip>
              <a:extLst>
                <a:ext uri="{96DAC541-7B7A-43D3-8B79-37D633B846F1}">
                  <asvg:svgBlip xmlns:asvg="http://schemas.microsoft.com/office/drawing/2016/SVG/main" r:embed="rId2"/>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noProof="0"/>
          </a:p>
        </p:txBody>
      </p:sp>
      <p:sp>
        <p:nvSpPr>
          <p:cNvPr id="13" name="Freeform: Shape 12">
            <a:extLst>
              <a:ext uri="{FF2B5EF4-FFF2-40B4-BE49-F238E27FC236}">
                <a16:creationId xmlns:a16="http://schemas.microsoft.com/office/drawing/2014/main" id="{C84A0D34-521F-6FE3-1351-6EEAE0746157}"/>
              </a:ext>
            </a:extLst>
          </p:cNvPr>
          <p:cNvSpPr/>
          <p:nvPr/>
        </p:nvSpPr>
        <p:spPr>
          <a:xfrm>
            <a:off x="5815014" y="3197435"/>
            <a:ext cx="6162674" cy="768769"/>
          </a:xfrm>
          <a:custGeom>
            <a:avLst/>
            <a:gdLst>
              <a:gd name="connsiteX0" fmla="*/ 0 w 4714106"/>
              <a:gd name="connsiteY0" fmla="*/ 0 h 1745988"/>
              <a:gd name="connsiteX1" fmla="*/ 4714106 w 4714106"/>
              <a:gd name="connsiteY1" fmla="*/ 0 h 1745988"/>
              <a:gd name="connsiteX2" fmla="*/ 4714106 w 4714106"/>
              <a:gd name="connsiteY2" fmla="*/ 1745988 h 1745988"/>
              <a:gd name="connsiteX3" fmla="*/ 0 w 4714106"/>
              <a:gd name="connsiteY3" fmla="*/ 1745988 h 1745988"/>
              <a:gd name="connsiteX4" fmla="*/ 0 w 4714106"/>
              <a:gd name="connsiteY4" fmla="*/ 0 h 1745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106" h="1745988">
                <a:moveTo>
                  <a:pt x="0" y="0"/>
                </a:moveTo>
                <a:lnTo>
                  <a:pt x="4714106" y="0"/>
                </a:lnTo>
                <a:lnTo>
                  <a:pt x="4714106" y="1745988"/>
                </a:lnTo>
                <a:lnTo>
                  <a:pt x="0" y="174598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4784" tIns="184784" rIns="184784" bIns="184784" numCol="1" spcCol="1270" anchor="ctr" anchorCtr="0">
            <a:noAutofit/>
          </a:bodyPr>
          <a:lstStyle/>
          <a:p>
            <a:pPr marL="0" lvl="0" indent="0" algn="l" defTabSz="1066800">
              <a:lnSpc>
                <a:spcPct val="90000"/>
              </a:lnSpc>
              <a:spcBef>
                <a:spcPct val="0"/>
              </a:spcBef>
              <a:spcAft>
                <a:spcPct val="35000"/>
              </a:spcAft>
              <a:buNone/>
            </a:pPr>
            <a:r>
              <a:rPr lang="en-GB" sz="2400" b="1" i="1" kern="1200" noProof="0"/>
              <a:t>Explore all your module Moodle pages, find GA36 (assessments) and create a table</a:t>
            </a:r>
          </a:p>
        </p:txBody>
      </p:sp>
      <p:sp>
        <p:nvSpPr>
          <p:cNvPr id="14" name="TextBox 13">
            <a:extLst>
              <a:ext uri="{FF2B5EF4-FFF2-40B4-BE49-F238E27FC236}">
                <a16:creationId xmlns:a16="http://schemas.microsoft.com/office/drawing/2014/main" id="{37AC208D-D9B2-90FB-4AE0-B979E54356C9}"/>
              </a:ext>
            </a:extLst>
          </p:cNvPr>
          <p:cNvSpPr txBox="1"/>
          <p:nvPr/>
        </p:nvSpPr>
        <p:spPr>
          <a:xfrm>
            <a:off x="4071088" y="316580"/>
            <a:ext cx="3171033" cy="1083902"/>
          </a:xfrm>
          <a:prstGeom prst="rect">
            <a:avLst/>
          </a:prstGeom>
          <a:noFill/>
        </p:spPr>
        <p:txBody>
          <a:bodyPr wrap="square" lIns="91440" tIns="45720" rIns="91440" bIns="45720" rtlCol="0" anchor="t">
            <a:spAutoFit/>
          </a:bodyPr>
          <a:lstStyle/>
          <a:p>
            <a:r>
              <a:rPr lang="en-GB" sz="3200" b="1" dirty="0" err="1">
                <a:solidFill>
                  <a:schemeClr val="bg1"/>
                </a:solidFill>
                <a:highlight>
                  <a:srgbClr val="000080"/>
                </a:highlight>
                <a:latin typeface="Helvetica"/>
                <a:cs typeface="Helvetica"/>
              </a:rPr>
              <a:t>Wythnos</a:t>
            </a:r>
            <a:r>
              <a:rPr lang="en-GB" sz="3200" b="1" dirty="0">
                <a:solidFill>
                  <a:schemeClr val="bg1"/>
                </a:solidFill>
                <a:highlight>
                  <a:srgbClr val="000080"/>
                </a:highlight>
                <a:latin typeface="Helvetica"/>
                <a:cs typeface="Helvetica"/>
              </a:rPr>
              <a:t> 1:</a:t>
            </a:r>
            <a:endParaRPr lang="en-GB" sz="3200" b="1" noProof="0" dirty="0">
              <a:solidFill>
                <a:schemeClr val="bg1"/>
              </a:solidFill>
              <a:highlight>
                <a:srgbClr val="000080"/>
              </a:highlight>
              <a:latin typeface="Helvetica"/>
              <a:cs typeface="Helvetica"/>
            </a:endParaRPr>
          </a:p>
          <a:p>
            <a:pPr lvl="0"/>
            <a:r>
              <a:rPr lang="en-GB" sz="3200" b="1" i="1" noProof="0" dirty="0">
                <a:solidFill>
                  <a:schemeClr val="bg1"/>
                </a:solidFill>
                <a:highlight>
                  <a:srgbClr val="000080"/>
                </a:highlight>
                <a:latin typeface="Helvetica" pitchFamily="2" charset="0"/>
              </a:rPr>
              <a:t>For Week 1:</a:t>
            </a:r>
          </a:p>
        </p:txBody>
      </p:sp>
      <p:graphicFrame>
        <p:nvGraphicFramePr>
          <p:cNvPr id="15" name="Table 14">
            <a:extLst>
              <a:ext uri="{FF2B5EF4-FFF2-40B4-BE49-F238E27FC236}">
                <a16:creationId xmlns:a16="http://schemas.microsoft.com/office/drawing/2014/main" id="{C2051B5C-0BC9-A8B1-A4D7-1BB057DD38A1}"/>
              </a:ext>
            </a:extLst>
          </p:cNvPr>
          <p:cNvGraphicFramePr>
            <a:graphicFrameLocks noGrp="1"/>
          </p:cNvGraphicFramePr>
          <p:nvPr>
            <p:extLst>
              <p:ext uri="{D42A27DB-BD31-4B8C-83A1-F6EECF244321}">
                <p14:modId xmlns:p14="http://schemas.microsoft.com/office/powerpoint/2010/main" val="1661093531"/>
              </p:ext>
            </p:extLst>
          </p:nvPr>
        </p:nvGraphicFramePr>
        <p:xfrm>
          <a:off x="4286250" y="4364833"/>
          <a:ext cx="7693820" cy="1859280"/>
        </p:xfrm>
        <a:graphic>
          <a:graphicData uri="http://schemas.openxmlformats.org/drawingml/2006/table">
            <a:tbl>
              <a:tblPr firstRow="1" bandRow="1">
                <a:effectLst>
                  <a:outerShdw blurRad="50800" dist="38100" dir="2700000" algn="tl" rotWithShape="0">
                    <a:prstClr val="black">
                      <a:alpha val="40000"/>
                    </a:prstClr>
                  </a:outerShdw>
                </a:effectLst>
                <a:tableStyleId>{00A15C55-8517-42AA-B614-E9B94910E393}</a:tableStyleId>
              </a:tblPr>
              <a:tblGrid>
                <a:gridCol w="1228725">
                  <a:extLst>
                    <a:ext uri="{9D8B030D-6E8A-4147-A177-3AD203B41FA5}">
                      <a16:colId xmlns:a16="http://schemas.microsoft.com/office/drawing/2014/main" val="1219404663"/>
                    </a:ext>
                  </a:extLst>
                </a:gridCol>
                <a:gridCol w="1350169">
                  <a:extLst>
                    <a:ext uri="{9D8B030D-6E8A-4147-A177-3AD203B41FA5}">
                      <a16:colId xmlns:a16="http://schemas.microsoft.com/office/drawing/2014/main" val="3578611414"/>
                    </a:ext>
                  </a:extLst>
                </a:gridCol>
                <a:gridCol w="2514600">
                  <a:extLst>
                    <a:ext uri="{9D8B030D-6E8A-4147-A177-3AD203B41FA5}">
                      <a16:colId xmlns:a16="http://schemas.microsoft.com/office/drawing/2014/main" val="2403262662"/>
                    </a:ext>
                  </a:extLst>
                </a:gridCol>
                <a:gridCol w="2600326">
                  <a:extLst>
                    <a:ext uri="{9D8B030D-6E8A-4147-A177-3AD203B41FA5}">
                      <a16:colId xmlns:a16="http://schemas.microsoft.com/office/drawing/2014/main" val="3997033475"/>
                    </a:ext>
                  </a:extLst>
                </a:gridCol>
              </a:tblGrid>
              <a:tr h="603970">
                <a:tc>
                  <a:txBody>
                    <a:bodyPr/>
                    <a:lstStyle/>
                    <a:p>
                      <a:pPr algn="ctr"/>
                      <a:r>
                        <a:rPr lang="en-GB" b="1" noProof="0">
                          <a:latin typeface="Helvetica" pitchFamily="2" charset="0"/>
                        </a:rPr>
                        <a:t>Module</a:t>
                      </a:r>
                    </a:p>
                  </a:txBody>
                  <a:tcPr/>
                </a:tc>
                <a:tc>
                  <a:txBody>
                    <a:bodyPr/>
                    <a:lstStyle/>
                    <a:p>
                      <a:pPr algn="ctr"/>
                      <a:r>
                        <a:rPr lang="en-GB" b="1" noProof="0">
                          <a:latin typeface="Helvetica" pitchFamily="2" charset="0"/>
                        </a:rPr>
                        <a:t>Date</a:t>
                      </a:r>
                    </a:p>
                  </a:txBody>
                  <a:tcPr/>
                </a:tc>
                <a:tc>
                  <a:txBody>
                    <a:bodyPr/>
                    <a:lstStyle/>
                    <a:p>
                      <a:pPr algn="ctr"/>
                      <a:r>
                        <a:rPr lang="en-GB" b="1" noProof="0" err="1">
                          <a:latin typeface="Helvetica" pitchFamily="2" charset="0"/>
                        </a:rPr>
                        <a:t>Asesiad</a:t>
                      </a:r>
                      <a:r>
                        <a:rPr lang="en-GB" b="1" noProof="0">
                          <a:latin typeface="Helvetica" pitchFamily="2" charset="0"/>
                        </a:rPr>
                        <a:t>/ </a:t>
                      </a:r>
                      <a:r>
                        <a:rPr lang="en-GB" b="1" i="1" noProof="0">
                          <a:latin typeface="Helvetica" pitchFamily="2" charset="0"/>
                        </a:rPr>
                        <a:t>Assessment</a:t>
                      </a:r>
                    </a:p>
                  </a:txBody>
                  <a:tcPr/>
                </a:tc>
                <a:tc>
                  <a:txBody>
                    <a:bodyPr/>
                    <a:lstStyle/>
                    <a:p>
                      <a:pPr algn="ctr"/>
                      <a:r>
                        <a:rPr lang="en-GB" b="1" noProof="0">
                          <a:latin typeface="Helvetica" pitchFamily="2" charset="0"/>
                        </a:rPr>
                        <a:t>Details</a:t>
                      </a:r>
                    </a:p>
                  </a:txBody>
                  <a:tcPr/>
                </a:tc>
                <a:extLst>
                  <a:ext uri="{0D108BD9-81ED-4DB2-BD59-A6C34878D82A}">
                    <a16:rowId xmlns:a16="http://schemas.microsoft.com/office/drawing/2014/main" val="2560991856"/>
                  </a:ext>
                </a:extLst>
              </a:tr>
              <a:tr h="202883">
                <a:tc>
                  <a:txBody>
                    <a:bodyPr/>
                    <a:lstStyle/>
                    <a:p>
                      <a:r>
                        <a:rPr lang="en-GB" sz="1400" noProof="0">
                          <a:latin typeface="Helvetica" pitchFamily="2" charset="0"/>
                        </a:rPr>
                        <a:t>BMSH4200</a:t>
                      </a:r>
                    </a:p>
                  </a:txBody>
                  <a:tcPr/>
                </a:tc>
                <a:tc>
                  <a:txBody>
                    <a:bodyPr/>
                    <a:lstStyle/>
                    <a:p>
                      <a:r>
                        <a:rPr lang="en-GB" sz="1400" noProof="0">
                          <a:latin typeface="Helvetica" pitchFamily="2" charset="0"/>
                        </a:rPr>
                        <a:t>31/10/25</a:t>
                      </a:r>
                    </a:p>
                  </a:txBody>
                  <a:tcPr/>
                </a:tc>
                <a:tc>
                  <a:txBody>
                    <a:bodyPr/>
                    <a:lstStyle/>
                    <a:p>
                      <a:r>
                        <a:rPr lang="en-GB" sz="1400" noProof="0">
                          <a:latin typeface="Helvetica" pitchFamily="2" charset="0"/>
                        </a:rPr>
                        <a:t>Part 1 – Writing</a:t>
                      </a:r>
                    </a:p>
                  </a:txBody>
                  <a:tcPr/>
                </a:tc>
                <a:tc>
                  <a:txBody>
                    <a:bodyPr/>
                    <a:lstStyle/>
                    <a:p>
                      <a:r>
                        <a:rPr lang="en-GB" sz="1400" noProof="0">
                          <a:latin typeface="Helvetica" pitchFamily="2" charset="0"/>
                        </a:rPr>
                        <a:t>500-words…</a:t>
                      </a:r>
                    </a:p>
                  </a:txBody>
                  <a:tcPr/>
                </a:tc>
                <a:extLst>
                  <a:ext uri="{0D108BD9-81ED-4DB2-BD59-A6C34878D82A}">
                    <a16:rowId xmlns:a16="http://schemas.microsoft.com/office/drawing/2014/main" val="1254205182"/>
                  </a:ext>
                </a:extLst>
              </a:tr>
              <a:tr h="183833">
                <a:tc>
                  <a:txBody>
                    <a:bodyPr/>
                    <a:lstStyle/>
                    <a:p>
                      <a:r>
                        <a:rPr lang="en-GB" sz="1400" noProof="0">
                          <a:latin typeface="Helvetica" pitchFamily="2" charset="0"/>
                        </a:rPr>
                        <a:t>BMSH4xxxx</a:t>
                      </a:r>
                    </a:p>
                  </a:txBody>
                  <a:tcPr/>
                </a:tc>
                <a:tc>
                  <a:txBody>
                    <a:bodyPr/>
                    <a:lstStyle/>
                    <a:p>
                      <a:r>
                        <a:rPr lang="en-GB" sz="1400" noProof="0" err="1">
                          <a:latin typeface="Helvetica" pitchFamily="2" charset="0"/>
                        </a:rPr>
                        <a:t>Xx</a:t>
                      </a:r>
                      <a:r>
                        <a:rPr lang="en-GB" sz="1400" noProof="0">
                          <a:latin typeface="Helvetica" pitchFamily="2" charset="0"/>
                        </a:rPr>
                        <a:t>/</a:t>
                      </a:r>
                      <a:r>
                        <a:rPr lang="en-GB" sz="1400" noProof="0" err="1">
                          <a:latin typeface="Helvetica" pitchFamily="2" charset="0"/>
                        </a:rPr>
                        <a:t>yy</a:t>
                      </a:r>
                      <a:r>
                        <a:rPr lang="en-GB" sz="1400" noProof="0">
                          <a:latin typeface="Helvetica" pitchFamily="2" charset="0"/>
                        </a:rPr>
                        <a:t>/</a:t>
                      </a:r>
                      <a:r>
                        <a:rPr lang="en-GB" sz="1400" noProof="0" err="1">
                          <a:latin typeface="Helvetica" pitchFamily="2" charset="0"/>
                        </a:rPr>
                        <a:t>zz</a:t>
                      </a:r>
                      <a:endParaRPr lang="en-GB" sz="1400" noProof="0">
                        <a:latin typeface="Helvetica" pitchFamily="2" charset="0"/>
                      </a:endParaRPr>
                    </a:p>
                  </a:txBody>
                  <a:tcPr/>
                </a:tc>
                <a:tc>
                  <a:txBody>
                    <a:bodyPr/>
                    <a:lstStyle/>
                    <a:p>
                      <a:r>
                        <a:rPr lang="en-GB" sz="1400" noProof="0">
                          <a:latin typeface="Helvetica" pitchFamily="2" charset="0"/>
                        </a:rPr>
                        <a:t>Presentation</a:t>
                      </a:r>
                    </a:p>
                  </a:txBody>
                  <a:tcPr/>
                </a:tc>
                <a:tc>
                  <a:txBody>
                    <a:bodyPr/>
                    <a:lstStyle/>
                    <a:p>
                      <a:r>
                        <a:rPr lang="en-GB" sz="1400" noProof="0">
                          <a:latin typeface="Helvetica" pitchFamily="2" charset="0"/>
                        </a:rPr>
                        <a:t>8 minutes</a:t>
                      </a:r>
                    </a:p>
                  </a:txBody>
                  <a:tcPr/>
                </a:tc>
                <a:extLst>
                  <a:ext uri="{0D108BD9-81ED-4DB2-BD59-A6C34878D82A}">
                    <a16:rowId xmlns:a16="http://schemas.microsoft.com/office/drawing/2014/main" val="334858261"/>
                  </a:ext>
                </a:extLst>
              </a:tr>
              <a:tr h="171926">
                <a:tc>
                  <a:txBody>
                    <a:bodyPr/>
                    <a:lstStyle/>
                    <a:p>
                      <a:r>
                        <a:rPr lang="en-GB" sz="1400" noProof="0">
                          <a:latin typeface="Helvetica" pitchFamily="2" charset="0"/>
                        </a:rPr>
                        <a:t>BMSH4xxxx</a:t>
                      </a:r>
                    </a:p>
                  </a:txBody>
                  <a:tcPr/>
                </a:tc>
                <a:tc>
                  <a:txBody>
                    <a:bodyPr/>
                    <a:lstStyle/>
                    <a:p>
                      <a:r>
                        <a:rPr lang="en-GB" sz="1400" noProof="0" err="1">
                          <a:latin typeface="Helvetica" pitchFamily="2" charset="0"/>
                        </a:rPr>
                        <a:t>Xx</a:t>
                      </a:r>
                      <a:r>
                        <a:rPr lang="en-GB" sz="1400" noProof="0">
                          <a:latin typeface="Helvetica" pitchFamily="2" charset="0"/>
                        </a:rPr>
                        <a:t>/</a:t>
                      </a:r>
                      <a:r>
                        <a:rPr lang="en-GB" sz="1400" noProof="0" err="1">
                          <a:latin typeface="Helvetica" pitchFamily="2" charset="0"/>
                        </a:rPr>
                        <a:t>yy</a:t>
                      </a:r>
                      <a:r>
                        <a:rPr lang="en-GB" sz="1400" noProof="0">
                          <a:latin typeface="Helvetica" pitchFamily="2" charset="0"/>
                        </a:rPr>
                        <a:t>/</a:t>
                      </a:r>
                      <a:r>
                        <a:rPr lang="en-GB" sz="1400" noProof="0" err="1">
                          <a:latin typeface="Helvetica" pitchFamily="2" charset="0"/>
                        </a:rPr>
                        <a:t>zz</a:t>
                      </a:r>
                      <a:endParaRPr lang="en-GB" sz="1400" noProof="0">
                        <a:latin typeface="Helvetica" pitchFamily="2" charset="0"/>
                      </a:endParaRPr>
                    </a:p>
                  </a:txBody>
                  <a:tcPr/>
                </a:tc>
                <a:tc>
                  <a:txBody>
                    <a:bodyPr/>
                    <a:lstStyle/>
                    <a:p>
                      <a:r>
                        <a:rPr lang="en-GB" sz="1400" noProof="0">
                          <a:latin typeface="Helvetica" pitchFamily="2" charset="0"/>
                        </a:rPr>
                        <a:t>Practical</a:t>
                      </a:r>
                    </a:p>
                  </a:txBody>
                  <a:tcPr/>
                </a:tc>
                <a:tc>
                  <a:txBody>
                    <a:bodyPr/>
                    <a:lstStyle/>
                    <a:p>
                      <a:r>
                        <a:rPr lang="en-GB" sz="1400" noProof="0" err="1">
                          <a:latin typeface="Helvetica" pitchFamily="2" charset="0"/>
                        </a:rPr>
                        <a:t>Xyz</a:t>
                      </a:r>
                      <a:r>
                        <a:rPr lang="en-GB" sz="1400" noProof="0">
                          <a:latin typeface="Helvetica" pitchFamily="2" charset="0"/>
                        </a:rPr>
                        <a:t>…</a:t>
                      </a:r>
                    </a:p>
                  </a:txBody>
                  <a:tcPr/>
                </a:tc>
                <a:extLst>
                  <a:ext uri="{0D108BD9-81ED-4DB2-BD59-A6C34878D82A}">
                    <a16:rowId xmlns:a16="http://schemas.microsoft.com/office/drawing/2014/main" val="2725212334"/>
                  </a:ext>
                </a:extLst>
              </a:tr>
              <a:tr h="171926">
                <a:tc>
                  <a:txBody>
                    <a:bodyPr/>
                    <a:lstStyle/>
                    <a:p>
                      <a:r>
                        <a:rPr lang="en-GB" sz="1400" noProof="0">
                          <a:latin typeface="Helvetica" pitchFamily="2" charset="0"/>
                        </a:rPr>
                        <a:t>BMSH4200</a:t>
                      </a:r>
                    </a:p>
                  </a:txBody>
                  <a:tcPr/>
                </a:tc>
                <a:tc>
                  <a:txBody>
                    <a:bodyPr/>
                    <a:lstStyle/>
                    <a:p>
                      <a:r>
                        <a:rPr lang="en-GB" sz="1400" noProof="0">
                          <a:latin typeface="Helvetica" pitchFamily="2" charset="0"/>
                        </a:rPr>
                        <a:t>20/02/26</a:t>
                      </a:r>
                    </a:p>
                  </a:txBody>
                  <a:tcPr/>
                </a:tc>
                <a:tc>
                  <a:txBody>
                    <a:bodyPr/>
                    <a:lstStyle/>
                    <a:p>
                      <a:r>
                        <a:rPr lang="en-GB" sz="1400" noProof="0">
                          <a:latin typeface="Helvetica" pitchFamily="2" charset="0"/>
                        </a:rPr>
                        <a:t>Part 2 - Interview</a:t>
                      </a:r>
                    </a:p>
                  </a:txBody>
                  <a:tcPr/>
                </a:tc>
                <a:tc>
                  <a:txBody>
                    <a:bodyPr/>
                    <a:lstStyle/>
                    <a:p>
                      <a:r>
                        <a:rPr lang="en-GB" sz="1400" noProof="0">
                          <a:latin typeface="Helvetica" pitchFamily="2" charset="0"/>
                        </a:rPr>
                        <a:t>3-5 min recording</a:t>
                      </a:r>
                    </a:p>
                  </a:txBody>
                  <a:tcPr/>
                </a:tc>
                <a:extLst>
                  <a:ext uri="{0D108BD9-81ED-4DB2-BD59-A6C34878D82A}">
                    <a16:rowId xmlns:a16="http://schemas.microsoft.com/office/drawing/2014/main" val="1407318449"/>
                  </a:ext>
                </a:extLst>
              </a:tr>
            </a:tbl>
          </a:graphicData>
        </a:graphic>
      </p:graphicFrame>
      <p:sp>
        <p:nvSpPr>
          <p:cNvPr id="17" name="Freeform: Shape 16">
            <a:extLst>
              <a:ext uri="{FF2B5EF4-FFF2-40B4-BE49-F238E27FC236}">
                <a16:creationId xmlns:a16="http://schemas.microsoft.com/office/drawing/2014/main" id="{33B6D39D-3FC2-12E4-C3DC-857291473AA8}"/>
              </a:ext>
            </a:extLst>
          </p:cNvPr>
          <p:cNvSpPr/>
          <p:nvPr/>
        </p:nvSpPr>
        <p:spPr>
          <a:xfrm>
            <a:off x="5008882" y="2075335"/>
            <a:ext cx="6162674" cy="891491"/>
          </a:xfrm>
          <a:custGeom>
            <a:avLst/>
            <a:gdLst>
              <a:gd name="connsiteX0" fmla="*/ 0 w 4714106"/>
              <a:gd name="connsiteY0" fmla="*/ 0 h 1745988"/>
              <a:gd name="connsiteX1" fmla="*/ 4714106 w 4714106"/>
              <a:gd name="connsiteY1" fmla="*/ 0 h 1745988"/>
              <a:gd name="connsiteX2" fmla="*/ 4714106 w 4714106"/>
              <a:gd name="connsiteY2" fmla="*/ 1745988 h 1745988"/>
              <a:gd name="connsiteX3" fmla="*/ 0 w 4714106"/>
              <a:gd name="connsiteY3" fmla="*/ 1745988 h 1745988"/>
              <a:gd name="connsiteX4" fmla="*/ 0 w 4714106"/>
              <a:gd name="connsiteY4" fmla="*/ 0 h 1745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106" h="1745988">
                <a:moveTo>
                  <a:pt x="0" y="0"/>
                </a:moveTo>
                <a:lnTo>
                  <a:pt x="4714106" y="0"/>
                </a:lnTo>
                <a:lnTo>
                  <a:pt x="4714106" y="1745988"/>
                </a:lnTo>
                <a:lnTo>
                  <a:pt x="0" y="174598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4784" tIns="184784" rIns="184784" bIns="184784" numCol="1" spcCol="1270" anchor="ctr" anchorCtr="0">
            <a:noAutofit/>
          </a:bodyPr>
          <a:lstStyle/>
          <a:p>
            <a:pPr defTabSz="1066800">
              <a:lnSpc>
                <a:spcPct val="90000"/>
              </a:lnSpc>
              <a:spcBef>
                <a:spcPct val="0"/>
              </a:spcBef>
              <a:spcAft>
                <a:spcPct val="35000"/>
              </a:spcAft>
            </a:pPr>
            <a:r>
              <a:rPr lang="en-GB" sz="2400" b="1" err="1"/>
              <a:t>Edrychwch</a:t>
            </a:r>
            <a:r>
              <a:rPr lang="en-GB" sz="2400" b="1"/>
              <a:t> </a:t>
            </a:r>
            <a:r>
              <a:rPr lang="en-GB" sz="2400" b="1" err="1"/>
              <a:t>ar</a:t>
            </a:r>
            <a:r>
              <a:rPr lang="en-GB" sz="2400" b="1"/>
              <a:t> </a:t>
            </a:r>
            <a:r>
              <a:rPr lang="en-GB" sz="2400" b="1" err="1"/>
              <a:t>dudalennau</a:t>
            </a:r>
            <a:r>
              <a:rPr lang="en-GB" sz="2400" b="1"/>
              <a:t> </a:t>
            </a:r>
            <a:r>
              <a:rPr lang="en-GB" sz="2400" b="1" err="1"/>
              <a:t>eich</a:t>
            </a:r>
            <a:r>
              <a:rPr lang="en-GB" sz="2400" b="1"/>
              <a:t> </a:t>
            </a:r>
            <a:r>
              <a:rPr lang="en-GB" sz="2400" b="1" err="1"/>
              <a:t>Modylau</a:t>
            </a:r>
            <a:r>
              <a:rPr lang="en-GB" sz="2400" b="1"/>
              <a:t>. </a:t>
            </a:r>
            <a:r>
              <a:rPr lang="en-GB" sz="2400" b="1" err="1"/>
              <a:t>Dewch</a:t>
            </a:r>
            <a:r>
              <a:rPr lang="en-GB" sz="2400" b="1"/>
              <a:t> o </a:t>
            </a:r>
            <a:r>
              <a:rPr lang="en-GB" sz="2400" b="1" err="1"/>
              <a:t>hyd</a:t>
            </a:r>
            <a:r>
              <a:rPr lang="en-GB" sz="2400" b="1"/>
              <a:t> </a:t>
            </a:r>
            <a:r>
              <a:rPr lang="en-GB" sz="2400" b="1" err="1"/>
              <a:t>i</a:t>
            </a:r>
            <a:r>
              <a:rPr lang="en-GB" sz="2400" b="1" kern="1200" noProof="0"/>
              <a:t> GA36 (</a:t>
            </a:r>
            <a:r>
              <a:rPr lang="en-GB" sz="2400" b="1" err="1"/>
              <a:t>asesiadau</a:t>
            </a:r>
            <a:r>
              <a:rPr lang="en-GB" sz="2400" b="1" kern="1200" noProof="0"/>
              <a:t>)</a:t>
            </a:r>
            <a:r>
              <a:rPr lang="en-GB" sz="2400" b="1"/>
              <a:t> </a:t>
            </a:r>
            <a:r>
              <a:rPr lang="en-GB" sz="2400" b="1" err="1"/>
              <a:t>creuwch</a:t>
            </a:r>
            <a:r>
              <a:rPr lang="en-GB" sz="2400" b="1"/>
              <a:t> </a:t>
            </a:r>
            <a:r>
              <a:rPr lang="en-GB" sz="2400" b="1" err="1"/>
              <a:t>tabl</a:t>
            </a:r>
            <a:endParaRPr lang="en-GB" sz="2400" b="1" kern="1200" noProof="0" err="1"/>
          </a:p>
        </p:txBody>
      </p:sp>
      <p:sp>
        <p:nvSpPr>
          <p:cNvPr id="18" name="Rectangle 17" descr="Table with solid fill">
            <a:extLst>
              <a:ext uri="{FF2B5EF4-FFF2-40B4-BE49-F238E27FC236}">
                <a16:creationId xmlns:a16="http://schemas.microsoft.com/office/drawing/2014/main" id="{ED565F54-25E4-6C84-7C3F-AF5684CFA9DF}"/>
              </a:ext>
            </a:extLst>
          </p:cNvPr>
          <p:cNvSpPr/>
          <p:nvPr/>
        </p:nvSpPr>
        <p:spPr>
          <a:xfrm>
            <a:off x="4854721" y="3079371"/>
            <a:ext cx="960293" cy="960293"/>
          </a:xfrm>
          <a:prstGeom prst="rect">
            <a:avLst/>
          </a:prstGeom>
          <a:blipFill>
            <a:blip>
              <a:extLst>
                <a:ext uri="{96DAC541-7B7A-43D3-8B79-37D633B846F1}">
                  <asvg:svgBlip xmlns:asvg="http://schemas.microsoft.com/office/drawing/2016/SVG/main" r:embed="rId2"/>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noProof="0"/>
          </a:p>
        </p:txBody>
      </p:sp>
    </p:spTree>
    <p:extLst>
      <p:ext uri="{BB962C8B-B14F-4D97-AF65-F5344CB8AC3E}">
        <p14:creationId xmlns:p14="http://schemas.microsoft.com/office/powerpoint/2010/main" val="279281656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wipe(up)">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grpId="0"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wipe(up)">
                                      <p:cBhvr>
                                        <p:cTn id="16" dur="500"/>
                                        <p:tgtEl>
                                          <p:spTgt spid="4">
                                            <p:txEl>
                                              <p:pRg st="1" end="1"/>
                                            </p:txEl>
                                          </p:spTgt>
                                        </p:tgtEl>
                                      </p:cBhvr>
                                    </p:animEffect>
                                  </p:childTnLst>
                                </p:cTn>
                              </p:par>
                            </p:childTnLst>
                          </p:cTn>
                        </p:par>
                        <p:par>
                          <p:cTn id="17" fill="hold">
                            <p:stCondLst>
                              <p:cond delay="500"/>
                            </p:stCondLst>
                            <p:childTnLst>
                              <p:par>
                                <p:cTn id="18" presetID="22" presetClass="entr" presetSubtype="1" fill="hold" grpId="0" nodeType="after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wipe(up)">
                                      <p:cBhvr>
                                        <p:cTn id="20" dur="500"/>
                                        <p:tgtEl>
                                          <p:spTgt spid="4">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wipe(left)">
                                      <p:cBhvr>
                                        <p:cTn id="25" dur="500"/>
                                        <p:tgtEl>
                                          <p:spTgt spid="14"/>
                                        </p:tgtEl>
                                      </p:cBhvr>
                                    </p:animEffect>
                                  </p:childTnLst>
                                </p:cTn>
                              </p:par>
                            </p:childTnLst>
                          </p:cTn>
                        </p:par>
                      </p:childTnLst>
                    </p:cTn>
                  </p:par>
                  <p:par>
                    <p:cTn id="26" fill="hold">
                      <p:stCondLst>
                        <p:cond delay="indefinite"/>
                      </p:stCondLst>
                      <p:childTnLst>
                        <p:par>
                          <p:cTn id="27" fill="hold">
                            <p:stCondLst>
                              <p:cond delay="0"/>
                            </p:stCondLst>
                            <p:childTnLst>
                              <p:par>
                                <p:cTn id="28" presetID="47" presetClass="entr" presetSubtype="0" fill="hold" grpId="0" nodeType="click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fade">
                                      <p:cBhvr>
                                        <p:cTn id="30" dur="1000"/>
                                        <p:tgtEl>
                                          <p:spTgt spid="16"/>
                                        </p:tgtEl>
                                      </p:cBhvr>
                                    </p:animEffect>
                                    <p:anim calcmode="lin" valueType="num">
                                      <p:cBhvr>
                                        <p:cTn id="31" dur="1000" fill="hold"/>
                                        <p:tgtEl>
                                          <p:spTgt spid="16"/>
                                        </p:tgtEl>
                                        <p:attrNameLst>
                                          <p:attrName>ppt_x</p:attrName>
                                        </p:attrNameLst>
                                      </p:cBhvr>
                                      <p:tavLst>
                                        <p:tav tm="0">
                                          <p:val>
                                            <p:strVal val="#ppt_x"/>
                                          </p:val>
                                        </p:tav>
                                        <p:tav tm="100000">
                                          <p:val>
                                            <p:strVal val="#ppt_x"/>
                                          </p:val>
                                        </p:tav>
                                      </p:tavLst>
                                    </p:anim>
                                    <p:anim calcmode="lin" valueType="num">
                                      <p:cBhvr>
                                        <p:cTn id="32" dur="1000" fill="hold"/>
                                        <p:tgtEl>
                                          <p:spTgt spid="16"/>
                                        </p:tgtEl>
                                        <p:attrNameLst>
                                          <p:attrName>ppt_y</p:attrName>
                                        </p:attrNameLst>
                                      </p:cBhvr>
                                      <p:tavLst>
                                        <p:tav tm="0">
                                          <p:val>
                                            <p:strVal val="#ppt_y-.1"/>
                                          </p:val>
                                        </p:tav>
                                        <p:tav tm="100000">
                                          <p:val>
                                            <p:strVal val="#ppt_y"/>
                                          </p:val>
                                        </p:tav>
                                      </p:tavLst>
                                    </p:anim>
                                  </p:childTnLst>
                                </p:cTn>
                              </p:par>
                              <p:par>
                                <p:cTn id="33" presetID="47"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1000"/>
                                        <p:tgtEl>
                                          <p:spTgt spid="11"/>
                                        </p:tgtEl>
                                      </p:cBhvr>
                                    </p:animEffect>
                                    <p:anim calcmode="lin" valueType="num">
                                      <p:cBhvr>
                                        <p:cTn id="36" dur="1000" fill="hold"/>
                                        <p:tgtEl>
                                          <p:spTgt spid="11"/>
                                        </p:tgtEl>
                                        <p:attrNameLst>
                                          <p:attrName>ppt_x</p:attrName>
                                        </p:attrNameLst>
                                      </p:cBhvr>
                                      <p:tavLst>
                                        <p:tav tm="0">
                                          <p:val>
                                            <p:strVal val="#ppt_x"/>
                                          </p:val>
                                        </p:tav>
                                        <p:tav tm="100000">
                                          <p:val>
                                            <p:strVal val="#ppt_x"/>
                                          </p:val>
                                        </p:tav>
                                      </p:tavLst>
                                    </p:anim>
                                    <p:anim calcmode="lin" valueType="num">
                                      <p:cBhvr>
                                        <p:cTn id="37" dur="1000" fill="hold"/>
                                        <p:tgtEl>
                                          <p:spTgt spid="11"/>
                                        </p:tgtEl>
                                        <p:attrNameLst>
                                          <p:attrName>ppt_y</p:attrName>
                                        </p:attrNameLst>
                                      </p:cBhvr>
                                      <p:tavLst>
                                        <p:tav tm="0">
                                          <p:val>
                                            <p:strVal val="#ppt_y-.1"/>
                                          </p:val>
                                        </p:tav>
                                        <p:tav tm="100000">
                                          <p:val>
                                            <p:strVal val="#ppt_y"/>
                                          </p:val>
                                        </p:tav>
                                      </p:tavLst>
                                    </p:anim>
                                  </p:childTnLst>
                                </p:cTn>
                              </p:par>
                              <p:par>
                                <p:cTn id="38" presetID="47" presetClass="entr" presetSubtype="0" fill="hold" grpId="0" nodeType="with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1000"/>
                                        <p:tgtEl>
                                          <p:spTgt spid="12"/>
                                        </p:tgtEl>
                                      </p:cBhvr>
                                    </p:animEffect>
                                    <p:anim calcmode="lin" valueType="num">
                                      <p:cBhvr>
                                        <p:cTn id="41" dur="1000" fill="hold"/>
                                        <p:tgtEl>
                                          <p:spTgt spid="12"/>
                                        </p:tgtEl>
                                        <p:attrNameLst>
                                          <p:attrName>ppt_x</p:attrName>
                                        </p:attrNameLst>
                                      </p:cBhvr>
                                      <p:tavLst>
                                        <p:tav tm="0">
                                          <p:val>
                                            <p:strVal val="#ppt_x"/>
                                          </p:val>
                                        </p:tav>
                                        <p:tav tm="100000">
                                          <p:val>
                                            <p:strVal val="#ppt_x"/>
                                          </p:val>
                                        </p:tav>
                                      </p:tavLst>
                                    </p:anim>
                                    <p:anim calcmode="lin" valueType="num">
                                      <p:cBhvr>
                                        <p:cTn id="42" dur="1000" fill="hold"/>
                                        <p:tgtEl>
                                          <p:spTgt spid="12"/>
                                        </p:tgtEl>
                                        <p:attrNameLst>
                                          <p:attrName>ppt_y</p:attrName>
                                        </p:attrNameLst>
                                      </p:cBhvr>
                                      <p:tavLst>
                                        <p:tav tm="0">
                                          <p:val>
                                            <p:strVal val="#ppt_y-.1"/>
                                          </p:val>
                                        </p:tav>
                                        <p:tav tm="100000">
                                          <p:val>
                                            <p:strVal val="#ppt_y"/>
                                          </p:val>
                                        </p:tav>
                                      </p:tavLst>
                                    </p:anim>
                                  </p:childTnLst>
                                </p:cTn>
                              </p:par>
                              <p:par>
                                <p:cTn id="43" presetID="47" presetClass="entr" presetSubtype="0" fill="hold" grpId="0" nodeType="withEffect">
                                  <p:stCondLst>
                                    <p:cond delay="0"/>
                                  </p:stCondLst>
                                  <p:childTnLst>
                                    <p:set>
                                      <p:cBhvr>
                                        <p:cTn id="44" dur="1" fill="hold">
                                          <p:stCondLst>
                                            <p:cond delay="0"/>
                                          </p:stCondLst>
                                        </p:cTn>
                                        <p:tgtEl>
                                          <p:spTgt spid="13"/>
                                        </p:tgtEl>
                                        <p:attrNameLst>
                                          <p:attrName>style.visibility</p:attrName>
                                        </p:attrNameLst>
                                      </p:cBhvr>
                                      <p:to>
                                        <p:strVal val="visible"/>
                                      </p:to>
                                    </p:set>
                                    <p:animEffect transition="in" filter="fade">
                                      <p:cBhvr>
                                        <p:cTn id="45" dur="1000"/>
                                        <p:tgtEl>
                                          <p:spTgt spid="13"/>
                                        </p:tgtEl>
                                      </p:cBhvr>
                                    </p:animEffect>
                                    <p:anim calcmode="lin" valueType="num">
                                      <p:cBhvr>
                                        <p:cTn id="46" dur="1000" fill="hold"/>
                                        <p:tgtEl>
                                          <p:spTgt spid="13"/>
                                        </p:tgtEl>
                                        <p:attrNameLst>
                                          <p:attrName>ppt_x</p:attrName>
                                        </p:attrNameLst>
                                      </p:cBhvr>
                                      <p:tavLst>
                                        <p:tav tm="0">
                                          <p:val>
                                            <p:strVal val="#ppt_x"/>
                                          </p:val>
                                        </p:tav>
                                        <p:tav tm="100000">
                                          <p:val>
                                            <p:strVal val="#ppt_x"/>
                                          </p:val>
                                        </p:tav>
                                      </p:tavLst>
                                    </p:anim>
                                    <p:anim calcmode="lin" valueType="num">
                                      <p:cBhvr>
                                        <p:cTn id="47" dur="1000" fill="hold"/>
                                        <p:tgtEl>
                                          <p:spTgt spid="13"/>
                                        </p:tgtEl>
                                        <p:attrNameLst>
                                          <p:attrName>ppt_y</p:attrName>
                                        </p:attrNameLst>
                                      </p:cBhvr>
                                      <p:tavLst>
                                        <p:tav tm="0">
                                          <p:val>
                                            <p:strVal val="#ppt_y-.1"/>
                                          </p:val>
                                        </p:tav>
                                        <p:tav tm="100000">
                                          <p:val>
                                            <p:strVal val="#ppt_y"/>
                                          </p:val>
                                        </p:tav>
                                      </p:tavLst>
                                    </p:anim>
                                  </p:childTnLst>
                                </p:cTn>
                              </p:par>
                              <p:par>
                                <p:cTn id="48" presetID="47" presetClass="entr" presetSubtype="0" fill="hold" grpId="0" nodeType="with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par>
                                <p:cTn id="53" presetID="47" presetClass="entr" presetSubtype="0" fill="hold" grpId="0" nodeType="withEffect">
                                  <p:stCondLst>
                                    <p:cond delay="0"/>
                                  </p:stCondLst>
                                  <p:childTnLst>
                                    <p:set>
                                      <p:cBhvr>
                                        <p:cTn id="54" dur="1" fill="hold">
                                          <p:stCondLst>
                                            <p:cond delay="0"/>
                                          </p:stCondLst>
                                        </p:cTn>
                                        <p:tgtEl>
                                          <p:spTgt spid="18"/>
                                        </p:tgtEl>
                                        <p:attrNameLst>
                                          <p:attrName>style.visibility</p:attrName>
                                        </p:attrNameLst>
                                      </p:cBhvr>
                                      <p:to>
                                        <p:strVal val="visible"/>
                                      </p:to>
                                    </p:set>
                                    <p:animEffect transition="in" filter="fade">
                                      <p:cBhvr>
                                        <p:cTn id="55" dur="1000"/>
                                        <p:tgtEl>
                                          <p:spTgt spid="18"/>
                                        </p:tgtEl>
                                      </p:cBhvr>
                                    </p:animEffect>
                                    <p:anim calcmode="lin" valueType="num">
                                      <p:cBhvr>
                                        <p:cTn id="56" dur="1000" fill="hold"/>
                                        <p:tgtEl>
                                          <p:spTgt spid="18"/>
                                        </p:tgtEl>
                                        <p:attrNameLst>
                                          <p:attrName>ppt_x</p:attrName>
                                        </p:attrNameLst>
                                      </p:cBhvr>
                                      <p:tavLst>
                                        <p:tav tm="0">
                                          <p:val>
                                            <p:strVal val="#ppt_x"/>
                                          </p:val>
                                        </p:tav>
                                        <p:tav tm="100000">
                                          <p:val>
                                            <p:strVal val="#ppt_x"/>
                                          </p:val>
                                        </p:tav>
                                      </p:tavLst>
                                    </p:anim>
                                    <p:anim calcmode="lin" valueType="num">
                                      <p:cBhvr>
                                        <p:cTn id="57" dur="1000" fill="hold"/>
                                        <p:tgtEl>
                                          <p:spTgt spid="18"/>
                                        </p:tgtEl>
                                        <p:attrNameLst>
                                          <p:attrName>ppt_y</p:attrName>
                                        </p:attrNameLst>
                                      </p:cBhvr>
                                      <p:tavLst>
                                        <p:tav tm="0">
                                          <p:val>
                                            <p:strVal val="#ppt_y-.1"/>
                                          </p:val>
                                        </p:tav>
                                        <p:tav tm="100000">
                                          <p:val>
                                            <p:strVal val="#ppt_y"/>
                                          </p:val>
                                        </p:tav>
                                      </p:tavLst>
                                    </p:anim>
                                  </p:childTnLst>
                                </p:cTn>
                              </p:par>
                            </p:childTnLst>
                          </p:cTn>
                        </p:par>
                        <p:par>
                          <p:cTn id="58" fill="hold">
                            <p:stCondLst>
                              <p:cond delay="1000"/>
                            </p:stCondLst>
                            <p:childTnLst>
                              <p:par>
                                <p:cTn id="59" presetID="10" presetClass="entr" presetSubtype="0" fill="hold" nodeType="afterEffect">
                                  <p:stCondLst>
                                    <p:cond delay="3000"/>
                                  </p:stCondLst>
                                  <p:childTnLst>
                                    <p:set>
                                      <p:cBhvr>
                                        <p:cTn id="60" dur="1" fill="hold">
                                          <p:stCondLst>
                                            <p:cond delay="0"/>
                                          </p:stCondLst>
                                        </p:cTn>
                                        <p:tgtEl>
                                          <p:spTgt spid="15"/>
                                        </p:tgtEl>
                                        <p:attrNameLst>
                                          <p:attrName>style.visibility</p:attrName>
                                        </p:attrNameLst>
                                      </p:cBhvr>
                                      <p:to>
                                        <p:strVal val="visible"/>
                                      </p:to>
                                    </p:set>
                                    <p:animEffect transition="in" filter="fade">
                                      <p:cBhvr>
                                        <p:cTn id="6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2" grpId="0"/>
      <p:bldP spid="4" grpId="0" build="p"/>
      <p:bldP spid="11" grpId="0" animBg="1"/>
      <p:bldP spid="12" grpId="0" animBg="1"/>
      <p:bldP spid="13" grpId="0"/>
      <p:bldP spid="14" grpId="0"/>
      <p:bldP spid="17" grpId="0"/>
      <p:bldP spid="1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9F87EB-EF72-F6A2-9FF9-4F1AA94CC1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1E0C0B-6F7F-3583-623C-6331D9C0F802}"/>
              </a:ext>
            </a:extLst>
          </p:cNvPr>
          <p:cNvSpPr>
            <a:spLocks noGrp="1"/>
          </p:cNvSpPr>
          <p:nvPr>
            <p:ph type="title"/>
          </p:nvPr>
        </p:nvSpPr>
        <p:spPr>
          <a:xfrm>
            <a:off x="1544" y="1"/>
            <a:ext cx="12412746" cy="1000124"/>
          </a:xfrm>
        </p:spPr>
        <p:txBody>
          <a:bodyPr anchor="ctr">
            <a:noAutofit/>
          </a:bodyPr>
          <a:lstStyle/>
          <a:p>
            <a:r>
              <a:rPr lang="en-GB" sz="2800" dirty="0">
                <a:solidFill>
                  <a:schemeClr val="bg1"/>
                </a:solidFill>
                <a:latin typeface="AkzidenzGrotesk"/>
              </a:rPr>
              <a:t>Rhan 1– </a:t>
            </a:r>
            <a:r>
              <a:rPr lang="en-GB" sz="2800" dirty="0" err="1">
                <a:solidFill>
                  <a:schemeClr val="bg1"/>
                </a:solidFill>
                <a:latin typeface="AkzidenzGrotesk"/>
              </a:rPr>
              <a:t>Ysgrifennu'n</a:t>
            </a:r>
            <a:r>
              <a:rPr lang="en-GB" sz="2800" dirty="0">
                <a:solidFill>
                  <a:schemeClr val="bg1"/>
                </a:solidFill>
                <a:latin typeface="AkzidenzGrotesk"/>
              </a:rPr>
              <a:t> </a:t>
            </a:r>
            <a:r>
              <a:rPr lang="en-GB" sz="2800" dirty="0" err="1">
                <a:solidFill>
                  <a:schemeClr val="bg1"/>
                </a:solidFill>
                <a:latin typeface="AkzidenzGrotesk"/>
              </a:rPr>
              <a:t>Academiadd</a:t>
            </a:r>
            <a:r>
              <a:rPr lang="en-GB" b="1" noProof="0" dirty="0"/>
              <a:t>		</a:t>
            </a:r>
            <a:r>
              <a:rPr lang="en-GB" sz="2800" noProof="0" dirty="0">
                <a:solidFill>
                  <a:schemeClr val="bg1"/>
                </a:solidFill>
                <a:latin typeface="AkzidenzGrotesk"/>
              </a:rPr>
              <a:t>Part 1-Academic Writing</a:t>
            </a:r>
          </a:p>
        </p:txBody>
      </p:sp>
      <p:sp>
        <p:nvSpPr>
          <p:cNvPr id="21" name="Freeform: Shape 20">
            <a:extLst>
              <a:ext uri="{FF2B5EF4-FFF2-40B4-BE49-F238E27FC236}">
                <a16:creationId xmlns:a16="http://schemas.microsoft.com/office/drawing/2014/main" id="{75C10A9F-30EF-1ECC-96F8-366CE2F6144A}"/>
              </a:ext>
            </a:extLst>
          </p:cNvPr>
          <p:cNvSpPr/>
          <p:nvPr/>
        </p:nvSpPr>
        <p:spPr>
          <a:xfrm>
            <a:off x="6981639" y="1794455"/>
            <a:ext cx="3702462" cy="3702462"/>
          </a:xfrm>
          <a:custGeom>
            <a:avLst/>
            <a:gdLst>
              <a:gd name="connsiteX0" fmla="*/ 1851231 w 3702462"/>
              <a:gd name="connsiteY0" fmla="*/ 0 h 3702462"/>
              <a:gd name="connsiteX1" fmla="*/ 3611856 w 3702462"/>
              <a:gd name="connsiteY1" fmla="*/ 1279169 h 3702462"/>
              <a:gd name="connsiteX2" fmla="*/ 1851231 w 3702462"/>
              <a:gd name="connsiteY2" fmla="*/ 1851231 h 3702462"/>
              <a:gd name="connsiteX3" fmla="*/ 1851231 w 3702462"/>
              <a:gd name="connsiteY3" fmla="*/ 0 h 3702462"/>
            </a:gdLst>
            <a:ahLst/>
            <a:cxnLst>
              <a:cxn ang="0">
                <a:pos x="connsiteX0" y="connsiteY0"/>
              </a:cxn>
              <a:cxn ang="0">
                <a:pos x="connsiteX1" y="connsiteY1"/>
              </a:cxn>
              <a:cxn ang="0">
                <a:pos x="connsiteX2" y="connsiteY2"/>
              </a:cxn>
              <a:cxn ang="0">
                <a:pos x="connsiteX3" y="connsiteY3"/>
              </a:cxn>
            </a:cxnLst>
            <a:rect l="l" t="t" r="r" b="b"/>
            <a:pathLst>
              <a:path w="3702462" h="3702462">
                <a:moveTo>
                  <a:pt x="1851231" y="0"/>
                </a:moveTo>
                <a:cubicBezTo>
                  <a:pt x="2653233" y="0"/>
                  <a:pt x="3364024" y="516420"/>
                  <a:pt x="3611856" y="1279169"/>
                </a:cubicBezTo>
                <a:lnTo>
                  <a:pt x="1851231" y="1851231"/>
                </a:lnTo>
                <a:lnTo>
                  <a:pt x="1851231" y="0"/>
                </a:lnTo>
                <a:close/>
              </a:path>
            </a:pathLst>
          </a:custGeom>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spcFirstLastPara="0" vert="horz" wrap="square" lIns="1956851" tIns="647766" rIns="606334" bIns="2312112" numCol="1" spcCol="1270" anchor="ctr" anchorCtr="0">
            <a:noAutofit/>
          </a:bodyPr>
          <a:lstStyle/>
          <a:p>
            <a:pPr marL="0" lvl="0" indent="0" algn="ctr" defTabSz="889000">
              <a:lnSpc>
                <a:spcPct val="90000"/>
              </a:lnSpc>
              <a:spcBef>
                <a:spcPct val="0"/>
              </a:spcBef>
              <a:spcAft>
                <a:spcPct val="35000"/>
              </a:spcAft>
              <a:buNone/>
            </a:pPr>
            <a:r>
              <a:rPr lang="en-GB" sz="2000" b="1" kern="1200" noProof="0"/>
              <a:t>Formal language</a:t>
            </a:r>
          </a:p>
        </p:txBody>
      </p:sp>
      <p:sp>
        <p:nvSpPr>
          <p:cNvPr id="22" name="Freeform: Shape 21">
            <a:extLst>
              <a:ext uri="{FF2B5EF4-FFF2-40B4-BE49-F238E27FC236}">
                <a16:creationId xmlns:a16="http://schemas.microsoft.com/office/drawing/2014/main" id="{7861B3AE-08FD-EA5B-DEC5-F8C54759BBC3}"/>
              </a:ext>
            </a:extLst>
          </p:cNvPr>
          <p:cNvSpPr/>
          <p:nvPr/>
        </p:nvSpPr>
        <p:spPr>
          <a:xfrm>
            <a:off x="7013374" y="1893187"/>
            <a:ext cx="3702462" cy="3702462"/>
          </a:xfrm>
          <a:custGeom>
            <a:avLst/>
            <a:gdLst>
              <a:gd name="connsiteX0" fmla="*/ 3611856 w 3702462"/>
              <a:gd name="connsiteY0" fmla="*/ 1279169 h 3702462"/>
              <a:gd name="connsiteX1" fmla="*/ 2939357 w 3702462"/>
              <a:gd name="connsiteY1" fmla="*/ 3348908 h 3702462"/>
              <a:gd name="connsiteX2" fmla="*/ 1851231 w 3702462"/>
              <a:gd name="connsiteY2" fmla="*/ 1851231 h 3702462"/>
              <a:gd name="connsiteX3" fmla="*/ 3611856 w 3702462"/>
              <a:gd name="connsiteY3" fmla="*/ 1279169 h 3702462"/>
            </a:gdLst>
            <a:ahLst/>
            <a:cxnLst>
              <a:cxn ang="0">
                <a:pos x="connsiteX0" y="connsiteY0"/>
              </a:cxn>
              <a:cxn ang="0">
                <a:pos x="connsiteX1" y="connsiteY1"/>
              </a:cxn>
              <a:cxn ang="0">
                <a:pos x="connsiteX2" y="connsiteY2"/>
              </a:cxn>
              <a:cxn ang="0">
                <a:pos x="connsiteX3" y="connsiteY3"/>
              </a:cxn>
            </a:cxnLst>
            <a:rect l="l" t="t" r="r" b="b"/>
            <a:pathLst>
              <a:path w="3702462" h="3702462">
                <a:moveTo>
                  <a:pt x="3611856" y="1279169"/>
                </a:moveTo>
                <a:cubicBezTo>
                  <a:pt x="3859688" y="2041918"/>
                  <a:pt x="3588190" y="2877503"/>
                  <a:pt x="2939357" y="3348908"/>
                </a:cubicBezTo>
                <a:lnTo>
                  <a:pt x="1851231" y="1851231"/>
                </a:lnTo>
                <a:lnTo>
                  <a:pt x="3611856" y="1279169"/>
                </a:lnTo>
                <a:close/>
              </a:path>
            </a:pathLst>
          </a:custGeom>
        </p:spPr>
        <p:style>
          <a:lnRef idx="3">
            <a:schemeClr val="lt1">
              <a:hueOff val="0"/>
              <a:satOff val="0"/>
              <a:lumOff val="0"/>
              <a:alphaOff val="0"/>
            </a:schemeClr>
          </a:lnRef>
          <a:fillRef idx="1">
            <a:schemeClr val="accent3">
              <a:hueOff val="0"/>
              <a:satOff val="0"/>
              <a:lumOff val="0"/>
              <a:alphaOff val="0"/>
            </a:schemeClr>
          </a:fillRef>
          <a:effectRef idx="1">
            <a:schemeClr val="accent3">
              <a:hueOff val="0"/>
              <a:satOff val="0"/>
              <a:lumOff val="0"/>
              <a:alphaOff val="0"/>
            </a:schemeClr>
          </a:effectRef>
          <a:fontRef idx="minor">
            <a:schemeClr val="lt1"/>
          </a:fontRef>
        </p:style>
        <p:txBody>
          <a:bodyPr spcFirstLastPara="0" vert="horz" wrap="square" lIns="2407422" tIns="1714533" rIns="238837" bIns="1152111" numCol="1" spcCol="1270" anchor="ctr" anchorCtr="0">
            <a:noAutofit/>
          </a:bodyPr>
          <a:lstStyle/>
          <a:p>
            <a:pPr marL="0" lvl="0" indent="0" algn="ctr" defTabSz="800100">
              <a:lnSpc>
                <a:spcPct val="90000"/>
              </a:lnSpc>
              <a:spcBef>
                <a:spcPct val="0"/>
              </a:spcBef>
              <a:spcAft>
                <a:spcPct val="35000"/>
              </a:spcAft>
              <a:buNone/>
            </a:pPr>
            <a:r>
              <a:rPr lang="en-GB" sz="1800" b="1" kern="1200" noProof="0"/>
              <a:t>Organised structure</a:t>
            </a:r>
          </a:p>
        </p:txBody>
      </p:sp>
      <p:sp>
        <p:nvSpPr>
          <p:cNvPr id="23" name="Freeform: Shape 22">
            <a:extLst>
              <a:ext uri="{FF2B5EF4-FFF2-40B4-BE49-F238E27FC236}">
                <a16:creationId xmlns:a16="http://schemas.microsoft.com/office/drawing/2014/main" id="{E27B854B-9ADE-8D35-EFC2-0847EE2315F4}"/>
              </a:ext>
            </a:extLst>
          </p:cNvPr>
          <p:cNvSpPr/>
          <p:nvPr/>
        </p:nvSpPr>
        <p:spPr>
          <a:xfrm>
            <a:off x="6929628" y="1954013"/>
            <a:ext cx="3702462" cy="3702462"/>
          </a:xfrm>
          <a:custGeom>
            <a:avLst/>
            <a:gdLst>
              <a:gd name="connsiteX0" fmla="*/ 2939357 w 3702462"/>
              <a:gd name="connsiteY0" fmla="*/ 3348908 h 3702462"/>
              <a:gd name="connsiteX1" fmla="*/ 763104 w 3702462"/>
              <a:gd name="connsiteY1" fmla="*/ 3348908 h 3702462"/>
              <a:gd name="connsiteX2" fmla="*/ 1851231 w 3702462"/>
              <a:gd name="connsiteY2" fmla="*/ 1851231 h 3702462"/>
              <a:gd name="connsiteX3" fmla="*/ 2939357 w 3702462"/>
              <a:gd name="connsiteY3" fmla="*/ 3348908 h 3702462"/>
            </a:gdLst>
            <a:ahLst/>
            <a:cxnLst>
              <a:cxn ang="0">
                <a:pos x="connsiteX0" y="connsiteY0"/>
              </a:cxn>
              <a:cxn ang="0">
                <a:pos x="connsiteX1" y="connsiteY1"/>
              </a:cxn>
              <a:cxn ang="0">
                <a:pos x="connsiteX2" y="connsiteY2"/>
              </a:cxn>
              <a:cxn ang="0">
                <a:pos x="connsiteX3" y="connsiteY3"/>
              </a:cxn>
            </a:cxnLst>
            <a:rect l="l" t="t" r="r" b="b"/>
            <a:pathLst>
              <a:path w="3702462" h="3702462">
                <a:moveTo>
                  <a:pt x="2939357" y="3348908"/>
                </a:moveTo>
                <a:cubicBezTo>
                  <a:pt x="2290524" y="3820313"/>
                  <a:pt x="1411938" y="3820313"/>
                  <a:pt x="763104" y="3348908"/>
                </a:cubicBezTo>
                <a:lnTo>
                  <a:pt x="1851231" y="1851231"/>
                </a:lnTo>
                <a:lnTo>
                  <a:pt x="2939357" y="3348908"/>
                </a:lnTo>
                <a:close/>
              </a:path>
            </a:pathLst>
          </a:custGeom>
        </p:spPr>
        <p:style>
          <a:lnRef idx="3">
            <a:schemeClr val="lt1">
              <a:hueOff val="0"/>
              <a:satOff val="0"/>
              <a:lumOff val="0"/>
              <a:alphaOff val="0"/>
            </a:schemeClr>
          </a:lnRef>
          <a:fillRef idx="1">
            <a:schemeClr val="accent4">
              <a:hueOff val="0"/>
              <a:satOff val="0"/>
              <a:lumOff val="0"/>
              <a:alphaOff val="0"/>
            </a:schemeClr>
          </a:fillRef>
          <a:effectRef idx="1">
            <a:schemeClr val="accent4">
              <a:hueOff val="0"/>
              <a:satOff val="0"/>
              <a:lumOff val="0"/>
              <a:alphaOff val="0"/>
            </a:schemeClr>
          </a:effectRef>
          <a:fontRef idx="minor">
            <a:schemeClr val="lt1"/>
          </a:fontRef>
        </p:style>
        <p:txBody>
          <a:bodyPr spcFirstLastPara="0" vert="horz" wrap="square" lIns="1352788" tIns="2631019" rIns="1352788" bIns="162711" numCol="1" spcCol="1270" anchor="ctr" anchorCtr="0">
            <a:noAutofit/>
          </a:bodyPr>
          <a:lstStyle/>
          <a:p>
            <a:pPr marL="0" lvl="0" indent="0" algn="ctr" defTabSz="1066800">
              <a:lnSpc>
                <a:spcPct val="90000"/>
              </a:lnSpc>
              <a:spcBef>
                <a:spcPct val="0"/>
              </a:spcBef>
              <a:spcAft>
                <a:spcPct val="35000"/>
              </a:spcAft>
              <a:buNone/>
            </a:pPr>
            <a:r>
              <a:rPr lang="en-GB" sz="2400" b="1" kern="1200" noProof="0"/>
              <a:t>3</a:t>
            </a:r>
            <a:r>
              <a:rPr lang="en-GB" sz="2400" b="1" kern="1200" baseline="30000" noProof="0"/>
              <a:t>rd</a:t>
            </a:r>
            <a:r>
              <a:rPr lang="en-GB" sz="2400" b="1" kern="1200" noProof="0"/>
              <a:t> person*</a:t>
            </a:r>
          </a:p>
        </p:txBody>
      </p:sp>
      <p:sp>
        <p:nvSpPr>
          <p:cNvPr id="24" name="Freeform: Shape 23">
            <a:extLst>
              <a:ext uri="{FF2B5EF4-FFF2-40B4-BE49-F238E27FC236}">
                <a16:creationId xmlns:a16="http://schemas.microsoft.com/office/drawing/2014/main" id="{9752B5E1-3C2A-02EE-4DB2-AA27AA2E62E9}"/>
              </a:ext>
            </a:extLst>
          </p:cNvPr>
          <p:cNvSpPr/>
          <p:nvPr/>
        </p:nvSpPr>
        <p:spPr>
          <a:xfrm>
            <a:off x="6845882" y="1893187"/>
            <a:ext cx="3702462" cy="3702462"/>
          </a:xfrm>
          <a:custGeom>
            <a:avLst/>
            <a:gdLst>
              <a:gd name="connsiteX0" fmla="*/ 763105 w 3702462"/>
              <a:gd name="connsiteY0" fmla="*/ 3348908 h 3702462"/>
              <a:gd name="connsiteX1" fmla="*/ 90606 w 3702462"/>
              <a:gd name="connsiteY1" fmla="*/ 1279169 h 3702462"/>
              <a:gd name="connsiteX2" fmla="*/ 1851231 w 3702462"/>
              <a:gd name="connsiteY2" fmla="*/ 1851231 h 3702462"/>
              <a:gd name="connsiteX3" fmla="*/ 763105 w 3702462"/>
              <a:gd name="connsiteY3" fmla="*/ 3348908 h 3702462"/>
            </a:gdLst>
            <a:ahLst/>
            <a:cxnLst>
              <a:cxn ang="0">
                <a:pos x="connsiteX0" y="connsiteY0"/>
              </a:cxn>
              <a:cxn ang="0">
                <a:pos x="connsiteX1" y="connsiteY1"/>
              </a:cxn>
              <a:cxn ang="0">
                <a:pos x="connsiteX2" y="connsiteY2"/>
              </a:cxn>
              <a:cxn ang="0">
                <a:pos x="connsiteX3" y="connsiteY3"/>
              </a:cxn>
            </a:cxnLst>
            <a:rect l="l" t="t" r="r" b="b"/>
            <a:pathLst>
              <a:path w="3702462" h="3702462">
                <a:moveTo>
                  <a:pt x="763105" y="3348908"/>
                </a:moveTo>
                <a:cubicBezTo>
                  <a:pt x="114272" y="2877503"/>
                  <a:pt x="-157226" y="2041918"/>
                  <a:pt x="90606" y="1279169"/>
                </a:cubicBezTo>
                <a:lnTo>
                  <a:pt x="1851231" y="1851231"/>
                </a:lnTo>
                <a:lnTo>
                  <a:pt x="763105" y="3348908"/>
                </a:lnTo>
                <a:close/>
              </a:path>
            </a:pathLst>
          </a:custGeom>
        </p:spPr>
        <p:style>
          <a:lnRef idx="3">
            <a:schemeClr val="lt1">
              <a:hueOff val="0"/>
              <a:satOff val="0"/>
              <a:lumOff val="0"/>
              <a:alphaOff val="0"/>
            </a:schemeClr>
          </a:lnRef>
          <a:fillRef idx="1">
            <a:schemeClr val="accent5">
              <a:hueOff val="0"/>
              <a:satOff val="0"/>
              <a:lumOff val="0"/>
              <a:alphaOff val="0"/>
            </a:schemeClr>
          </a:fillRef>
          <a:effectRef idx="1">
            <a:schemeClr val="accent5">
              <a:hueOff val="0"/>
              <a:satOff val="0"/>
              <a:lumOff val="0"/>
              <a:alphaOff val="0"/>
            </a:schemeClr>
          </a:effectRef>
          <a:fontRef idx="minor">
            <a:schemeClr val="lt1"/>
          </a:fontRef>
        </p:style>
        <p:txBody>
          <a:bodyPr spcFirstLastPara="0" vert="horz" wrap="square" lIns="246457" tIns="1722153" rIns="2415042" bIns="1159731" numCol="1" spcCol="1270" anchor="ctr" anchorCtr="0">
            <a:noAutofit/>
          </a:bodyPr>
          <a:lstStyle/>
          <a:p>
            <a:pPr marL="0" lvl="0" indent="0" algn="ctr" defTabSz="1066800">
              <a:lnSpc>
                <a:spcPct val="90000"/>
              </a:lnSpc>
              <a:spcBef>
                <a:spcPct val="0"/>
              </a:spcBef>
              <a:spcAft>
                <a:spcPct val="35000"/>
              </a:spcAft>
              <a:buNone/>
            </a:pPr>
            <a:br>
              <a:rPr lang="en-GB" sz="2400" b="1" kern="1200" noProof="0"/>
            </a:br>
            <a:r>
              <a:rPr lang="en-GB" sz="2400" b="1" kern="1200" noProof="0"/>
              <a:t>Quality sources </a:t>
            </a:r>
            <a:r>
              <a:rPr lang="en-GB" sz="1800" b="1" kern="1200" noProof="0"/>
              <a:t>(cite, quote)</a:t>
            </a:r>
          </a:p>
        </p:txBody>
      </p:sp>
      <p:sp>
        <p:nvSpPr>
          <p:cNvPr id="25" name="Freeform: Shape 24">
            <a:extLst>
              <a:ext uri="{FF2B5EF4-FFF2-40B4-BE49-F238E27FC236}">
                <a16:creationId xmlns:a16="http://schemas.microsoft.com/office/drawing/2014/main" id="{2B439E27-EF37-B1EF-B3E0-DC4DD2AC4416}"/>
              </a:ext>
            </a:extLst>
          </p:cNvPr>
          <p:cNvSpPr/>
          <p:nvPr/>
        </p:nvSpPr>
        <p:spPr>
          <a:xfrm>
            <a:off x="6877617" y="1794455"/>
            <a:ext cx="3702462" cy="3702462"/>
          </a:xfrm>
          <a:custGeom>
            <a:avLst/>
            <a:gdLst>
              <a:gd name="connsiteX0" fmla="*/ 90606 w 3702462"/>
              <a:gd name="connsiteY0" fmla="*/ 1279169 h 3702462"/>
              <a:gd name="connsiteX1" fmla="*/ 1851231 w 3702462"/>
              <a:gd name="connsiteY1" fmla="*/ 0 h 3702462"/>
              <a:gd name="connsiteX2" fmla="*/ 1851231 w 3702462"/>
              <a:gd name="connsiteY2" fmla="*/ 1851231 h 3702462"/>
              <a:gd name="connsiteX3" fmla="*/ 90606 w 3702462"/>
              <a:gd name="connsiteY3" fmla="*/ 1279169 h 3702462"/>
            </a:gdLst>
            <a:ahLst/>
            <a:cxnLst>
              <a:cxn ang="0">
                <a:pos x="connsiteX0" y="connsiteY0"/>
              </a:cxn>
              <a:cxn ang="0">
                <a:pos x="connsiteX1" y="connsiteY1"/>
              </a:cxn>
              <a:cxn ang="0">
                <a:pos x="connsiteX2" y="connsiteY2"/>
              </a:cxn>
              <a:cxn ang="0">
                <a:pos x="connsiteX3" y="connsiteY3"/>
              </a:cxn>
            </a:cxnLst>
            <a:rect l="l" t="t" r="r" b="b"/>
            <a:pathLst>
              <a:path w="3702462" h="3702462">
                <a:moveTo>
                  <a:pt x="90606" y="1279169"/>
                </a:moveTo>
                <a:cubicBezTo>
                  <a:pt x="338438" y="516420"/>
                  <a:pt x="1049229" y="0"/>
                  <a:pt x="1851231" y="0"/>
                </a:cubicBezTo>
                <a:lnTo>
                  <a:pt x="1851231" y="1851231"/>
                </a:lnTo>
                <a:lnTo>
                  <a:pt x="90606" y="1279169"/>
                </a:lnTo>
                <a:close/>
              </a:path>
            </a:pathLst>
          </a:custGeom>
        </p:spPr>
        <p:style>
          <a:lnRef idx="3">
            <a:schemeClr val="lt1">
              <a:hueOff val="0"/>
              <a:satOff val="0"/>
              <a:lumOff val="0"/>
              <a:alphaOff val="0"/>
            </a:schemeClr>
          </a:lnRef>
          <a:fillRef idx="1">
            <a:schemeClr val="accent6">
              <a:hueOff val="0"/>
              <a:satOff val="0"/>
              <a:lumOff val="0"/>
              <a:alphaOff val="0"/>
            </a:schemeClr>
          </a:fillRef>
          <a:effectRef idx="1">
            <a:schemeClr val="accent6">
              <a:hueOff val="0"/>
              <a:satOff val="0"/>
              <a:lumOff val="0"/>
              <a:alphaOff val="0"/>
            </a:schemeClr>
          </a:effectRef>
          <a:fontRef idx="minor">
            <a:schemeClr val="lt1"/>
          </a:fontRef>
        </p:style>
        <p:txBody>
          <a:bodyPr spcFirstLastPara="0" vert="horz" wrap="square" lIns="580934" tIns="622366" rIns="1931451" bIns="2286712" numCol="1" spcCol="1270" anchor="ctr" anchorCtr="0">
            <a:noAutofit/>
          </a:bodyPr>
          <a:lstStyle/>
          <a:p>
            <a:pPr marL="0" lvl="0" indent="0" algn="ctr" defTabSz="889000">
              <a:lnSpc>
                <a:spcPct val="90000"/>
              </a:lnSpc>
              <a:spcBef>
                <a:spcPct val="0"/>
              </a:spcBef>
              <a:spcAft>
                <a:spcPct val="35000"/>
              </a:spcAft>
              <a:buNone/>
            </a:pPr>
            <a:r>
              <a:rPr lang="en-GB" sz="2000" b="1" kern="1200" noProof="0"/>
              <a:t>Reference list (Harvard)</a:t>
            </a:r>
          </a:p>
        </p:txBody>
      </p:sp>
      <p:sp>
        <p:nvSpPr>
          <p:cNvPr id="26" name="Arrow: Circular 25">
            <a:extLst>
              <a:ext uri="{FF2B5EF4-FFF2-40B4-BE49-F238E27FC236}">
                <a16:creationId xmlns:a16="http://schemas.microsoft.com/office/drawing/2014/main" id="{862A4207-F32A-6F7C-51B4-59578FAD3C64}"/>
              </a:ext>
            </a:extLst>
          </p:cNvPr>
          <p:cNvSpPr/>
          <p:nvPr/>
        </p:nvSpPr>
        <p:spPr>
          <a:xfrm>
            <a:off x="6752264" y="1565255"/>
            <a:ext cx="4160862" cy="4160862"/>
          </a:xfrm>
          <a:prstGeom prst="circularArrow">
            <a:avLst>
              <a:gd name="adj1" fmla="val 5085"/>
              <a:gd name="adj2" fmla="val 327528"/>
              <a:gd name="adj3" fmla="val 20192361"/>
              <a:gd name="adj4" fmla="val 16200324"/>
              <a:gd name="adj5" fmla="val 5932"/>
            </a:avLst>
          </a:prstGeom>
        </p:spPr>
        <p:style>
          <a:lnRef idx="0">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27" name="Arrow: Circular 26">
            <a:extLst>
              <a:ext uri="{FF2B5EF4-FFF2-40B4-BE49-F238E27FC236}">
                <a16:creationId xmlns:a16="http://schemas.microsoft.com/office/drawing/2014/main" id="{EE1160A3-5874-7262-CDA2-D186E5E81D8F}"/>
              </a:ext>
            </a:extLst>
          </p:cNvPr>
          <p:cNvSpPr/>
          <p:nvPr/>
        </p:nvSpPr>
        <p:spPr>
          <a:xfrm>
            <a:off x="6784430" y="1663954"/>
            <a:ext cx="4160862" cy="4160862"/>
          </a:xfrm>
          <a:prstGeom prst="circularArrow">
            <a:avLst>
              <a:gd name="adj1" fmla="val 5085"/>
              <a:gd name="adj2" fmla="val 327528"/>
              <a:gd name="adj3" fmla="val 2912753"/>
              <a:gd name="adj4" fmla="val 20519953"/>
              <a:gd name="adj5" fmla="val 5932"/>
            </a:avLst>
          </a:prstGeom>
        </p:spPr>
        <p:style>
          <a:lnRef idx="0">
            <a:schemeClr val="lt1">
              <a:hueOff val="0"/>
              <a:satOff val="0"/>
              <a:lumOff val="0"/>
              <a:alphaOff val="0"/>
            </a:schemeClr>
          </a:lnRef>
          <a:fillRef idx="1">
            <a:schemeClr val="accent3">
              <a:hueOff val="0"/>
              <a:satOff val="0"/>
              <a:lumOff val="0"/>
              <a:alphaOff val="0"/>
            </a:schemeClr>
          </a:fillRef>
          <a:effectRef idx="1">
            <a:schemeClr val="accent3">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28" name="Arrow: Circular 27">
            <a:extLst>
              <a:ext uri="{FF2B5EF4-FFF2-40B4-BE49-F238E27FC236}">
                <a16:creationId xmlns:a16="http://schemas.microsoft.com/office/drawing/2014/main" id="{F3A3AF1B-AEF6-5195-0F9A-D040D982AB03}"/>
              </a:ext>
            </a:extLst>
          </p:cNvPr>
          <p:cNvSpPr/>
          <p:nvPr/>
        </p:nvSpPr>
        <p:spPr>
          <a:xfrm>
            <a:off x="6700428" y="1724967"/>
            <a:ext cx="4160862" cy="4160862"/>
          </a:xfrm>
          <a:prstGeom prst="circularArrow">
            <a:avLst>
              <a:gd name="adj1" fmla="val 5085"/>
              <a:gd name="adj2" fmla="val 327528"/>
              <a:gd name="adj3" fmla="val 7232777"/>
              <a:gd name="adj4" fmla="val 3239695"/>
              <a:gd name="adj5" fmla="val 5932"/>
            </a:avLst>
          </a:prstGeom>
        </p:spPr>
        <p:style>
          <a:lnRef idx="0">
            <a:schemeClr val="lt1">
              <a:hueOff val="0"/>
              <a:satOff val="0"/>
              <a:lumOff val="0"/>
              <a:alphaOff val="0"/>
            </a:schemeClr>
          </a:lnRef>
          <a:fillRef idx="1">
            <a:schemeClr val="accent4">
              <a:hueOff val="0"/>
              <a:satOff val="0"/>
              <a:lumOff val="0"/>
              <a:alphaOff val="0"/>
            </a:schemeClr>
          </a:fillRef>
          <a:effectRef idx="1">
            <a:schemeClr val="accent4">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29" name="Arrow: Circular 28">
            <a:extLst>
              <a:ext uri="{FF2B5EF4-FFF2-40B4-BE49-F238E27FC236}">
                <a16:creationId xmlns:a16="http://schemas.microsoft.com/office/drawing/2014/main" id="{9E631519-F0D7-0709-9289-79F10A8D4AC6}"/>
              </a:ext>
            </a:extLst>
          </p:cNvPr>
          <p:cNvSpPr/>
          <p:nvPr/>
        </p:nvSpPr>
        <p:spPr>
          <a:xfrm>
            <a:off x="6616426" y="1663954"/>
            <a:ext cx="4160862" cy="4160862"/>
          </a:xfrm>
          <a:prstGeom prst="circularArrow">
            <a:avLst>
              <a:gd name="adj1" fmla="val 5085"/>
              <a:gd name="adj2" fmla="val 327528"/>
              <a:gd name="adj3" fmla="val 11552519"/>
              <a:gd name="adj4" fmla="val 7559718"/>
              <a:gd name="adj5" fmla="val 5932"/>
            </a:avLst>
          </a:prstGeom>
        </p:spPr>
        <p:style>
          <a:lnRef idx="0">
            <a:schemeClr val="lt1">
              <a:hueOff val="0"/>
              <a:satOff val="0"/>
              <a:lumOff val="0"/>
              <a:alphaOff val="0"/>
            </a:schemeClr>
          </a:lnRef>
          <a:fillRef idx="1">
            <a:schemeClr val="accent5">
              <a:hueOff val="0"/>
              <a:satOff val="0"/>
              <a:lumOff val="0"/>
              <a:alphaOff val="0"/>
            </a:schemeClr>
          </a:fillRef>
          <a:effectRef idx="1">
            <a:schemeClr val="accent5">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30" name="Arrow: Circular 29">
            <a:extLst>
              <a:ext uri="{FF2B5EF4-FFF2-40B4-BE49-F238E27FC236}">
                <a16:creationId xmlns:a16="http://schemas.microsoft.com/office/drawing/2014/main" id="{BBCD2A6C-25A7-C194-8623-1E6E3C559CE1}"/>
              </a:ext>
            </a:extLst>
          </p:cNvPr>
          <p:cNvSpPr/>
          <p:nvPr/>
        </p:nvSpPr>
        <p:spPr>
          <a:xfrm>
            <a:off x="6648591" y="1565255"/>
            <a:ext cx="4160862" cy="4160862"/>
          </a:xfrm>
          <a:prstGeom prst="circularArrow">
            <a:avLst>
              <a:gd name="adj1" fmla="val 5085"/>
              <a:gd name="adj2" fmla="val 327528"/>
              <a:gd name="adj3" fmla="val 15872148"/>
              <a:gd name="adj4" fmla="val 11880111"/>
              <a:gd name="adj5" fmla="val 5932"/>
            </a:avLst>
          </a:prstGeom>
        </p:spPr>
        <p:style>
          <a:lnRef idx="0">
            <a:schemeClr val="lt1">
              <a:hueOff val="0"/>
              <a:satOff val="0"/>
              <a:lumOff val="0"/>
              <a:alphaOff val="0"/>
            </a:schemeClr>
          </a:lnRef>
          <a:fillRef idx="1">
            <a:schemeClr val="accent6">
              <a:hueOff val="0"/>
              <a:satOff val="0"/>
              <a:lumOff val="0"/>
              <a:alphaOff val="0"/>
            </a:schemeClr>
          </a:fillRef>
          <a:effectRef idx="1">
            <a:schemeClr val="accent6">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5" name="Title 1">
            <a:extLst>
              <a:ext uri="{FF2B5EF4-FFF2-40B4-BE49-F238E27FC236}">
                <a16:creationId xmlns:a16="http://schemas.microsoft.com/office/drawing/2014/main" id="{08F8352C-3C01-F4DE-C540-B8780FFC13A7}"/>
              </a:ext>
            </a:extLst>
          </p:cNvPr>
          <p:cNvSpPr txBox="1">
            <a:spLocks/>
          </p:cNvSpPr>
          <p:nvPr/>
        </p:nvSpPr>
        <p:spPr>
          <a:xfrm>
            <a:off x="436056" y="869154"/>
            <a:ext cx="4707443" cy="919166"/>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err="1">
                <a:solidFill>
                  <a:schemeClr val="bg1"/>
                </a:solidFill>
                <a:highlight>
                  <a:srgbClr val="FF00FF"/>
                </a:highlight>
                <a:latin typeface="AkzidenzGrotesk"/>
              </a:rPr>
              <a:t>Nodweddion</a:t>
            </a:r>
            <a:r>
              <a:rPr lang="en-GB" sz="3200" b="1">
                <a:solidFill>
                  <a:schemeClr val="bg1"/>
                </a:solidFill>
                <a:highlight>
                  <a:srgbClr val="FF00FF"/>
                </a:highlight>
                <a:latin typeface="AkzidenzGrotesk"/>
              </a:rPr>
              <a:t> </a:t>
            </a:r>
            <a:r>
              <a:rPr lang="en-GB" sz="3200" b="1" err="1">
                <a:solidFill>
                  <a:schemeClr val="bg1"/>
                </a:solidFill>
                <a:highlight>
                  <a:srgbClr val="FF00FF"/>
                </a:highlight>
                <a:latin typeface="AkzidenzGrotesk"/>
              </a:rPr>
              <a:t>Allweddol</a:t>
            </a:r>
            <a:r>
              <a:rPr lang="en-GB" sz="3200" b="1">
                <a:solidFill>
                  <a:schemeClr val="bg1"/>
                </a:solidFill>
                <a:highlight>
                  <a:srgbClr val="FF00FF"/>
                </a:highlight>
                <a:latin typeface="AkzidenzGrotesk"/>
              </a:rPr>
              <a:t> </a:t>
            </a:r>
            <a:endParaRPr lang="en-GB" sz="3200" b="1" noProof="0">
              <a:solidFill>
                <a:schemeClr val="bg1"/>
              </a:solidFill>
              <a:highlight>
                <a:srgbClr val="FF00FF"/>
              </a:highlight>
              <a:latin typeface="AkzidenzGrotesk"/>
            </a:endParaRPr>
          </a:p>
        </p:txBody>
      </p:sp>
      <p:sp>
        <p:nvSpPr>
          <p:cNvPr id="7" name="Title 1">
            <a:extLst>
              <a:ext uri="{FF2B5EF4-FFF2-40B4-BE49-F238E27FC236}">
                <a16:creationId xmlns:a16="http://schemas.microsoft.com/office/drawing/2014/main" id="{4D8A453C-2997-0C3E-5E5D-504A2A3BE725}"/>
              </a:ext>
            </a:extLst>
          </p:cNvPr>
          <p:cNvSpPr txBox="1">
            <a:spLocks/>
          </p:cNvSpPr>
          <p:nvPr/>
        </p:nvSpPr>
        <p:spPr>
          <a:xfrm>
            <a:off x="7232145" y="869154"/>
            <a:ext cx="3254881" cy="91916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i="1" noProof="0">
                <a:solidFill>
                  <a:schemeClr val="bg1"/>
                </a:solidFill>
                <a:highlight>
                  <a:srgbClr val="FF00FF"/>
                </a:highlight>
                <a:latin typeface="AkzidenzGrotesk"/>
              </a:rPr>
              <a:t>Key features</a:t>
            </a:r>
          </a:p>
        </p:txBody>
      </p:sp>
      <p:sp>
        <p:nvSpPr>
          <p:cNvPr id="10" name="Freeform: Shape 9">
            <a:extLst>
              <a:ext uri="{FF2B5EF4-FFF2-40B4-BE49-F238E27FC236}">
                <a16:creationId xmlns:a16="http://schemas.microsoft.com/office/drawing/2014/main" id="{02997629-055D-143C-008F-7C307A9B193A}"/>
              </a:ext>
            </a:extLst>
          </p:cNvPr>
          <p:cNvSpPr/>
          <p:nvPr/>
        </p:nvSpPr>
        <p:spPr>
          <a:xfrm>
            <a:off x="790389" y="1794454"/>
            <a:ext cx="3702462" cy="3702462"/>
          </a:xfrm>
          <a:custGeom>
            <a:avLst/>
            <a:gdLst>
              <a:gd name="connsiteX0" fmla="*/ 1851231 w 3702462"/>
              <a:gd name="connsiteY0" fmla="*/ 0 h 3702462"/>
              <a:gd name="connsiteX1" fmla="*/ 3611856 w 3702462"/>
              <a:gd name="connsiteY1" fmla="*/ 1279169 h 3702462"/>
              <a:gd name="connsiteX2" fmla="*/ 1851231 w 3702462"/>
              <a:gd name="connsiteY2" fmla="*/ 1851231 h 3702462"/>
              <a:gd name="connsiteX3" fmla="*/ 1851231 w 3702462"/>
              <a:gd name="connsiteY3" fmla="*/ 0 h 3702462"/>
            </a:gdLst>
            <a:ahLst/>
            <a:cxnLst>
              <a:cxn ang="0">
                <a:pos x="connsiteX0" y="connsiteY0"/>
              </a:cxn>
              <a:cxn ang="0">
                <a:pos x="connsiteX1" y="connsiteY1"/>
              </a:cxn>
              <a:cxn ang="0">
                <a:pos x="connsiteX2" y="connsiteY2"/>
              </a:cxn>
              <a:cxn ang="0">
                <a:pos x="connsiteX3" y="connsiteY3"/>
              </a:cxn>
            </a:cxnLst>
            <a:rect l="l" t="t" r="r" b="b"/>
            <a:pathLst>
              <a:path w="3702462" h="3702462">
                <a:moveTo>
                  <a:pt x="1851231" y="0"/>
                </a:moveTo>
                <a:cubicBezTo>
                  <a:pt x="2653233" y="0"/>
                  <a:pt x="3364024" y="516420"/>
                  <a:pt x="3611856" y="1279169"/>
                </a:cubicBezTo>
                <a:lnTo>
                  <a:pt x="1851231" y="1851231"/>
                </a:lnTo>
                <a:lnTo>
                  <a:pt x="1851231" y="0"/>
                </a:lnTo>
                <a:close/>
              </a:path>
            </a:pathLst>
          </a:custGeom>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txBody>
          <a:bodyPr spcFirstLastPara="0" vert="horz" wrap="square" lIns="1956851" tIns="647766" rIns="606334" bIns="2312112" numCol="1" spcCol="1270" anchor="ctr" anchorCtr="0">
            <a:noAutofit/>
          </a:bodyPr>
          <a:lstStyle/>
          <a:p>
            <a:pPr marL="0" lvl="0" indent="0" algn="ctr" defTabSz="889000">
              <a:lnSpc>
                <a:spcPct val="90000"/>
              </a:lnSpc>
              <a:spcBef>
                <a:spcPct val="0"/>
              </a:spcBef>
              <a:spcAft>
                <a:spcPct val="35000"/>
              </a:spcAft>
              <a:buNone/>
            </a:pPr>
            <a:r>
              <a:rPr lang="en-GB" sz="2000" b="1" kern="1200" noProof="0"/>
              <a:t>Formal language</a:t>
            </a:r>
          </a:p>
        </p:txBody>
      </p:sp>
      <p:sp>
        <p:nvSpPr>
          <p:cNvPr id="11" name="Freeform: Shape 10">
            <a:extLst>
              <a:ext uri="{FF2B5EF4-FFF2-40B4-BE49-F238E27FC236}">
                <a16:creationId xmlns:a16="http://schemas.microsoft.com/office/drawing/2014/main" id="{E4444E16-2AD7-6E19-FA29-515A9786EB2B}"/>
              </a:ext>
            </a:extLst>
          </p:cNvPr>
          <p:cNvSpPr/>
          <p:nvPr/>
        </p:nvSpPr>
        <p:spPr>
          <a:xfrm>
            <a:off x="822124" y="1893186"/>
            <a:ext cx="3702462" cy="3702462"/>
          </a:xfrm>
          <a:custGeom>
            <a:avLst/>
            <a:gdLst>
              <a:gd name="connsiteX0" fmla="*/ 3611856 w 3702462"/>
              <a:gd name="connsiteY0" fmla="*/ 1279169 h 3702462"/>
              <a:gd name="connsiteX1" fmla="*/ 2939357 w 3702462"/>
              <a:gd name="connsiteY1" fmla="*/ 3348908 h 3702462"/>
              <a:gd name="connsiteX2" fmla="*/ 1851231 w 3702462"/>
              <a:gd name="connsiteY2" fmla="*/ 1851231 h 3702462"/>
              <a:gd name="connsiteX3" fmla="*/ 3611856 w 3702462"/>
              <a:gd name="connsiteY3" fmla="*/ 1279169 h 3702462"/>
            </a:gdLst>
            <a:ahLst/>
            <a:cxnLst>
              <a:cxn ang="0">
                <a:pos x="connsiteX0" y="connsiteY0"/>
              </a:cxn>
              <a:cxn ang="0">
                <a:pos x="connsiteX1" y="connsiteY1"/>
              </a:cxn>
              <a:cxn ang="0">
                <a:pos x="connsiteX2" y="connsiteY2"/>
              </a:cxn>
              <a:cxn ang="0">
                <a:pos x="connsiteX3" y="connsiteY3"/>
              </a:cxn>
            </a:cxnLst>
            <a:rect l="l" t="t" r="r" b="b"/>
            <a:pathLst>
              <a:path w="3702462" h="3702462">
                <a:moveTo>
                  <a:pt x="3611856" y="1279169"/>
                </a:moveTo>
                <a:cubicBezTo>
                  <a:pt x="3859688" y="2041918"/>
                  <a:pt x="3588190" y="2877503"/>
                  <a:pt x="2939357" y="3348908"/>
                </a:cubicBezTo>
                <a:lnTo>
                  <a:pt x="1851231" y="1851231"/>
                </a:lnTo>
                <a:lnTo>
                  <a:pt x="3611856" y="1279169"/>
                </a:lnTo>
                <a:close/>
              </a:path>
            </a:pathLst>
          </a:custGeom>
        </p:spPr>
        <p:style>
          <a:lnRef idx="3">
            <a:schemeClr val="lt1">
              <a:hueOff val="0"/>
              <a:satOff val="0"/>
              <a:lumOff val="0"/>
              <a:alphaOff val="0"/>
            </a:schemeClr>
          </a:lnRef>
          <a:fillRef idx="1">
            <a:schemeClr val="accent3">
              <a:hueOff val="0"/>
              <a:satOff val="0"/>
              <a:lumOff val="0"/>
              <a:alphaOff val="0"/>
            </a:schemeClr>
          </a:fillRef>
          <a:effectRef idx="1">
            <a:schemeClr val="accent3">
              <a:hueOff val="0"/>
              <a:satOff val="0"/>
              <a:lumOff val="0"/>
              <a:alphaOff val="0"/>
            </a:schemeClr>
          </a:effectRef>
          <a:fontRef idx="minor">
            <a:schemeClr val="lt1"/>
          </a:fontRef>
        </p:style>
        <p:txBody>
          <a:bodyPr spcFirstLastPara="0" vert="horz" wrap="square" lIns="2407422" tIns="1714533" rIns="238837" bIns="1152111" numCol="1" spcCol="1270" anchor="ctr" anchorCtr="0">
            <a:noAutofit/>
          </a:bodyPr>
          <a:lstStyle/>
          <a:p>
            <a:pPr marL="0" lvl="0" indent="0" algn="ctr" defTabSz="800100">
              <a:lnSpc>
                <a:spcPct val="90000"/>
              </a:lnSpc>
              <a:spcBef>
                <a:spcPct val="0"/>
              </a:spcBef>
              <a:spcAft>
                <a:spcPct val="35000"/>
              </a:spcAft>
              <a:buNone/>
            </a:pPr>
            <a:r>
              <a:rPr lang="en-GB" sz="1800" b="1" kern="1200" noProof="0"/>
              <a:t>Organised structure</a:t>
            </a:r>
          </a:p>
        </p:txBody>
      </p:sp>
      <p:sp>
        <p:nvSpPr>
          <p:cNvPr id="12" name="Freeform: Shape 11">
            <a:extLst>
              <a:ext uri="{FF2B5EF4-FFF2-40B4-BE49-F238E27FC236}">
                <a16:creationId xmlns:a16="http://schemas.microsoft.com/office/drawing/2014/main" id="{F2276A6C-E95D-8EEF-74DC-A88BCF2D7E20}"/>
              </a:ext>
            </a:extLst>
          </p:cNvPr>
          <p:cNvSpPr/>
          <p:nvPr/>
        </p:nvSpPr>
        <p:spPr>
          <a:xfrm>
            <a:off x="738378" y="1954012"/>
            <a:ext cx="3702462" cy="3702462"/>
          </a:xfrm>
          <a:custGeom>
            <a:avLst/>
            <a:gdLst>
              <a:gd name="connsiteX0" fmla="*/ 2939357 w 3702462"/>
              <a:gd name="connsiteY0" fmla="*/ 3348908 h 3702462"/>
              <a:gd name="connsiteX1" fmla="*/ 763104 w 3702462"/>
              <a:gd name="connsiteY1" fmla="*/ 3348908 h 3702462"/>
              <a:gd name="connsiteX2" fmla="*/ 1851231 w 3702462"/>
              <a:gd name="connsiteY2" fmla="*/ 1851231 h 3702462"/>
              <a:gd name="connsiteX3" fmla="*/ 2939357 w 3702462"/>
              <a:gd name="connsiteY3" fmla="*/ 3348908 h 3702462"/>
            </a:gdLst>
            <a:ahLst/>
            <a:cxnLst>
              <a:cxn ang="0">
                <a:pos x="connsiteX0" y="connsiteY0"/>
              </a:cxn>
              <a:cxn ang="0">
                <a:pos x="connsiteX1" y="connsiteY1"/>
              </a:cxn>
              <a:cxn ang="0">
                <a:pos x="connsiteX2" y="connsiteY2"/>
              </a:cxn>
              <a:cxn ang="0">
                <a:pos x="connsiteX3" y="connsiteY3"/>
              </a:cxn>
            </a:cxnLst>
            <a:rect l="l" t="t" r="r" b="b"/>
            <a:pathLst>
              <a:path w="3702462" h="3702462">
                <a:moveTo>
                  <a:pt x="2939357" y="3348908"/>
                </a:moveTo>
                <a:cubicBezTo>
                  <a:pt x="2290524" y="3820313"/>
                  <a:pt x="1411938" y="3820313"/>
                  <a:pt x="763104" y="3348908"/>
                </a:cubicBezTo>
                <a:lnTo>
                  <a:pt x="1851231" y="1851231"/>
                </a:lnTo>
                <a:lnTo>
                  <a:pt x="2939357" y="3348908"/>
                </a:lnTo>
                <a:close/>
              </a:path>
            </a:pathLst>
          </a:custGeom>
        </p:spPr>
        <p:style>
          <a:lnRef idx="3">
            <a:schemeClr val="lt1">
              <a:hueOff val="0"/>
              <a:satOff val="0"/>
              <a:lumOff val="0"/>
              <a:alphaOff val="0"/>
            </a:schemeClr>
          </a:lnRef>
          <a:fillRef idx="1">
            <a:schemeClr val="accent4">
              <a:hueOff val="0"/>
              <a:satOff val="0"/>
              <a:lumOff val="0"/>
              <a:alphaOff val="0"/>
            </a:schemeClr>
          </a:fillRef>
          <a:effectRef idx="1">
            <a:schemeClr val="accent4">
              <a:hueOff val="0"/>
              <a:satOff val="0"/>
              <a:lumOff val="0"/>
              <a:alphaOff val="0"/>
            </a:schemeClr>
          </a:effectRef>
          <a:fontRef idx="minor">
            <a:schemeClr val="lt1"/>
          </a:fontRef>
        </p:style>
        <p:txBody>
          <a:bodyPr spcFirstLastPara="0" vert="horz" wrap="square" lIns="1352788" tIns="2631019" rIns="1352788" bIns="162711" numCol="1" spcCol="1270" anchor="ctr" anchorCtr="0">
            <a:noAutofit/>
          </a:bodyPr>
          <a:lstStyle/>
          <a:p>
            <a:pPr marL="0" lvl="0" indent="0" algn="ctr" defTabSz="1066800">
              <a:lnSpc>
                <a:spcPct val="90000"/>
              </a:lnSpc>
              <a:spcBef>
                <a:spcPct val="0"/>
              </a:spcBef>
              <a:spcAft>
                <a:spcPct val="35000"/>
              </a:spcAft>
              <a:buNone/>
            </a:pPr>
            <a:r>
              <a:rPr lang="en-GB" sz="2400" b="1" kern="1200" noProof="0"/>
              <a:t>3</a:t>
            </a:r>
            <a:r>
              <a:rPr lang="en-GB" sz="2400" b="1" kern="1200" baseline="30000" noProof="0"/>
              <a:t>rd</a:t>
            </a:r>
            <a:r>
              <a:rPr lang="en-GB" sz="2400" b="1" kern="1200" noProof="0"/>
              <a:t> person*</a:t>
            </a:r>
          </a:p>
        </p:txBody>
      </p:sp>
      <p:sp>
        <p:nvSpPr>
          <p:cNvPr id="13" name="Freeform: Shape 12">
            <a:extLst>
              <a:ext uri="{FF2B5EF4-FFF2-40B4-BE49-F238E27FC236}">
                <a16:creationId xmlns:a16="http://schemas.microsoft.com/office/drawing/2014/main" id="{D72EE77D-E59F-28D9-58A8-554266479003}"/>
              </a:ext>
            </a:extLst>
          </p:cNvPr>
          <p:cNvSpPr/>
          <p:nvPr/>
        </p:nvSpPr>
        <p:spPr>
          <a:xfrm>
            <a:off x="654632" y="1893186"/>
            <a:ext cx="3702462" cy="3702462"/>
          </a:xfrm>
          <a:custGeom>
            <a:avLst/>
            <a:gdLst>
              <a:gd name="connsiteX0" fmla="*/ 763105 w 3702462"/>
              <a:gd name="connsiteY0" fmla="*/ 3348908 h 3702462"/>
              <a:gd name="connsiteX1" fmla="*/ 90606 w 3702462"/>
              <a:gd name="connsiteY1" fmla="*/ 1279169 h 3702462"/>
              <a:gd name="connsiteX2" fmla="*/ 1851231 w 3702462"/>
              <a:gd name="connsiteY2" fmla="*/ 1851231 h 3702462"/>
              <a:gd name="connsiteX3" fmla="*/ 763105 w 3702462"/>
              <a:gd name="connsiteY3" fmla="*/ 3348908 h 3702462"/>
            </a:gdLst>
            <a:ahLst/>
            <a:cxnLst>
              <a:cxn ang="0">
                <a:pos x="connsiteX0" y="connsiteY0"/>
              </a:cxn>
              <a:cxn ang="0">
                <a:pos x="connsiteX1" y="connsiteY1"/>
              </a:cxn>
              <a:cxn ang="0">
                <a:pos x="connsiteX2" y="connsiteY2"/>
              </a:cxn>
              <a:cxn ang="0">
                <a:pos x="connsiteX3" y="connsiteY3"/>
              </a:cxn>
            </a:cxnLst>
            <a:rect l="l" t="t" r="r" b="b"/>
            <a:pathLst>
              <a:path w="3702462" h="3702462">
                <a:moveTo>
                  <a:pt x="763105" y="3348908"/>
                </a:moveTo>
                <a:cubicBezTo>
                  <a:pt x="114272" y="2877503"/>
                  <a:pt x="-157226" y="2041918"/>
                  <a:pt x="90606" y="1279169"/>
                </a:cubicBezTo>
                <a:lnTo>
                  <a:pt x="1851231" y="1851231"/>
                </a:lnTo>
                <a:lnTo>
                  <a:pt x="763105" y="3348908"/>
                </a:lnTo>
                <a:close/>
              </a:path>
            </a:pathLst>
          </a:custGeom>
        </p:spPr>
        <p:style>
          <a:lnRef idx="3">
            <a:schemeClr val="lt1">
              <a:hueOff val="0"/>
              <a:satOff val="0"/>
              <a:lumOff val="0"/>
              <a:alphaOff val="0"/>
            </a:schemeClr>
          </a:lnRef>
          <a:fillRef idx="1">
            <a:schemeClr val="accent5">
              <a:hueOff val="0"/>
              <a:satOff val="0"/>
              <a:lumOff val="0"/>
              <a:alphaOff val="0"/>
            </a:schemeClr>
          </a:fillRef>
          <a:effectRef idx="1">
            <a:schemeClr val="accent5">
              <a:hueOff val="0"/>
              <a:satOff val="0"/>
              <a:lumOff val="0"/>
              <a:alphaOff val="0"/>
            </a:schemeClr>
          </a:effectRef>
          <a:fontRef idx="minor">
            <a:schemeClr val="lt1"/>
          </a:fontRef>
        </p:style>
        <p:txBody>
          <a:bodyPr spcFirstLastPara="0" vert="horz" wrap="square" lIns="246457" tIns="1722153" rIns="2415042" bIns="1159731" numCol="1" spcCol="1270" anchor="ctr" anchorCtr="0">
            <a:noAutofit/>
          </a:bodyPr>
          <a:lstStyle/>
          <a:p>
            <a:pPr marL="0" lvl="0" indent="0" algn="ctr" defTabSz="1066800">
              <a:lnSpc>
                <a:spcPct val="90000"/>
              </a:lnSpc>
              <a:spcBef>
                <a:spcPct val="0"/>
              </a:spcBef>
              <a:spcAft>
                <a:spcPct val="35000"/>
              </a:spcAft>
              <a:buNone/>
            </a:pPr>
            <a:br>
              <a:rPr lang="en-GB" sz="2400" b="1" kern="1200" noProof="0"/>
            </a:br>
            <a:r>
              <a:rPr lang="en-GB" sz="2400" b="1" kern="1200" noProof="0"/>
              <a:t>Quality sources </a:t>
            </a:r>
            <a:r>
              <a:rPr lang="en-GB" sz="1800" b="1" kern="1200" noProof="0"/>
              <a:t>(cite, quote)</a:t>
            </a:r>
          </a:p>
        </p:txBody>
      </p:sp>
      <p:sp>
        <p:nvSpPr>
          <p:cNvPr id="14" name="Freeform: Shape 13">
            <a:extLst>
              <a:ext uri="{FF2B5EF4-FFF2-40B4-BE49-F238E27FC236}">
                <a16:creationId xmlns:a16="http://schemas.microsoft.com/office/drawing/2014/main" id="{FF80CD27-9C6A-E046-A23B-57448A130448}"/>
              </a:ext>
            </a:extLst>
          </p:cNvPr>
          <p:cNvSpPr/>
          <p:nvPr/>
        </p:nvSpPr>
        <p:spPr>
          <a:xfrm>
            <a:off x="686367" y="1794454"/>
            <a:ext cx="3702462" cy="3702462"/>
          </a:xfrm>
          <a:custGeom>
            <a:avLst/>
            <a:gdLst>
              <a:gd name="connsiteX0" fmla="*/ 90606 w 3702462"/>
              <a:gd name="connsiteY0" fmla="*/ 1279169 h 3702462"/>
              <a:gd name="connsiteX1" fmla="*/ 1851231 w 3702462"/>
              <a:gd name="connsiteY1" fmla="*/ 0 h 3702462"/>
              <a:gd name="connsiteX2" fmla="*/ 1851231 w 3702462"/>
              <a:gd name="connsiteY2" fmla="*/ 1851231 h 3702462"/>
              <a:gd name="connsiteX3" fmla="*/ 90606 w 3702462"/>
              <a:gd name="connsiteY3" fmla="*/ 1279169 h 3702462"/>
            </a:gdLst>
            <a:ahLst/>
            <a:cxnLst>
              <a:cxn ang="0">
                <a:pos x="connsiteX0" y="connsiteY0"/>
              </a:cxn>
              <a:cxn ang="0">
                <a:pos x="connsiteX1" y="connsiteY1"/>
              </a:cxn>
              <a:cxn ang="0">
                <a:pos x="connsiteX2" y="connsiteY2"/>
              </a:cxn>
              <a:cxn ang="0">
                <a:pos x="connsiteX3" y="connsiteY3"/>
              </a:cxn>
            </a:cxnLst>
            <a:rect l="l" t="t" r="r" b="b"/>
            <a:pathLst>
              <a:path w="3702462" h="3702462">
                <a:moveTo>
                  <a:pt x="90606" y="1279169"/>
                </a:moveTo>
                <a:cubicBezTo>
                  <a:pt x="338438" y="516420"/>
                  <a:pt x="1049229" y="0"/>
                  <a:pt x="1851231" y="0"/>
                </a:cubicBezTo>
                <a:lnTo>
                  <a:pt x="1851231" y="1851231"/>
                </a:lnTo>
                <a:lnTo>
                  <a:pt x="90606" y="1279169"/>
                </a:lnTo>
                <a:close/>
              </a:path>
            </a:pathLst>
          </a:custGeom>
        </p:spPr>
        <p:style>
          <a:lnRef idx="3">
            <a:schemeClr val="lt1">
              <a:hueOff val="0"/>
              <a:satOff val="0"/>
              <a:lumOff val="0"/>
              <a:alphaOff val="0"/>
            </a:schemeClr>
          </a:lnRef>
          <a:fillRef idx="1">
            <a:schemeClr val="accent6">
              <a:hueOff val="0"/>
              <a:satOff val="0"/>
              <a:lumOff val="0"/>
              <a:alphaOff val="0"/>
            </a:schemeClr>
          </a:fillRef>
          <a:effectRef idx="1">
            <a:schemeClr val="accent6">
              <a:hueOff val="0"/>
              <a:satOff val="0"/>
              <a:lumOff val="0"/>
              <a:alphaOff val="0"/>
            </a:schemeClr>
          </a:effectRef>
          <a:fontRef idx="minor">
            <a:schemeClr val="lt1"/>
          </a:fontRef>
        </p:style>
        <p:txBody>
          <a:bodyPr spcFirstLastPara="0" vert="horz" wrap="square" lIns="580934" tIns="622366" rIns="1931451" bIns="2286712" numCol="1" spcCol="1270" anchor="ctr" anchorCtr="0">
            <a:noAutofit/>
          </a:bodyPr>
          <a:lstStyle/>
          <a:p>
            <a:pPr algn="ctr" defTabSz="889000">
              <a:lnSpc>
                <a:spcPct val="90000"/>
              </a:lnSpc>
              <a:spcBef>
                <a:spcPct val="0"/>
              </a:spcBef>
              <a:spcAft>
                <a:spcPct val="35000"/>
              </a:spcAft>
            </a:pPr>
            <a:r>
              <a:rPr lang="en-GB" sz="2000" b="1" err="1"/>
              <a:t>Rhestr</a:t>
            </a:r>
            <a:r>
              <a:rPr lang="en-GB" sz="2000" b="1"/>
              <a:t>  </a:t>
            </a:r>
            <a:r>
              <a:rPr lang="en-GB" sz="2000" b="1" err="1"/>
              <a:t>cyfeirnodi</a:t>
            </a:r>
            <a:r>
              <a:rPr lang="en-GB" sz="2000" b="1"/>
              <a:t> </a:t>
            </a:r>
            <a:r>
              <a:rPr lang="en-GB" sz="2000" b="1" kern="1200" noProof="0"/>
              <a:t> (Harvard)</a:t>
            </a:r>
          </a:p>
        </p:txBody>
      </p:sp>
      <p:sp>
        <p:nvSpPr>
          <p:cNvPr id="15" name="Arrow: Circular 14">
            <a:extLst>
              <a:ext uri="{FF2B5EF4-FFF2-40B4-BE49-F238E27FC236}">
                <a16:creationId xmlns:a16="http://schemas.microsoft.com/office/drawing/2014/main" id="{80724590-F854-0DD9-150D-3EB179E942C5}"/>
              </a:ext>
            </a:extLst>
          </p:cNvPr>
          <p:cNvSpPr/>
          <p:nvPr/>
        </p:nvSpPr>
        <p:spPr>
          <a:xfrm>
            <a:off x="561014" y="1565254"/>
            <a:ext cx="4160862" cy="4160862"/>
          </a:xfrm>
          <a:prstGeom prst="circularArrow">
            <a:avLst>
              <a:gd name="adj1" fmla="val 5085"/>
              <a:gd name="adj2" fmla="val 327528"/>
              <a:gd name="adj3" fmla="val 20192361"/>
              <a:gd name="adj4" fmla="val 16200324"/>
              <a:gd name="adj5" fmla="val 5932"/>
            </a:avLst>
          </a:prstGeom>
        </p:spPr>
        <p:style>
          <a:lnRef idx="0">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6" name="Arrow: Circular 15">
            <a:extLst>
              <a:ext uri="{FF2B5EF4-FFF2-40B4-BE49-F238E27FC236}">
                <a16:creationId xmlns:a16="http://schemas.microsoft.com/office/drawing/2014/main" id="{6FC96E1C-F28A-F6E7-F441-F005090E7235}"/>
              </a:ext>
            </a:extLst>
          </p:cNvPr>
          <p:cNvSpPr/>
          <p:nvPr/>
        </p:nvSpPr>
        <p:spPr>
          <a:xfrm>
            <a:off x="593180" y="1663953"/>
            <a:ext cx="4160862" cy="4160862"/>
          </a:xfrm>
          <a:prstGeom prst="circularArrow">
            <a:avLst>
              <a:gd name="adj1" fmla="val 5085"/>
              <a:gd name="adj2" fmla="val 327528"/>
              <a:gd name="adj3" fmla="val 2912753"/>
              <a:gd name="adj4" fmla="val 20519953"/>
              <a:gd name="adj5" fmla="val 5932"/>
            </a:avLst>
          </a:prstGeom>
        </p:spPr>
        <p:style>
          <a:lnRef idx="0">
            <a:schemeClr val="lt1">
              <a:hueOff val="0"/>
              <a:satOff val="0"/>
              <a:lumOff val="0"/>
              <a:alphaOff val="0"/>
            </a:schemeClr>
          </a:lnRef>
          <a:fillRef idx="1">
            <a:schemeClr val="accent3">
              <a:hueOff val="0"/>
              <a:satOff val="0"/>
              <a:lumOff val="0"/>
              <a:alphaOff val="0"/>
            </a:schemeClr>
          </a:fillRef>
          <a:effectRef idx="1">
            <a:schemeClr val="accent3">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7" name="Arrow: Circular 16">
            <a:extLst>
              <a:ext uri="{FF2B5EF4-FFF2-40B4-BE49-F238E27FC236}">
                <a16:creationId xmlns:a16="http://schemas.microsoft.com/office/drawing/2014/main" id="{65CA5166-13A4-71D2-B99F-24D178B64119}"/>
              </a:ext>
            </a:extLst>
          </p:cNvPr>
          <p:cNvSpPr/>
          <p:nvPr/>
        </p:nvSpPr>
        <p:spPr>
          <a:xfrm>
            <a:off x="509178" y="1724966"/>
            <a:ext cx="4160862" cy="4160862"/>
          </a:xfrm>
          <a:prstGeom prst="circularArrow">
            <a:avLst>
              <a:gd name="adj1" fmla="val 5085"/>
              <a:gd name="adj2" fmla="val 327528"/>
              <a:gd name="adj3" fmla="val 7232777"/>
              <a:gd name="adj4" fmla="val 3239695"/>
              <a:gd name="adj5" fmla="val 5932"/>
            </a:avLst>
          </a:prstGeom>
        </p:spPr>
        <p:style>
          <a:lnRef idx="0">
            <a:schemeClr val="lt1">
              <a:hueOff val="0"/>
              <a:satOff val="0"/>
              <a:lumOff val="0"/>
              <a:alphaOff val="0"/>
            </a:schemeClr>
          </a:lnRef>
          <a:fillRef idx="1">
            <a:schemeClr val="accent4">
              <a:hueOff val="0"/>
              <a:satOff val="0"/>
              <a:lumOff val="0"/>
              <a:alphaOff val="0"/>
            </a:schemeClr>
          </a:fillRef>
          <a:effectRef idx="1">
            <a:schemeClr val="accent4">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8" name="Arrow: Circular 17">
            <a:extLst>
              <a:ext uri="{FF2B5EF4-FFF2-40B4-BE49-F238E27FC236}">
                <a16:creationId xmlns:a16="http://schemas.microsoft.com/office/drawing/2014/main" id="{645BC9E5-267C-5C49-9799-93F12C988873}"/>
              </a:ext>
            </a:extLst>
          </p:cNvPr>
          <p:cNvSpPr/>
          <p:nvPr/>
        </p:nvSpPr>
        <p:spPr>
          <a:xfrm>
            <a:off x="425176" y="1663953"/>
            <a:ext cx="4160862" cy="4160862"/>
          </a:xfrm>
          <a:prstGeom prst="circularArrow">
            <a:avLst>
              <a:gd name="adj1" fmla="val 5085"/>
              <a:gd name="adj2" fmla="val 327528"/>
              <a:gd name="adj3" fmla="val 11552519"/>
              <a:gd name="adj4" fmla="val 7559718"/>
              <a:gd name="adj5" fmla="val 5932"/>
            </a:avLst>
          </a:prstGeom>
        </p:spPr>
        <p:style>
          <a:lnRef idx="0">
            <a:schemeClr val="lt1">
              <a:hueOff val="0"/>
              <a:satOff val="0"/>
              <a:lumOff val="0"/>
              <a:alphaOff val="0"/>
            </a:schemeClr>
          </a:lnRef>
          <a:fillRef idx="1">
            <a:schemeClr val="accent5">
              <a:hueOff val="0"/>
              <a:satOff val="0"/>
              <a:lumOff val="0"/>
              <a:alphaOff val="0"/>
            </a:schemeClr>
          </a:fillRef>
          <a:effectRef idx="1">
            <a:schemeClr val="accent5">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9" name="Arrow: Circular 18">
            <a:extLst>
              <a:ext uri="{FF2B5EF4-FFF2-40B4-BE49-F238E27FC236}">
                <a16:creationId xmlns:a16="http://schemas.microsoft.com/office/drawing/2014/main" id="{E014FC1A-8905-DB00-F75F-F1A6186D2439}"/>
              </a:ext>
            </a:extLst>
          </p:cNvPr>
          <p:cNvSpPr/>
          <p:nvPr/>
        </p:nvSpPr>
        <p:spPr>
          <a:xfrm>
            <a:off x="457341" y="1565254"/>
            <a:ext cx="4160862" cy="4160862"/>
          </a:xfrm>
          <a:prstGeom prst="circularArrow">
            <a:avLst>
              <a:gd name="adj1" fmla="val 5085"/>
              <a:gd name="adj2" fmla="val 327528"/>
              <a:gd name="adj3" fmla="val 15872148"/>
              <a:gd name="adj4" fmla="val 11880111"/>
              <a:gd name="adj5" fmla="val 5932"/>
            </a:avLst>
          </a:prstGeom>
        </p:spPr>
        <p:style>
          <a:lnRef idx="0">
            <a:schemeClr val="lt1">
              <a:hueOff val="0"/>
              <a:satOff val="0"/>
              <a:lumOff val="0"/>
              <a:alphaOff val="0"/>
            </a:schemeClr>
          </a:lnRef>
          <a:fillRef idx="1">
            <a:schemeClr val="accent6">
              <a:hueOff val="0"/>
              <a:satOff val="0"/>
              <a:lumOff val="0"/>
              <a:alphaOff val="0"/>
            </a:schemeClr>
          </a:fillRef>
          <a:effectRef idx="1">
            <a:schemeClr val="accent6">
              <a:hueOff val="0"/>
              <a:satOff val="0"/>
              <a:lumOff val="0"/>
              <a:alphaOff val="0"/>
            </a:schemeClr>
          </a:effectRef>
          <a:fontRef idx="minor">
            <a:schemeClr val="lt1">
              <a:hueOff val="0"/>
              <a:satOff val="0"/>
              <a:lumOff val="0"/>
              <a:alphaOff val="0"/>
            </a:schemeClr>
          </a:fontRef>
        </p:style>
        <p:txBody>
          <a:bodyPr/>
          <a:lstStyle/>
          <a:p>
            <a:endParaRPr lang="en-GB"/>
          </a:p>
        </p:txBody>
      </p:sp>
    </p:spTree>
    <p:extLst>
      <p:ext uri="{BB962C8B-B14F-4D97-AF65-F5344CB8AC3E}">
        <p14:creationId xmlns:p14="http://schemas.microsoft.com/office/powerpoint/2010/main" val="73571554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500"/>
                                        <p:tgtEl>
                                          <p:spTgt spid="5"/>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childTnLst>
                          </p:cTn>
                        </p:par>
                        <p:par>
                          <p:cTn id="24" fill="hold">
                            <p:stCondLst>
                              <p:cond delay="500"/>
                            </p:stCondLst>
                            <p:childTnLst>
                              <p:par>
                                <p:cTn id="25" presetID="10" presetClass="entr" presetSubtype="0" fill="hold" grpId="0" nodeType="afterEffect">
                                  <p:stCondLst>
                                    <p:cond delay="300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500"/>
                                        <p:tgtEl>
                                          <p:spTgt spid="22"/>
                                        </p:tgtEl>
                                      </p:cBhvr>
                                    </p:animEffect>
                                  </p:childTnLst>
                                </p:cTn>
                              </p:par>
                            </p:childTnLst>
                          </p:cTn>
                        </p:par>
                        <p:par>
                          <p:cTn id="28" fill="hold">
                            <p:stCondLst>
                              <p:cond delay="4000"/>
                            </p:stCondLst>
                            <p:childTnLst>
                              <p:par>
                                <p:cTn id="29" presetID="10" presetClass="entr" presetSubtype="0" fill="hold" grpId="0" nodeType="afterEffect">
                                  <p:stCondLst>
                                    <p:cond delay="300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3000"/>
                                  </p:stCondLst>
                                  <p:childTnLst>
                                    <p:set>
                                      <p:cBhvr>
                                        <p:cTn id="35" dur="1" fill="hold">
                                          <p:stCondLst>
                                            <p:cond delay="0"/>
                                          </p:stCondLst>
                                        </p:cTn>
                                        <p:tgtEl>
                                          <p:spTgt spid="23"/>
                                        </p:tgtEl>
                                        <p:attrNameLst>
                                          <p:attrName>style.visibility</p:attrName>
                                        </p:attrNameLst>
                                      </p:cBhvr>
                                      <p:to>
                                        <p:strVal val="visible"/>
                                      </p:to>
                                    </p:set>
                                    <p:animEffect transition="in" filter="fade">
                                      <p:cBhvr>
                                        <p:cTn id="36" dur="500"/>
                                        <p:tgtEl>
                                          <p:spTgt spid="23"/>
                                        </p:tgtEl>
                                      </p:cBhvr>
                                    </p:animEffect>
                                  </p:childTnLst>
                                </p:cTn>
                              </p:par>
                              <p:par>
                                <p:cTn id="37" presetID="10" presetClass="entr" presetSubtype="0" fill="hold" grpId="0" nodeType="withEffect">
                                  <p:stCondLst>
                                    <p:cond delay="3000"/>
                                  </p:stCondLst>
                                  <p:childTnLst>
                                    <p:set>
                                      <p:cBhvr>
                                        <p:cTn id="38" dur="1" fill="hold">
                                          <p:stCondLst>
                                            <p:cond delay="0"/>
                                          </p:stCondLst>
                                        </p:cTn>
                                        <p:tgtEl>
                                          <p:spTgt spid="12"/>
                                        </p:tgtEl>
                                        <p:attrNameLst>
                                          <p:attrName>style.visibility</p:attrName>
                                        </p:attrNameLst>
                                      </p:cBhvr>
                                      <p:to>
                                        <p:strVal val="visible"/>
                                      </p:to>
                                    </p:set>
                                    <p:animEffect transition="in" filter="fade">
                                      <p:cBhvr>
                                        <p:cTn id="39" dur="500"/>
                                        <p:tgtEl>
                                          <p:spTgt spid="12"/>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3000"/>
                                  </p:stCondLst>
                                  <p:childTnLst>
                                    <p:set>
                                      <p:cBhvr>
                                        <p:cTn id="43" dur="1" fill="hold">
                                          <p:stCondLst>
                                            <p:cond delay="0"/>
                                          </p:stCondLst>
                                        </p:cTn>
                                        <p:tgtEl>
                                          <p:spTgt spid="24"/>
                                        </p:tgtEl>
                                        <p:attrNameLst>
                                          <p:attrName>style.visibility</p:attrName>
                                        </p:attrNameLst>
                                      </p:cBhvr>
                                      <p:to>
                                        <p:strVal val="visible"/>
                                      </p:to>
                                    </p:set>
                                    <p:animEffect transition="in" filter="fade">
                                      <p:cBhvr>
                                        <p:cTn id="44" dur="500"/>
                                        <p:tgtEl>
                                          <p:spTgt spid="24"/>
                                        </p:tgtEl>
                                      </p:cBhvr>
                                    </p:animEffect>
                                  </p:childTnLst>
                                </p:cTn>
                              </p:par>
                              <p:par>
                                <p:cTn id="45" presetID="10" presetClass="entr" presetSubtype="0" fill="hold" grpId="0" nodeType="withEffect">
                                  <p:stCondLst>
                                    <p:cond delay="3000"/>
                                  </p:stCondLst>
                                  <p:childTnLst>
                                    <p:set>
                                      <p:cBhvr>
                                        <p:cTn id="46" dur="1" fill="hold">
                                          <p:stCondLst>
                                            <p:cond delay="0"/>
                                          </p:stCondLst>
                                        </p:cTn>
                                        <p:tgtEl>
                                          <p:spTgt spid="13"/>
                                        </p:tgtEl>
                                        <p:attrNameLst>
                                          <p:attrName>style.visibility</p:attrName>
                                        </p:attrNameLst>
                                      </p:cBhvr>
                                      <p:to>
                                        <p:strVal val="visible"/>
                                      </p:to>
                                    </p:set>
                                    <p:animEffect transition="in" filter="fade">
                                      <p:cBhvr>
                                        <p:cTn id="47" dur="500"/>
                                        <p:tgtEl>
                                          <p:spTgt spid="13"/>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300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par>
                                <p:cTn id="53" presetID="10" presetClass="entr" presetSubtype="0" fill="hold" grpId="0" nodeType="withEffect">
                                  <p:stCondLst>
                                    <p:cond delay="3000"/>
                                  </p:stCondLst>
                                  <p:childTnLst>
                                    <p:set>
                                      <p:cBhvr>
                                        <p:cTn id="54" dur="1" fill="hold">
                                          <p:stCondLst>
                                            <p:cond delay="0"/>
                                          </p:stCondLst>
                                        </p:cTn>
                                        <p:tgtEl>
                                          <p:spTgt spid="25"/>
                                        </p:tgtEl>
                                        <p:attrNameLst>
                                          <p:attrName>style.visibility</p:attrName>
                                        </p:attrNameLst>
                                      </p:cBhvr>
                                      <p:to>
                                        <p:strVal val="visible"/>
                                      </p:to>
                                    </p:set>
                                    <p:animEffect transition="in" filter="fade">
                                      <p:cBhvr>
                                        <p:cTn id="55"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animBg="1"/>
      <p:bldP spid="22" grpId="0" animBg="1"/>
      <p:bldP spid="23" grpId="0" animBg="1"/>
      <p:bldP spid="24" grpId="0" animBg="1"/>
      <p:bldP spid="25" grpId="0" animBg="1"/>
      <p:bldP spid="5" grpId="0"/>
      <p:bldP spid="7" grpId="0"/>
      <p:bldP spid="10" grpId="0" animBg="1"/>
      <p:bldP spid="11" grpId="0" animBg="1"/>
      <p:bldP spid="12" grpId="0" animBg="1"/>
      <p:bldP spid="13" grpId="0" animBg="1"/>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EB71FA-8A5D-7109-31C2-4046A68504D6}"/>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a:extLst>
              <a:ext uri="{FF2B5EF4-FFF2-40B4-BE49-F238E27FC236}">
                <a16:creationId xmlns:a16="http://schemas.microsoft.com/office/drawing/2014/main" id="{A5C38170-3EE2-F5EF-9F03-5A7D68862405}"/>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1418035" y="243945"/>
            <a:ext cx="9194006" cy="661405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74E9432-3462-106A-0BA8-9F32B70C036A}"/>
              </a:ext>
            </a:extLst>
          </p:cNvPr>
          <p:cNvSpPr>
            <a:spLocks noGrp="1"/>
          </p:cNvSpPr>
          <p:nvPr>
            <p:ph type="title"/>
          </p:nvPr>
        </p:nvSpPr>
        <p:spPr>
          <a:xfrm>
            <a:off x="273560" y="319591"/>
            <a:ext cx="5741478" cy="694318"/>
          </a:xfrm>
        </p:spPr>
        <p:txBody>
          <a:bodyPr vert="horz" lIns="91440" tIns="45720" rIns="91440" bIns="45720" rtlCol="0" anchor="ctr">
            <a:normAutofit/>
          </a:bodyPr>
          <a:lstStyle/>
          <a:p>
            <a:r>
              <a:rPr lang="en-US" sz="4000" b="1" err="1">
                <a:solidFill>
                  <a:schemeClr val="bg1"/>
                </a:solidFill>
                <a:highlight>
                  <a:srgbClr val="000080"/>
                </a:highlight>
                <a:latin typeface="AkzidenzGrotesk"/>
              </a:rPr>
              <a:t>Byrlymu</a:t>
            </a:r>
            <a:r>
              <a:rPr lang="en-US" sz="4000" b="1">
                <a:solidFill>
                  <a:schemeClr val="bg1"/>
                </a:solidFill>
                <a:highlight>
                  <a:srgbClr val="000080"/>
                </a:highlight>
                <a:latin typeface="AkzidenzGrotesk"/>
              </a:rPr>
              <a:t> </a:t>
            </a:r>
            <a:r>
              <a:rPr lang="en-US" sz="4000" b="1" err="1">
                <a:solidFill>
                  <a:schemeClr val="bg1"/>
                </a:solidFill>
                <a:highlight>
                  <a:srgbClr val="000080"/>
                </a:highlight>
                <a:latin typeface="AkzidenzGrotesk"/>
              </a:rPr>
              <a:t>Syniadau</a:t>
            </a:r>
            <a:r>
              <a:rPr lang="en-US" sz="4000" b="1" noProof="0">
                <a:solidFill>
                  <a:schemeClr val="bg1"/>
                </a:solidFill>
                <a:highlight>
                  <a:srgbClr val="000080"/>
                </a:highlight>
                <a:latin typeface="AkzidenzGrotesk"/>
              </a:rPr>
              <a:t>	</a:t>
            </a:r>
            <a:endParaRPr lang="en-US" sz="4000" b="1" i="1" noProof="0">
              <a:solidFill>
                <a:schemeClr val="bg1"/>
              </a:solidFill>
              <a:highlight>
                <a:srgbClr val="000080"/>
              </a:highlight>
              <a:latin typeface="AkzidenzGrotesk"/>
            </a:endParaRPr>
          </a:p>
        </p:txBody>
      </p:sp>
      <p:sp>
        <p:nvSpPr>
          <p:cNvPr id="6" name="TextBox 5">
            <a:extLst>
              <a:ext uri="{FF2B5EF4-FFF2-40B4-BE49-F238E27FC236}">
                <a16:creationId xmlns:a16="http://schemas.microsoft.com/office/drawing/2014/main" id="{518B0303-DE1C-0AE3-B12A-2892F2D9B0E1}"/>
              </a:ext>
            </a:extLst>
          </p:cNvPr>
          <p:cNvSpPr txBox="1"/>
          <p:nvPr/>
        </p:nvSpPr>
        <p:spPr>
          <a:xfrm>
            <a:off x="6354606" y="367578"/>
            <a:ext cx="5401910" cy="646331"/>
          </a:xfrm>
          <a:prstGeom prst="rect">
            <a:avLst/>
          </a:prstGeom>
          <a:noFill/>
        </p:spPr>
        <p:txBody>
          <a:bodyPr wrap="square">
            <a:spAutoFit/>
          </a:bodyPr>
          <a:lstStyle/>
          <a:p>
            <a:r>
              <a:rPr lang="en-US" sz="3600" b="1" noProof="0">
                <a:solidFill>
                  <a:schemeClr val="bg1"/>
                </a:solidFill>
                <a:highlight>
                  <a:srgbClr val="000080"/>
                </a:highlight>
                <a:latin typeface="AkzidenzGrotesk" panose="02000903050000020004" pitchFamily="2" charset="0"/>
              </a:rPr>
              <a:t> </a:t>
            </a:r>
            <a:r>
              <a:rPr lang="en-US" sz="3600" b="1" i="1" noProof="0">
                <a:solidFill>
                  <a:schemeClr val="bg1"/>
                </a:solidFill>
                <a:highlight>
                  <a:srgbClr val="000080"/>
                </a:highlight>
                <a:latin typeface="AkzidenzGrotesk" panose="02000903050000020004" pitchFamily="2" charset="0"/>
              </a:rPr>
              <a:t>Brainstorming!</a:t>
            </a:r>
            <a:r>
              <a:rPr lang="en-US" sz="3600" b="1" i="1">
                <a:solidFill>
                  <a:schemeClr val="bg1"/>
                </a:solidFill>
                <a:highlight>
                  <a:srgbClr val="000080"/>
                </a:highlight>
                <a:latin typeface="AkzidenzGrotesk" panose="02000903050000020004" pitchFamily="2" charset="0"/>
              </a:rPr>
              <a:t> </a:t>
            </a:r>
            <a:r>
              <a:rPr lang="en-US" sz="3600" b="1" i="1">
                <a:solidFill>
                  <a:srgbClr val="002060"/>
                </a:solidFill>
                <a:highlight>
                  <a:srgbClr val="000080"/>
                </a:highlight>
                <a:latin typeface="AkzidenzGrotesk" panose="02000903050000020004" pitchFamily="2" charset="0"/>
              </a:rPr>
              <a:t>.</a:t>
            </a:r>
            <a:endParaRPr lang="en-GB" sz="3600"/>
          </a:p>
        </p:txBody>
      </p:sp>
      <p:sp>
        <p:nvSpPr>
          <p:cNvPr id="12" name="Rectangle: Rounded Corners 11">
            <a:extLst>
              <a:ext uri="{FF2B5EF4-FFF2-40B4-BE49-F238E27FC236}">
                <a16:creationId xmlns:a16="http://schemas.microsoft.com/office/drawing/2014/main" id="{41B8F6AF-63D0-054C-15CE-57147429745A}"/>
              </a:ext>
            </a:extLst>
          </p:cNvPr>
          <p:cNvSpPr/>
          <p:nvPr/>
        </p:nvSpPr>
        <p:spPr>
          <a:xfrm>
            <a:off x="8579653" y="1282664"/>
            <a:ext cx="3307548" cy="4939542"/>
          </a:xfrm>
          <a:prstGeom prst="roundRect">
            <a:avLst>
              <a:gd name="adj" fmla="val 10000"/>
            </a:avLst>
          </a:prstGeom>
          <a:solidFill>
            <a:schemeClr val="accent4"/>
          </a:solidFill>
          <a:effectLst>
            <a:outerShdw blurRad="50800" dist="38100" dir="2700000" algn="tl" rotWithShape="0">
              <a:prstClr val="black">
                <a:alpha val="40000"/>
              </a:prstClr>
            </a:outerShdw>
          </a:effectLst>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nchor="ctr"/>
          <a:lstStyle/>
          <a:p>
            <a:pPr marL="271463" indent="-271463">
              <a:lnSpc>
                <a:spcPct val="150000"/>
              </a:lnSpc>
              <a:buFont typeface="+mj-lt"/>
              <a:buAutoNum type="arabicPeriod"/>
            </a:pPr>
            <a:r>
              <a:rPr lang="en-US" sz="2000" b="1" i="1">
                <a:solidFill>
                  <a:schemeClr val="bg1"/>
                </a:solidFill>
              </a:rPr>
              <a:t>Review your topic options for Part 1</a:t>
            </a:r>
          </a:p>
          <a:p>
            <a:pPr marL="271463" indent="-271463">
              <a:lnSpc>
                <a:spcPct val="150000"/>
              </a:lnSpc>
              <a:buFont typeface="+mj-lt"/>
              <a:buAutoNum type="arabicPeriod"/>
            </a:pPr>
            <a:r>
              <a:rPr lang="en-US" sz="2000" b="1" i="1">
                <a:solidFill>
                  <a:schemeClr val="bg1"/>
                </a:solidFill>
              </a:rPr>
              <a:t>Brainstorm ideas on the topic. What do you know, and what do you need to research?</a:t>
            </a:r>
          </a:p>
          <a:p>
            <a:pPr marL="271463" indent="-271463">
              <a:lnSpc>
                <a:spcPct val="150000"/>
              </a:lnSpc>
              <a:buFont typeface="+mj-lt"/>
              <a:buAutoNum type="arabicPeriod"/>
            </a:pPr>
            <a:r>
              <a:rPr lang="en-US" sz="2000" b="1" i="1">
                <a:solidFill>
                  <a:schemeClr val="bg1"/>
                </a:solidFill>
              </a:rPr>
              <a:t>Add keywords or short sentences – you will structure your argument in later lectures</a:t>
            </a:r>
          </a:p>
        </p:txBody>
      </p:sp>
      <p:sp>
        <p:nvSpPr>
          <p:cNvPr id="13" name="Rectangle: Rounded Corners 12">
            <a:extLst>
              <a:ext uri="{FF2B5EF4-FFF2-40B4-BE49-F238E27FC236}">
                <a16:creationId xmlns:a16="http://schemas.microsoft.com/office/drawing/2014/main" id="{C50F9076-3C3F-6EB8-3C7A-DBE39CB7F808}"/>
              </a:ext>
            </a:extLst>
          </p:cNvPr>
          <p:cNvSpPr/>
          <p:nvPr/>
        </p:nvSpPr>
        <p:spPr>
          <a:xfrm>
            <a:off x="273559" y="1183842"/>
            <a:ext cx="3426903" cy="5363444"/>
          </a:xfrm>
          <a:prstGeom prst="roundRect">
            <a:avLst>
              <a:gd name="adj" fmla="val 10000"/>
            </a:avLst>
          </a:prstGeom>
          <a:solidFill>
            <a:schemeClr val="accent4"/>
          </a:solidFill>
          <a:effectLst>
            <a:outerShdw blurRad="50800" dist="38100" dir="2700000" algn="tl" rotWithShape="0">
              <a:prstClr val="black">
                <a:alpha val="40000"/>
              </a:prstClr>
            </a:outerShdw>
          </a:effectLst>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lIns="91440" tIns="45720" rIns="91440" bIns="45720" anchor="ctr"/>
          <a:lstStyle/>
          <a:p>
            <a:pPr marL="271145" indent="-271145">
              <a:lnSpc>
                <a:spcPct val="150000"/>
              </a:lnSpc>
              <a:buFont typeface="+mj-lt"/>
              <a:buAutoNum type="arabicPeriod"/>
            </a:pPr>
            <a:r>
              <a:rPr lang="en-US" b="1" err="1">
                <a:solidFill>
                  <a:schemeClr val="bg1"/>
                </a:solidFill>
              </a:rPr>
              <a:t>Edrychwch</a:t>
            </a:r>
            <a:r>
              <a:rPr lang="en-US" b="1">
                <a:solidFill>
                  <a:schemeClr val="bg1"/>
                </a:solidFill>
              </a:rPr>
              <a:t> </a:t>
            </a:r>
            <a:r>
              <a:rPr lang="en-US" b="1" err="1">
                <a:solidFill>
                  <a:schemeClr val="bg1"/>
                </a:solidFill>
              </a:rPr>
              <a:t>dros</a:t>
            </a:r>
            <a:r>
              <a:rPr lang="en-US" b="1">
                <a:solidFill>
                  <a:schemeClr val="bg1"/>
                </a:solidFill>
              </a:rPr>
              <a:t> </a:t>
            </a:r>
            <a:r>
              <a:rPr lang="en-US" b="1" err="1">
                <a:solidFill>
                  <a:schemeClr val="bg1"/>
                </a:solidFill>
              </a:rPr>
              <a:t>opsiynau</a:t>
            </a:r>
            <a:r>
              <a:rPr lang="en-US" b="1">
                <a:solidFill>
                  <a:schemeClr val="bg1"/>
                </a:solidFill>
              </a:rPr>
              <a:t> </a:t>
            </a:r>
            <a:r>
              <a:rPr lang="en-US" b="1" err="1">
                <a:solidFill>
                  <a:schemeClr val="bg1"/>
                </a:solidFill>
              </a:rPr>
              <a:t>ar</a:t>
            </a:r>
            <a:r>
              <a:rPr lang="en-US" b="1">
                <a:solidFill>
                  <a:schemeClr val="bg1"/>
                </a:solidFill>
              </a:rPr>
              <a:t> </a:t>
            </a:r>
            <a:r>
              <a:rPr lang="en-US" b="1" err="1">
                <a:solidFill>
                  <a:schemeClr val="bg1"/>
                </a:solidFill>
              </a:rPr>
              <a:t>gyfer</a:t>
            </a:r>
            <a:r>
              <a:rPr lang="en-US" b="1">
                <a:solidFill>
                  <a:schemeClr val="bg1"/>
                </a:solidFill>
              </a:rPr>
              <a:t> Rhan 1</a:t>
            </a:r>
            <a:endParaRPr lang="en-US">
              <a:solidFill>
                <a:schemeClr val="bg1"/>
              </a:solidFill>
              <a:ea typeface="Calibri"/>
              <a:cs typeface="Calibri"/>
            </a:endParaRPr>
          </a:p>
          <a:p>
            <a:pPr marL="271145" indent="-271145">
              <a:lnSpc>
                <a:spcPct val="150000"/>
              </a:lnSpc>
              <a:buFont typeface="+mj-lt"/>
              <a:buAutoNum type="arabicPeriod"/>
            </a:pPr>
            <a:r>
              <a:rPr lang="en-US" b="1" err="1">
                <a:solidFill>
                  <a:schemeClr val="bg1"/>
                </a:solidFill>
              </a:rPr>
              <a:t>Byrlymwch</a:t>
            </a:r>
            <a:r>
              <a:rPr lang="en-US" b="1">
                <a:solidFill>
                  <a:schemeClr val="bg1"/>
                </a:solidFill>
              </a:rPr>
              <a:t> </a:t>
            </a:r>
            <a:r>
              <a:rPr lang="en-US" b="1" err="1">
                <a:solidFill>
                  <a:schemeClr val="bg1"/>
                </a:solidFill>
              </a:rPr>
              <a:t>syniadau</a:t>
            </a:r>
            <a:r>
              <a:rPr lang="en-US" b="1">
                <a:solidFill>
                  <a:schemeClr val="bg1"/>
                </a:solidFill>
              </a:rPr>
              <a:t> </a:t>
            </a:r>
            <a:r>
              <a:rPr lang="en-US" b="1" err="1">
                <a:solidFill>
                  <a:schemeClr val="bg1"/>
                </a:solidFill>
              </a:rPr>
              <a:t>ar</a:t>
            </a:r>
            <a:r>
              <a:rPr lang="en-US" b="1">
                <a:solidFill>
                  <a:schemeClr val="bg1"/>
                </a:solidFill>
              </a:rPr>
              <a:t> </a:t>
            </a:r>
            <a:r>
              <a:rPr lang="en-US" b="1" err="1">
                <a:solidFill>
                  <a:schemeClr val="bg1"/>
                </a:solidFill>
              </a:rPr>
              <a:t>eich</a:t>
            </a:r>
            <a:r>
              <a:rPr lang="en-US" b="1">
                <a:solidFill>
                  <a:schemeClr val="bg1"/>
                </a:solidFill>
              </a:rPr>
              <a:t> </a:t>
            </a:r>
            <a:r>
              <a:rPr lang="en-US" b="1" err="1">
                <a:solidFill>
                  <a:schemeClr val="bg1"/>
                </a:solidFill>
              </a:rPr>
              <a:t>hoff</a:t>
            </a:r>
            <a:r>
              <a:rPr lang="en-US" b="1">
                <a:solidFill>
                  <a:schemeClr val="bg1"/>
                </a:solidFill>
              </a:rPr>
              <a:t> </a:t>
            </a:r>
            <a:r>
              <a:rPr lang="en-US" b="1" err="1">
                <a:solidFill>
                  <a:schemeClr val="bg1"/>
                </a:solidFill>
              </a:rPr>
              <a:t>dopig</a:t>
            </a:r>
            <a:r>
              <a:rPr lang="en-US" b="1">
                <a:solidFill>
                  <a:schemeClr val="bg1"/>
                </a:solidFill>
              </a:rPr>
              <a:t>. Beth </a:t>
            </a:r>
            <a:r>
              <a:rPr lang="en-US" b="1" err="1">
                <a:solidFill>
                  <a:schemeClr val="bg1"/>
                </a:solidFill>
              </a:rPr>
              <a:t>i</a:t>
            </a:r>
            <a:r>
              <a:rPr lang="en-US" b="1">
                <a:solidFill>
                  <a:schemeClr val="bg1"/>
                </a:solidFill>
              </a:rPr>
              <a:t> </a:t>
            </a:r>
            <a:r>
              <a:rPr lang="en-US" b="1" err="1">
                <a:solidFill>
                  <a:schemeClr val="bg1"/>
                </a:solidFill>
              </a:rPr>
              <a:t>chi'n</a:t>
            </a:r>
            <a:r>
              <a:rPr lang="en-US" b="1">
                <a:solidFill>
                  <a:schemeClr val="bg1"/>
                </a:solidFill>
              </a:rPr>
              <a:t> </a:t>
            </a:r>
            <a:r>
              <a:rPr lang="en-US" b="1" err="1">
                <a:solidFill>
                  <a:schemeClr val="bg1"/>
                </a:solidFill>
              </a:rPr>
              <a:t>gwybod</a:t>
            </a:r>
            <a:r>
              <a:rPr lang="en-US" b="1">
                <a:solidFill>
                  <a:schemeClr val="bg1"/>
                </a:solidFill>
              </a:rPr>
              <a:t> a </a:t>
            </a:r>
            <a:r>
              <a:rPr lang="en-US" b="1" err="1">
                <a:solidFill>
                  <a:schemeClr val="bg1"/>
                </a:solidFill>
              </a:rPr>
              <a:t>beth</a:t>
            </a:r>
            <a:r>
              <a:rPr lang="en-US" b="1">
                <a:solidFill>
                  <a:schemeClr val="bg1"/>
                </a:solidFill>
              </a:rPr>
              <a:t> </a:t>
            </a:r>
            <a:r>
              <a:rPr lang="en-US" b="1" err="1">
                <a:solidFill>
                  <a:schemeClr val="bg1"/>
                </a:solidFill>
              </a:rPr>
              <a:t>sydd</a:t>
            </a:r>
            <a:r>
              <a:rPr lang="en-US" b="1">
                <a:solidFill>
                  <a:schemeClr val="bg1"/>
                </a:solidFill>
              </a:rPr>
              <a:t> </a:t>
            </a:r>
            <a:r>
              <a:rPr lang="en-US" b="1" err="1">
                <a:solidFill>
                  <a:schemeClr val="bg1"/>
                </a:solidFill>
              </a:rPr>
              <a:t>angen</a:t>
            </a:r>
            <a:r>
              <a:rPr lang="en-US" b="1">
                <a:solidFill>
                  <a:schemeClr val="bg1"/>
                </a:solidFill>
              </a:rPr>
              <a:t> </a:t>
            </a:r>
            <a:r>
              <a:rPr lang="en-US" b="1" err="1">
                <a:solidFill>
                  <a:schemeClr val="bg1"/>
                </a:solidFill>
              </a:rPr>
              <a:t>ymchwilio</a:t>
            </a:r>
            <a:r>
              <a:rPr lang="en-US" b="1">
                <a:solidFill>
                  <a:schemeClr val="bg1"/>
                </a:solidFill>
              </a:rPr>
              <a:t>? </a:t>
            </a:r>
            <a:endParaRPr lang="en-US" b="1">
              <a:solidFill>
                <a:schemeClr val="bg1"/>
              </a:solidFill>
              <a:ea typeface="Calibri"/>
              <a:cs typeface="Calibri"/>
            </a:endParaRPr>
          </a:p>
          <a:p>
            <a:pPr marL="271145" indent="-271145">
              <a:lnSpc>
                <a:spcPct val="150000"/>
              </a:lnSpc>
              <a:buFont typeface="+mj-lt"/>
              <a:buAutoNum type="arabicPeriod"/>
            </a:pPr>
            <a:r>
              <a:rPr lang="en-US" b="1" err="1">
                <a:solidFill>
                  <a:schemeClr val="bg1"/>
                </a:solidFill>
              </a:rPr>
              <a:t>Ysgrifennwch</a:t>
            </a:r>
            <a:r>
              <a:rPr lang="en-US" b="1">
                <a:solidFill>
                  <a:schemeClr val="bg1"/>
                </a:solidFill>
              </a:rPr>
              <a:t> </a:t>
            </a:r>
            <a:r>
              <a:rPr lang="en-US" b="1" err="1">
                <a:solidFill>
                  <a:schemeClr val="bg1"/>
                </a:solidFill>
              </a:rPr>
              <a:t>geiriau</a:t>
            </a:r>
            <a:r>
              <a:rPr lang="en-US" b="1">
                <a:solidFill>
                  <a:schemeClr val="bg1"/>
                </a:solidFill>
              </a:rPr>
              <a:t> </a:t>
            </a:r>
            <a:r>
              <a:rPr lang="en-US" b="1" err="1">
                <a:solidFill>
                  <a:schemeClr val="bg1"/>
                </a:solidFill>
              </a:rPr>
              <a:t>allweddol</a:t>
            </a:r>
            <a:r>
              <a:rPr lang="en-US" b="1">
                <a:solidFill>
                  <a:schemeClr val="bg1"/>
                </a:solidFill>
              </a:rPr>
              <a:t> neu </a:t>
            </a:r>
            <a:r>
              <a:rPr lang="en-US" b="1" err="1">
                <a:solidFill>
                  <a:schemeClr val="bg1"/>
                </a:solidFill>
              </a:rPr>
              <a:t>brawddetgau</a:t>
            </a:r>
            <a:r>
              <a:rPr lang="en-US" b="1">
                <a:solidFill>
                  <a:schemeClr val="bg1"/>
                </a:solidFill>
              </a:rPr>
              <a:t> </a:t>
            </a:r>
            <a:r>
              <a:rPr lang="en-US" b="1" err="1">
                <a:solidFill>
                  <a:schemeClr val="bg1"/>
                </a:solidFill>
              </a:rPr>
              <a:t>byr</a:t>
            </a:r>
            <a:r>
              <a:rPr lang="en-US" b="1">
                <a:solidFill>
                  <a:schemeClr val="bg1"/>
                </a:solidFill>
              </a:rPr>
              <a:t> - </a:t>
            </a:r>
            <a:r>
              <a:rPr lang="en-US" b="1" err="1">
                <a:solidFill>
                  <a:schemeClr val="bg1"/>
                </a:solidFill>
              </a:rPr>
              <a:t>byddwn</a:t>
            </a:r>
            <a:r>
              <a:rPr lang="en-US" b="1">
                <a:solidFill>
                  <a:schemeClr val="bg1"/>
                </a:solidFill>
              </a:rPr>
              <a:t> </a:t>
            </a:r>
            <a:r>
              <a:rPr lang="en-US" b="1" err="1">
                <a:solidFill>
                  <a:schemeClr val="bg1"/>
                </a:solidFill>
              </a:rPr>
              <a:t>yn</a:t>
            </a:r>
            <a:r>
              <a:rPr lang="en-US" b="1">
                <a:solidFill>
                  <a:schemeClr val="bg1"/>
                </a:solidFill>
              </a:rPr>
              <a:t> </a:t>
            </a:r>
            <a:r>
              <a:rPr lang="en-US" b="1" err="1">
                <a:solidFill>
                  <a:schemeClr val="bg1"/>
                </a:solidFill>
              </a:rPr>
              <a:t>strwythuro</a:t>
            </a:r>
            <a:r>
              <a:rPr lang="en-US" b="1">
                <a:solidFill>
                  <a:schemeClr val="bg1"/>
                </a:solidFill>
              </a:rPr>
              <a:t> </a:t>
            </a:r>
            <a:r>
              <a:rPr lang="en-US" b="1" err="1">
                <a:solidFill>
                  <a:schemeClr val="bg1"/>
                </a:solidFill>
              </a:rPr>
              <a:t>dadl</a:t>
            </a:r>
            <a:r>
              <a:rPr lang="en-US" b="1">
                <a:solidFill>
                  <a:schemeClr val="bg1"/>
                </a:solidFill>
              </a:rPr>
              <a:t> </a:t>
            </a:r>
            <a:r>
              <a:rPr lang="en-US" b="1" err="1">
                <a:solidFill>
                  <a:schemeClr val="bg1"/>
                </a:solidFill>
              </a:rPr>
              <a:t>mewn</a:t>
            </a:r>
            <a:r>
              <a:rPr lang="en-US" b="1">
                <a:solidFill>
                  <a:schemeClr val="bg1"/>
                </a:solidFill>
              </a:rPr>
              <a:t> </a:t>
            </a:r>
            <a:r>
              <a:rPr lang="en-US" b="1" err="1">
                <a:solidFill>
                  <a:schemeClr val="bg1"/>
                </a:solidFill>
              </a:rPr>
              <a:t>ddarlithoedd</a:t>
            </a:r>
            <a:r>
              <a:rPr lang="en-US" b="1">
                <a:solidFill>
                  <a:schemeClr val="bg1"/>
                </a:solidFill>
              </a:rPr>
              <a:t> </a:t>
            </a:r>
            <a:r>
              <a:rPr lang="en-US" b="1" err="1">
                <a:solidFill>
                  <a:schemeClr val="bg1"/>
                </a:solidFill>
              </a:rPr>
              <a:t>i</a:t>
            </a:r>
            <a:r>
              <a:rPr lang="en-US" b="1">
                <a:solidFill>
                  <a:schemeClr val="bg1"/>
                </a:solidFill>
              </a:rPr>
              <a:t> </a:t>
            </a:r>
            <a:r>
              <a:rPr lang="en-US" b="1" err="1">
                <a:solidFill>
                  <a:schemeClr val="bg1"/>
                </a:solidFill>
              </a:rPr>
              <a:t>ddilyn</a:t>
            </a:r>
            <a:r>
              <a:rPr lang="en-US" b="1">
                <a:solidFill>
                  <a:schemeClr val="bg1"/>
                </a:solidFill>
              </a:rPr>
              <a:t> </a:t>
            </a:r>
            <a:endParaRPr lang="en-US" b="1">
              <a:solidFill>
                <a:schemeClr val="bg1"/>
              </a:solidFill>
              <a:ea typeface="Calibri"/>
              <a:cs typeface="Calibri"/>
            </a:endParaRPr>
          </a:p>
        </p:txBody>
      </p:sp>
    </p:spTree>
    <p:extLst>
      <p:ext uri="{BB962C8B-B14F-4D97-AF65-F5344CB8AC3E}">
        <p14:creationId xmlns:p14="http://schemas.microsoft.com/office/powerpoint/2010/main" val="20085678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left)">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300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500"/>
                                        <p:tgtEl>
                                          <p:spTgt spid="13"/>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2" grpId="0" animBg="1"/>
      <p:bldP spid="1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798623C-30E9-07A0-80C7-5C4CABAC9412}"/>
              </a:ext>
            </a:extLst>
          </p:cNvPr>
          <p:cNvGrpSpPr/>
          <p:nvPr/>
        </p:nvGrpSpPr>
        <p:grpSpPr>
          <a:xfrm>
            <a:off x="197068" y="2771777"/>
            <a:ext cx="11628068" cy="3429000"/>
            <a:chOff x="197068" y="2464594"/>
            <a:chExt cx="11628068" cy="3429000"/>
          </a:xfrm>
        </p:grpSpPr>
        <p:pic>
          <p:nvPicPr>
            <p:cNvPr id="2050" name="Picture 2" descr="Mind mapping">
              <a:extLst>
                <a:ext uri="{FF2B5EF4-FFF2-40B4-BE49-F238E27FC236}">
                  <a16:creationId xmlns:a16="http://schemas.microsoft.com/office/drawing/2014/main" id="{A8F8CE37-CA8B-FDC4-4003-25A4BDEC2D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584" b="7760"/>
            <a:stretch>
              <a:fillRect/>
            </a:stretch>
          </p:blipFill>
          <p:spPr bwMode="auto">
            <a:xfrm>
              <a:off x="197068" y="2464594"/>
              <a:ext cx="11628068" cy="3429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6F6A34B-FFD3-9355-E6E3-BC546CC5F5D5}"/>
                </a:ext>
              </a:extLst>
            </p:cNvPr>
            <p:cNvSpPr txBox="1"/>
            <p:nvPr/>
          </p:nvSpPr>
          <p:spPr>
            <a:xfrm>
              <a:off x="5614989" y="4048007"/>
              <a:ext cx="1493044" cy="646331"/>
            </a:xfrm>
            <a:prstGeom prst="rect">
              <a:avLst/>
            </a:prstGeom>
            <a:solidFill>
              <a:schemeClr val="tx2"/>
            </a:solidFill>
          </p:spPr>
          <p:txBody>
            <a:bodyPr wrap="square" rtlCol="0">
              <a:spAutoFit/>
            </a:bodyPr>
            <a:lstStyle/>
            <a:p>
              <a:pPr algn="ctr"/>
              <a:r>
                <a:rPr lang="en-GB" b="1">
                  <a:solidFill>
                    <a:schemeClr val="bg1"/>
                  </a:solidFill>
                  <a:latin typeface="AkzidenzGrotesk" panose="02000903050000020004" pitchFamily="2" charset="0"/>
                </a:rPr>
                <a:t>Academic Writing</a:t>
              </a:r>
            </a:p>
          </p:txBody>
        </p:sp>
      </p:grpSp>
      <p:sp>
        <p:nvSpPr>
          <p:cNvPr id="4" name="Title 1">
            <a:extLst>
              <a:ext uri="{FF2B5EF4-FFF2-40B4-BE49-F238E27FC236}">
                <a16:creationId xmlns:a16="http://schemas.microsoft.com/office/drawing/2014/main" id="{73931222-9FF7-9E32-11D0-50CFC9A9B421}"/>
              </a:ext>
            </a:extLst>
          </p:cNvPr>
          <p:cNvSpPr txBox="1">
            <a:spLocks/>
          </p:cNvSpPr>
          <p:nvPr/>
        </p:nvSpPr>
        <p:spPr>
          <a:xfrm>
            <a:off x="952217" y="1569759"/>
            <a:ext cx="5741478" cy="1323439"/>
          </a:xfrm>
          <a:prstGeom prst="rect">
            <a:avLst/>
          </a:prstGeom>
          <a:noFill/>
        </p:spPr>
        <p:txBody>
          <a:bodyPr wrap="square" lIns="91440" tIns="45720" rIns="91440" bIns="45720" anchor="t">
            <a:spAutoFit/>
          </a:bodyPr>
          <a:lstStyle>
            <a:defPPr>
              <a:defRPr lang="en-US"/>
            </a:defPPr>
            <a:lvl1pPr>
              <a:defRPr sz="4000" b="1" i="1">
                <a:solidFill>
                  <a:schemeClr val="bg1"/>
                </a:solidFill>
                <a:effectLst>
                  <a:outerShdw blurRad="50800" dist="38100" dir="2700000" algn="tl" rotWithShape="0">
                    <a:prstClr val="black">
                      <a:alpha val="40000"/>
                    </a:prstClr>
                  </a:outerShdw>
                </a:effectLst>
                <a:highlight>
                  <a:srgbClr val="000080"/>
                </a:highlight>
                <a:latin typeface="AkzidenzGrotesk" panose="02000903050000020004" pitchFamily="2" charset="0"/>
              </a:defRPr>
            </a:lvl1pPr>
          </a:lstStyle>
          <a:p>
            <a:r>
              <a:rPr lang="en-US" i="0" err="1">
                <a:latin typeface="AkzidenzGrotesk"/>
              </a:rPr>
              <a:t>Trefnu</a:t>
            </a:r>
            <a:r>
              <a:rPr lang="en-US" i="0">
                <a:latin typeface="AkzidenzGrotesk"/>
              </a:rPr>
              <a:t> </a:t>
            </a:r>
            <a:r>
              <a:rPr lang="en-US" i="0" err="1">
                <a:latin typeface="AkzidenzGrotesk"/>
              </a:rPr>
              <a:t>syniadau</a:t>
            </a:r>
            <a:r>
              <a:rPr lang="en-US" i="0">
                <a:latin typeface="AkzidenzGrotesk"/>
              </a:rPr>
              <a:t> </a:t>
            </a:r>
            <a:endParaRPr lang="en-US"/>
          </a:p>
          <a:p>
            <a:r>
              <a:rPr lang="en-US" i="0" err="1">
                <a:latin typeface="AkzidenzGrotesk"/>
              </a:rPr>
              <a:t>Dewud</a:t>
            </a:r>
            <a:r>
              <a:rPr lang="en-US" i="0">
                <a:latin typeface="AkzidenzGrotesk"/>
              </a:rPr>
              <a:t> </a:t>
            </a:r>
            <a:r>
              <a:rPr lang="en-US" i="0" err="1">
                <a:latin typeface="AkzidenzGrotesk"/>
              </a:rPr>
              <a:t>stori</a:t>
            </a:r>
            <a:r>
              <a:rPr lang="en-US" i="0">
                <a:latin typeface="AkzidenzGrotesk"/>
              </a:rPr>
              <a:t> </a:t>
            </a:r>
            <a:endParaRPr lang="en-US"/>
          </a:p>
        </p:txBody>
      </p:sp>
      <p:sp>
        <p:nvSpPr>
          <p:cNvPr id="5" name="TextBox 4">
            <a:extLst>
              <a:ext uri="{FF2B5EF4-FFF2-40B4-BE49-F238E27FC236}">
                <a16:creationId xmlns:a16="http://schemas.microsoft.com/office/drawing/2014/main" id="{D5609B37-B62E-AD0F-D05C-615374E3E52A}"/>
              </a:ext>
            </a:extLst>
          </p:cNvPr>
          <p:cNvSpPr txBox="1"/>
          <p:nvPr/>
        </p:nvSpPr>
        <p:spPr>
          <a:xfrm>
            <a:off x="7426684" y="1717637"/>
            <a:ext cx="4398452" cy="1323439"/>
          </a:xfrm>
          <a:prstGeom prst="rect">
            <a:avLst/>
          </a:prstGeom>
          <a:noFill/>
        </p:spPr>
        <p:txBody>
          <a:bodyPr wrap="square">
            <a:spAutoFit/>
          </a:bodyPr>
          <a:lstStyle/>
          <a:p>
            <a:r>
              <a:rPr lang="en-US" sz="4000" b="1" i="1" noProof="0" err="1">
                <a:solidFill>
                  <a:schemeClr val="bg1"/>
                </a:solidFill>
                <a:effectLst>
                  <a:outerShdw blurRad="50800" dist="38100" dir="2700000" algn="tl" rotWithShape="0">
                    <a:prstClr val="black">
                      <a:alpha val="40000"/>
                    </a:prstClr>
                  </a:outerShdw>
                </a:effectLst>
                <a:highlight>
                  <a:srgbClr val="000080"/>
                </a:highlight>
                <a:latin typeface="AkzidenzGrotesk" panose="02000903050000020004" pitchFamily="2" charset="0"/>
              </a:rPr>
              <a:t>Organise</a:t>
            </a:r>
            <a:r>
              <a:rPr lang="en-US" sz="4000" b="1" i="1" noProof="0">
                <a:solidFill>
                  <a:schemeClr val="bg1"/>
                </a:solidFill>
                <a:effectLst>
                  <a:outerShdw blurRad="50800" dist="38100" dir="2700000" algn="tl" rotWithShape="0">
                    <a:prstClr val="black">
                      <a:alpha val="40000"/>
                    </a:prstClr>
                  </a:outerShdw>
                </a:effectLst>
                <a:highlight>
                  <a:srgbClr val="000080"/>
                </a:highlight>
                <a:latin typeface="AkzidenzGrotesk" panose="02000903050000020004" pitchFamily="2" charset="0"/>
              </a:rPr>
              <a:t> ideas</a:t>
            </a:r>
          </a:p>
          <a:p>
            <a:r>
              <a:rPr lang="en-US" sz="4000" b="1" i="1">
                <a:solidFill>
                  <a:schemeClr val="bg1"/>
                </a:solidFill>
                <a:effectLst>
                  <a:outerShdw blurRad="50800" dist="38100" dir="2700000" algn="tl" rotWithShape="0">
                    <a:prstClr val="black">
                      <a:alpha val="40000"/>
                    </a:prstClr>
                  </a:outerShdw>
                </a:effectLst>
                <a:highlight>
                  <a:srgbClr val="000080"/>
                </a:highlight>
                <a:latin typeface="AkzidenzGrotesk" panose="02000903050000020004" pitchFamily="2" charset="0"/>
              </a:rPr>
              <a:t>Tell a story</a:t>
            </a:r>
            <a:endParaRPr lang="en-GB" sz="4000" i="1">
              <a:effectLst>
                <a:outerShdw blurRad="50800" dist="38100" dir="2700000" algn="tl" rotWithShape="0">
                  <a:prstClr val="black">
                    <a:alpha val="40000"/>
                  </a:prstClr>
                </a:outerShdw>
              </a:effectLst>
            </a:endParaRPr>
          </a:p>
        </p:txBody>
      </p:sp>
    </p:spTree>
    <p:extLst>
      <p:ext uri="{BB962C8B-B14F-4D97-AF65-F5344CB8AC3E}">
        <p14:creationId xmlns:p14="http://schemas.microsoft.com/office/powerpoint/2010/main" val="68178743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22" presetClass="entr" presetSubtype="8" fill="hold" grpId="0" nodeType="afterEffect">
                                  <p:stCondLst>
                                    <p:cond delay="200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500"/>
                                        <p:tgtEl>
                                          <p:spTgt spid="5"/>
                                        </p:tgtEl>
                                      </p:cBhvr>
                                    </p:animEffect>
                                  </p:childTnLst>
                                </p:cTn>
                              </p:par>
                              <p:par>
                                <p:cTn id="12" presetID="22" presetClass="entr" presetSubtype="8"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left)">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9A3095-0607-5FF4-5403-F1D7B46EE283}"/>
            </a:ext>
          </a:extLst>
        </p:cNvPr>
        <p:cNvGrpSpPr/>
        <p:nvPr/>
      </p:nvGrpSpPr>
      <p:grpSpPr>
        <a:xfrm>
          <a:off x="0" y="0"/>
          <a:ext cx="0" cy="0"/>
          <a:chOff x="0" y="0"/>
          <a:chExt cx="0" cy="0"/>
        </a:xfrm>
      </p:grpSpPr>
      <p:sp>
        <p:nvSpPr>
          <p:cNvPr id="16" name="Rectangle: Rounded Corners 15">
            <a:extLst>
              <a:ext uri="{FF2B5EF4-FFF2-40B4-BE49-F238E27FC236}">
                <a16:creationId xmlns:a16="http://schemas.microsoft.com/office/drawing/2014/main" id="{90A4A660-3EDC-3FAE-9647-E077BB7A9D0D}"/>
              </a:ext>
            </a:extLst>
          </p:cNvPr>
          <p:cNvSpPr/>
          <p:nvPr/>
        </p:nvSpPr>
        <p:spPr>
          <a:xfrm>
            <a:off x="4749799" y="3136073"/>
            <a:ext cx="6796881" cy="891491"/>
          </a:xfrm>
          <a:prstGeom prst="roundRect">
            <a:avLst>
              <a:gd name="adj" fmla="val 10000"/>
            </a:avLst>
          </a:prstGeom>
          <a:effectLst>
            <a:outerShdw blurRad="50800" dist="38100" dir="2700000" algn="tl" rotWithShape="0">
              <a:prstClr val="black">
                <a:alpha val="40000"/>
              </a:prstClr>
            </a:outerShdw>
          </a:effectLst>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noProof="0"/>
          </a:p>
        </p:txBody>
      </p:sp>
      <p:sp>
        <p:nvSpPr>
          <p:cNvPr id="2" name="Title 1">
            <a:extLst>
              <a:ext uri="{FF2B5EF4-FFF2-40B4-BE49-F238E27FC236}">
                <a16:creationId xmlns:a16="http://schemas.microsoft.com/office/drawing/2014/main" id="{84D9C67D-AF97-FE5A-464C-FE30122874BF}"/>
              </a:ext>
            </a:extLst>
          </p:cNvPr>
          <p:cNvSpPr>
            <a:spLocks noGrp="1"/>
          </p:cNvSpPr>
          <p:nvPr>
            <p:ph type="title"/>
          </p:nvPr>
        </p:nvSpPr>
        <p:spPr>
          <a:xfrm>
            <a:off x="100013" y="457200"/>
            <a:ext cx="11965781" cy="400050"/>
          </a:xfrm>
        </p:spPr>
        <p:txBody>
          <a:bodyPr anchor="b">
            <a:noAutofit/>
          </a:bodyPr>
          <a:lstStyle/>
          <a:p>
            <a:r>
              <a:rPr lang="en-GB" dirty="0" err="1">
                <a:solidFill>
                  <a:schemeClr val="bg1"/>
                </a:solidFill>
                <a:latin typeface="AkzidenzGrotesk"/>
              </a:rPr>
              <a:t>Dysgu</a:t>
            </a:r>
            <a:r>
              <a:rPr lang="en-GB" dirty="0">
                <a:solidFill>
                  <a:schemeClr val="bg1"/>
                </a:solidFill>
                <a:latin typeface="AkzidenzGrotesk"/>
              </a:rPr>
              <a:t> </a:t>
            </a:r>
            <a:r>
              <a:rPr lang="en-GB" dirty="0" err="1">
                <a:solidFill>
                  <a:schemeClr val="bg1"/>
                </a:solidFill>
                <a:latin typeface="AkzidenzGrotesk"/>
              </a:rPr>
              <a:t>Annibynnol</a:t>
            </a:r>
            <a:r>
              <a:rPr lang="en-GB" dirty="0">
                <a:solidFill>
                  <a:schemeClr val="bg1"/>
                </a:solidFill>
                <a:latin typeface="AkzidenzGrotesk"/>
              </a:rPr>
              <a:t>                             </a:t>
            </a:r>
            <a:r>
              <a:rPr lang="en-GB" i="1" noProof="0" dirty="0">
                <a:solidFill>
                  <a:schemeClr val="bg1"/>
                </a:solidFill>
                <a:latin typeface="AkzidenzGrotesk"/>
              </a:rPr>
              <a:t>Independent Learning</a:t>
            </a:r>
          </a:p>
        </p:txBody>
      </p:sp>
      <p:sp>
        <p:nvSpPr>
          <p:cNvPr id="4" name="Content Placeholder 3">
            <a:extLst>
              <a:ext uri="{FF2B5EF4-FFF2-40B4-BE49-F238E27FC236}">
                <a16:creationId xmlns:a16="http://schemas.microsoft.com/office/drawing/2014/main" id="{7682EAA5-9977-B323-F06B-224CFA460104}"/>
              </a:ext>
            </a:extLst>
          </p:cNvPr>
          <p:cNvSpPr>
            <a:spLocks noGrp="1"/>
          </p:cNvSpPr>
          <p:nvPr>
            <p:ph type="body" sz="half" idx="2"/>
          </p:nvPr>
        </p:nvSpPr>
        <p:spPr>
          <a:xfrm>
            <a:off x="211931" y="1100306"/>
            <a:ext cx="3993023" cy="4768682"/>
          </a:xfrm>
        </p:spPr>
        <p:txBody>
          <a:bodyPr vert="horz" lIns="91440" tIns="45720" rIns="91440" bIns="45720" rtlCol="0" anchor="t">
            <a:normAutofit/>
          </a:bodyPr>
          <a:lstStyle/>
          <a:p>
            <a:r>
              <a:rPr lang="en-GB" sz="2400" b="1" err="1">
                <a:latin typeface="Helvetica"/>
                <a:cs typeface="Helvetica"/>
              </a:rPr>
              <a:t>Dysgu'n</a:t>
            </a:r>
            <a:r>
              <a:rPr lang="en-GB" sz="2400" b="1">
                <a:latin typeface="Helvetica"/>
                <a:cs typeface="Helvetica"/>
              </a:rPr>
              <a:t> </a:t>
            </a:r>
            <a:r>
              <a:rPr lang="en-GB" sz="2400" b="1" err="1">
                <a:latin typeface="Helvetica"/>
                <a:cs typeface="Helvetica"/>
              </a:rPr>
              <a:t>Annibynnol</a:t>
            </a:r>
            <a:r>
              <a:rPr lang="en-GB" sz="2400" b="1">
                <a:latin typeface="Helvetica"/>
                <a:cs typeface="Helvetica"/>
              </a:rPr>
              <a:t> </a:t>
            </a:r>
            <a:endParaRPr lang="en-GB">
              <a:latin typeface="Calibri" panose="020F0502020204030204"/>
              <a:ea typeface="Calibri" panose="020F0502020204030204"/>
              <a:cs typeface="Calibri" panose="020F0502020204030204"/>
            </a:endParaRPr>
          </a:p>
          <a:p>
            <a:r>
              <a:rPr lang="en-GB" sz="2400">
                <a:latin typeface="Helvetica"/>
                <a:cs typeface="Helvetica"/>
              </a:rPr>
              <a:t>O </a:t>
            </a:r>
            <a:r>
              <a:rPr lang="en-GB" sz="2400" err="1">
                <a:latin typeface="Helvetica"/>
                <a:cs typeface="Helvetica"/>
              </a:rPr>
              <a:t>wythnos</a:t>
            </a:r>
            <a:r>
              <a:rPr lang="en-GB" sz="2400">
                <a:latin typeface="Helvetica"/>
                <a:cs typeface="Helvetica"/>
              </a:rPr>
              <a:t> </a:t>
            </a:r>
            <a:r>
              <a:rPr lang="en-GB" sz="2400" err="1">
                <a:latin typeface="Helvetica"/>
                <a:cs typeface="Helvetica"/>
              </a:rPr>
              <a:t>i</a:t>
            </a:r>
            <a:r>
              <a:rPr lang="en-GB" sz="2400">
                <a:latin typeface="Helvetica"/>
                <a:cs typeface="Helvetica"/>
              </a:rPr>
              <a:t> </a:t>
            </a:r>
            <a:r>
              <a:rPr lang="en-GB" sz="2400" err="1">
                <a:latin typeface="Helvetica"/>
                <a:cs typeface="Helvetica"/>
              </a:rPr>
              <a:t>wythnos</a:t>
            </a:r>
            <a:r>
              <a:rPr lang="en-GB" sz="2400">
                <a:latin typeface="Helvetica"/>
                <a:cs typeface="Helvetica"/>
              </a:rPr>
              <a:t> </a:t>
            </a:r>
            <a:r>
              <a:rPr lang="en-GB" sz="2400" err="1">
                <a:latin typeface="Helvetica"/>
                <a:cs typeface="Helvetica"/>
              </a:rPr>
              <a:t>byddwn</a:t>
            </a:r>
            <a:r>
              <a:rPr lang="en-GB" sz="2400">
                <a:latin typeface="Helvetica"/>
                <a:cs typeface="Helvetica"/>
              </a:rPr>
              <a:t> </a:t>
            </a:r>
            <a:r>
              <a:rPr lang="en-GB" sz="2400" err="1">
                <a:latin typeface="Helvetica"/>
                <a:cs typeface="Helvetica"/>
              </a:rPr>
              <a:t>yn</a:t>
            </a:r>
            <a:r>
              <a:rPr lang="en-GB" sz="2400">
                <a:latin typeface="Helvetica"/>
                <a:cs typeface="Helvetica"/>
              </a:rPr>
              <a:t> </a:t>
            </a:r>
            <a:r>
              <a:rPr lang="en-GB" sz="2400" err="1">
                <a:latin typeface="Helvetica"/>
                <a:cs typeface="Helvetica"/>
              </a:rPr>
              <a:t>egluro</a:t>
            </a:r>
            <a:r>
              <a:rPr lang="en-GB" sz="2400">
                <a:latin typeface="Helvetica"/>
                <a:cs typeface="Helvetica"/>
              </a:rPr>
              <a:t>  y </a:t>
            </a:r>
            <a:r>
              <a:rPr lang="en-GB" sz="2400" err="1">
                <a:latin typeface="Helvetica"/>
                <a:cs typeface="Helvetica"/>
              </a:rPr>
              <a:t>gweithgareddau</a:t>
            </a:r>
            <a:r>
              <a:rPr lang="en-GB" sz="2400">
                <a:latin typeface="Helvetica"/>
                <a:cs typeface="Helvetica"/>
              </a:rPr>
              <a:t> </a:t>
            </a:r>
            <a:r>
              <a:rPr lang="en-GB" sz="2400" err="1">
                <a:latin typeface="Helvetica"/>
                <a:cs typeface="Helvetica"/>
              </a:rPr>
              <a:t>bydd</a:t>
            </a:r>
            <a:r>
              <a:rPr lang="en-GB" sz="2400">
                <a:latin typeface="Helvetica"/>
                <a:cs typeface="Helvetica"/>
              </a:rPr>
              <a:t> </a:t>
            </a:r>
            <a:r>
              <a:rPr lang="en-GB" sz="2400" err="1">
                <a:latin typeface="Helvetica"/>
                <a:cs typeface="Helvetica"/>
              </a:rPr>
              <a:t>angen</a:t>
            </a:r>
            <a:r>
              <a:rPr lang="en-GB" sz="2400">
                <a:latin typeface="Helvetica"/>
                <a:cs typeface="Helvetica"/>
              </a:rPr>
              <a:t> </a:t>
            </a:r>
            <a:r>
              <a:rPr lang="en-GB" sz="2400" err="1">
                <a:latin typeface="Helvetica"/>
                <a:cs typeface="Helvetica"/>
              </a:rPr>
              <a:t>i</a:t>
            </a:r>
            <a:r>
              <a:rPr lang="en-GB" sz="2400">
                <a:latin typeface="Helvetica"/>
                <a:cs typeface="Helvetica"/>
              </a:rPr>
              <a:t> chi </a:t>
            </a:r>
            <a:r>
              <a:rPr lang="en-GB" sz="2400" err="1">
                <a:latin typeface="Helvetica"/>
                <a:cs typeface="Helvetica"/>
              </a:rPr>
              <a:t>gwblhau</a:t>
            </a:r>
            <a:r>
              <a:rPr lang="en-GB" sz="2400">
                <a:latin typeface="Helvetica"/>
                <a:cs typeface="Helvetica"/>
              </a:rPr>
              <a:t> </a:t>
            </a:r>
            <a:r>
              <a:rPr lang="en-GB" sz="2400" err="1">
                <a:latin typeface="Helvetica"/>
                <a:cs typeface="Helvetica"/>
              </a:rPr>
              <a:t>yn</a:t>
            </a:r>
            <a:r>
              <a:rPr lang="en-GB" sz="2400">
                <a:latin typeface="Helvetica"/>
                <a:cs typeface="Helvetica"/>
              </a:rPr>
              <a:t> </a:t>
            </a:r>
            <a:r>
              <a:rPr lang="en-GB" sz="2400" err="1">
                <a:latin typeface="Helvetica"/>
                <a:cs typeface="Helvetica"/>
              </a:rPr>
              <a:t>ystod</a:t>
            </a:r>
            <a:r>
              <a:rPr lang="en-GB" sz="2400">
                <a:latin typeface="Helvetica"/>
                <a:cs typeface="Helvetica"/>
              </a:rPr>
              <a:t> </a:t>
            </a:r>
            <a:r>
              <a:rPr lang="en-GB" sz="2400" err="1">
                <a:latin typeface="Helvetica"/>
                <a:cs typeface="Helvetica"/>
              </a:rPr>
              <a:t>eich</a:t>
            </a:r>
            <a:r>
              <a:rPr lang="en-GB" sz="2400">
                <a:latin typeface="Helvetica"/>
                <a:cs typeface="Helvetica"/>
              </a:rPr>
              <a:t> </a:t>
            </a:r>
            <a:r>
              <a:rPr lang="en-GB" sz="2400" err="1">
                <a:latin typeface="Helvetica"/>
                <a:cs typeface="Helvetica"/>
              </a:rPr>
              <a:t>amser</a:t>
            </a:r>
            <a:r>
              <a:rPr lang="en-GB" sz="2400">
                <a:latin typeface="Helvetica"/>
                <a:cs typeface="Helvetica"/>
              </a:rPr>
              <a:t> di-</a:t>
            </a:r>
            <a:r>
              <a:rPr lang="en-GB" sz="2400" err="1">
                <a:latin typeface="Helvetica"/>
                <a:cs typeface="Helvetica"/>
              </a:rPr>
              <a:t>gyswllt</a:t>
            </a:r>
            <a:endParaRPr lang="en-GB" sz="2400" err="1">
              <a:latin typeface="Helvetica"/>
              <a:ea typeface="Calibri" panose="020F0502020204030204"/>
              <a:cs typeface="Helvetica"/>
            </a:endParaRPr>
          </a:p>
          <a:p>
            <a:endParaRPr lang="en-GB" sz="2400">
              <a:latin typeface="Helvetica"/>
              <a:cs typeface="Helvetica"/>
            </a:endParaRPr>
          </a:p>
          <a:p>
            <a:r>
              <a:rPr lang="en-GB" sz="2400" b="1" noProof="0">
                <a:latin typeface="Helvetica" pitchFamily="2" charset="0"/>
              </a:rPr>
              <a:t>Independent Learning</a:t>
            </a:r>
            <a:r>
              <a:rPr lang="en-GB" sz="2400" noProof="0">
                <a:latin typeface="Helvetica" pitchFamily="2" charset="0"/>
              </a:rPr>
              <a:t> will describe activities you need to complete along the rest of the week or asynchronously</a:t>
            </a:r>
          </a:p>
        </p:txBody>
      </p:sp>
      <p:sp>
        <p:nvSpPr>
          <p:cNvPr id="11" name="Rectangle: Rounded Corners 10">
            <a:extLst>
              <a:ext uri="{FF2B5EF4-FFF2-40B4-BE49-F238E27FC236}">
                <a16:creationId xmlns:a16="http://schemas.microsoft.com/office/drawing/2014/main" id="{B5E45901-A766-12C0-914F-F2148EEAFCAA}"/>
              </a:ext>
            </a:extLst>
          </p:cNvPr>
          <p:cNvSpPr/>
          <p:nvPr/>
        </p:nvSpPr>
        <p:spPr>
          <a:xfrm>
            <a:off x="4211632" y="2077343"/>
            <a:ext cx="6796881" cy="891491"/>
          </a:xfrm>
          <a:prstGeom prst="roundRect">
            <a:avLst>
              <a:gd name="adj" fmla="val 10000"/>
            </a:avLst>
          </a:prstGeom>
          <a:effectLst>
            <a:outerShdw blurRad="50800" dist="38100" dir="2700000" algn="tl" rotWithShape="0">
              <a:prstClr val="black">
                <a:alpha val="40000"/>
              </a:prstClr>
            </a:outerShdw>
          </a:effectLst>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noProof="0"/>
          </a:p>
        </p:txBody>
      </p:sp>
      <p:sp>
        <p:nvSpPr>
          <p:cNvPr id="12" name="Rectangle 11" descr="Table with solid fill">
            <a:extLst>
              <a:ext uri="{FF2B5EF4-FFF2-40B4-BE49-F238E27FC236}">
                <a16:creationId xmlns:a16="http://schemas.microsoft.com/office/drawing/2014/main" id="{68090A67-C241-9377-4F45-E3624F677CF6}"/>
              </a:ext>
            </a:extLst>
          </p:cNvPr>
          <p:cNvSpPr/>
          <p:nvPr/>
        </p:nvSpPr>
        <p:spPr>
          <a:xfrm>
            <a:off x="4211631" y="2091569"/>
            <a:ext cx="960293" cy="960293"/>
          </a:xfrm>
          <a:prstGeom prst="rect">
            <a:avLst/>
          </a:prstGeom>
          <a:blipFill>
            <a:blip>
              <a:extLst>
                <a:ext uri="{96DAC541-7B7A-43D3-8B79-37D633B846F1}">
                  <asvg:svgBlip xmlns:asvg="http://schemas.microsoft.com/office/drawing/2016/SVG/main" r:embed="rId2"/>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noProof="0"/>
          </a:p>
        </p:txBody>
      </p:sp>
      <p:sp>
        <p:nvSpPr>
          <p:cNvPr id="13" name="Freeform: Shape 12">
            <a:extLst>
              <a:ext uri="{FF2B5EF4-FFF2-40B4-BE49-F238E27FC236}">
                <a16:creationId xmlns:a16="http://schemas.microsoft.com/office/drawing/2014/main" id="{A85FF8C9-5AC2-CB98-CD24-B2E77D1D421F}"/>
              </a:ext>
            </a:extLst>
          </p:cNvPr>
          <p:cNvSpPr/>
          <p:nvPr/>
        </p:nvSpPr>
        <p:spPr>
          <a:xfrm>
            <a:off x="5815014" y="3197435"/>
            <a:ext cx="6162674" cy="768769"/>
          </a:xfrm>
          <a:custGeom>
            <a:avLst/>
            <a:gdLst>
              <a:gd name="connsiteX0" fmla="*/ 0 w 4714106"/>
              <a:gd name="connsiteY0" fmla="*/ 0 h 1745988"/>
              <a:gd name="connsiteX1" fmla="*/ 4714106 w 4714106"/>
              <a:gd name="connsiteY1" fmla="*/ 0 h 1745988"/>
              <a:gd name="connsiteX2" fmla="*/ 4714106 w 4714106"/>
              <a:gd name="connsiteY2" fmla="*/ 1745988 h 1745988"/>
              <a:gd name="connsiteX3" fmla="*/ 0 w 4714106"/>
              <a:gd name="connsiteY3" fmla="*/ 1745988 h 1745988"/>
              <a:gd name="connsiteX4" fmla="*/ 0 w 4714106"/>
              <a:gd name="connsiteY4" fmla="*/ 0 h 1745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106" h="1745988">
                <a:moveTo>
                  <a:pt x="0" y="0"/>
                </a:moveTo>
                <a:lnTo>
                  <a:pt x="4714106" y="0"/>
                </a:lnTo>
                <a:lnTo>
                  <a:pt x="4714106" y="1745988"/>
                </a:lnTo>
                <a:lnTo>
                  <a:pt x="0" y="174598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4784" tIns="184784" rIns="184784" bIns="184784" numCol="1" spcCol="1270" anchor="ctr" anchorCtr="0">
            <a:noAutofit/>
          </a:bodyPr>
          <a:lstStyle/>
          <a:p>
            <a:pPr marL="0" lvl="0" indent="0" algn="l" defTabSz="1066800">
              <a:lnSpc>
                <a:spcPct val="90000"/>
              </a:lnSpc>
              <a:spcBef>
                <a:spcPct val="0"/>
              </a:spcBef>
              <a:spcAft>
                <a:spcPct val="35000"/>
              </a:spcAft>
              <a:buNone/>
            </a:pPr>
            <a:r>
              <a:rPr lang="en-GB" sz="2400" b="1" i="1" kern="1200" noProof="0"/>
              <a:t>Explore all your module Moodle pages, find GA36 (assessments) and create a table</a:t>
            </a:r>
          </a:p>
        </p:txBody>
      </p:sp>
      <p:sp>
        <p:nvSpPr>
          <p:cNvPr id="14" name="TextBox 13">
            <a:extLst>
              <a:ext uri="{FF2B5EF4-FFF2-40B4-BE49-F238E27FC236}">
                <a16:creationId xmlns:a16="http://schemas.microsoft.com/office/drawing/2014/main" id="{7A24D5BE-813F-82BC-D1AB-F8AD7B1E403A}"/>
              </a:ext>
            </a:extLst>
          </p:cNvPr>
          <p:cNvSpPr txBox="1"/>
          <p:nvPr/>
        </p:nvSpPr>
        <p:spPr>
          <a:xfrm>
            <a:off x="4071088" y="316580"/>
            <a:ext cx="3171033" cy="1083902"/>
          </a:xfrm>
          <a:prstGeom prst="rect">
            <a:avLst/>
          </a:prstGeom>
          <a:noFill/>
        </p:spPr>
        <p:txBody>
          <a:bodyPr wrap="square" lIns="91440" tIns="45720" rIns="91440" bIns="45720" rtlCol="0" anchor="t">
            <a:spAutoFit/>
          </a:bodyPr>
          <a:lstStyle/>
          <a:p>
            <a:r>
              <a:rPr lang="en-GB" sz="3200" b="1" err="1">
                <a:solidFill>
                  <a:schemeClr val="bg1"/>
                </a:solidFill>
                <a:highlight>
                  <a:srgbClr val="000080"/>
                </a:highlight>
                <a:latin typeface="Helvetica"/>
                <a:cs typeface="Helvetica"/>
              </a:rPr>
              <a:t>Wythnos</a:t>
            </a:r>
            <a:r>
              <a:rPr lang="en-GB" sz="3200" b="1">
                <a:solidFill>
                  <a:schemeClr val="bg1"/>
                </a:solidFill>
                <a:highlight>
                  <a:srgbClr val="000080"/>
                </a:highlight>
                <a:latin typeface="Helvetica"/>
                <a:cs typeface="Helvetica"/>
              </a:rPr>
              <a:t> 1:</a:t>
            </a:r>
            <a:endParaRPr lang="en-GB" sz="3200" b="1" noProof="0">
              <a:solidFill>
                <a:schemeClr val="bg1"/>
              </a:solidFill>
              <a:highlight>
                <a:srgbClr val="000080"/>
              </a:highlight>
              <a:latin typeface="Helvetica"/>
              <a:cs typeface="Helvetica"/>
            </a:endParaRPr>
          </a:p>
          <a:p>
            <a:pPr lvl="0"/>
            <a:r>
              <a:rPr lang="en-GB" sz="3200" b="1" i="1" noProof="0">
                <a:solidFill>
                  <a:schemeClr val="bg1"/>
                </a:solidFill>
                <a:highlight>
                  <a:srgbClr val="000080"/>
                </a:highlight>
                <a:latin typeface="Helvetica" pitchFamily="2" charset="0"/>
              </a:rPr>
              <a:t>For Week 1:</a:t>
            </a:r>
          </a:p>
        </p:txBody>
      </p:sp>
      <p:graphicFrame>
        <p:nvGraphicFramePr>
          <p:cNvPr id="15" name="Table 14">
            <a:extLst>
              <a:ext uri="{FF2B5EF4-FFF2-40B4-BE49-F238E27FC236}">
                <a16:creationId xmlns:a16="http://schemas.microsoft.com/office/drawing/2014/main" id="{30A5FE21-9151-6B12-3A10-F25C37014F95}"/>
              </a:ext>
            </a:extLst>
          </p:cNvPr>
          <p:cNvGraphicFramePr>
            <a:graphicFrameLocks noGrp="1"/>
          </p:cNvGraphicFramePr>
          <p:nvPr/>
        </p:nvGraphicFramePr>
        <p:xfrm>
          <a:off x="4286250" y="4364833"/>
          <a:ext cx="7693820" cy="1859280"/>
        </p:xfrm>
        <a:graphic>
          <a:graphicData uri="http://schemas.openxmlformats.org/drawingml/2006/table">
            <a:tbl>
              <a:tblPr firstRow="1" bandRow="1">
                <a:effectLst>
                  <a:outerShdw blurRad="50800" dist="38100" dir="2700000" algn="tl" rotWithShape="0">
                    <a:prstClr val="black">
                      <a:alpha val="40000"/>
                    </a:prstClr>
                  </a:outerShdw>
                </a:effectLst>
                <a:tableStyleId>{00A15C55-8517-42AA-B614-E9B94910E393}</a:tableStyleId>
              </a:tblPr>
              <a:tblGrid>
                <a:gridCol w="1228725">
                  <a:extLst>
                    <a:ext uri="{9D8B030D-6E8A-4147-A177-3AD203B41FA5}">
                      <a16:colId xmlns:a16="http://schemas.microsoft.com/office/drawing/2014/main" val="1219404663"/>
                    </a:ext>
                  </a:extLst>
                </a:gridCol>
                <a:gridCol w="1350169">
                  <a:extLst>
                    <a:ext uri="{9D8B030D-6E8A-4147-A177-3AD203B41FA5}">
                      <a16:colId xmlns:a16="http://schemas.microsoft.com/office/drawing/2014/main" val="3578611414"/>
                    </a:ext>
                  </a:extLst>
                </a:gridCol>
                <a:gridCol w="2514600">
                  <a:extLst>
                    <a:ext uri="{9D8B030D-6E8A-4147-A177-3AD203B41FA5}">
                      <a16:colId xmlns:a16="http://schemas.microsoft.com/office/drawing/2014/main" val="2403262662"/>
                    </a:ext>
                  </a:extLst>
                </a:gridCol>
                <a:gridCol w="2600326">
                  <a:extLst>
                    <a:ext uri="{9D8B030D-6E8A-4147-A177-3AD203B41FA5}">
                      <a16:colId xmlns:a16="http://schemas.microsoft.com/office/drawing/2014/main" val="3997033475"/>
                    </a:ext>
                  </a:extLst>
                </a:gridCol>
              </a:tblGrid>
              <a:tr h="603970">
                <a:tc>
                  <a:txBody>
                    <a:bodyPr/>
                    <a:lstStyle/>
                    <a:p>
                      <a:pPr algn="ctr"/>
                      <a:r>
                        <a:rPr lang="en-GB" b="1" noProof="0">
                          <a:latin typeface="Helvetica" pitchFamily="2" charset="0"/>
                        </a:rPr>
                        <a:t>Module</a:t>
                      </a:r>
                    </a:p>
                  </a:txBody>
                  <a:tcPr/>
                </a:tc>
                <a:tc>
                  <a:txBody>
                    <a:bodyPr/>
                    <a:lstStyle/>
                    <a:p>
                      <a:pPr algn="ctr"/>
                      <a:r>
                        <a:rPr lang="en-GB" b="1" noProof="0">
                          <a:latin typeface="Helvetica" pitchFamily="2" charset="0"/>
                        </a:rPr>
                        <a:t>Date</a:t>
                      </a:r>
                    </a:p>
                  </a:txBody>
                  <a:tcPr/>
                </a:tc>
                <a:tc>
                  <a:txBody>
                    <a:bodyPr/>
                    <a:lstStyle/>
                    <a:p>
                      <a:pPr algn="ctr"/>
                      <a:r>
                        <a:rPr lang="en-GB" b="1" noProof="0" err="1">
                          <a:latin typeface="Helvetica" pitchFamily="2" charset="0"/>
                        </a:rPr>
                        <a:t>Asesiad</a:t>
                      </a:r>
                      <a:r>
                        <a:rPr lang="en-GB" b="1" noProof="0">
                          <a:latin typeface="Helvetica" pitchFamily="2" charset="0"/>
                        </a:rPr>
                        <a:t>/ </a:t>
                      </a:r>
                      <a:r>
                        <a:rPr lang="en-GB" b="1" i="1" noProof="0">
                          <a:latin typeface="Helvetica" pitchFamily="2" charset="0"/>
                        </a:rPr>
                        <a:t>Assessment</a:t>
                      </a:r>
                    </a:p>
                  </a:txBody>
                  <a:tcPr/>
                </a:tc>
                <a:tc>
                  <a:txBody>
                    <a:bodyPr/>
                    <a:lstStyle/>
                    <a:p>
                      <a:pPr algn="ctr"/>
                      <a:r>
                        <a:rPr lang="en-GB" b="1" noProof="0">
                          <a:latin typeface="Helvetica" pitchFamily="2" charset="0"/>
                        </a:rPr>
                        <a:t>Details</a:t>
                      </a:r>
                    </a:p>
                  </a:txBody>
                  <a:tcPr/>
                </a:tc>
                <a:extLst>
                  <a:ext uri="{0D108BD9-81ED-4DB2-BD59-A6C34878D82A}">
                    <a16:rowId xmlns:a16="http://schemas.microsoft.com/office/drawing/2014/main" val="2560991856"/>
                  </a:ext>
                </a:extLst>
              </a:tr>
              <a:tr h="202883">
                <a:tc>
                  <a:txBody>
                    <a:bodyPr/>
                    <a:lstStyle/>
                    <a:p>
                      <a:r>
                        <a:rPr lang="en-GB" sz="1400" noProof="0">
                          <a:latin typeface="Helvetica" pitchFamily="2" charset="0"/>
                        </a:rPr>
                        <a:t>BMSH4200</a:t>
                      </a:r>
                    </a:p>
                  </a:txBody>
                  <a:tcPr/>
                </a:tc>
                <a:tc>
                  <a:txBody>
                    <a:bodyPr/>
                    <a:lstStyle/>
                    <a:p>
                      <a:r>
                        <a:rPr lang="en-GB" sz="1400" noProof="0">
                          <a:latin typeface="Helvetica" pitchFamily="2" charset="0"/>
                        </a:rPr>
                        <a:t>31/10/25</a:t>
                      </a:r>
                    </a:p>
                  </a:txBody>
                  <a:tcPr/>
                </a:tc>
                <a:tc>
                  <a:txBody>
                    <a:bodyPr/>
                    <a:lstStyle/>
                    <a:p>
                      <a:r>
                        <a:rPr lang="en-GB" sz="1400" noProof="0">
                          <a:latin typeface="Helvetica" pitchFamily="2" charset="0"/>
                        </a:rPr>
                        <a:t>Part 1 – Writing</a:t>
                      </a:r>
                    </a:p>
                  </a:txBody>
                  <a:tcPr/>
                </a:tc>
                <a:tc>
                  <a:txBody>
                    <a:bodyPr/>
                    <a:lstStyle/>
                    <a:p>
                      <a:r>
                        <a:rPr lang="en-GB" sz="1400" noProof="0">
                          <a:latin typeface="Helvetica" pitchFamily="2" charset="0"/>
                        </a:rPr>
                        <a:t>500-words…</a:t>
                      </a:r>
                    </a:p>
                  </a:txBody>
                  <a:tcPr/>
                </a:tc>
                <a:extLst>
                  <a:ext uri="{0D108BD9-81ED-4DB2-BD59-A6C34878D82A}">
                    <a16:rowId xmlns:a16="http://schemas.microsoft.com/office/drawing/2014/main" val="1254205182"/>
                  </a:ext>
                </a:extLst>
              </a:tr>
              <a:tr h="183833">
                <a:tc>
                  <a:txBody>
                    <a:bodyPr/>
                    <a:lstStyle/>
                    <a:p>
                      <a:r>
                        <a:rPr lang="en-GB" sz="1400" noProof="0">
                          <a:latin typeface="Helvetica" pitchFamily="2" charset="0"/>
                        </a:rPr>
                        <a:t>BMSH4xxxx</a:t>
                      </a:r>
                    </a:p>
                  </a:txBody>
                  <a:tcPr/>
                </a:tc>
                <a:tc>
                  <a:txBody>
                    <a:bodyPr/>
                    <a:lstStyle/>
                    <a:p>
                      <a:r>
                        <a:rPr lang="en-GB" sz="1400" noProof="0" err="1">
                          <a:latin typeface="Helvetica" pitchFamily="2" charset="0"/>
                        </a:rPr>
                        <a:t>Xx</a:t>
                      </a:r>
                      <a:r>
                        <a:rPr lang="en-GB" sz="1400" noProof="0">
                          <a:latin typeface="Helvetica" pitchFamily="2" charset="0"/>
                        </a:rPr>
                        <a:t>/</a:t>
                      </a:r>
                      <a:r>
                        <a:rPr lang="en-GB" sz="1400" noProof="0" err="1">
                          <a:latin typeface="Helvetica" pitchFamily="2" charset="0"/>
                        </a:rPr>
                        <a:t>yy</a:t>
                      </a:r>
                      <a:r>
                        <a:rPr lang="en-GB" sz="1400" noProof="0">
                          <a:latin typeface="Helvetica" pitchFamily="2" charset="0"/>
                        </a:rPr>
                        <a:t>/</a:t>
                      </a:r>
                      <a:r>
                        <a:rPr lang="en-GB" sz="1400" noProof="0" err="1">
                          <a:latin typeface="Helvetica" pitchFamily="2" charset="0"/>
                        </a:rPr>
                        <a:t>zz</a:t>
                      </a:r>
                      <a:endParaRPr lang="en-GB" sz="1400" noProof="0">
                        <a:latin typeface="Helvetica" pitchFamily="2" charset="0"/>
                      </a:endParaRPr>
                    </a:p>
                  </a:txBody>
                  <a:tcPr/>
                </a:tc>
                <a:tc>
                  <a:txBody>
                    <a:bodyPr/>
                    <a:lstStyle/>
                    <a:p>
                      <a:r>
                        <a:rPr lang="en-GB" sz="1400" noProof="0">
                          <a:latin typeface="Helvetica" pitchFamily="2" charset="0"/>
                        </a:rPr>
                        <a:t>Presentation</a:t>
                      </a:r>
                    </a:p>
                  </a:txBody>
                  <a:tcPr/>
                </a:tc>
                <a:tc>
                  <a:txBody>
                    <a:bodyPr/>
                    <a:lstStyle/>
                    <a:p>
                      <a:r>
                        <a:rPr lang="en-GB" sz="1400" noProof="0">
                          <a:latin typeface="Helvetica" pitchFamily="2" charset="0"/>
                        </a:rPr>
                        <a:t>8 minutes</a:t>
                      </a:r>
                    </a:p>
                  </a:txBody>
                  <a:tcPr/>
                </a:tc>
                <a:extLst>
                  <a:ext uri="{0D108BD9-81ED-4DB2-BD59-A6C34878D82A}">
                    <a16:rowId xmlns:a16="http://schemas.microsoft.com/office/drawing/2014/main" val="334858261"/>
                  </a:ext>
                </a:extLst>
              </a:tr>
              <a:tr h="171926">
                <a:tc>
                  <a:txBody>
                    <a:bodyPr/>
                    <a:lstStyle/>
                    <a:p>
                      <a:r>
                        <a:rPr lang="en-GB" sz="1400" noProof="0">
                          <a:latin typeface="Helvetica" pitchFamily="2" charset="0"/>
                        </a:rPr>
                        <a:t>BMSH4xxxx</a:t>
                      </a:r>
                    </a:p>
                  </a:txBody>
                  <a:tcPr/>
                </a:tc>
                <a:tc>
                  <a:txBody>
                    <a:bodyPr/>
                    <a:lstStyle/>
                    <a:p>
                      <a:r>
                        <a:rPr lang="en-GB" sz="1400" noProof="0" err="1">
                          <a:latin typeface="Helvetica" pitchFamily="2" charset="0"/>
                        </a:rPr>
                        <a:t>Xx</a:t>
                      </a:r>
                      <a:r>
                        <a:rPr lang="en-GB" sz="1400" noProof="0">
                          <a:latin typeface="Helvetica" pitchFamily="2" charset="0"/>
                        </a:rPr>
                        <a:t>/</a:t>
                      </a:r>
                      <a:r>
                        <a:rPr lang="en-GB" sz="1400" noProof="0" err="1">
                          <a:latin typeface="Helvetica" pitchFamily="2" charset="0"/>
                        </a:rPr>
                        <a:t>yy</a:t>
                      </a:r>
                      <a:r>
                        <a:rPr lang="en-GB" sz="1400" noProof="0">
                          <a:latin typeface="Helvetica" pitchFamily="2" charset="0"/>
                        </a:rPr>
                        <a:t>/</a:t>
                      </a:r>
                      <a:r>
                        <a:rPr lang="en-GB" sz="1400" noProof="0" err="1">
                          <a:latin typeface="Helvetica" pitchFamily="2" charset="0"/>
                        </a:rPr>
                        <a:t>zz</a:t>
                      </a:r>
                      <a:endParaRPr lang="en-GB" sz="1400" noProof="0">
                        <a:latin typeface="Helvetica" pitchFamily="2" charset="0"/>
                      </a:endParaRPr>
                    </a:p>
                  </a:txBody>
                  <a:tcPr/>
                </a:tc>
                <a:tc>
                  <a:txBody>
                    <a:bodyPr/>
                    <a:lstStyle/>
                    <a:p>
                      <a:r>
                        <a:rPr lang="en-GB" sz="1400" noProof="0">
                          <a:latin typeface="Helvetica" pitchFamily="2" charset="0"/>
                        </a:rPr>
                        <a:t>Practical</a:t>
                      </a:r>
                    </a:p>
                  </a:txBody>
                  <a:tcPr/>
                </a:tc>
                <a:tc>
                  <a:txBody>
                    <a:bodyPr/>
                    <a:lstStyle/>
                    <a:p>
                      <a:r>
                        <a:rPr lang="en-GB" sz="1400" noProof="0" err="1">
                          <a:latin typeface="Helvetica" pitchFamily="2" charset="0"/>
                        </a:rPr>
                        <a:t>Xyz</a:t>
                      </a:r>
                      <a:r>
                        <a:rPr lang="en-GB" sz="1400" noProof="0">
                          <a:latin typeface="Helvetica" pitchFamily="2" charset="0"/>
                        </a:rPr>
                        <a:t>…</a:t>
                      </a:r>
                    </a:p>
                  </a:txBody>
                  <a:tcPr/>
                </a:tc>
                <a:extLst>
                  <a:ext uri="{0D108BD9-81ED-4DB2-BD59-A6C34878D82A}">
                    <a16:rowId xmlns:a16="http://schemas.microsoft.com/office/drawing/2014/main" val="2725212334"/>
                  </a:ext>
                </a:extLst>
              </a:tr>
              <a:tr h="171926">
                <a:tc>
                  <a:txBody>
                    <a:bodyPr/>
                    <a:lstStyle/>
                    <a:p>
                      <a:r>
                        <a:rPr lang="en-GB" sz="1400" noProof="0">
                          <a:latin typeface="Helvetica" pitchFamily="2" charset="0"/>
                        </a:rPr>
                        <a:t>BMSH4200</a:t>
                      </a:r>
                    </a:p>
                  </a:txBody>
                  <a:tcPr/>
                </a:tc>
                <a:tc>
                  <a:txBody>
                    <a:bodyPr/>
                    <a:lstStyle/>
                    <a:p>
                      <a:r>
                        <a:rPr lang="en-GB" sz="1400" noProof="0">
                          <a:latin typeface="Helvetica" pitchFamily="2" charset="0"/>
                        </a:rPr>
                        <a:t>20/02/26</a:t>
                      </a:r>
                    </a:p>
                  </a:txBody>
                  <a:tcPr/>
                </a:tc>
                <a:tc>
                  <a:txBody>
                    <a:bodyPr/>
                    <a:lstStyle/>
                    <a:p>
                      <a:r>
                        <a:rPr lang="en-GB" sz="1400" noProof="0">
                          <a:latin typeface="Helvetica" pitchFamily="2" charset="0"/>
                        </a:rPr>
                        <a:t>Part 2 - Interview</a:t>
                      </a:r>
                    </a:p>
                  </a:txBody>
                  <a:tcPr/>
                </a:tc>
                <a:tc>
                  <a:txBody>
                    <a:bodyPr/>
                    <a:lstStyle/>
                    <a:p>
                      <a:r>
                        <a:rPr lang="en-GB" sz="1400" noProof="0">
                          <a:latin typeface="Helvetica" pitchFamily="2" charset="0"/>
                        </a:rPr>
                        <a:t>3-5 min recording</a:t>
                      </a:r>
                    </a:p>
                  </a:txBody>
                  <a:tcPr/>
                </a:tc>
                <a:extLst>
                  <a:ext uri="{0D108BD9-81ED-4DB2-BD59-A6C34878D82A}">
                    <a16:rowId xmlns:a16="http://schemas.microsoft.com/office/drawing/2014/main" val="1407318449"/>
                  </a:ext>
                </a:extLst>
              </a:tr>
            </a:tbl>
          </a:graphicData>
        </a:graphic>
      </p:graphicFrame>
      <p:sp>
        <p:nvSpPr>
          <p:cNvPr id="17" name="Freeform: Shape 16">
            <a:extLst>
              <a:ext uri="{FF2B5EF4-FFF2-40B4-BE49-F238E27FC236}">
                <a16:creationId xmlns:a16="http://schemas.microsoft.com/office/drawing/2014/main" id="{0D04F8F1-40AE-2C17-48CE-428D43603E4B}"/>
              </a:ext>
            </a:extLst>
          </p:cNvPr>
          <p:cNvSpPr/>
          <p:nvPr/>
        </p:nvSpPr>
        <p:spPr>
          <a:xfrm>
            <a:off x="5008882" y="2075335"/>
            <a:ext cx="6162674" cy="891491"/>
          </a:xfrm>
          <a:custGeom>
            <a:avLst/>
            <a:gdLst>
              <a:gd name="connsiteX0" fmla="*/ 0 w 4714106"/>
              <a:gd name="connsiteY0" fmla="*/ 0 h 1745988"/>
              <a:gd name="connsiteX1" fmla="*/ 4714106 w 4714106"/>
              <a:gd name="connsiteY1" fmla="*/ 0 h 1745988"/>
              <a:gd name="connsiteX2" fmla="*/ 4714106 w 4714106"/>
              <a:gd name="connsiteY2" fmla="*/ 1745988 h 1745988"/>
              <a:gd name="connsiteX3" fmla="*/ 0 w 4714106"/>
              <a:gd name="connsiteY3" fmla="*/ 1745988 h 1745988"/>
              <a:gd name="connsiteX4" fmla="*/ 0 w 4714106"/>
              <a:gd name="connsiteY4" fmla="*/ 0 h 1745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106" h="1745988">
                <a:moveTo>
                  <a:pt x="0" y="0"/>
                </a:moveTo>
                <a:lnTo>
                  <a:pt x="4714106" y="0"/>
                </a:lnTo>
                <a:lnTo>
                  <a:pt x="4714106" y="1745988"/>
                </a:lnTo>
                <a:lnTo>
                  <a:pt x="0" y="174598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4784" tIns="184784" rIns="184784" bIns="184784" numCol="1" spcCol="1270" anchor="ctr" anchorCtr="0">
            <a:noAutofit/>
          </a:bodyPr>
          <a:lstStyle/>
          <a:p>
            <a:pPr defTabSz="1066800">
              <a:lnSpc>
                <a:spcPct val="90000"/>
              </a:lnSpc>
              <a:spcBef>
                <a:spcPct val="0"/>
              </a:spcBef>
              <a:spcAft>
                <a:spcPct val="35000"/>
              </a:spcAft>
            </a:pPr>
            <a:r>
              <a:rPr lang="en-GB" sz="2400" b="1" err="1"/>
              <a:t>Edrychwch</a:t>
            </a:r>
            <a:r>
              <a:rPr lang="en-GB" sz="2400" b="1"/>
              <a:t> </a:t>
            </a:r>
            <a:r>
              <a:rPr lang="en-GB" sz="2400" b="1" err="1"/>
              <a:t>ar</a:t>
            </a:r>
            <a:r>
              <a:rPr lang="en-GB" sz="2400" b="1"/>
              <a:t> </a:t>
            </a:r>
            <a:r>
              <a:rPr lang="en-GB" sz="2400" b="1" err="1"/>
              <a:t>dudalennau</a:t>
            </a:r>
            <a:r>
              <a:rPr lang="en-GB" sz="2400" b="1"/>
              <a:t> </a:t>
            </a:r>
            <a:r>
              <a:rPr lang="en-GB" sz="2400" b="1" err="1"/>
              <a:t>eich</a:t>
            </a:r>
            <a:r>
              <a:rPr lang="en-GB" sz="2400" b="1"/>
              <a:t> </a:t>
            </a:r>
            <a:r>
              <a:rPr lang="en-GB" sz="2400" b="1" err="1"/>
              <a:t>Modylau</a:t>
            </a:r>
            <a:r>
              <a:rPr lang="en-GB" sz="2400" b="1"/>
              <a:t>. </a:t>
            </a:r>
            <a:r>
              <a:rPr lang="en-GB" sz="2400" b="1" err="1"/>
              <a:t>Dewch</a:t>
            </a:r>
            <a:r>
              <a:rPr lang="en-GB" sz="2400" b="1"/>
              <a:t> o </a:t>
            </a:r>
            <a:r>
              <a:rPr lang="en-GB" sz="2400" b="1" err="1"/>
              <a:t>hyd</a:t>
            </a:r>
            <a:r>
              <a:rPr lang="en-GB" sz="2400" b="1"/>
              <a:t> </a:t>
            </a:r>
            <a:r>
              <a:rPr lang="en-GB" sz="2400" b="1" err="1"/>
              <a:t>i</a:t>
            </a:r>
            <a:r>
              <a:rPr lang="en-GB" sz="2400" b="1" kern="1200" noProof="0"/>
              <a:t> GA36 (</a:t>
            </a:r>
            <a:r>
              <a:rPr lang="en-GB" sz="2400" b="1" err="1"/>
              <a:t>asesiadau</a:t>
            </a:r>
            <a:r>
              <a:rPr lang="en-GB" sz="2400" b="1" kern="1200" noProof="0"/>
              <a:t>)</a:t>
            </a:r>
            <a:r>
              <a:rPr lang="en-GB" sz="2400" b="1"/>
              <a:t> </a:t>
            </a:r>
            <a:r>
              <a:rPr lang="en-GB" sz="2400" b="1" err="1"/>
              <a:t>creuwch</a:t>
            </a:r>
            <a:r>
              <a:rPr lang="en-GB" sz="2400" b="1"/>
              <a:t> </a:t>
            </a:r>
            <a:r>
              <a:rPr lang="en-GB" sz="2400" b="1" err="1"/>
              <a:t>tabl</a:t>
            </a:r>
            <a:endParaRPr lang="en-GB" sz="2400" b="1" kern="1200" noProof="0" err="1"/>
          </a:p>
        </p:txBody>
      </p:sp>
      <p:sp>
        <p:nvSpPr>
          <p:cNvPr id="18" name="Rectangle 17" descr="Table with solid fill">
            <a:extLst>
              <a:ext uri="{FF2B5EF4-FFF2-40B4-BE49-F238E27FC236}">
                <a16:creationId xmlns:a16="http://schemas.microsoft.com/office/drawing/2014/main" id="{B2FF43B2-7244-DC7C-142B-C25AF0A2D71A}"/>
              </a:ext>
            </a:extLst>
          </p:cNvPr>
          <p:cNvSpPr/>
          <p:nvPr/>
        </p:nvSpPr>
        <p:spPr>
          <a:xfrm>
            <a:off x="4854721" y="3079371"/>
            <a:ext cx="960293" cy="960293"/>
          </a:xfrm>
          <a:prstGeom prst="rect">
            <a:avLst/>
          </a:prstGeom>
          <a:blipFill>
            <a:blip>
              <a:extLst>
                <a:ext uri="{96DAC541-7B7A-43D3-8B79-37D633B846F1}">
                  <asvg:svgBlip xmlns:asvg="http://schemas.microsoft.com/office/drawing/2016/SVG/main" r:embed="rId2"/>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noProof="0"/>
          </a:p>
        </p:txBody>
      </p:sp>
      <p:pic>
        <p:nvPicPr>
          <p:cNvPr id="3" name="Picture 2" descr="A diagram of a health system&#10;&#10;AI-generated content may be incorrect.">
            <a:extLst>
              <a:ext uri="{FF2B5EF4-FFF2-40B4-BE49-F238E27FC236}">
                <a16:creationId xmlns:a16="http://schemas.microsoft.com/office/drawing/2014/main" id="{ECF88D73-3E32-C1CD-3C13-6F9A5F7CBC04}"/>
              </a:ext>
            </a:extLst>
          </p:cNvPr>
          <p:cNvPicPr>
            <a:picLocks noChangeAspect="1"/>
          </p:cNvPicPr>
          <p:nvPr/>
        </p:nvPicPr>
        <p:blipFill>
          <a:blip r:embed="rId3"/>
          <a:stretch>
            <a:fillRect/>
          </a:stretch>
        </p:blipFill>
        <p:spPr>
          <a:xfrm>
            <a:off x="10535179" y="1177925"/>
            <a:ext cx="1247775" cy="895350"/>
          </a:xfrm>
          <a:prstGeom prst="rect">
            <a:avLst/>
          </a:prstGeom>
        </p:spPr>
      </p:pic>
    </p:spTree>
    <p:extLst>
      <p:ext uri="{BB962C8B-B14F-4D97-AF65-F5344CB8AC3E}">
        <p14:creationId xmlns:p14="http://schemas.microsoft.com/office/powerpoint/2010/main" val="184093974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wipe(up)">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grpId="0"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wipe(up)">
                                      <p:cBhvr>
                                        <p:cTn id="16" dur="500"/>
                                        <p:tgtEl>
                                          <p:spTgt spid="4">
                                            <p:txEl>
                                              <p:pRg st="1" end="1"/>
                                            </p:txEl>
                                          </p:spTgt>
                                        </p:tgtEl>
                                      </p:cBhvr>
                                    </p:animEffect>
                                  </p:childTnLst>
                                </p:cTn>
                              </p:par>
                            </p:childTnLst>
                          </p:cTn>
                        </p:par>
                        <p:par>
                          <p:cTn id="17" fill="hold">
                            <p:stCondLst>
                              <p:cond delay="500"/>
                            </p:stCondLst>
                            <p:childTnLst>
                              <p:par>
                                <p:cTn id="18" presetID="22" presetClass="entr" presetSubtype="1" fill="hold" grpId="0" nodeType="after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wipe(up)">
                                      <p:cBhvr>
                                        <p:cTn id="20" dur="500"/>
                                        <p:tgtEl>
                                          <p:spTgt spid="4">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wipe(left)">
                                      <p:cBhvr>
                                        <p:cTn id="25" dur="500"/>
                                        <p:tgtEl>
                                          <p:spTgt spid="14"/>
                                        </p:tgtEl>
                                      </p:cBhvr>
                                    </p:animEffect>
                                  </p:childTnLst>
                                </p:cTn>
                              </p:par>
                            </p:childTnLst>
                          </p:cTn>
                        </p:par>
                      </p:childTnLst>
                    </p:cTn>
                  </p:par>
                  <p:par>
                    <p:cTn id="26" fill="hold">
                      <p:stCondLst>
                        <p:cond delay="indefinite"/>
                      </p:stCondLst>
                      <p:childTnLst>
                        <p:par>
                          <p:cTn id="27" fill="hold">
                            <p:stCondLst>
                              <p:cond delay="0"/>
                            </p:stCondLst>
                            <p:childTnLst>
                              <p:par>
                                <p:cTn id="28" presetID="47" presetClass="entr" presetSubtype="0" fill="hold" grpId="0" nodeType="click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fade">
                                      <p:cBhvr>
                                        <p:cTn id="30" dur="1000"/>
                                        <p:tgtEl>
                                          <p:spTgt spid="16"/>
                                        </p:tgtEl>
                                      </p:cBhvr>
                                    </p:animEffect>
                                    <p:anim calcmode="lin" valueType="num">
                                      <p:cBhvr>
                                        <p:cTn id="31" dur="1000" fill="hold"/>
                                        <p:tgtEl>
                                          <p:spTgt spid="16"/>
                                        </p:tgtEl>
                                        <p:attrNameLst>
                                          <p:attrName>ppt_x</p:attrName>
                                        </p:attrNameLst>
                                      </p:cBhvr>
                                      <p:tavLst>
                                        <p:tav tm="0">
                                          <p:val>
                                            <p:strVal val="#ppt_x"/>
                                          </p:val>
                                        </p:tav>
                                        <p:tav tm="100000">
                                          <p:val>
                                            <p:strVal val="#ppt_x"/>
                                          </p:val>
                                        </p:tav>
                                      </p:tavLst>
                                    </p:anim>
                                    <p:anim calcmode="lin" valueType="num">
                                      <p:cBhvr>
                                        <p:cTn id="32" dur="1000" fill="hold"/>
                                        <p:tgtEl>
                                          <p:spTgt spid="16"/>
                                        </p:tgtEl>
                                        <p:attrNameLst>
                                          <p:attrName>ppt_y</p:attrName>
                                        </p:attrNameLst>
                                      </p:cBhvr>
                                      <p:tavLst>
                                        <p:tav tm="0">
                                          <p:val>
                                            <p:strVal val="#ppt_y-.1"/>
                                          </p:val>
                                        </p:tav>
                                        <p:tav tm="100000">
                                          <p:val>
                                            <p:strVal val="#ppt_y"/>
                                          </p:val>
                                        </p:tav>
                                      </p:tavLst>
                                    </p:anim>
                                  </p:childTnLst>
                                </p:cTn>
                              </p:par>
                              <p:par>
                                <p:cTn id="33" presetID="47"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1000"/>
                                        <p:tgtEl>
                                          <p:spTgt spid="11"/>
                                        </p:tgtEl>
                                      </p:cBhvr>
                                    </p:animEffect>
                                    <p:anim calcmode="lin" valueType="num">
                                      <p:cBhvr>
                                        <p:cTn id="36" dur="1000" fill="hold"/>
                                        <p:tgtEl>
                                          <p:spTgt spid="11"/>
                                        </p:tgtEl>
                                        <p:attrNameLst>
                                          <p:attrName>ppt_x</p:attrName>
                                        </p:attrNameLst>
                                      </p:cBhvr>
                                      <p:tavLst>
                                        <p:tav tm="0">
                                          <p:val>
                                            <p:strVal val="#ppt_x"/>
                                          </p:val>
                                        </p:tav>
                                        <p:tav tm="100000">
                                          <p:val>
                                            <p:strVal val="#ppt_x"/>
                                          </p:val>
                                        </p:tav>
                                      </p:tavLst>
                                    </p:anim>
                                    <p:anim calcmode="lin" valueType="num">
                                      <p:cBhvr>
                                        <p:cTn id="37" dur="1000" fill="hold"/>
                                        <p:tgtEl>
                                          <p:spTgt spid="11"/>
                                        </p:tgtEl>
                                        <p:attrNameLst>
                                          <p:attrName>ppt_y</p:attrName>
                                        </p:attrNameLst>
                                      </p:cBhvr>
                                      <p:tavLst>
                                        <p:tav tm="0">
                                          <p:val>
                                            <p:strVal val="#ppt_y-.1"/>
                                          </p:val>
                                        </p:tav>
                                        <p:tav tm="100000">
                                          <p:val>
                                            <p:strVal val="#ppt_y"/>
                                          </p:val>
                                        </p:tav>
                                      </p:tavLst>
                                    </p:anim>
                                  </p:childTnLst>
                                </p:cTn>
                              </p:par>
                              <p:par>
                                <p:cTn id="38" presetID="47" presetClass="entr" presetSubtype="0" fill="hold" grpId="0" nodeType="with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1000"/>
                                        <p:tgtEl>
                                          <p:spTgt spid="12"/>
                                        </p:tgtEl>
                                      </p:cBhvr>
                                    </p:animEffect>
                                    <p:anim calcmode="lin" valueType="num">
                                      <p:cBhvr>
                                        <p:cTn id="41" dur="1000" fill="hold"/>
                                        <p:tgtEl>
                                          <p:spTgt spid="12"/>
                                        </p:tgtEl>
                                        <p:attrNameLst>
                                          <p:attrName>ppt_x</p:attrName>
                                        </p:attrNameLst>
                                      </p:cBhvr>
                                      <p:tavLst>
                                        <p:tav tm="0">
                                          <p:val>
                                            <p:strVal val="#ppt_x"/>
                                          </p:val>
                                        </p:tav>
                                        <p:tav tm="100000">
                                          <p:val>
                                            <p:strVal val="#ppt_x"/>
                                          </p:val>
                                        </p:tav>
                                      </p:tavLst>
                                    </p:anim>
                                    <p:anim calcmode="lin" valueType="num">
                                      <p:cBhvr>
                                        <p:cTn id="42" dur="1000" fill="hold"/>
                                        <p:tgtEl>
                                          <p:spTgt spid="12"/>
                                        </p:tgtEl>
                                        <p:attrNameLst>
                                          <p:attrName>ppt_y</p:attrName>
                                        </p:attrNameLst>
                                      </p:cBhvr>
                                      <p:tavLst>
                                        <p:tav tm="0">
                                          <p:val>
                                            <p:strVal val="#ppt_y-.1"/>
                                          </p:val>
                                        </p:tav>
                                        <p:tav tm="100000">
                                          <p:val>
                                            <p:strVal val="#ppt_y"/>
                                          </p:val>
                                        </p:tav>
                                      </p:tavLst>
                                    </p:anim>
                                  </p:childTnLst>
                                </p:cTn>
                              </p:par>
                              <p:par>
                                <p:cTn id="43" presetID="47" presetClass="entr" presetSubtype="0" fill="hold" grpId="0" nodeType="withEffect">
                                  <p:stCondLst>
                                    <p:cond delay="0"/>
                                  </p:stCondLst>
                                  <p:childTnLst>
                                    <p:set>
                                      <p:cBhvr>
                                        <p:cTn id="44" dur="1" fill="hold">
                                          <p:stCondLst>
                                            <p:cond delay="0"/>
                                          </p:stCondLst>
                                        </p:cTn>
                                        <p:tgtEl>
                                          <p:spTgt spid="13"/>
                                        </p:tgtEl>
                                        <p:attrNameLst>
                                          <p:attrName>style.visibility</p:attrName>
                                        </p:attrNameLst>
                                      </p:cBhvr>
                                      <p:to>
                                        <p:strVal val="visible"/>
                                      </p:to>
                                    </p:set>
                                    <p:animEffect transition="in" filter="fade">
                                      <p:cBhvr>
                                        <p:cTn id="45" dur="1000"/>
                                        <p:tgtEl>
                                          <p:spTgt spid="13"/>
                                        </p:tgtEl>
                                      </p:cBhvr>
                                    </p:animEffect>
                                    <p:anim calcmode="lin" valueType="num">
                                      <p:cBhvr>
                                        <p:cTn id="46" dur="1000" fill="hold"/>
                                        <p:tgtEl>
                                          <p:spTgt spid="13"/>
                                        </p:tgtEl>
                                        <p:attrNameLst>
                                          <p:attrName>ppt_x</p:attrName>
                                        </p:attrNameLst>
                                      </p:cBhvr>
                                      <p:tavLst>
                                        <p:tav tm="0">
                                          <p:val>
                                            <p:strVal val="#ppt_x"/>
                                          </p:val>
                                        </p:tav>
                                        <p:tav tm="100000">
                                          <p:val>
                                            <p:strVal val="#ppt_x"/>
                                          </p:val>
                                        </p:tav>
                                      </p:tavLst>
                                    </p:anim>
                                    <p:anim calcmode="lin" valueType="num">
                                      <p:cBhvr>
                                        <p:cTn id="47" dur="1000" fill="hold"/>
                                        <p:tgtEl>
                                          <p:spTgt spid="13"/>
                                        </p:tgtEl>
                                        <p:attrNameLst>
                                          <p:attrName>ppt_y</p:attrName>
                                        </p:attrNameLst>
                                      </p:cBhvr>
                                      <p:tavLst>
                                        <p:tav tm="0">
                                          <p:val>
                                            <p:strVal val="#ppt_y-.1"/>
                                          </p:val>
                                        </p:tav>
                                        <p:tav tm="100000">
                                          <p:val>
                                            <p:strVal val="#ppt_y"/>
                                          </p:val>
                                        </p:tav>
                                      </p:tavLst>
                                    </p:anim>
                                  </p:childTnLst>
                                </p:cTn>
                              </p:par>
                              <p:par>
                                <p:cTn id="48" presetID="47" presetClass="entr" presetSubtype="0" fill="hold" grpId="0" nodeType="with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par>
                                <p:cTn id="53" presetID="47" presetClass="entr" presetSubtype="0" fill="hold" grpId="0" nodeType="withEffect">
                                  <p:stCondLst>
                                    <p:cond delay="0"/>
                                  </p:stCondLst>
                                  <p:childTnLst>
                                    <p:set>
                                      <p:cBhvr>
                                        <p:cTn id="54" dur="1" fill="hold">
                                          <p:stCondLst>
                                            <p:cond delay="0"/>
                                          </p:stCondLst>
                                        </p:cTn>
                                        <p:tgtEl>
                                          <p:spTgt spid="18"/>
                                        </p:tgtEl>
                                        <p:attrNameLst>
                                          <p:attrName>style.visibility</p:attrName>
                                        </p:attrNameLst>
                                      </p:cBhvr>
                                      <p:to>
                                        <p:strVal val="visible"/>
                                      </p:to>
                                    </p:set>
                                    <p:animEffect transition="in" filter="fade">
                                      <p:cBhvr>
                                        <p:cTn id="55" dur="1000"/>
                                        <p:tgtEl>
                                          <p:spTgt spid="18"/>
                                        </p:tgtEl>
                                      </p:cBhvr>
                                    </p:animEffect>
                                    <p:anim calcmode="lin" valueType="num">
                                      <p:cBhvr>
                                        <p:cTn id="56" dur="1000" fill="hold"/>
                                        <p:tgtEl>
                                          <p:spTgt spid="18"/>
                                        </p:tgtEl>
                                        <p:attrNameLst>
                                          <p:attrName>ppt_x</p:attrName>
                                        </p:attrNameLst>
                                      </p:cBhvr>
                                      <p:tavLst>
                                        <p:tav tm="0">
                                          <p:val>
                                            <p:strVal val="#ppt_x"/>
                                          </p:val>
                                        </p:tav>
                                        <p:tav tm="100000">
                                          <p:val>
                                            <p:strVal val="#ppt_x"/>
                                          </p:val>
                                        </p:tav>
                                      </p:tavLst>
                                    </p:anim>
                                    <p:anim calcmode="lin" valueType="num">
                                      <p:cBhvr>
                                        <p:cTn id="57" dur="1000" fill="hold"/>
                                        <p:tgtEl>
                                          <p:spTgt spid="18"/>
                                        </p:tgtEl>
                                        <p:attrNameLst>
                                          <p:attrName>ppt_y</p:attrName>
                                        </p:attrNameLst>
                                      </p:cBhvr>
                                      <p:tavLst>
                                        <p:tav tm="0">
                                          <p:val>
                                            <p:strVal val="#ppt_y-.1"/>
                                          </p:val>
                                        </p:tav>
                                        <p:tav tm="100000">
                                          <p:val>
                                            <p:strVal val="#ppt_y"/>
                                          </p:val>
                                        </p:tav>
                                      </p:tavLst>
                                    </p:anim>
                                  </p:childTnLst>
                                </p:cTn>
                              </p:par>
                            </p:childTnLst>
                          </p:cTn>
                        </p:par>
                        <p:par>
                          <p:cTn id="58" fill="hold">
                            <p:stCondLst>
                              <p:cond delay="1000"/>
                            </p:stCondLst>
                            <p:childTnLst>
                              <p:par>
                                <p:cTn id="59" presetID="10" presetClass="entr" presetSubtype="0" fill="hold" nodeType="afterEffect">
                                  <p:stCondLst>
                                    <p:cond delay="3000"/>
                                  </p:stCondLst>
                                  <p:childTnLst>
                                    <p:set>
                                      <p:cBhvr>
                                        <p:cTn id="60" dur="1" fill="hold">
                                          <p:stCondLst>
                                            <p:cond delay="0"/>
                                          </p:stCondLst>
                                        </p:cTn>
                                        <p:tgtEl>
                                          <p:spTgt spid="15"/>
                                        </p:tgtEl>
                                        <p:attrNameLst>
                                          <p:attrName>style.visibility</p:attrName>
                                        </p:attrNameLst>
                                      </p:cBhvr>
                                      <p:to>
                                        <p:strVal val="visible"/>
                                      </p:to>
                                    </p:set>
                                    <p:animEffect transition="in" filter="fade">
                                      <p:cBhvr>
                                        <p:cTn id="6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2" grpId="0"/>
      <p:bldP spid="4" grpId="0" build="p"/>
      <p:bldP spid="11" grpId="0" animBg="1"/>
      <p:bldP spid="12" grpId="0" animBg="1"/>
      <p:bldP spid="13" grpId="0"/>
      <p:bldP spid="14" grpId="0"/>
      <p:bldP spid="17" grpId="0"/>
      <p:bldP spid="18" grpId="0" animBg="1"/>
    </p:bldLst>
  </p:timing>
</p:sld>
</file>

<file path=ppt/theme/theme1.xml><?xml version="1.0" encoding="utf-8"?>
<a:theme xmlns:a="http://schemas.openxmlformats.org/drawingml/2006/main" name="Office Theme">
  <a:themeElements>
    <a:clrScheme name="UWTSD">
      <a:dk1>
        <a:srgbClr val="003E5B"/>
      </a:dk1>
      <a:lt1>
        <a:sysClr val="window" lastClr="FFFFFF"/>
      </a:lt1>
      <a:dk2>
        <a:srgbClr val="28235D"/>
      </a:dk2>
      <a:lt2>
        <a:srgbClr val="A6C5D9"/>
      </a:lt2>
      <a:accent1>
        <a:srgbClr val="00BFD9"/>
      </a:accent1>
      <a:accent2>
        <a:srgbClr val="00B5B0"/>
      </a:accent2>
      <a:accent3>
        <a:srgbClr val="AFD24A"/>
      </a:accent3>
      <a:accent4>
        <a:srgbClr val="DB2461"/>
      </a:accent4>
      <a:accent5>
        <a:srgbClr val="FEBE10"/>
      </a:accent5>
      <a:accent6>
        <a:srgbClr val="28235D"/>
      </a:accent6>
      <a:hlink>
        <a:srgbClr val="28235D"/>
      </a:hlink>
      <a:folHlink>
        <a:srgbClr val="DB246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UWTSD">
      <a:dk1>
        <a:srgbClr val="003E5B"/>
      </a:dk1>
      <a:lt1>
        <a:sysClr val="window" lastClr="FFFFFF"/>
      </a:lt1>
      <a:dk2>
        <a:srgbClr val="28235D"/>
      </a:dk2>
      <a:lt2>
        <a:srgbClr val="A6C5D9"/>
      </a:lt2>
      <a:accent1>
        <a:srgbClr val="00BFD9"/>
      </a:accent1>
      <a:accent2>
        <a:srgbClr val="00B5B0"/>
      </a:accent2>
      <a:accent3>
        <a:srgbClr val="AFD24A"/>
      </a:accent3>
      <a:accent4>
        <a:srgbClr val="DB2461"/>
      </a:accent4>
      <a:accent5>
        <a:srgbClr val="FEBE10"/>
      </a:accent5>
      <a:accent6>
        <a:srgbClr val="28235D"/>
      </a:accent6>
      <a:hlink>
        <a:srgbClr val="28235D"/>
      </a:hlink>
      <a:folHlink>
        <a:srgbClr val="DB246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1797</Words>
  <Application>Microsoft Office PowerPoint</Application>
  <PresentationFormat>Widescreen</PresentationFormat>
  <Paragraphs>222</Paragraphs>
  <Slides>14</Slides>
  <Notes>11</Notes>
  <HiddenSlides>1</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14</vt:i4>
      </vt:variant>
    </vt:vector>
  </HeadingPairs>
  <TitlesOfParts>
    <vt:vector size="24" baseType="lpstr">
      <vt:lpstr>AkzidenzGrotesk</vt:lpstr>
      <vt:lpstr>Arial</vt:lpstr>
      <vt:lpstr>Calibri</vt:lpstr>
      <vt:lpstr>Calibri Light</vt:lpstr>
      <vt:lpstr>Fira Sans</vt:lpstr>
      <vt:lpstr>Fira Sans Extra Condensed Medium</vt:lpstr>
      <vt:lpstr>Helvetica</vt:lpstr>
      <vt:lpstr>Office Theme</vt:lpstr>
      <vt:lpstr>Custom Design</vt:lpstr>
      <vt:lpstr>1_Custom Design</vt:lpstr>
      <vt:lpstr>PowerPoint Presentation</vt:lpstr>
      <vt:lpstr>Gwirio hyder                 Checking in</vt:lpstr>
      <vt:lpstr>Tasg o'r Wythnos Groeso… sut aeth hi?  Task from Welcome Week… how did it go?</vt:lpstr>
      <vt:lpstr>Beth sy'n gweithio i chi?</vt:lpstr>
      <vt:lpstr>Support as Lifelong Learners</vt:lpstr>
      <vt:lpstr>PowerPoint Presentation</vt:lpstr>
      <vt:lpstr>PowerPoint Presentation</vt:lpstr>
      <vt:lpstr>PowerPoint Presentation</vt:lpstr>
      <vt:lpstr>PowerPoint Presentation</vt:lpstr>
      <vt:lpstr>Dysgu Annibynnol                              Independent Learning</vt:lpstr>
      <vt:lpstr>Rhan 1– Ysgrifennu'n Academiadd  Part 1-Academic Writing</vt:lpstr>
      <vt:lpstr>Byrlymu Syniadau </vt:lpstr>
      <vt:lpstr>PowerPoint Presentation</vt:lpstr>
      <vt:lpstr>Dysgu Annibynnol                             Independent Learning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Maria Trevino Gonzalez</cp:lastModifiedBy>
  <cp:revision>1</cp:revision>
  <cp:lastPrinted>2022-09-04T21:06:10Z</cp:lastPrinted>
  <dcterms:created xsi:type="dcterms:W3CDTF">2019-09-12T10:20:23Z</dcterms:created>
  <dcterms:modified xsi:type="dcterms:W3CDTF">2026-09-27T11:40:14Z</dcterms:modified>
</cp:coreProperties>
</file>