
<file path=[Content_Types].xml><?xml version="1.0" encoding="utf-8"?>
<Types xmlns="http://schemas.openxmlformats.org/package/2006/content-types">
  <Default Extension="jpeg" ContentType="image/jpeg"/>
  <Default Extension="rels" ContentType="application/vnd.openxmlformats-package.relationships+xml"/>
  <Default Extension="xml" ContentType="application/xml"/>
  <Default Extension="tiff" ContentType="image/tiff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 autoCompressPictures="0">
  <p:sldMasterIdLst>
    <p:sldMasterId id="2147483648" r:id="rId1"/>
  </p:sldMasterIdLst>
  <p:sldIdLst>
    <p:sldId id="256" r:id="rId2"/>
    <p:sldId id="1041" r:id="rId3"/>
    <p:sldId id="1042" r:id="rId4"/>
    <p:sldId id="1043" r:id="rId5"/>
    <p:sldId id="1044" r:id="rId6"/>
    <p:sldId id="1045" r:id="rId7"/>
  </p:sldIdLst>
  <p:sldSz cx="12192000" cy="6858000"/>
  <p:notesSz cx="6858000" cy="9144000"/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32767"/>
    </p:ext>
    <p:ext uri="{FD5EFAAD-0ECE-453E-9831-46B23BE46B34}">
      <p15:chartTrackingRefBased xmlns:p15="http://schemas.microsoft.com/office/powerpoint/2012/main" val="1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 lastView="sldThumbnailView">
  <p:normalViewPr horzBarState="maximized">
    <p:restoredLeft sz="15638"/>
    <p:restoredTop sz="94618"/>
  </p:normalViewPr>
  <p:slideViewPr>
    <p:cSldViewPr snapToGrid="0" snapToObjects="1">
      <p:cViewPr varScale="1">
        <p:scale>
          <a:sx n="93" d="100"/>
          <a:sy n="93" d="100"/>
        </p:scale>
        <p:origin x="472" y="200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presProps" Target="presProps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tableStyles" Target="tableStyles.xml"/><Relationship Id="rId5" Type="http://schemas.openxmlformats.org/officeDocument/2006/relationships/slide" Target="slides/slide4.xml"/><Relationship Id="rId10" Type="http://schemas.openxmlformats.org/officeDocument/2006/relationships/theme" Target="theme/theme1.xml"/><Relationship Id="rId4" Type="http://schemas.openxmlformats.org/officeDocument/2006/relationships/slide" Target="slides/slide3.xml"/><Relationship Id="rId9" Type="http://schemas.openxmlformats.org/officeDocument/2006/relationships/viewProps" Target="viewProps.xml"/></Relationship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EBC07923-E156-0447-8753-7C4354293960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1524000" y="1122363"/>
            <a:ext cx="9144000" cy="2387600"/>
          </a:xfrm>
        </p:spPr>
        <p:txBody>
          <a:bodyPr anchor="b"/>
          <a:lstStyle>
            <a:lvl1pPr algn="ctr">
              <a:defRPr sz="6000"/>
            </a:lvl1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22EF80FB-5037-3544-9AFC-349A1DA1797F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1524000" y="3602038"/>
            <a:ext cx="9144000" cy="1655762"/>
          </a:xfrm>
        </p:spPr>
        <p:txBody>
          <a:bodyPr/>
          <a:lstStyle>
            <a:lvl1pPr marL="0" indent="0" algn="ctr">
              <a:buNone/>
              <a:defRPr sz="2400"/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r>
              <a:rPr lang="en-US"/>
              <a:t>Click to edit Master subtitle style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F3E05C4D-3B41-CA49-B14C-CC2BD40B0560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FCED981-E3A7-114F-AB87-C937E7520681}" type="datetimeFigureOut">
              <a:rPr lang="en-US" smtClean="0"/>
              <a:t>2/4/21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0C2A0592-8193-A842-B49F-86557378C13E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0EC3F579-64F0-DB45-BCAB-BB715C8B8C23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D6B0726-D28F-9242-87DA-CD60D67AC586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120013360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644BA47F-C38F-CB4E-A7A9-A552FB67BCFD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283C20C7-CA55-EA49-A971-8AA9C1A97C22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A3FF2FEA-69E5-D748-B6CC-3FFB8A778D4F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FCED981-E3A7-114F-AB87-C937E7520681}" type="datetimeFigureOut">
              <a:rPr lang="en-US" smtClean="0"/>
              <a:t>2/4/21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331D04BD-7F8F-AB41-85CE-3BE2CF5830F8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2B663F1B-AE2D-CE48-8B9F-8D777EA3C398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D6B0726-D28F-9242-87DA-CD60D67AC586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482332885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9143FBE1-02B6-2343-B483-DE0D80DA1D03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1850" y="1709738"/>
            <a:ext cx="10515600" cy="2852737"/>
          </a:xfrm>
        </p:spPr>
        <p:txBody>
          <a:bodyPr anchor="b"/>
          <a:lstStyle>
            <a:lvl1pPr>
              <a:defRPr sz="6000"/>
            </a:lvl1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FAF21883-8CFA-5A4D-9011-DBCF27AE8612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31850" y="4589463"/>
            <a:ext cx="10515600" cy="1500187"/>
          </a:xfrm>
        </p:spPr>
        <p:txBody>
          <a:bodyPr/>
          <a:lstStyle>
            <a:lvl1pPr marL="0" indent="0">
              <a:buNone/>
              <a:defRPr sz="24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52838724-0AB4-4B46-BC4A-3A14EE41F259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FCED981-E3A7-114F-AB87-C937E7520681}" type="datetimeFigureOut">
              <a:rPr lang="en-US" smtClean="0"/>
              <a:t>2/4/21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D23578A6-2E9E-C649-B24F-F96D0A8ABC2A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8934FAF6-5E77-C848-AA68-0DC622FDD306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D6B0726-D28F-9242-87DA-CD60D67AC586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4073425384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0E23149D-F9CD-BC4D-B1BC-BDDE7B954E87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6B92ED89-9D76-0346-B381-9934BD08E3B4}"/>
              </a:ext>
            </a:extLst>
          </p:cNvPr>
          <p:cNvSpPr>
            <a:spLocks noGrp="1"/>
          </p:cNvSpPr>
          <p:nvPr>
            <p:ph sz="half" idx="1"/>
          </p:nvPr>
        </p:nvSpPr>
        <p:spPr>
          <a:xfrm>
            <a:off x="838200" y="1825625"/>
            <a:ext cx="5181600" cy="4351338"/>
          </a:xfrm>
        </p:spPr>
        <p:txBody>
          <a:bodyPr/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8163D0B4-D3C3-8347-9A62-F247C5FAF106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6172200" y="1825625"/>
            <a:ext cx="5181600" cy="4351338"/>
          </a:xfrm>
        </p:spPr>
        <p:txBody>
          <a:bodyPr/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B3F1740D-D39A-2243-8965-D5E859D85730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FCED981-E3A7-114F-AB87-C937E7520681}" type="datetimeFigureOut">
              <a:rPr lang="en-US" smtClean="0"/>
              <a:t>2/4/21</a:t>
            </a:fld>
            <a:endParaRPr lang="en-US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4E21B06F-2FF5-DC4C-98F5-EE02861C7019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51381F30-C93F-AB44-9BA2-5F0107F327BD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D6B0726-D28F-9242-87DA-CD60D67AC586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67061989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22F50234-1AF6-B04C-BEBE-70B5B44753F2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9788" y="365125"/>
            <a:ext cx="10515600" cy="1325563"/>
          </a:xfrm>
        </p:spPr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9C8C70BF-563C-AC4B-84BB-7497610C2861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39788" y="1681163"/>
            <a:ext cx="5157787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F6DAEFEC-FCB8-C242-A641-F0431C966F74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839788" y="2505075"/>
            <a:ext cx="5157787" cy="3684588"/>
          </a:xfrm>
        </p:spPr>
        <p:txBody>
          <a:bodyPr/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5" name="Text Placeholder 4">
            <a:extLst>
              <a:ext uri="{FF2B5EF4-FFF2-40B4-BE49-F238E27FC236}">
                <a16:creationId xmlns:a16="http://schemas.microsoft.com/office/drawing/2014/main" id="{6AE7A0BB-7035-C84A-8FB6-A6BBEA260209}"/>
              </a:ext>
            </a:extLst>
          </p:cNvPr>
          <p:cNvSpPr>
            <a:spLocks noGrp="1"/>
          </p:cNvSpPr>
          <p:nvPr>
            <p:ph type="body" sz="quarter" idx="3"/>
          </p:nvPr>
        </p:nvSpPr>
        <p:spPr>
          <a:xfrm>
            <a:off x="6172200" y="1681163"/>
            <a:ext cx="5183188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6" name="Content Placeholder 5">
            <a:extLst>
              <a:ext uri="{FF2B5EF4-FFF2-40B4-BE49-F238E27FC236}">
                <a16:creationId xmlns:a16="http://schemas.microsoft.com/office/drawing/2014/main" id="{0664E227-5558-4C4C-B42E-3B52A1DA5F59}"/>
              </a:ext>
            </a:extLst>
          </p:cNvPr>
          <p:cNvSpPr>
            <a:spLocks noGrp="1"/>
          </p:cNvSpPr>
          <p:nvPr>
            <p:ph sz="quarter" idx="4"/>
          </p:nvPr>
        </p:nvSpPr>
        <p:spPr>
          <a:xfrm>
            <a:off x="6172200" y="2505075"/>
            <a:ext cx="5183188" cy="3684588"/>
          </a:xfrm>
        </p:spPr>
        <p:txBody>
          <a:bodyPr/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7" name="Date Placeholder 6">
            <a:extLst>
              <a:ext uri="{FF2B5EF4-FFF2-40B4-BE49-F238E27FC236}">
                <a16:creationId xmlns:a16="http://schemas.microsoft.com/office/drawing/2014/main" id="{B6F28FB9-F9A7-CE46-956F-D461FD4E3ACC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FCED981-E3A7-114F-AB87-C937E7520681}" type="datetimeFigureOut">
              <a:rPr lang="en-US" smtClean="0"/>
              <a:t>2/4/21</a:t>
            </a:fld>
            <a:endParaRPr lang="en-US"/>
          </a:p>
        </p:txBody>
      </p:sp>
      <p:sp>
        <p:nvSpPr>
          <p:cNvPr id="8" name="Footer Placeholder 7">
            <a:extLst>
              <a:ext uri="{FF2B5EF4-FFF2-40B4-BE49-F238E27FC236}">
                <a16:creationId xmlns:a16="http://schemas.microsoft.com/office/drawing/2014/main" id="{B0B03209-BDBC-E544-8589-A394A9EC835B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>
            <a:extLst>
              <a:ext uri="{FF2B5EF4-FFF2-40B4-BE49-F238E27FC236}">
                <a16:creationId xmlns:a16="http://schemas.microsoft.com/office/drawing/2014/main" id="{81EBED58-1169-3147-A433-FBEA6687C000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D6B0726-D28F-9242-87DA-CD60D67AC586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073583763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7F344B52-5AFA-6E4E-8156-9A9258542B97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Date Placeholder 2">
            <a:extLst>
              <a:ext uri="{FF2B5EF4-FFF2-40B4-BE49-F238E27FC236}">
                <a16:creationId xmlns:a16="http://schemas.microsoft.com/office/drawing/2014/main" id="{3FB92C01-98EB-D049-A991-0D4B14720995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FCED981-E3A7-114F-AB87-C937E7520681}" type="datetimeFigureOut">
              <a:rPr lang="en-US" smtClean="0"/>
              <a:t>2/4/21</a:t>
            </a:fld>
            <a:endParaRPr lang="en-US"/>
          </a:p>
        </p:txBody>
      </p:sp>
      <p:sp>
        <p:nvSpPr>
          <p:cNvPr id="4" name="Footer Placeholder 3">
            <a:extLst>
              <a:ext uri="{FF2B5EF4-FFF2-40B4-BE49-F238E27FC236}">
                <a16:creationId xmlns:a16="http://schemas.microsoft.com/office/drawing/2014/main" id="{DEA79A2F-1939-A849-91D6-3A7A8CCD4185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BDEEC4A3-E522-0042-B4EB-E150A47DEF07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D6B0726-D28F-9242-87DA-CD60D67AC586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399042225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>
            <a:extLst>
              <a:ext uri="{FF2B5EF4-FFF2-40B4-BE49-F238E27FC236}">
                <a16:creationId xmlns:a16="http://schemas.microsoft.com/office/drawing/2014/main" id="{2093448A-862A-D04D-B8BA-64B1B55D410C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FCED981-E3A7-114F-AB87-C937E7520681}" type="datetimeFigureOut">
              <a:rPr lang="en-US" smtClean="0"/>
              <a:t>2/4/21</a:t>
            </a:fld>
            <a:endParaRPr lang="en-US"/>
          </a:p>
        </p:txBody>
      </p:sp>
      <p:sp>
        <p:nvSpPr>
          <p:cNvPr id="3" name="Footer Placeholder 2">
            <a:extLst>
              <a:ext uri="{FF2B5EF4-FFF2-40B4-BE49-F238E27FC236}">
                <a16:creationId xmlns:a16="http://schemas.microsoft.com/office/drawing/2014/main" id="{3191D7E0-2297-E447-90CF-2706884169F9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77CA07EC-82B5-B840-B0CE-590A54FA3D95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D6B0726-D28F-9242-87DA-CD60D67AC586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689272044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876387B4-7806-7B45-8902-678A40681C9D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9788" y="457200"/>
            <a:ext cx="3932237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5F0BE0D4-744D-8F42-B038-29C2790F58FB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5183188" y="987425"/>
            <a:ext cx="6172200" cy="4873625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Text Placeholder 3">
            <a:extLst>
              <a:ext uri="{FF2B5EF4-FFF2-40B4-BE49-F238E27FC236}">
                <a16:creationId xmlns:a16="http://schemas.microsoft.com/office/drawing/2014/main" id="{6E6A65C4-02A7-5F44-87D7-372738D61352}"/>
              </a:ext>
            </a:extLst>
          </p:cNvPr>
          <p:cNvSpPr>
            <a:spLocks noGrp="1"/>
          </p:cNvSpPr>
          <p:nvPr>
            <p:ph type="body" sz="half" idx="2"/>
          </p:nvPr>
        </p:nvSpPr>
        <p:spPr>
          <a:xfrm>
            <a:off x="839788" y="2057400"/>
            <a:ext cx="3932237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9DE9A446-DFC6-6043-8438-2C15EC3E9BC6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FCED981-E3A7-114F-AB87-C937E7520681}" type="datetimeFigureOut">
              <a:rPr lang="en-US" smtClean="0"/>
              <a:t>2/4/21</a:t>
            </a:fld>
            <a:endParaRPr lang="en-US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4F5AB096-8CE0-F14E-894A-C14FFFB6C974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F9F628CE-1A84-E546-9319-67D2E0B232E6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D6B0726-D28F-9242-87DA-CD60D67AC586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063700193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2599937D-1947-5F4A-8C19-2D8AF401B040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9788" y="457200"/>
            <a:ext cx="3932237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3" name="Picture Placeholder 2">
            <a:extLst>
              <a:ext uri="{FF2B5EF4-FFF2-40B4-BE49-F238E27FC236}">
                <a16:creationId xmlns:a16="http://schemas.microsoft.com/office/drawing/2014/main" id="{78F76B4A-1344-1740-82BD-02FAF89E12F8}"/>
              </a:ext>
            </a:extLst>
          </p:cNvPr>
          <p:cNvSpPr>
            <a:spLocks noGrp="1"/>
          </p:cNvSpPr>
          <p:nvPr>
            <p:ph type="pic" idx="1"/>
          </p:nvPr>
        </p:nvSpPr>
        <p:spPr>
          <a:xfrm>
            <a:off x="5183188" y="987425"/>
            <a:ext cx="6172200" cy="4873625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>
            <a:extLst>
              <a:ext uri="{FF2B5EF4-FFF2-40B4-BE49-F238E27FC236}">
                <a16:creationId xmlns:a16="http://schemas.microsoft.com/office/drawing/2014/main" id="{A4064CAC-E296-9445-BCDD-D9B741300E2F}"/>
              </a:ext>
            </a:extLst>
          </p:cNvPr>
          <p:cNvSpPr>
            <a:spLocks noGrp="1"/>
          </p:cNvSpPr>
          <p:nvPr>
            <p:ph type="body" sz="half" idx="2"/>
          </p:nvPr>
        </p:nvSpPr>
        <p:spPr>
          <a:xfrm>
            <a:off x="839788" y="2057400"/>
            <a:ext cx="3932237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FD51E6BF-FBD8-604F-9E24-F52C11663BE5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FCED981-E3A7-114F-AB87-C937E7520681}" type="datetimeFigureOut">
              <a:rPr lang="en-US" smtClean="0"/>
              <a:t>2/4/21</a:t>
            </a:fld>
            <a:endParaRPr lang="en-US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E8C54B9C-C85E-1F4D-A629-BB1894B0CD6B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0A0E3D77-6B7A-A54F-A855-5CBAD0B73BE7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D6B0726-D28F-9242-87DA-CD60D67AC586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826863889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2BFA69F7-6A8D-194D-9445-C7C5B5BEE06B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Vertical Text Placeholder 2">
            <a:extLst>
              <a:ext uri="{FF2B5EF4-FFF2-40B4-BE49-F238E27FC236}">
                <a16:creationId xmlns:a16="http://schemas.microsoft.com/office/drawing/2014/main" id="{82AD7F43-B61B-4C42-A2D7-09EDED70B969}"/>
              </a:ext>
            </a:extLst>
          </p:cNvPr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D50B0844-A2DE-2A4D-831E-E8B072E33E4B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FCED981-E3A7-114F-AB87-C937E7520681}" type="datetimeFigureOut">
              <a:rPr lang="en-US" smtClean="0"/>
              <a:t>2/4/21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1D600D4B-9DEF-0B42-AE51-484D5D863A71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56526535-C411-9547-888B-12C4B931EDBA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D6B0726-D28F-9242-87DA-CD60D67AC586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042430158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>
            <a:extLst>
              <a:ext uri="{FF2B5EF4-FFF2-40B4-BE49-F238E27FC236}">
                <a16:creationId xmlns:a16="http://schemas.microsoft.com/office/drawing/2014/main" id="{4248D8F1-3851-4A47-8F2B-27DB310903F9}"/>
              </a:ext>
            </a:extLst>
          </p:cNvPr>
          <p:cNvSpPr>
            <a:spLocks noGrp="1"/>
          </p:cNvSpPr>
          <p:nvPr>
            <p:ph type="title" orient="vert"/>
          </p:nvPr>
        </p:nvSpPr>
        <p:spPr>
          <a:xfrm>
            <a:off x="8724900" y="365125"/>
            <a:ext cx="2628900" cy="5811838"/>
          </a:xfrm>
        </p:spPr>
        <p:txBody>
          <a:bodyPr vert="eaVert"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Vertical Text Placeholder 2">
            <a:extLst>
              <a:ext uri="{FF2B5EF4-FFF2-40B4-BE49-F238E27FC236}">
                <a16:creationId xmlns:a16="http://schemas.microsoft.com/office/drawing/2014/main" id="{EEF32207-74ED-8C47-9BE8-1A16067D7C53}"/>
              </a:ext>
            </a:extLst>
          </p:cNvPr>
          <p:cNvSpPr>
            <a:spLocks noGrp="1"/>
          </p:cNvSpPr>
          <p:nvPr>
            <p:ph type="body" orient="vert" idx="1"/>
          </p:nvPr>
        </p:nvSpPr>
        <p:spPr>
          <a:xfrm>
            <a:off x="838200" y="365125"/>
            <a:ext cx="7734300" cy="5811838"/>
          </a:xfrm>
        </p:spPr>
        <p:txBody>
          <a:bodyPr vert="eaVert"/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224CF2B3-EB62-0E4D-B2BE-3D96A19F9F87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FCED981-E3A7-114F-AB87-C937E7520681}" type="datetimeFigureOut">
              <a:rPr lang="en-US" smtClean="0"/>
              <a:t>2/4/21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E7DC88C7-BD2B-E848-878E-75E2F790BA1D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81A680EF-8B8D-014D-AD2F-91D1C2B5B418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D6B0726-D28F-9242-87DA-CD60D67AC586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50430662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>
            <a:extLst>
              <a:ext uri="{FF2B5EF4-FFF2-40B4-BE49-F238E27FC236}">
                <a16:creationId xmlns:a16="http://schemas.microsoft.com/office/drawing/2014/main" id="{4F77A4FA-97B3-AF4C-9213-69041234AA6E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8200" y="365125"/>
            <a:ext cx="10515600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CA597DC8-79EE-A948-9F68-925EA6B0316B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38200" y="1825625"/>
            <a:ext cx="10515600" cy="4351338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7CD3A018-830C-CB4F-8BED-A52C96691F67}"/>
              </a:ext>
            </a:extLst>
          </p:cNvPr>
          <p:cNvSpPr>
            <a:spLocks noGrp="1"/>
          </p:cNvSpPr>
          <p:nvPr>
            <p:ph type="dt" sz="half" idx="2"/>
          </p:nvPr>
        </p:nvSpPr>
        <p:spPr>
          <a:xfrm>
            <a:off x="8382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5FCED981-E3A7-114F-AB87-C937E7520681}" type="datetimeFigureOut">
              <a:rPr lang="en-US" smtClean="0"/>
              <a:t>2/4/21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3365DD50-7850-B949-AA3E-FAC6F18C3705}"/>
              </a:ext>
            </a:extLst>
          </p:cNvPr>
          <p:cNvSpPr>
            <a:spLocks noGrp="1"/>
          </p:cNvSpPr>
          <p:nvPr>
            <p:ph type="ftr" sz="quarter" idx="3"/>
          </p:nvPr>
        </p:nvSpPr>
        <p:spPr>
          <a:xfrm>
            <a:off x="4038600" y="6356350"/>
            <a:ext cx="41148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A8A133DD-9ACA-3444-BF60-3EFC0CDC990B}"/>
              </a:ext>
            </a:extLst>
          </p:cNvPr>
          <p:cNvSpPr>
            <a:spLocks noGrp="1"/>
          </p:cNvSpPr>
          <p:nvPr>
            <p:ph type="sldNum" sz="quarter" idx="4"/>
          </p:nvPr>
        </p:nvSpPr>
        <p:spPr>
          <a:xfrm>
            <a:off x="86106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D6B0726-D28F-9242-87DA-CD60D67AC586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686989049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tiff"/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tiff"/><Relationship Id="rId1" Type="http://schemas.openxmlformats.org/officeDocument/2006/relationships/slideLayout" Target="../slideLayouts/slideLayout7.xml"/></Relationships>
</file>

<file path=ppt/slides/_rels/slide5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tiff"/><Relationship Id="rId1" Type="http://schemas.openxmlformats.org/officeDocument/2006/relationships/slideLayout" Target="../slideLayouts/slideLayout7.xml"/></Relationships>
</file>

<file path=ppt/slides/_rels/slide6.xml.rels><?xml version="1.0" encoding="UTF-8" standalone="yes"?>
<Relationships xmlns="http://schemas.openxmlformats.org/package/2006/relationships"><Relationship Id="rId2" Type="http://schemas.openxmlformats.org/officeDocument/2006/relationships/image" Target="../media/image4.tiff"/><Relationship Id="rId1" Type="http://schemas.openxmlformats.org/officeDocument/2006/relationships/slideLayout" Target="../slideLayouts/slideLayout7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4" name="Picture 3">
            <a:extLst>
              <a:ext uri="{FF2B5EF4-FFF2-40B4-BE49-F238E27FC236}">
                <a16:creationId xmlns:a16="http://schemas.microsoft.com/office/drawing/2014/main" id="{E46625F8-D469-B447-AF67-E591216C8B27}"/>
              </a:ext>
            </a:extLst>
          </p:cNvPr>
          <p:cNvPicPr>
            <a:picLocks noChangeAspect="1"/>
          </p:cNvPicPr>
          <p:nvPr/>
        </p:nvPicPr>
        <p:blipFill rotWithShape="1">
          <a:blip r:embed="rId2"/>
          <a:srcRect r="2403" b="8834"/>
          <a:stretch/>
        </p:blipFill>
        <p:spPr>
          <a:xfrm>
            <a:off x="0" y="0"/>
            <a:ext cx="6835468" cy="6858000"/>
          </a:xfrm>
          <a:prstGeom prst="rect">
            <a:avLst/>
          </a:prstGeom>
        </p:spPr>
      </p:pic>
      <p:sp>
        <p:nvSpPr>
          <p:cNvPr id="5" name="TextBox 4">
            <a:extLst>
              <a:ext uri="{FF2B5EF4-FFF2-40B4-BE49-F238E27FC236}">
                <a16:creationId xmlns:a16="http://schemas.microsoft.com/office/drawing/2014/main" id="{FD26B4FE-4750-3742-8D37-E7CA05EC8B0F}"/>
              </a:ext>
            </a:extLst>
          </p:cNvPr>
          <p:cNvSpPr txBox="1"/>
          <p:nvPr/>
        </p:nvSpPr>
        <p:spPr>
          <a:xfrm>
            <a:off x="6248400" y="1911927"/>
            <a:ext cx="5943600" cy="280076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en-US" sz="4400" b="1" dirty="0" err="1">
                <a:latin typeface="Noteworthy Light" panose="02000400000000000000" pitchFamily="2" charset="77"/>
                <a:ea typeface="Noteworthy Light" panose="02000400000000000000" pitchFamily="2" charset="77"/>
              </a:rPr>
              <a:t>Defnyddio</a:t>
            </a:r>
            <a:r>
              <a:rPr lang="en-US" sz="4400" b="1" dirty="0">
                <a:latin typeface="Noteworthy Light" panose="02000400000000000000" pitchFamily="2" charset="77"/>
                <a:ea typeface="Noteworthy Light" panose="02000400000000000000" pitchFamily="2" charset="77"/>
              </a:rPr>
              <a:t> </a:t>
            </a:r>
          </a:p>
          <a:p>
            <a:pPr algn="ctr"/>
            <a:r>
              <a:rPr lang="en-US" sz="4400" b="1" dirty="0" err="1">
                <a:latin typeface="Noteworthy Light" panose="02000400000000000000" pitchFamily="2" charset="77"/>
                <a:ea typeface="Noteworthy Light" panose="02000400000000000000" pitchFamily="2" charset="77"/>
              </a:rPr>
              <a:t>Matiau</a:t>
            </a:r>
            <a:r>
              <a:rPr lang="en-US" sz="4400" b="1" dirty="0">
                <a:latin typeface="Noteworthy Light" panose="02000400000000000000" pitchFamily="2" charset="77"/>
                <a:ea typeface="Noteworthy Light" panose="02000400000000000000" pitchFamily="2" charset="77"/>
              </a:rPr>
              <a:t> </a:t>
            </a:r>
            <a:r>
              <a:rPr lang="en-US" sz="4400" b="1" dirty="0" err="1">
                <a:latin typeface="Noteworthy Light" panose="02000400000000000000" pitchFamily="2" charset="77"/>
                <a:ea typeface="Noteworthy Light" panose="02000400000000000000" pitchFamily="2" charset="77"/>
              </a:rPr>
              <a:t>Iaith</a:t>
            </a:r>
            <a:r>
              <a:rPr lang="en-US" sz="4400" b="1" dirty="0">
                <a:latin typeface="Noteworthy Light" panose="02000400000000000000" pitchFamily="2" charset="77"/>
                <a:ea typeface="Noteworthy Light" panose="02000400000000000000" pitchFamily="2" charset="77"/>
              </a:rPr>
              <a:t> / </a:t>
            </a:r>
            <a:r>
              <a:rPr lang="en-US" sz="4400" b="1" dirty="0" err="1">
                <a:latin typeface="Noteworthy Light" panose="02000400000000000000" pitchFamily="2" charset="77"/>
                <a:ea typeface="Noteworthy Light" panose="02000400000000000000" pitchFamily="2" charset="77"/>
              </a:rPr>
              <a:t>Mathemateg</a:t>
            </a:r>
            <a:endParaRPr lang="en-US" sz="4400" b="1" dirty="0">
              <a:latin typeface="Noteworthy Light" panose="02000400000000000000" pitchFamily="2" charset="77"/>
              <a:ea typeface="Noteworthy Light" panose="02000400000000000000" pitchFamily="2" charset="77"/>
            </a:endParaRPr>
          </a:p>
          <a:p>
            <a:pPr algn="ctr"/>
            <a:endParaRPr lang="en-US" sz="4400" b="1" dirty="0">
              <a:latin typeface="Noteworthy Light" panose="02000400000000000000" pitchFamily="2" charset="77"/>
              <a:ea typeface="Noteworthy Light" panose="02000400000000000000" pitchFamily="2" charset="77"/>
            </a:endParaRPr>
          </a:p>
          <a:p>
            <a:pPr algn="ctr"/>
            <a:r>
              <a:rPr lang="en-US" sz="4400" b="1" dirty="0">
                <a:latin typeface="Noteworthy Light" panose="02000400000000000000" pitchFamily="2" charset="77"/>
                <a:ea typeface="Noteworthy Light" panose="02000400000000000000" pitchFamily="2" charset="77"/>
              </a:rPr>
              <a:t>Mat 1</a:t>
            </a:r>
          </a:p>
        </p:txBody>
      </p:sp>
    </p:spTree>
    <p:extLst>
      <p:ext uri="{BB962C8B-B14F-4D97-AF65-F5344CB8AC3E}">
        <p14:creationId xmlns:p14="http://schemas.microsoft.com/office/powerpoint/2010/main" val="2414107507"/>
      </p:ext>
    </p:extLst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aphicFrame>
        <p:nvGraphicFramePr>
          <p:cNvPr id="8" name="Table 7">
            <a:extLst>
              <a:ext uri="{FF2B5EF4-FFF2-40B4-BE49-F238E27FC236}">
                <a16:creationId xmlns:a16="http://schemas.microsoft.com/office/drawing/2014/main" id="{A50F6907-6094-4A4B-AAC9-9956A508E345}"/>
              </a:ext>
            </a:extLst>
          </p:cNvPr>
          <p:cNvGraphicFramePr>
            <a:graphicFrameLocks noGrp="1"/>
          </p:cNvGraphicFramePr>
          <p:nvPr>
            <p:extLst/>
          </p:nvPr>
        </p:nvGraphicFramePr>
        <p:xfrm>
          <a:off x="336883" y="1810807"/>
          <a:ext cx="1587167" cy="3871524"/>
        </p:xfrm>
        <a:graphic>
          <a:graphicData uri="http://schemas.openxmlformats.org/drawingml/2006/table">
            <a:tbl>
              <a:tblPr firstRow="1" bandRow="1">
                <a:tableStyleId>{5C22544A-7EE6-4342-B048-85BDC9FD1C3A}</a:tableStyleId>
              </a:tblPr>
              <a:tblGrid>
                <a:gridCol w="1587167">
                  <a:extLst>
                    <a:ext uri="{9D8B030D-6E8A-4147-A177-3AD203B41FA5}">
                      <a16:colId xmlns:a16="http://schemas.microsoft.com/office/drawing/2014/main" val="4247137615"/>
                    </a:ext>
                  </a:extLst>
                </a:gridCol>
              </a:tblGrid>
              <a:tr h="731661">
                <a:tc>
                  <a:txBody>
                    <a:bodyPr/>
                    <a:lstStyle/>
                    <a:p>
                      <a:pPr algn="ctr"/>
                      <a:r>
                        <a:rPr lang="en-US" sz="2800" b="1" dirty="0">
                          <a:solidFill>
                            <a:schemeClr val="tx1"/>
                          </a:solidFill>
                        </a:rPr>
                        <a:t>GRWP </a:t>
                      </a:r>
                    </a:p>
                    <a:p>
                      <a:pPr algn="ctr"/>
                      <a:r>
                        <a:rPr lang="en-US" sz="2800" b="1" dirty="0">
                          <a:solidFill>
                            <a:schemeClr val="tx1"/>
                          </a:solidFill>
                        </a:rPr>
                        <a:t>COCH</a:t>
                      </a: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FF0000"/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2729056269"/>
                  </a:ext>
                </a:extLst>
              </a:tr>
              <a:tr h="731661">
                <a:tc>
                  <a:txBody>
                    <a:bodyPr/>
                    <a:lstStyle/>
                    <a:p>
                      <a:pPr algn="l"/>
                      <a:r>
                        <a:rPr lang="en-US" sz="2000" b="1" dirty="0">
                          <a:solidFill>
                            <a:schemeClr val="tx1"/>
                          </a:solidFill>
                        </a:rPr>
                        <a:t>Eleanor </a:t>
                      </a:r>
                      <a:r>
                        <a:rPr lang="en-US" sz="2000" b="1" dirty="0" err="1">
                          <a:solidFill>
                            <a:schemeClr val="tx1"/>
                          </a:solidFill>
                        </a:rPr>
                        <a:t>Molyneux</a:t>
                      </a:r>
                      <a:endParaRPr lang="en-US" sz="2000" b="1" dirty="0">
                        <a:solidFill>
                          <a:schemeClr val="tx1"/>
                        </a:solidFill>
                      </a:endParaRP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extLst>
                  <a:ext uri="{0D108BD9-81ED-4DB2-BD59-A6C34878D82A}">
                    <a16:rowId xmlns:a16="http://schemas.microsoft.com/office/drawing/2014/main" val="1729683701"/>
                  </a:ext>
                </a:extLst>
              </a:tr>
              <a:tr h="731661">
                <a:tc>
                  <a:txBody>
                    <a:bodyPr/>
                    <a:lstStyle/>
                    <a:p>
                      <a:r>
                        <a:rPr lang="en-US" sz="2000" b="1" dirty="0">
                          <a:solidFill>
                            <a:schemeClr val="tx1"/>
                          </a:solidFill>
                        </a:rPr>
                        <a:t>Kathryn Riches</a:t>
                      </a: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extLst>
                  <a:ext uri="{0D108BD9-81ED-4DB2-BD59-A6C34878D82A}">
                    <a16:rowId xmlns:a16="http://schemas.microsoft.com/office/drawing/2014/main" val="3255705673"/>
                  </a:ext>
                </a:extLst>
              </a:tr>
              <a:tr h="731661">
                <a:tc>
                  <a:txBody>
                    <a:bodyPr/>
                    <a:lstStyle/>
                    <a:p>
                      <a:r>
                        <a:rPr lang="en-US" sz="2000" b="1" dirty="0">
                          <a:solidFill>
                            <a:schemeClr val="tx1"/>
                          </a:solidFill>
                        </a:rPr>
                        <a:t>Yasmin </a:t>
                      </a:r>
                      <a:r>
                        <a:rPr lang="en-US" sz="2000" b="1" dirty="0" err="1">
                          <a:solidFill>
                            <a:schemeClr val="tx1"/>
                          </a:solidFill>
                        </a:rPr>
                        <a:t>Scrine</a:t>
                      </a:r>
                      <a:endParaRPr lang="en-US" sz="2000" b="1" dirty="0">
                        <a:solidFill>
                          <a:schemeClr val="tx1"/>
                        </a:solidFill>
                      </a:endParaRP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extLst>
                  <a:ext uri="{0D108BD9-81ED-4DB2-BD59-A6C34878D82A}">
                    <a16:rowId xmlns:a16="http://schemas.microsoft.com/office/drawing/2014/main" val="1511925733"/>
                  </a:ext>
                </a:extLst>
              </a:tr>
              <a:tr h="731661">
                <a:tc>
                  <a:txBody>
                    <a:bodyPr/>
                    <a:lstStyle/>
                    <a:p>
                      <a:r>
                        <a:rPr lang="en-US" sz="2000" b="1" dirty="0" err="1">
                          <a:solidFill>
                            <a:schemeClr val="tx1"/>
                          </a:solidFill>
                        </a:rPr>
                        <a:t>Jordanna</a:t>
                      </a:r>
                      <a:r>
                        <a:rPr lang="en-US" sz="2000" b="1" dirty="0">
                          <a:solidFill>
                            <a:schemeClr val="tx1"/>
                          </a:solidFill>
                        </a:rPr>
                        <a:t> Elise</a:t>
                      </a: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extLst>
                  <a:ext uri="{0D108BD9-81ED-4DB2-BD59-A6C34878D82A}">
                    <a16:rowId xmlns:a16="http://schemas.microsoft.com/office/drawing/2014/main" val="3363489551"/>
                  </a:ext>
                </a:extLst>
              </a:tr>
            </a:tbl>
          </a:graphicData>
        </a:graphic>
      </p:graphicFrame>
      <p:graphicFrame>
        <p:nvGraphicFramePr>
          <p:cNvPr id="9" name="Table 8">
            <a:extLst>
              <a:ext uri="{FF2B5EF4-FFF2-40B4-BE49-F238E27FC236}">
                <a16:creationId xmlns:a16="http://schemas.microsoft.com/office/drawing/2014/main" id="{C017CA6A-A702-B641-80FA-813B8902E4AB}"/>
              </a:ext>
            </a:extLst>
          </p:cNvPr>
          <p:cNvGraphicFramePr>
            <a:graphicFrameLocks noGrp="1"/>
          </p:cNvGraphicFramePr>
          <p:nvPr>
            <p:extLst/>
          </p:nvPr>
        </p:nvGraphicFramePr>
        <p:xfrm>
          <a:off x="2138173" y="1813332"/>
          <a:ext cx="1608037" cy="3871524"/>
        </p:xfrm>
        <a:graphic>
          <a:graphicData uri="http://schemas.openxmlformats.org/drawingml/2006/table">
            <a:tbl>
              <a:tblPr firstRow="1" bandRow="1">
                <a:tableStyleId>{5C22544A-7EE6-4342-B048-85BDC9FD1C3A}</a:tableStyleId>
              </a:tblPr>
              <a:tblGrid>
                <a:gridCol w="1608037">
                  <a:extLst>
                    <a:ext uri="{9D8B030D-6E8A-4147-A177-3AD203B41FA5}">
                      <a16:colId xmlns:a16="http://schemas.microsoft.com/office/drawing/2014/main" val="4247137615"/>
                    </a:ext>
                  </a:extLst>
                </a:gridCol>
              </a:tblGrid>
              <a:tr h="731661">
                <a:tc>
                  <a:txBody>
                    <a:bodyPr/>
                    <a:lstStyle/>
                    <a:p>
                      <a:pPr algn="ctr"/>
                      <a:r>
                        <a:rPr lang="en-US" sz="2800" b="1" dirty="0">
                          <a:solidFill>
                            <a:schemeClr val="tx2"/>
                          </a:solidFill>
                        </a:rPr>
                        <a:t>GRWP </a:t>
                      </a:r>
                    </a:p>
                    <a:p>
                      <a:pPr algn="ctr"/>
                      <a:r>
                        <a:rPr lang="en-US" sz="2800" b="1" dirty="0">
                          <a:solidFill>
                            <a:schemeClr val="tx2"/>
                          </a:solidFill>
                        </a:rPr>
                        <a:t>GLAS</a:t>
                      </a: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00B0F0"/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2729056269"/>
                  </a:ext>
                </a:extLst>
              </a:tr>
              <a:tr h="731661">
                <a:tc>
                  <a:txBody>
                    <a:bodyPr/>
                    <a:lstStyle/>
                    <a:p>
                      <a:pPr algn="l"/>
                      <a:r>
                        <a:rPr lang="en-US" sz="2000" b="1" dirty="0"/>
                        <a:t>Georgia Hills</a:t>
                      </a: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extLst>
                  <a:ext uri="{0D108BD9-81ED-4DB2-BD59-A6C34878D82A}">
                    <a16:rowId xmlns:a16="http://schemas.microsoft.com/office/drawing/2014/main" val="1729683701"/>
                  </a:ext>
                </a:extLst>
              </a:tr>
              <a:tr h="731661">
                <a:tc>
                  <a:txBody>
                    <a:bodyPr/>
                    <a:lstStyle/>
                    <a:p>
                      <a:pPr algn="l"/>
                      <a:r>
                        <a:rPr lang="en-US" sz="2000" b="1" dirty="0"/>
                        <a:t>Lainey Gallo</a:t>
                      </a: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extLst>
                  <a:ext uri="{0D108BD9-81ED-4DB2-BD59-A6C34878D82A}">
                    <a16:rowId xmlns:a16="http://schemas.microsoft.com/office/drawing/2014/main" val="2175084665"/>
                  </a:ext>
                </a:extLst>
              </a:tr>
              <a:tr h="731661">
                <a:tc>
                  <a:txBody>
                    <a:bodyPr/>
                    <a:lstStyle/>
                    <a:p>
                      <a:pPr algn="l"/>
                      <a:r>
                        <a:rPr lang="en-US" sz="2000" b="1" dirty="0"/>
                        <a:t>Charlotte Turner</a:t>
                      </a: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extLst>
                  <a:ext uri="{0D108BD9-81ED-4DB2-BD59-A6C34878D82A}">
                    <a16:rowId xmlns:a16="http://schemas.microsoft.com/office/drawing/2014/main" val="3468300691"/>
                  </a:ext>
                </a:extLst>
              </a:tr>
              <a:tr h="731661">
                <a:tc>
                  <a:txBody>
                    <a:bodyPr/>
                    <a:lstStyle/>
                    <a:p>
                      <a:r>
                        <a:rPr lang="en-US" sz="2000" b="1" dirty="0"/>
                        <a:t>Amanda Gould</a:t>
                      </a: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extLst>
                  <a:ext uri="{0D108BD9-81ED-4DB2-BD59-A6C34878D82A}">
                    <a16:rowId xmlns:a16="http://schemas.microsoft.com/office/drawing/2014/main" val="3255705673"/>
                  </a:ext>
                </a:extLst>
              </a:tr>
            </a:tbl>
          </a:graphicData>
        </a:graphic>
      </p:graphicFrame>
      <p:graphicFrame>
        <p:nvGraphicFramePr>
          <p:cNvPr id="10" name="Table 9">
            <a:extLst>
              <a:ext uri="{FF2B5EF4-FFF2-40B4-BE49-F238E27FC236}">
                <a16:creationId xmlns:a16="http://schemas.microsoft.com/office/drawing/2014/main" id="{794358DD-2E88-324F-90B0-3BA398D0C0B6}"/>
              </a:ext>
            </a:extLst>
          </p:cNvPr>
          <p:cNvGraphicFramePr>
            <a:graphicFrameLocks noGrp="1"/>
          </p:cNvGraphicFramePr>
          <p:nvPr>
            <p:extLst/>
          </p:nvPr>
        </p:nvGraphicFramePr>
        <p:xfrm>
          <a:off x="4131907" y="1833439"/>
          <a:ext cx="1574888" cy="4603185"/>
        </p:xfrm>
        <a:graphic>
          <a:graphicData uri="http://schemas.openxmlformats.org/drawingml/2006/table">
            <a:tbl>
              <a:tblPr firstRow="1" bandRow="1">
                <a:tableStyleId>{5C22544A-7EE6-4342-B048-85BDC9FD1C3A}</a:tableStyleId>
              </a:tblPr>
              <a:tblGrid>
                <a:gridCol w="1574888">
                  <a:extLst>
                    <a:ext uri="{9D8B030D-6E8A-4147-A177-3AD203B41FA5}">
                      <a16:colId xmlns:a16="http://schemas.microsoft.com/office/drawing/2014/main" val="4247137615"/>
                    </a:ext>
                  </a:extLst>
                </a:gridCol>
              </a:tblGrid>
              <a:tr h="731661">
                <a:tc>
                  <a:txBody>
                    <a:bodyPr/>
                    <a:lstStyle/>
                    <a:p>
                      <a:pPr algn="ctr"/>
                      <a:r>
                        <a:rPr lang="en-US" sz="2800" b="1" dirty="0">
                          <a:solidFill>
                            <a:schemeClr val="tx2"/>
                          </a:solidFill>
                        </a:rPr>
                        <a:t>GRWP </a:t>
                      </a:r>
                    </a:p>
                    <a:p>
                      <a:pPr algn="ctr"/>
                      <a:r>
                        <a:rPr lang="en-US" sz="2800" b="1" dirty="0">
                          <a:solidFill>
                            <a:schemeClr val="tx2"/>
                          </a:solidFill>
                        </a:rPr>
                        <a:t>OREN</a:t>
                      </a: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FFC000"/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2729056269"/>
                  </a:ext>
                </a:extLst>
              </a:tr>
              <a:tr h="731661">
                <a:tc>
                  <a:txBody>
                    <a:bodyPr/>
                    <a:lstStyle/>
                    <a:p>
                      <a:r>
                        <a:rPr lang="en-US" sz="2000" b="1" dirty="0"/>
                        <a:t>Nicola Tully</a:t>
                      </a: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extLst>
                  <a:ext uri="{0D108BD9-81ED-4DB2-BD59-A6C34878D82A}">
                    <a16:rowId xmlns:a16="http://schemas.microsoft.com/office/drawing/2014/main" val="1729683701"/>
                  </a:ext>
                </a:extLst>
              </a:tr>
              <a:tr h="731661">
                <a:tc>
                  <a:txBody>
                    <a:bodyPr/>
                    <a:lstStyle/>
                    <a:p>
                      <a:r>
                        <a:rPr lang="en-US" sz="2000" b="1" dirty="0"/>
                        <a:t>Anna Jenkins</a:t>
                      </a: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extLst>
                  <a:ext uri="{0D108BD9-81ED-4DB2-BD59-A6C34878D82A}">
                    <a16:rowId xmlns:a16="http://schemas.microsoft.com/office/drawing/2014/main" val="3255705673"/>
                  </a:ext>
                </a:extLst>
              </a:tr>
              <a:tr h="731661">
                <a:tc>
                  <a:txBody>
                    <a:bodyPr/>
                    <a:lstStyle/>
                    <a:p>
                      <a:r>
                        <a:rPr lang="en-US" sz="2000" b="1" dirty="0"/>
                        <a:t>Alaina Brown</a:t>
                      </a: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extLst>
                  <a:ext uri="{0D108BD9-81ED-4DB2-BD59-A6C34878D82A}">
                    <a16:rowId xmlns:a16="http://schemas.microsoft.com/office/drawing/2014/main" val="2809831127"/>
                  </a:ext>
                </a:extLst>
              </a:tr>
              <a:tr h="731661">
                <a:tc>
                  <a:txBody>
                    <a:bodyPr/>
                    <a:lstStyle/>
                    <a:p>
                      <a:r>
                        <a:rPr lang="en-US" sz="2000" b="1" dirty="0"/>
                        <a:t>Shay Farrell</a:t>
                      </a: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extLst>
                  <a:ext uri="{0D108BD9-81ED-4DB2-BD59-A6C34878D82A}">
                    <a16:rowId xmlns:a16="http://schemas.microsoft.com/office/drawing/2014/main" val="3851725832"/>
                  </a:ext>
                </a:extLst>
              </a:tr>
              <a:tr h="731661">
                <a:tc>
                  <a:txBody>
                    <a:bodyPr/>
                    <a:lstStyle/>
                    <a:p>
                      <a:r>
                        <a:rPr lang="en-US" sz="2000" b="1" dirty="0"/>
                        <a:t>Hollie Jones</a:t>
                      </a: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extLst>
                  <a:ext uri="{0D108BD9-81ED-4DB2-BD59-A6C34878D82A}">
                    <a16:rowId xmlns:a16="http://schemas.microsoft.com/office/drawing/2014/main" val="1387155037"/>
                  </a:ext>
                </a:extLst>
              </a:tr>
            </a:tbl>
          </a:graphicData>
        </a:graphic>
      </p:graphicFrame>
      <p:graphicFrame>
        <p:nvGraphicFramePr>
          <p:cNvPr id="11" name="Table 10">
            <a:extLst>
              <a:ext uri="{FF2B5EF4-FFF2-40B4-BE49-F238E27FC236}">
                <a16:creationId xmlns:a16="http://schemas.microsoft.com/office/drawing/2014/main" id="{469C0D0D-3255-AD4D-86A8-41C4711B01A8}"/>
              </a:ext>
            </a:extLst>
          </p:cNvPr>
          <p:cNvGraphicFramePr>
            <a:graphicFrameLocks noGrp="1"/>
          </p:cNvGraphicFramePr>
          <p:nvPr>
            <p:extLst/>
          </p:nvPr>
        </p:nvGraphicFramePr>
        <p:xfrm>
          <a:off x="6026662" y="1833439"/>
          <a:ext cx="1638366" cy="4603185"/>
        </p:xfrm>
        <a:graphic>
          <a:graphicData uri="http://schemas.openxmlformats.org/drawingml/2006/table">
            <a:tbl>
              <a:tblPr firstRow="1" bandRow="1">
                <a:tableStyleId>{5C22544A-7EE6-4342-B048-85BDC9FD1C3A}</a:tableStyleId>
              </a:tblPr>
              <a:tblGrid>
                <a:gridCol w="1638366">
                  <a:extLst>
                    <a:ext uri="{9D8B030D-6E8A-4147-A177-3AD203B41FA5}">
                      <a16:colId xmlns:a16="http://schemas.microsoft.com/office/drawing/2014/main" val="4247137615"/>
                    </a:ext>
                  </a:extLst>
                </a:gridCol>
              </a:tblGrid>
              <a:tr h="445213">
                <a:tc>
                  <a:txBody>
                    <a:bodyPr/>
                    <a:lstStyle/>
                    <a:p>
                      <a:pPr algn="ctr"/>
                      <a:r>
                        <a:rPr lang="en-US" sz="2800" b="1" dirty="0">
                          <a:solidFill>
                            <a:schemeClr val="tx2"/>
                          </a:solidFill>
                        </a:rPr>
                        <a:t>GRWP GWYRDD</a:t>
                      </a: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00B050"/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2729056269"/>
                  </a:ext>
                </a:extLst>
              </a:tr>
              <a:tr h="731661">
                <a:tc>
                  <a:txBody>
                    <a:bodyPr/>
                    <a:lstStyle/>
                    <a:p>
                      <a:r>
                        <a:rPr lang="en-US" sz="2000" b="1" dirty="0"/>
                        <a:t>Rianne Morgan</a:t>
                      </a: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extLst>
                  <a:ext uri="{0D108BD9-81ED-4DB2-BD59-A6C34878D82A}">
                    <a16:rowId xmlns:a16="http://schemas.microsoft.com/office/drawing/2014/main" val="2124545018"/>
                  </a:ext>
                </a:extLst>
              </a:tr>
              <a:tr h="731661">
                <a:tc>
                  <a:txBody>
                    <a:bodyPr/>
                    <a:lstStyle/>
                    <a:p>
                      <a:r>
                        <a:rPr lang="en-US" sz="2000" b="1" dirty="0"/>
                        <a:t>Ebony </a:t>
                      </a:r>
                      <a:r>
                        <a:rPr lang="en-US" sz="2000" b="1" dirty="0" err="1"/>
                        <a:t>Tuckwood</a:t>
                      </a:r>
                      <a:endParaRPr lang="en-US" sz="2000" b="1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extLst>
                  <a:ext uri="{0D108BD9-81ED-4DB2-BD59-A6C34878D82A}">
                    <a16:rowId xmlns:a16="http://schemas.microsoft.com/office/drawing/2014/main" val="1729683701"/>
                  </a:ext>
                </a:extLst>
              </a:tr>
              <a:tr h="731661">
                <a:tc>
                  <a:txBody>
                    <a:bodyPr/>
                    <a:lstStyle/>
                    <a:p>
                      <a:r>
                        <a:rPr lang="en-US" sz="2000" b="1" dirty="0"/>
                        <a:t>Megan Langdon</a:t>
                      </a: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extLst>
                  <a:ext uri="{0D108BD9-81ED-4DB2-BD59-A6C34878D82A}">
                    <a16:rowId xmlns:a16="http://schemas.microsoft.com/office/drawing/2014/main" val="3255705673"/>
                  </a:ext>
                </a:extLst>
              </a:tr>
              <a:tr h="731661">
                <a:tc>
                  <a:txBody>
                    <a:bodyPr/>
                    <a:lstStyle/>
                    <a:p>
                      <a:r>
                        <a:rPr lang="en-US" sz="2000" b="1" dirty="0"/>
                        <a:t>Sophie Roberts</a:t>
                      </a: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extLst>
                  <a:ext uri="{0D108BD9-81ED-4DB2-BD59-A6C34878D82A}">
                    <a16:rowId xmlns:a16="http://schemas.microsoft.com/office/drawing/2014/main" val="1511925733"/>
                  </a:ext>
                </a:extLst>
              </a:tr>
              <a:tr h="731661">
                <a:tc>
                  <a:txBody>
                    <a:bodyPr/>
                    <a:lstStyle/>
                    <a:p>
                      <a:r>
                        <a:rPr lang="en-US" sz="2000" b="1" dirty="0"/>
                        <a:t>Jack Hussey</a:t>
                      </a: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extLst>
                  <a:ext uri="{0D108BD9-81ED-4DB2-BD59-A6C34878D82A}">
                    <a16:rowId xmlns:a16="http://schemas.microsoft.com/office/drawing/2014/main" val="450972154"/>
                  </a:ext>
                </a:extLst>
              </a:tr>
            </a:tbl>
          </a:graphicData>
        </a:graphic>
      </p:graphicFrame>
      <p:graphicFrame>
        <p:nvGraphicFramePr>
          <p:cNvPr id="12" name="Table 11">
            <a:extLst>
              <a:ext uri="{FF2B5EF4-FFF2-40B4-BE49-F238E27FC236}">
                <a16:creationId xmlns:a16="http://schemas.microsoft.com/office/drawing/2014/main" id="{57FCF80B-A566-B142-9235-D104D1B3C0CA}"/>
              </a:ext>
            </a:extLst>
          </p:cNvPr>
          <p:cNvGraphicFramePr>
            <a:graphicFrameLocks noGrp="1"/>
          </p:cNvGraphicFramePr>
          <p:nvPr>
            <p:extLst/>
          </p:nvPr>
        </p:nvGraphicFramePr>
        <p:xfrm>
          <a:off x="8052574" y="1810807"/>
          <a:ext cx="1592062" cy="4603185"/>
        </p:xfrm>
        <a:graphic>
          <a:graphicData uri="http://schemas.openxmlformats.org/drawingml/2006/table">
            <a:tbl>
              <a:tblPr firstRow="1" bandRow="1">
                <a:tableStyleId>{5C22544A-7EE6-4342-B048-85BDC9FD1C3A}</a:tableStyleId>
              </a:tblPr>
              <a:tblGrid>
                <a:gridCol w="1592062">
                  <a:extLst>
                    <a:ext uri="{9D8B030D-6E8A-4147-A177-3AD203B41FA5}">
                      <a16:colId xmlns:a16="http://schemas.microsoft.com/office/drawing/2014/main" val="4247137615"/>
                    </a:ext>
                  </a:extLst>
                </a:gridCol>
              </a:tblGrid>
              <a:tr h="683088">
                <a:tc>
                  <a:txBody>
                    <a:bodyPr/>
                    <a:lstStyle/>
                    <a:p>
                      <a:pPr algn="ctr"/>
                      <a:r>
                        <a:rPr lang="en-US" sz="2800" b="1" dirty="0">
                          <a:solidFill>
                            <a:schemeClr val="tx2"/>
                          </a:solidFill>
                        </a:rPr>
                        <a:t>GRWP MELYN</a:t>
                      </a: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FFFF00"/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2729056269"/>
                  </a:ext>
                </a:extLst>
              </a:tr>
              <a:tr h="731661">
                <a:tc>
                  <a:txBody>
                    <a:bodyPr/>
                    <a:lstStyle/>
                    <a:p>
                      <a:r>
                        <a:rPr lang="en-US" sz="2000" b="1" dirty="0"/>
                        <a:t>Caitlin Llewelyn</a:t>
                      </a: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extLst>
                  <a:ext uri="{0D108BD9-81ED-4DB2-BD59-A6C34878D82A}">
                    <a16:rowId xmlns:a16="http://schemas.microsoft.com/office/drawing/2014/main" val="1729683701"/>
                  </a:ext>
                </a:extLst>
              </a:tr>
              <a:tr h="731661">
                <a:tc>
                  <a:txBody>
                    <a:bodyPr/>
                    <a:lstStyle/>
                    <a:p>
                      <a:r>
                        <a:rPr lang="en-US" sz="2000" b="1" dirty="0"/>
                        <a:t>Sara </a:t>
                      </a:r>
                      <a:r>
                        <a:rPr lang="en-US" sz="2000" b="1" dirty="0" err="1"/>
                        <a:t>Dalkin</a:t>
                      </a:r>
                      <a:endParaRPr lang="en-US" sz="2000" b="1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extLst>
                  <a:ext uri="{0D108BD9-81ED-4DB2-BD59-A6C34878D82A}">
                    <a16:rowId xmlns:a16="http://schemas.microsoft.com/office/drawing/2014/main" val="3255705673"/>
                  </a:ext>
                </a:extLst>
              </a:tr>
              <a:tr h="731661">
                <a:tc>
                  <a:txBody>
                    <a:bodyPr/>
                    <a:lstStyle/>
                    <a:p>
                      <a:r>
                        <a:rPr lang="en-US" sz="2000" b="1" dirty="0"/>
                        <a:t>Cerys Baker</a:t>
                      </a: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extLst>
                  <a:ext uri="{0D108BD9-81ED-4DB2-BD59-A6C34878D82A}">
                    <a16:rowId xmlns:a16="http://schemas.microsoft.com/office/drawing/2014/main" val="1511925733"/>
                  </a:ext>
                </a:extLst>
              </a:tr>
              <a:tr h="731661">
                <a:tc>
                  <a:txBody>
                    <a:bodyPr/>
                    <a:lstStyle/>
                    <a:p>
                      <a:r>
                        <a:rPr lang="en-US" sz="2000" b="1" dirty="0" err="1"/>
                        <a:t>Lowri</a:t>
                      </a:r>
                      <a:r>
                        <a:rPr lang="en-US" sz="2000" b="1" dirty="0"/>
                        <a:t> Johnson</a:t>
                      </a: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extLst>
                  <a:ext uri="{0D108BD9-81ED-4DB2-BD59-A6C34878D82A}">
                    <a16:rowId xmlns:a16="http://schemas.microsoft.com/office/drawing/2014/main" val="1530004191"/>
                  </a:ext>
                </a:extLst>
              </a:tr>
              <a:tr h="731661">
                <a:tc>
                  <a:txBody>
                    <a:bodyPr/>
                    <a:lstStyle/>
                    <a:p>
                      <a:r>
                        <a:rPr lang="en-US" sz="2000" b="1" dirty="0"/>
                        <a:t>Lisa Jones</a:t>
                      </a: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extLst>
                  <a:ext uri="{0D108BD9-81ED-4DB2-BD59-A6C34878D82A}">
                    <a16:rowId xmlns:a16="http://schemas.microsoft.com/office/drawing/2014/main" val="1623564861"/>
                  </a:ext>
                </a:extLst>
              </a:tr>
            </a:tbl>
          </a:graphicData>
        </a:graphic>
      </p:graphicFrame>
      <p:sp>
        <p:nvSpPr>
          <p:cNvPr id="13" name="TextBox 12">
            <a:extLst>
              <a:ext uri="{FF2B5EF4-FFF2-40B4-BE49-F238E27FC236}">
                <a16:creationId xmlns:a16="http://schemas.microsoft.com/office/drawing/2014/main" id="{678010BB-9001-0949-8F5C-236461534E56}"/>
              </a:ext>
            </a:extLst>
          </p:cNvPr>
          <p:cNvSpPr txBox="1"/>
          <p:nvPr/>
        </p:nvSpPr>
        <p:spPr>
          <a:xfrm>
            <a:off x="336883" y="411480"/>
            <a:ext cx="11379559" cy="830997"/>
          </a:xfrm>
          <a:prstGeom prst="rect">
            <a:avLst/>
          </a:prstGeom>
          <a:solidFill>
            <a:schemeClr val="accent2">
              <a:lumMod val="40000"/>
              <a:lumOff val="60000"/>
            </a:schemeClr>
          </a:solidFill>
          <a:ln w="38100">
            <a:solidFill>
              <a:schemeClr val="tx2"/>
            </a:solidFill>
          </a:ln>
        </p:spPr>
        <p:txBody>
          <a:bodyPr wrap="square" rtlCol="0">
            <a:spAutoFit/>
          </a:bodyPr>
          <a:lstStyle/>
          <a:p>
            <a:pPr algn="ctr"/>
            <a:r>
              <a:rPr lang="en-US" sz="4800" b="1" dirty="0" err="1">
                <a:latin typeface="Noteworthy Light" panose="02000400000000000000" pitchFamily="2" charset="77"/>
                <a:ea typeface="Noteworthy Light" panose="02000400000000000000" pitchFamily="2" charset="77"/>
              </a:rPr>
              <a:t>Ydych</a:t>
            </a:r>
            <a:r>
              <a:rPr lang="en-US" sz="4800" b="1" dirty="0">
                <a:latin typeface="Noteworthy Light" panose="02000400000000000000" pitchFamily="2" charset="77"/>
                <a:ea typeface="Noteworthy Light" panose="02000400000000000000" pitchFamily="2" charset="77"/>
              </a:rPr>
              <a:t> </a:t>
            </a:r>
            <a:r>
              <a:rPr lang="en-US" sz="4800" b="1" dirty="0" err="1">
                <a:latin typeface="Noteworthy Light" panose="02000400000000000000" pitchFamily="2" charset="77"/>
                <a:ea typeface="Noteworthy Light" panose="02000400000000000000" pitchFamily="2" charset="77"/>
              </a:rPr>
              <a:t>chi’n</a:t>
            </a:r>
            <a:r>
              <a:rPr lang="en-US" sz="4800" b="1" dirty="0">
                <a:latin typeface="Noteworthy Light" panose="02000400000000000000" pitchFamily="2" charset="77"/>
                <a:ea typeface="Noteworthy Light" panose="02000400000000000000" pitchFamily="2" charset="77"/>
              </a:rPr>
              <a:t> </a:t>
            </a:r>
            <a:r>
              <a:rPr lang="en-US" sz="4800" b="1" dirty="0" err="1">
                <a:latin typeface="Noteworthy Light" panose="02000400000000000000" pitchFamily="2" charset="77"/>
                <a:ea typeface="Noteworthy Light" panose="02000400000000000000" pitchFamily="2" charset="77"/>
              </a:rPr>
              <a:t>barod</a:t>
            </a:r>
            <a:r>
              <a:rPr lang="en-US" sz="4800" b="1" dirty="0">
                <a:latin typeface="Noteworthy Light" panose="02000400000000000000" pitchFamily="2" charset="77"/>
                <a:ea typeface="Noteworthy Light" panose="02000400000000000000" pitchFamily="2" charset="77"/>
              </a:rPr>
              <a:t> ?          Are you ready?</a:t>
            </a:r>
          </a:p>
        </p:txBody>
      </p:sp>
      <p:graphicFrame>
        <p:nvGraphicFramePr>
          <p:cNvPr id="14" name="Table 13">
            <a:extLst>
              <a:ext uri="{FF2B5EF4-FFF2-40B4-BE49-F238E27FC236}">
                <a16:creationId xmlns:a16="http://schemas.microsoft.com/office/drawing/2014/main" id="{2B10591E-078D-B04B-B796-7958C88658DE}"/>
              </a:ext>
            </a:extLst>
          </p:cNvPr>
          <p:cNvGraphicFramePr>
            <a:graphicFrameLocks noGrp="1"/>
          </p:cNvGraphicFramePr>
          <p:nvPr>
            <p:extLst/>
          </p:nvPr>
        </p:nvGraphicFramePr>
        <p:xfrm>
          <a:off x="9908629" y="1810807"/>
          <a:ext cx="1807813" cy="3871524"/>
        </p:xfrm>
        <a:graphic>
          <a:graphicData uri="http://schemas.openxmlformats.org/drawingml/2006/table">
            <a:tbl>
              <a:tblPr firstRow="1" bandRow="1">
                <a:tableStyleId>{5C22544A-7EE6-4342-B048-85BDC9FD1C3A}</a:tableStyleId>
              </a:tblPr>
              <a:tblGrid>
                <a:gridCol w="1807813">
                  <a:extLst>
                    <a:ext uri="{9D8B030D-6E8A-4147-A177-3AD203B41FA5}">
                      <a16:colId xmlns:a16="http://schemas.microsoft.com/office/drawing/2014/main" val="4247137615"/>
                    </a:ext>
                  </a:extLst>
                </a:gridCol>
              </a:tblGrid>
              <a:tr h="708992">
                <a:tc>
                  <a:txBody>
                    <a:bodyPr/>
                    <a:lstStyle/>
                    <a:p>
                      <a:pPr algn="ctr"/>
                      <a:r>
                        <a:rPr lang="en-US" sz="2800" b="1" dirty="0">
                          <a:solidFill>
                            <a:schemeClr val="bg1"/>
                          </a:solidFill>
                        </a:rPr>
                        <a:t>GRWP PORFFOR</a:t>
                      </a: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7030A0"/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2729056269"/>
                  </a:ext>
                </a:extLst>
              </a:tr>
              <a:tr h="731661">
                <a:tc>
                  <a:txBody>
                    <a:bodyPr/>
                    <a:lstStyle/>
                    <a:p>
                      <a:r>
                        <a:rPr lang="en-US" sz="2000" b="1" dirty="0"/>
                        <a:t>Lily Lloyd</a:t>
                      </a: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extLst>
                  <a:ext uri="{0D108BD9-81ED-4DB2-BD59-A6C34878D82A}">
                    <a16:rowId xmlns:a16="http://schemas.microsoft.com/office/drawing/2014/main" val="1729683701"/>
                  </a:ext>
                </a:extLst>
              </a:tr>
              <a:tr h="731661">
                <a:tc>
                  <a:txBody>
                    <a:bodyPr/>
                    <a:lstStyle/>
                    <a:p>
                      <a:r>
                        <a:rPr lang="en-US" sz="2000" b="1" dirty="0"/>
                        <a:t>Emelia Thomas</a:t>
                      </a: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extLst>
                  <a:ext uri="{0D108BD9-81ED-4DB2-BD59-A6C34878D82A}">
                    <a16:rowId xmlns:a16="http://schemas.microsoft.com/office/drawing/2014/main" val="3255705673"/>
                  </a:ext>
                </a:extLst>
              </a:tr>
              <a:tr h="731661">
                <a:tc>
                  <a:txBody>
                    <a:bodyPr/>
                    <a:lstStyle/>
                    <a:p>
                      <a:r>
                        <a:rPr lang="en-US" sz="2000" b="1" dirty="0"/>
                        <a:t>Rhys Lloyd</a:t>
                      </a: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extLst>
                  <a:ext uri="{0D108BD9-81ED-4DB2-BD59-A6C34878D82A}">
                    <a16:rowId xmlns:a16="http://schemas.microsoft.com/office/drawing/2014/main" val="1511925733"/>
                  </a:ext>
                </a:extLst>
              </a:tr>
              <a:tr h="731661">
                <a:tc>
                  <a:txBody>
                    <a:bodyPr/>
                    <a:lstStyle/>
                    <a:p>
                      <a:r>
                        <a:rPr lang="en-US" sz="2000" b="1" dirty="0"/>
                        <a:t>Hayley Clark</a:t>
                      </a: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extLst>
                  <a:ext uri="{0D108BD9-81ED-4DB2-BD59-A6C34878D82A}">
                    <a16:rowId xmlns:a16="http://schemas.microsoft.com/office/drawing/2014/main" val="1530004191"/>
                  </a:ext>
                </a:extLst>
              </a:tr>
            </a:tbl>
          </a:graphicData>
        </a:graphic>
      </p:graphicFrame>
    </p:spTree>
    <p:extLst>
      <p:ext uri="{BB962C8B-B14F-4D97-AF65-F5344CB8AC3E}">
        <p14:creationId xmlns:p14="http://schemas.microsoft.com/office/powerpoint/2010/main" val="1833106166"/>
      </p:ext>
    </p:extLst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FC227387-02DD-5E48-B8E8-019110F744A3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404037" y="399054"/>
            <a:ext cx="11398103" cy="813058"/>
          </a:xfrm>
          <a:solidFill>
            <a:schemeClr val="accent1"/>
          </a:solidFill>
          <a:ln>
            <a:solidFill>
              <a:schemeClr val="bg1"/>
            </a:solidFill>
          </a:ln>
        </p:spPr>
        <p:txBody>
          <a:bodyPr>
            <a:normAutofit/>
          </a:bodyPr>
          <a:lstStyle/>
          <a:p>
            <a:r>
              <a:rPr lang="en-US" sz="4400" b="1" dirty="0" err="1">
                <a:solidFill>
                  <a:schemeClr val="bg1"/>
                </a:solidFill>
              </a:rPr>
              <a:t>Rhowch</a:t>
            </a:r>
            <a:r>
              <a:rPr lang="en-US" sz="4400" b="1" dirty="0">
                <a:solidFill>
                  <a:schemeClr val="bg1"/>
                </a:solidFill>
              </a:rPr>
              <a:t> </a:t>
            </a:r>
            <a:r>
              <a:rPr lang="en-US" sz="4400" b="1" dirty="0" err="1">
                <a:solidFill>
                  <a:schemeClr val="bg1"/>
                </a:solidFill>
              </a:rPr>
              <a:t>gynnig</a:t>
            </a:r>
            <a:r>
              <a:rPr lang="en-US" sz="4400" b="1" dirty="0">
                <a:solidFill>
                  <a:schemeClr val="bg1"/>
                </a:solidFill>
              </a:rPr>
              <a:t> </a:t>
            </a:r>
            <a:r>
              <a:rPr lang="en-US" sz="4400" b="1" dirty="0" err="1">
                <a:solidFill>
                  <a:schemeClr val="bg1"/>
                </a:solidFill>
              </a:rPr>
              <a:t>arni</a:t>
            </a:r>
            <a:r>
              <a:rPr lang="en-US" sz="4400" b="1" dirty="0">
                <a:solidFill>
                  <a:schemeClr val="bg1"/>
                </a:solidFill>
              </a:rPr>
              <a:t>!                 Have a go!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D8989ACA-F1DB-7848-A600-F09D12534495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404037" y="1679944"/>
            <a:ext cx="11398103" cy="4805916"/>
          </a:xfrm>
          <a:solidFill>
            <a:schemeClr val="bg1"/>
          </a:solidFill>
          <a:ln w="57150">
            <a:solidFill>
              <a:schemeClr val="tx1"/>
            </a:solidFill>
          </a:ln>
        </p:spPr>
        <p:txBody>
          <a:bodyPr>
            <a:normAutofit/>
          </a:bodyPr>
          <a:lstStyle/>
          <a:p>
            <a:r>
              <a:rPr lang="en-US" sz="2800" b="1" dirty="0"/>
              <a:t>Revise the questions that you have learnt.</a:t>
            </a:r>
          </a:p>
          <a:p>
            <a:r>
              <a:rPr lang="en-US" sz="2800" b="1" dirty="0"/>
              <a:t>Think of 8 suitable questions to ask about the mat.</a:t>
            </a:r>
          </a:p>
          <a:p>
            <a:r>
              <a:rPr lang="en-US" sz="2800" b="1" dirty="0"/>
              <a:t>Meet with your group.</a:t>
            </a:r>
          </a:p>
          <a:p>
            <a:r>
              <a:rPr lang="en-US" sz="2800" b="1" dirty="0"/>
              <a:t>Share the mat (everyone needs to be a “presenter”)</a:t>
            </a:r>
          </a:p>
          <a:p>
            <a:r>
              <a:rPr lang="en-US" sz="2800" b="1" dirty="0"/>
              <a:t>Take 5 minutes each to share your mat and ask questions to each other.    (This is a good way to practice your pronunciation).</a:t>
            </a:r>
          </a:p>
          <a:p>
            <a:r>
              <a:rPr lang="en-US" sz="2800" b="1" dirty="0"/>
              <a:t>Everyone gets the chance to be both the “teacher” and a “pupil”.</a:t>
            </a:r>
          </a:p>
          <a:p>
            <a:pPr marL="0" indent="0" algn="ctr">
              <a:buNone/>
            </a:pPr>
            <a:r>
              <a:rPr lang="en-US" sz="2800" b="1" dirty="0" err="1">
                <a:solidFill>
                  <a:srgbClr val="FF0000"/>
                </a:solidFill>
              </a:rPr>
              <a:t>Mwynhewch</a:t>
            </a:r>
            <a:r>
              <a:rPr lang="en-US" sz="2800" b="1" dirty="0">
                <a:solidFill>
                  <a:srgbClr val="FF0000"/>
                </a:solidFill>
              </a:rPr>
              <a:t> a </a:t>
            </a:r>
            <a:r>
              <a:rPr lang="en-US" sz="2800" b="1" dirty="0" err="1">
                <a:solidFill>
                  <a:srgbClr val="FF0000"/>
                </a:solidFill>
              </a:rPr>
              <a:t>phob</a:t>
            </a:r>
            <a:r>
              <a:rPr lang="en-US" sz="2800" b="1" dirty="0">
                <a:solidFill>
                  <a:srgbClr val="FF0000"/>
                </a:solidFill>
              </a:rPr>
              <a:t> </a:t>
            </a:r>
            <a:r>
              <a:rPr lang="en-US" sz="2800" b="1" dirty="0" err="1">
                <a:solidFill>
                  <a:srgbClr val="FF0000"/>
                </a:solidFill>
              </a:rPr>
              <a:t>lwc</a:t>
            </a:r>
            <a:r>
              <a:rPr lang="en-US" sz="2800" b="1" dirty="0">
                <a:solidFill>
                  <a:srgbClr val="FF0000"/>
                </a:solidFill>
              </a:rPr>
              <a:t>!</a:t>
            </a:r>
          </a:p>
          <a:p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11984425"/>
      </p:ext>
    </p:extLst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10-Point Star 1">
            <a:extLst>
              <a:ext uri="{FF2B5EF4-FFF2-40B4-BE49-F238E27FC236}">
                <a16:creationId xmlns:a16="http://schemas.microsoft.com/office/drawing/2014/main" id="{8644184B-CE5D-A54D-977B-B43B68FB036F}"/>
              </a:ext>
            </a:extLst>
          </p:cNvPr>
          <p:cNvSpPr/>
          <p:nvPr/>
        </p:nvSpPr>
        <p:spPr>
          <a:xfrm>
            <a:off x="3671668" y="0"/>
            <a:ext cx="4909624" cy="2294458"/>
          </a:xfrm>
          <a:prstGeom prst="star10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US" sz="3600" b="1" dirty="0" err="1"/>
              <a:t>Sut</a:t>
            </a:r>
            <a:r>
              <a:rPr lang="en-US" sz="3600" b="1" dirty="0"/>
              <a:t> </a:t>
            </a:r>
            <a:r>
              <a:rPr lang="en-US" sz="3600" b="1" dirty="0" err="1"/>
              <a:t>mae</a:t>
            </a:r>
            <a:r>
              <a:rPr lang="en-US" sz="3600" b="1" dirty="0"/>
              <a:t> </a:t>
            </a:r>
            <a:r>
              <a:rPr lang="en-US" sz="3600" b="1" dirty="0" err="1"/>
              <a:t>gofyn</a:t>
            </a:r>
            <a:r>
              <a:rPr lang="en-US" sz="3600" b="1" dirty="0"/>
              <a:t> </a:t>
            </a:r>
            <a:r>
              <a:rPr lang="en-US" sz="3600" b="1" dirty="0" err="1"/>
              <a:t>cwestiynau</a:t>
            </a:r>
            <a:r>
              <a:rPr lang="en-US" sz="3600" b="1" dirty="0"/>
              <a:t>?</a:t>
            </a:r>
          </a:p>
        </p:txBody>
      </p:sp>
      <p:graphicFrame>
        <p:nvGraphicFramePr>
          <p:cNvPr id="4" name="Table 3">
            <a:extLst>
              <a:ext uri="{FF2B5EF4-FFF2-40B4-BE49-F238E27FC236}">
                <a16:creationId xmlns:a16="http://schemas.microsoft.com/office/drawing/2014/main" id="{F49124D5-D0A9-6348-B97A-3CB156C9C040}"/>
              </a:ext>
            </a:extLst>
          </p:cNvPr>
          <p:cNvGraphicFramePr>
            <a:graphicFrameLocks noGrp="1"/>
          </p:cNvGraphicFramePr>
          <p:nvPr/>
        </p:nvGraphicFramePr>
        <p:xfrm>
          <a:off x="267287" y="2412609"/>
          <a:ext cx="11704319" cy="4145280"/>
        </p:xfrm>
        <a:graphic>
          <a:graphicData uri="http://schemas.openxmlformats.org/drawingml/2006/table">
            <a:tbl>
              <a:tblPr firstRow="1" bandRow="1">
                <a:tableStyleId>{5C22544A-7EE6-4342-B048-85BDC9FD1C3A}</a:tableStyleId>
              </a:tblPr>
              <a:tblGrid>
                <a:gridCol w="3657013">
                  <a:extLst>
                    <a:ext uri="{9D8B030D-6E8A-4147-A177-3AD203B41FA5}">
                      <a16:colId xmlns:a16="http://schemas.microsoft.com/office/drawing/2014/main" val="2755435119"/>
                    </a:ext>
                  </a:extLst>
                </a:gridCol>
                <a:gridCol w="3638550">
                  <a:extLst>
                    <a:ext uri="{9D8B030D-6E8A-4147-A177-3AD203B41FA5}">
                      <a16:colId xmlns:a16="http://schemas.microsoft.com/office/drawing/2014/main" val="3331209958"/>
                    </a:ext>
                  </a:extLst>
                </a:gridCol>
                <a:gridCol w="4408756">
                  <a:extLst>
                    <a:ext uri="{9D8B030D-6E8A-4147-A177-3AD203B41FA5}">
                      <a16:colId xmlns:a16="http://schemas.microsoft.com/office/drawing/2014/main" val="4164468559"/>
                    </a:ext>
                  </a:extLst>
                </a:gridCol>
              </a:tblGrid>
              <a:tr h="282596">
                <a:tc>
                  <a:txBody>
                    <a:bodyPr/>
                    <a:lstStyle/>
                    <a:p>
                      <a:pPr algn="ctr"/>
                      <a:r>
                        <a:rPr lang="en-US" sz="3200" b="1" dirty="0" err="1"/>
                        <a:t>Cwestiwn</a:t>
                      </a:r>
                      <a:endParaRPr lang="en-US" sz="3200" b="1" dirty="0"/>
                    </a:p>
                  </a:txBody>
                  <a:tcPr>
                    <a:lnL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en-US" sz="3200" b="1" dirty="0" err="1"/>
                        <a:t>Yn</a:t>
                      </a:r>
                      <a:r>
                        <a:rPr lang="en-US" sz="3200" b="1" dirty="0"/>
                        <a:t> </a:t>
                      </a:r>
                      <a:r>
                        <a:rPr lang="en-US" sz="3200" b="1" dirty="0" err="1"/>
                        <a:t>Saesneg</a:t>
                      </a:r>
                      <a:endParaRPr lang="en-US" sz="3200" b="1" dirty="0"/>
                    </a:p>
                  </a:txBody>
                  <a:tcPr>
                    <a:lnL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en-US" sz="3200" b="1" dirty="0" err="1"/>
                        <a:t>Ateb</a:t>
                      </a:r>
                      <a:r>
                        <a:rPr lang="en-US" sz="3200" b="1" dirty="0"/>
                        <a:t> / Answer</a:t>
                      </a:r>
                    </a:p>
                  </a:txBody>
                  <a:tcPr>
                    <a:lnL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extLst>
                  <a:ext uri="{0D108BD9-81ED-4DB2-BD59-A6C34878D82A}">
                    <a16:rowId xmlns:a16="http://schemas.microsoft.com/office/drawing/2014/main" val="1134746381"/>
                  </a:ext>
                </a:extLst>
              </a:tr>
              <a:tr h="370840">
                <a:tc>
                  <a:txBody>
                    <a:bodyPr/>
                    <a:lstStyle/>
                    <a:p>
                      <a:r>
                        <a:rPr lang="en-US" sz="2400" b="1" dirty="0"/>
                        <a:t>Beth </a:t>
                      </a:r>
                      <a:r>
                        <a:rPr lang="en-US" sz="2400" b="1" dirty="0" err="1"/>
                        <a:t>ydy</a:t>
                      </a:r>
                      <a:r>
                        <a:rPr lang="en-US" sz="2400" b="1" dirty="0"/>
                        <a:t> </a:t>
                      </a:r>
                      <a:r>
                        <a:rPr lang="en-US" sz="2400" b="1" dirty="0" err="1"/>
                        <a:t>hwn</a:t>
                      </a:r>
                      <a:r>
                        <a:rPr lang="en-US" sz="2400" b="1" dirty="0"/>
                        <a:t>? </a:t>
                      </a:r>
                      <a:r>
                        <a:rPr lang="en-US" sz="1200" b="1" dirty="0"/>
                        <a:t>(</a:t>
                      </a:r>
                      <a:r>
                        <a:rPr lang="en-US" sz="1200" b="1" dirty="0" err="1"/>
                        <a:t>gwr</a:t>
                      </a:r>
                      <a:r>
                        <a:rPr lang="en-US" sz="1200" b="1" dirty="0"/>
                        <a:t> / m)</a:t>
                      </a:r>
                      <a:endParaRPr lang="en-US" sz="2400" b="1" dirty="0"/>
                    </a:p>
                  </a:txBody>
                  <a:tcPr>
                    <a:lnL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bg1"/>
                    </a:solidFill>
                  </a:tcPr>
                </a:tc>
                <a:tc>
                  <a:txBody>
                    <a:bodyPr/>
                    <a:lstStyle/>
                    <a:p>
                      <a:r>
                        <a:rPr lang="en-US" sz="2400" b="0" i="1" dirty="0"/>
                        <a:t>What is this?</a:t>
                      </a:r>
                    </a:p>
                  </a:txBody>
                  <a:tcPr>
                    <a:lnL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bg1"/>
                    </a:solidFill>
                  </a:tcPr>
                </a:tc>
                <a:tc>
                  <a:txBody>
                    <a:bodyPr/>
                    <a:lstStyle/>
                    <a:p>
                      <a:r>
                        <a:rPr lang="en-US" sz="2400" b="1" dirty="0" err="1"/>
                        <a:t>Dyma</a:t>
                      </a:r>
                      <a:r>
                        <a:rPr lang="en-US" sz="2400" b="1" dirty="0"/>
                        <a:t> ….</a:t>
                      </a:r>
                    </a:p>
                  </a:txBody>
                  <a:tcPr>
                    <a:lnL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bg1"/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1709271827"/>
                  </a:ext>
                </a:extLst>
              </a:tr>
              <a:tr h="370840">
                <a:tc>
                  <a:txBody>
                    <a:bodyPr/>
                    <a:lstStyle/>
                    <a:p>
                      <a:r>
                        <a:rPr lang="en-US" sz="2400" b="1" dirty="0"/>
                        <a:t>Beth </a:t>
                      </a:r>
                      <a:r>
                        <a:rPr lang="en-US" sz="2400" b="1" dirty="0" err="1"/>
                        <a:t>ydy</a:t>
                      </a:r>
                      <a:r>
                        <a:rPr lang="en-US" sz="2400" b="1" dirty="0"/>
                        <a:t> hon? </a:t>
                      </a:r>
                      <a:r>
                        <a:rPr lang="en-US" sz="1400" b="1" dirty="0"/>
                        <a:t>(ben / f)</a:t>
                      </a:r>
                      <a:endParaRPr lang="en-US" sz="2400" b="1" dirty="0"/>
                    </a:p>
                  </a:txBody>
                  <a:tcPr>
                    <a:lnL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bg1"/>
                    </a:solidFill>
                  </a:tcPr>
                </a:tc>
                <a:tc>
                  <a:txBody>
                    <a:bodyPr/>
                    <a:lstStyle/>
                    <a:p>
                      <a:r>
                        <a:rPr lang="en-US" sz="2400" b="0" i="1" dirty="0"/>
                        <a:t>What is this?</a:t>
                      </a:r>
                    </a:p>
                  </a:txBody>
                  <a:tcPr>
                    <a:lnL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bg1"/>
                    </a:solidFill>
                  </a:tcPr>
                </a:tc>
                <a:tc>
                  <a:txBody>
                    <a:bodyPr/>
                    <a:lstStyle/>
                    <a:p>
                      <a:r>
                        <a:rPr lang="en-US" sz="2400" b="1" dirty="0" err="1"/>
                        <a:t>Dyma</a:t>
                      </a:r>
                      <a:r>
                        <a:rPr lang="en-US" sz="2400" b="1" dirty="0"/>
                        <a:t> ….</a:t>
                      </a:r>
                    </a:p>
                  </a:txBody>
                  <a:tcPr>
                    <a:lnL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bg1"/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1596060300"/>
                  </a:ext>
                </a:extLst>
              </a:tr>
              <a:tr h="370840">
                <a:tc>
                  <a:txBody>
                    <a:bodyPr/>
                    <a:lstStyle/>
                    <a:p>
                      <a:r>
                        <a:rPr lang="en-US" sz="2400" b="1" dirty="0"/>
                        <a:t>Pa </a:t>
                      </a:r>
                      <a:r>
                        <a:rPr lang="en-US" sz="2400" b="1" dirty="0" err="1"/>
                        <a:t>liw</a:t>
                      </a:r>
                      <a:r>
                        <a:rPr lang="en-US" sz="2400" b="1" dirty="0"/>
                        <a:t> </a:t>
                      </a:r>
                      <a:r>
                        <a:rPr lang="en-US" sz="2400" b="1" dirty="0" err="1"/>
                        <a:t>ydy’r</a:t>
                      </a:r>
                      <a:r>
                        <a:rPr lang="en-US" sz="2400" b="1" dirty="0"/>
                        <a:t> …?</a:t>
                      </a:r>
                    </a:p>
                  </a:txBody>
                  <a:tcPr>
                    <a:lnL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bg1"/>
                    </a:solidFill>
                  </a:tcPr>
                </a:tc>
                <a:tc>
                  <a:txBody>
                    <a:bodyPr/>
                    <a:lstStyle/>
                    <a:p>
                      <a:r>
                        <a:rPr lang="en-US" sz="2400" b="0" i="1" dirty="0"/>
                        <a:t>Which </a:t>
                      </a:r>
                      <a:r>
                        <a:rPr lang="en-US" sz="2400" b="0" i="1" dirty="0" err="1"/>
                        <a:t>colour</a:t>
                      </a:r>
                      <a:r>
                        <a:rPr lang="en-US" sz="2400" b="0" i="1" dirty="0"/>
                        <a:t> is the …?</a:t>
                      </a:r>
                    </a:p>
                  </a:txBody>
                  <a:tcPr>
                    <a:lnL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bg1"/>
                    </a:solidFill>
                  </a:tcPr>
                </a:tc>
                <a:tc>
                  <a:txBody>
                    <a:bodyPr/>
                    <a:lstStyle/>
                    <a:p>
                      <a:r>
                        <a:rPr lang="en-US" sz="2400" b="1" dirty="0" err="1"/>
                        <a:t>Mae’r</a:t>
                      </a:r>
                      <a:r>
                        <a:rPr lang="en-US" sz="2400" b="1" dirty="0"/>
                        <a:t> …. </a:t>
                      </a:r>
                      <a:r>
                        <a:rPr lang="en-US" sz="2400" b="1" dirty="0" err="1"/>
                        <a:t>yn</a:t>
                      </a:r>
                      <a:r>
                        <a:rPr lang="en-US" sz="2400" b="1" dirty="0"/>
                        <a:t> …. </a:t>
                      </a:r>
                      <a:r>
                        <a:rPr lang="en-US" sz="1800" b="1" dirty="0"/>
                        <a:t>(+ </a:t>
                      </a:r>
                      <a:r>
                        <a:rPr lang="en-US" sz="1800" b="1" dirty="0" err="1"/>
                        <a:t>treiglad</a:t>
                      </a:r>
                      <a:r>
                        <a:rPr lang="en-US" sz="1800" b="1" dirty="0"/>
                        <a:t> </a:t>
                      </a:r>
                      <a:r>
                        <a:rPr lang="en-US" sz="1800" b="1" dirty="0" err="1"/>
                        <a:t>meddal</a:t>
                      </a:r>
                      <a:r>
                        <a:rPr lang="en-US" sz="1800" b="1" dirty="0"/>
                        <a:t>)</a:t>
                      </a:r>
                      <a:endParaRPr lang="en-US" sz="2400" b="1" dirty="0"/>
                    </a:p>
                  </a:txBody>
                  <a:tcPr>
                    <a:lnL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bg1"/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1062387381"/>
                  </a:ext>
                </a:extLst>
              </a:tr>
              <a:tr h="370840">
                <a:tc>
                  <a:txBody>
                    <a:bodyPr/>
                    <a:lstStyle/>
                    <a:p>
                      <a:r>
                        <a:rPr lang="en-US" sz="2400" b="1" dirty="0" err="1"/>
                        <a:t>Sawl</a:t>
                      </a:r>
                      <a:r>
                        <a:rPr lang="en-US" sz="2400" b="1" dirty="0"/>
                        <a:t> </a:t>
                      </a:r>
                      <a:r>
                        <a:rPr lang="en-US" sz="1400" b="1" dirty="0">
                          <a:solidFill>
                            <a:srgbClr val="FF0000"/>
                          </a:solidFill>
                        </a:rPr>
                        <a:t>(+ singular noun)… </a:t>
                      </a:r>
                      <a:r>
                        <a:rPr lang="en-US" sz="2400" b="1" dirty="0" err="1"/>
                        <a:t>sy</a:t>
                      </a:r>
                      <a:r>
                        <a:rPr lang="en-US" sz="2400" b="1" dirty="0"/>
                        <a:t> …?</a:t>
                      </a:r>
                    </a:p>
                  </a:txBody>
                  <a:tcPr>
                    <a:lnL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bg1"/>
                    </a:solidFill>
                  </a:tcPr>
                </a:tc>
                <a:tc>
                  <a:txBody>
                    <a:bodyPr/>
                    <a:lstStyle/>
                    <a:p>
                      <a:r>
                        <a:rPr lang="en-US" sz="2400" b="0" i="1" dirty="0"/>
                        <a:t>How many …?</a:t>
                      </a:r>
                    </a:p>
                  </a:txBody>
                  <a:tcPr>
                    <a:lnL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bg1"/>
                    </a:solidFill>
                  </a:tcPr>
                </a:tc>
                <a:tc>
                  <a:txBody>
                    <a:bodyPr/>
                    <a:lstStyle/>
                    <a:p>
                      <a:r>
                        <a:rPr lang="en-US" sz="2400" b="1" dirty="0"/>
                        <a:t>Mae … </a:t>
                      </a:r>
                    </a:p>
                  </a:txBody>
                  <a:tcPr>
                    <a:lnL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bg1"/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3131489152"/>
                  </a:ext>
                </a:extLst>
              </a:tr>
              <a:tr h="370840">
                <a:tc>
                  <a:txBody>
                    <a:bodyPr/>
                    <a:lstStyle/>
                    <a:p>
                      <a:r>
                        <a:rPr lang="en-US" sz="2400" b="1" dirty="0"/>
                        <a:t>Faint o </a:t>
                      </a:r>
                      <a:r>
                        <a:rPr lang="en-US" sz="1400" b="1" dirty="0">
                          <a:solidFill>
                            <a:srgbClr val="FF0000"/>
                          </a:solidFill>
                        </a:rPr>
                        <a:t>(+ plural noun)</a:t>
                      </a:r>
                      <a:r>
                        <a:rPr lang="en-US" sz="2400" b="1" dirty="0"/>
                        <a:t>… </a:t>
                      </a:r>
                      <a:r>
                        <a:rPr lang="en-US" sz="2400" b="1" dirty="0" err="1"/>
                        <a:t>sy</a:t>
                      </a:r>
                      <a:r>
                        <a:rPr lang="en-US" sz="2400" b="1" dirty="0"/>
                        <a:t> …?</a:t>
                      </a:r>
                    </a:p>
                  </a:txBody>
                  <a:tcPr>
                    <a:lnL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bg1"/>
                    </a:solidFill>
                  </a:tcPr>
                </a:tc>
                <a:tc>
                  <a:txBody>
                    <a:bodyPr/>
                    <a:lstStyle/>
                    <a:p>
                      <a:r>
                        <a:rPr lang="en-US" sz="2400" b="0" i="1" dirty="0"/>
                        <a:t>How many …?</a:t>
                      </a:r>
                    </a:p>
                  </a:txBody>
                  <a:tcPr>
                    <a:lnL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bg1"/>
                    </a:solidFill>
                  </a:tcPr>
                </a:tc>
                <a:tc>
                  <a:txBody>
                    <a:bodyPr/>
                    <a:lstStyle/>
                    <a:p>
                      <a:r>
                        <a:rPr lang="en-US" sz="2400" b="1" dirty="0"/>
                        <a:t>Mae …</a:t>
                      </a:r>
                    </a:p>
                  </a:txBody>
                  <a:tcPr>
                    <a:lnL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bg1"/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1222237943"/>
                  </a:ext>
                </a:extLst>
              </a:tr>
              <a:tr h="370840">
                <a:tc>
                  <a:txBody>
                    <a:bodyPr/>
                    <a:lstStyle/>
                    <a:p>
                      <a:r>
                        <a:rPr lang="en-US" sz="2400" b="1" dirty="0"/>
                        <a:t>Pa </a:t>
                      </a:r>
                      <a:r>
                        <a:rPr lang="en-US" sz="2400" b="1" dirty="0" err="1"/>
                        <a:t>rif</a:t>
                      </a:r>
                      <a:r>
                        <a:rPr lang="en-US" sz="2400" b="1" dirty="0"/>
                        <a:t> </a:t>
                      </a:r>
                      <a:r>
                        <a:rPr lang="en-US" sz="2400" b="1" dirty="0" err="1"/>
                        <a:t>ydy’r</a:t>
                      </a:r>
                      <a:r>
                        <a:rPr lang="en-US" sz="2400" b="1" dirty="0"/>
                        <a:t> </a:t>
                      </a:r>
                      <a:r>
                        <a:rPr lang="en-US" sz="2400" b="1" dirty="0">
                          <a:solidFill>
                            <a:srgbClr val="FF0000"/>
                          </a:solidFill>
                        </a:rPr>
                        <a:t>(</a:t>
                      </a:r>
                      <a:r>
                        <a:rPr lang="en-US" sz="2400" b="1" dirty="0" err="1">
                          <a:solidFill>
                            <a:srgbClr val="FF0000"/>
                          </a:solidFill>
                        </a:rPr>
                        <a:t>triongl</a:t>
                      </a:r>
                      <a:r>
                        <a:rPr lang="en-US" sz="2400" b="1" dirty="0">
                          <a:solidFill>
                            <a:srgbClr val="FF0000"/>
                          </a:solidFill>
                        </a:rPr>
                        <a:t>)</a:t>
                      </a:r>
                      <a:r>
                        <a:rPr lang="en-US" sz="2400" b="1" dirty="0"/>
                        <a:t>?</a:t>
                      </a:r>
                    </a:p>
                  </a:txBody>
                  <a:tcPr>
                    <a:lnL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bg1"/>
                    </a:solidFill>
                  </a:tcPr>
                </a:tc>
                <a:tc>
                  <a:txBody>
                    <a:bodyPr/>
                    <a:lstStyle/>
                    <a:p>
                      <a:r>
                        <a:rPr lang="en-US" sz="2400" b="0" i="1" dirty="0"/>
                        <a:t>Which number is the …?</a:t>
                      </a:r>
                    </a:p>
                  </a:txBody>
                  <a:tcPr>
                    <a:lnL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bg1"/>
                    </a:solidFill>
                  </a:tcPr>
                </a:tc>
                <a:tc>
                  <a:txBody>
                    <a:bodyPr/>
                    <a:lstStyle/>
                    <a:p>
                      <a:r>
                        <a:rPr lang="en-US" sz="2400" b="1" dirty="0" err="1"/>
                        <a:t>Rhif</a:t>
                      </a:r>
                      <a:r>
                        <a:rPr lang="en-US" sz="2400" b="1" dirty="0"/>
                        <a:t>  …..</a:t>
                      </a:r>
                    </a:p>
                  </a:txBody>
                  <a:tcPr>
                    <a:lnL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bg1"/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3861023743"/>
                  </a:ext>
                </a:extLst>
              </a:tr>
              <a:tr h="370840">
                <a:tc>
                  <a:txBody>
                    <a:bodyPr/>
                    <a:lstStyle/>
                    <a:p>
                      <a:r>
                        <a:rPr lang="en-US" sz="2400" b="1" dirty="0" err="1"/>
                        <a:t>Sawl</a:t>
                      </a:r>
                      <a:r>
                        <a:rPr lang="en-US" sz="2400" b="1" dirty="0"/>
                        <a:t> (cornel) </a:t>
                      </a:r>
                      <a:r>
                        <a:rPr lang="en-US" sz="2400" b="1" dirty="0" err="1"/>
                        <a:t>sy</a:t>
                      </a:r>
                      <a:r>
                        <a:rPr lang="en-US" sz="2400" b="1" dirty="0"/>
                        <a:t> </a:t>
                      </a:r>
                      <a:r>
                        <a:rPr lang="en-US" sz="2400" b="1" dirty="0" err="1"/>
                        <a:t>gyda’r</a:t>
                      </a:r>
                      <a:r>
                        <a:rPr lang="en-US" sz="2400" b="1" dirty="0"/>
                        <a:t> …?</a:t>
                      </a:r>
                    </a:p>
                  </a:txBody>
                  <a:tcPr>
                    <a:lnL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bg1"/>
                    </a:solidFill>
                  </a:tcPr>
                </a:tc>
                <a:tc>
                  <a:txBody>
                    <a:bodyPr/>
                    <a:lstStyle/>
                    <a:p>
                      <a:r>
                        <a:rPr lang="en-US" sz="2400" b="0" i="1" dirty="0"/>
                        <a:t>How many corners has the …?</a:t>
                      </a:r>
                    </a:p>
                  </a:txBody>
                  <a:tcPr>
                    <a:lnL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bg1"/>
                    </a:solidFill>
                  </a:tcPr>
                </a:tc>
                <a:tc>
                  <a:txBody>
                    <a:bodyPr/>
                    <a:lstStyle/>
                    <a:p>
                      <a:r>
                        <a:rPr lang="en-US" sz="2400" b="1" dirty="0"/>
                        <a:t>Mae …. </a:t>
                      </a:r>
                      <a:r>
                        <a:rPr lang="en-US" sz="2400" b="1" dirty="0" err="1"/>
                        <a:t>gyda’r</a:t>
                      </a:r>
                      <a:r>
                        <a:rPr lang="en-US" sz="2400" b="1" dirty="0"/>
                        <a:t> …. .</a:t>
                      </a:r>
                    </a:p>
                  </a:txBody>
                  <a:tcPr>
                    <a:lnL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bg1"/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2811579781"/>
                  </a:ext>
                </a:extLst>
              </a:tr>
            </a:tbl>
          </a:graphicData>
        </a:graphic>
      </p:graphicFrame>
      <p:pic>
        <p:nvPicPr>
          <p:cNvPr id="12" name="Picture 11">
            <a:extLst>
              <a:ext uri="{FF2B5EF4-FFF2-40B4-BE49-F238E27FC236}">
                <a16:creationId xmlns:a16="http://schemas.microsoft.com/office/drawing/2014/main" id="{AA9ADBED-3F96-BD48-B871-62E44F81DC16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740703" y="254500"/>
            <a:ext cx="2508934" cy="1852751"/>
          </a:xfrm>
          <a:prstGeom prst="rect">
            <a:avLst/>
          </a:prstGeom>
        </p:spPr>
      </p:pic>
      <p:pic>
        <p:nvPicPr>
          <p:cNvPr id="13" name="Picture 12">
            <a:extLst>
              <a:ext uri="{FF2B5EF4-FFF2-40B4-BE49-F238E27FC236}">
                <a16:creationId xmlns:a16="http://schemas.microsoft.com/office/drawing/2014/main" id="{8CB1EB6D-DCFB-0943-AA09-3327428D7FEF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9047377" y="307895"/>
            <a:ext cx="2508934" cy="1852751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440327900"/>
      </p:ext>
    </p:extLst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3" name="Picture 2">
            <a:extLst>
              <a:ext uri="{FF2B5EF4-FFF2-40B4-BE49-F238E27FC236}">
                <a16:creationId xmlns:a16="http://schemas.microsoft.com/office/drawing/2014/main" id="{C75DBEEB-CD49-F24F-9E13-99C4C5C4DCE7}"/>
              </a:ext>
            </a:extLst>
          </p:cNvPr>
          <p:cNvPicPr>
            <a:picLocks noChangeAspect="1"/>
          </p:cNvPicPr>
          <p:nvPr/>
        </p:nvPicPr>
        <p:blipFill rotWithShape="1">
          <a:blip r:embed="rId2"/>
          <a:srcRect l="13224" t="10156" r="13212" b="6923"/>
          <a:stretch/>
        </p:blipFill>
        <p:spPr>
          <a:xfrm>
            <a:off x="164031" y="504378"/>
            <a:ext cx="6547704" cy="5697763"/>
          </a:xfrm>
          <a:prstGeom prst="rect">
            <a:avLst/>
          </a:prstGeom>
          <a:ln w="76200">
            <a:solidFill>
              <a:schemeClr val="tx1"/>
            </a:solidFill>
          </a:ln>
        </p:spPr>
      </p:pic>
      <p:sp>
        <p:nvSpPr>
          <p:cNvPr id="4" name="Oval 3">
            <a:extLst>
              <a:ext uri="{FF2B5EF4-FFF2-40B4-BE49-F238E27FC236}">
                <a16:creationId xmlns:a16="http://schemas.microsoft.com/office/drawing/2014/main" id="{B26BE55D-FDF1-1F4B-B561-B8C35F58CF5E}"/>
              </a:ext>
            </a:extLst>
          </p:cNvPr>
          <p:cNvSpPr/>
          <p:nvPr/>
        </p:nvSpPr>
        <p:spPr>
          <a:xfrm>
            <a:off x="374824" y="5592255"/>
            <a:ext cx="369277" cy="369277"/>
          </a:xfrm>
          <a:prstGeom prst="ellipse">
            <a:avLst/>
          </a:prstGeom>
          <a:solidFill>
            <a:srgbClr val="FFC00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5" name="Oval 4">
            <a:extLst>
              <a:ext uri="{FF2B5EF4-FFF2-40B4-BE49-F238E27FC236}">
                <a16:creationId xmlns:a16="http://schemas.microsoft.com/office/drawing/2014/main" id="{F4F72D8C-A1A8-DA43-A0BC-182C3650D455}"/>
              </a:ext>
            </a:extLst>
          </p:cNvPr>
          <p:cNvSpPr/>
          <p:nvPr/>
        </p:nvSpPr>
        <p:spPr>
          <a:xfrm>
            <a:off x="3437883" y="2354443"/>
            <a:ext cx="463063" cy="410308"/>
          </a:xfrm>
          <a:prstGeom prst="ellipse">
            <a:avLst/>
          </a:prstGeom>
          <a:solidFill>
            <a:srgbClr val="00B0F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6" name="Oval 5">
            <a:extLst>
              <a:ext uri="{FF2B5EF4-FFF2-40B4-BE49-F238E27FC236}">
                <a16:creationId xmlns:a16="http://schemas.microsoft.com/office/drawing/2014/main" id="{A7041C16-6063-1641-8E58-C43721D810EC}"/>
              </a:ext>
            </a:extLst>
          </p:cNvPr>
          <p:cNvSpPr/>
          <p:nvPr/>
        </p:nvSpPr>
        <p:spPr>
          <a:xfrm>
            <a:off x="931125" y="709532"/>
            <a:ext cx="463063" cy="410308"/>
          </a:xfrm>
          <a:prstGeom prst="ellipse">
            <a:avLst/>
          </a:prstGeom>
          <a:solidFill>
            <a:srgbClr val="00B05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7" name="Oval 6">
            <a:extLst>
              <a:ext uri="{FF2B5EF4-FFF2-40B4-BE49-F238E27FC236}">
                <a16:creationId xmlns:a16="http://schemas.microsoft.com/office/drawing/2014/main" id="{88C8A7E9-AA77-AA4F-A09E-43F619E9F8CF}"/>
              </a:ext>
            </a:extLst>
          </p:cNvPr>
          <p:cNvSpPr/>
          <p:nvPr/>
        </p:nvSpPr>
        <p:spPr>
          <a:xfrm>
            <a:off x="5426603" y="5592255"/>
            <a:ext cx="463063" cy="410308"/>
          </a:xfrm>
          <a:prstGeom prst="ellipse">
            <a:avLst/>
          </a:prstGeom>
          <a:solidFill>
            <a:srgbClr val="FFFF0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9" name="TextBox 8">
            <a:extLst>
              <a:ext uri="{FF2B5EF4-FFF2-40B4-BE49-F238E27FC236}">
                <a16:creationId xmlns:a16="http://schemas.microsoft.com/office/drawing/2014/main" id="{76B8900A-2450-4340-B039-D0E1FBA14D58}"/>
              </a:ext>
            </a:extLst>
          </p:cNvPr>
          <p:cNvSpPr txBox="1"/>
          <p:nvPr/>
        </p:nvSpPr>
        <p:spPr>
          <a:xfrm>
            <a:off x="7017488" y="479138"/>
            <a:ext cx="4954772" cy="6001643"/>
          </a:xfrm>
          <a:prstGeom prst="rect">
            <a:avLst/>
          </a:prstGeom>
          <a:solidFill>
            <a:srgbClr val="FFC000"/>
          </a:solidFill>
          <a:ln w="76200">
            <a:solidFill>
              <a:srgbClr val="00B050"/>
            </a:solidFill>
          </a:ln>
        </p:spPr>
        <p:txBody>
          <a:bodyPr wrap="square" rtlCol="0">
            <a:spAutoFit/>
          </a:bodyPr>
          <a:lstStyle/>
          <a:p>
            <a:r>
              <a:rPr lang="en-US" sz="2400" b="1" dirty="0" err="1"/>
              <a:t>Meddylia</a:t>
            </a:r>
            <a:r>
              <a:rPr lang="en-US" sz="2400" b="1" dirty="0"/>
              <a:t> am 8 </a:t>
            </a:r>
            <a:r>
              <a:rPr lang="en-US" sz="2400" b="1" dirty="0" err="1"/>
              <a:t>cwestiwn</a:t>
            </a:r>
            <a:r>
              <a:rPr lang="en-US" sz="2400" b="1" dirty="0"/>
              <a:t> </a:t>
            </a:r>
            <a:r>
              <a:rPr lang="en-US" sz="2400" b="1" dirty="0" err="1"/>
              <a:t>addas</a:t>
            </a:r>
            <a:r>
              <a:rPr lang="en-US" sz="2400" b="1" dirty="0"/>
              <a:t>.</a:t>
            </a:r>
          </a:p>
          <a:p>
            <a:r>
              <a:rPr lang="en-US" sz="2400" b="1" dirty="0"/>
              <a:t>Think of 8 suitable questions.</a:t>
            </a:r>
          </a:p>
          <a:p>
            <a:endParaRPr lang="en-US" sz="2400" b="1" dirty="0"/>
          </a:p>
          <a:p>
            <a:r>
              <a:rPr lang="en-US" sz="2400" b="1" dirty="0"/>
              <a:t>1.</a:t>
            </a:r>
          </a:p>
          <a:p>
            <a:endParaRPr lang="en-US" sz="2400" b="1" dirty="0"/>
          </a:p>
          <a:p>
            <a:r>
              <a:rPr lang="en-US" sz="2400" b="1" dirty="0"/>
              <a:t>2.</a:t>
            </a:r>
          </a:p>
          <a:p>
            <a:endParaRPr lang="en-US" sz="2400" b="1" dirty="0"/>
          </a:p>
          <a:p>
            <a:pPr marL="285750" indent="-285750">
              <a:buFont typeface="Arial" panose="020B0604020202020204" pitchFamily="34" charset="0"/>
              <a:buChar char="•"/>
            </a:pPr>
            <a:endParaRPr lang="en-US" sz="2400" b="1" dirty="0"/>
          </a:p>
          <a:p>
            <a:pPr marL="285750" indent="-285750">
              <a:buFont typeface="Arial" panose="020B0604020202020204" pitchFamily="34" charset="0"/>
              <a:buChar char="•"/>
            </a:pPr>
            <a:endParaRPr lang="en-US" sz="2400" b="1" dirty="0"/>
          </a:p>
          <a:p>
            <a:pPr marL="285750" indent="-285750">
              <a:buFont typeface="Arial" panose="020B0604020202020204" pitchFamily="34" charset="0"/>
              <a:buChar char="•"/>
            </a:pPr>
            <a:endParaRPr lang="en-US" sz="2400" b="1" dirty="0"/>
          </a:p>
          <a:p>
            <a:pPr marL="285750" indent="-285750">
              <a:buFont typeface="Arial" panose="020B0604020202020204" pitchFamily="34" charset="0"/>
              <a:buChar char="•"/>
            </a:pPr>
            <a:endParaRPr lang="en-US" sz="2400" b="1" dirty="0"/>
          </a:p>
          <a:p>
            <a:pPr marL="285750" indent="-285750">
              <a:buFont typeface="Arial" panose="020B0604020202020204" pitchFamily="34" charset="0"/>
              <a:buChar char="•"/>
            </a:pPr>
            <a:endParaRPr lang="en-US" sz="2400" b="1" dirty="0"/>
          </a:p>
          <a:p>
            <a:endParaRPr lang="en-US" sz="2400" b="1" dirty="0"/>
          </a:p>
          <a:p>
            <a:pPr marL="285750" indent="-285750">
              <a:buFont typeface="Arial" panose="020B0604020202020204" pitchFamily="34" charset="0"/>
              <a:buChar char="•"/>
            </a:pPr>
            <a:endParaRPr lang="en-US" sz="2400" b="1" dirty="0"/>
          </a:p>
          <a:p>
            <a:endParaRPr lang="en-US" sz="2400" b="1" dirty="0"/>
          </a:p>
          <a:p>
            <a:endParaRPr lang="en-US" sz="2400" b="1" dirty="0"/>
          </a:p>
        </p:txBody>
      </p:sp>
      <p:sp>
        <p:nvSpPr>
          <p:cNvPr id="2" name="Triangle 1">
            <a:extLst>
              <a:ext uri="{FF2B5EF4-FFF2-40B4-BE49-F238E27FC236}">
                <a16:creationId xmlns:a16="http://schemas.microsoft.com/office/drawing/2014/main" id="{D6C0487A-2957-064A-8DDE-7DCDD772AC30}"/>
              </a:ext>
            </a:extLst>
          </p:cNvPr>
          <p:cNvSpPr/>
          <p:nvPr/>
        </p:nvSpPr>
        <p:spPr>
          <a:xfrm>
            <a:off x="2169042" y="3359888"/>
            <a:ext cx="552893" cy="404037"/>
          </a:xfrm>
          <a:prstGeom prst="triangle">
            <a:avLst/>
          </a:prstGeom>
          <a:solidFill>
            <a:srgbClr val="FF0000"/>
          </a:solidFill>
          <a:ln>
            <a:solidFill>
              <a:srgbClr val="FF000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0" name="Triangle 9">
            <a:extLst>
              <a:ext uri="{FF2B5EF4-FFF2-40B4-BE49-F238E27FC236}">
                <a16:creationId xmlns:a16="http://schemas.microsoft.com/office/drawing/2014/main" id="{3AEA5E26-6CCC-0D4F-B47B-D6211CB94469}"/>
              </a:ext>
            </a:extLst>
          </p:cNvPr>
          <p:cNvSpPr/>
          <p:nvPr/>
        </p:nvSpPr>
        <p:spPr>
          <a:xfrm>
            <a:off x="6035272" y="2333177"/>
            <a:ext cx="552893" cy="404037"/>
          </a:xfrm>
          <a:prstGeom prst="triangle">
            <a:avLst/>
          </a:prstGeom>
          <a:solidFill>
            <a:srgbClr val="00B050"/>
          </a:solidFill>
          <a:ln>
            <a:solidFill>
              <a:srgbClr val="FF000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1" name="Rectangle 10">
            <a:extLst>
              <a:ext uri="{FF2B5EF4-FFF2-40B4-BE49-F238E27FC236}">
                <a16:creationId xmlns:a16="http://schemas.microsoft.com/office/drawing/2014/main" id="{00F0A7AE-8D66-8144-81F9-7C819EEEA3BD}"/>
              </a:ext>
            </a:extLst>
          </p:cNvPr>
          <p:cNvSpPr/>
          <p:nvPr/>
        </p:nvSpPr>
        <p:spPr>
          <a:xfrm>
            <a:off x="3437883" y="709532"/>
            <a:ext cx="463063" cy="410308"/>
          </a:xfrm>
          <a:prstGeom prst="rect">
            <a:avLst/>
          </a:prstGeom>
          <a:solidFill>
            <a:schemeClr val="bg1">
              <a:lumMod val="50000"/>
            </a:schemeClr>
          </a:solidFill>
          <a:ln>
            <a:solidFill>
              <a:schemeClr val="bg1">
                <a:lumMod val="65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3" name="Rectangle 12">
            <a:extLst>
              <a:ext uri="{FF2B5EF4-FFF2-40B4-BE49-F238E27FC236}">
                <a16:creationId xmlns:a16="http://schemas.microsoft.com/office/drawing/2014/main" id="{F5B96911-65CA-DE4F-AAC3-5146DE11CCC1}"/>
              </a:ext>
            </a:extLst>
          </p:cNvPr>
          <p:cNvSpPr/>
          <p:nvPr/>
        </p:nvSpPr>
        <p:spPr>
          <a:xfrm>
            <a:off x="1594884" y="5061098"/>
            <a:ext cx="404037" cy="361507"/>
          </a:xfrm>
          <a:prstGeom prst="rect">
            <a:avLst/>
          </a:prstGeom>
          <a:solidFill>
            <a:srgbClr val="7030A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4" name="TextBox 13">
            <a:extLst>
              <a:ext uri="{FF2B5EF4-FFF2-40B4-BE49-F238E27FC236}">
                <a16:creationId xmlns:a16="http://schemas.microsoft.com/office/drawing/2014/main" id="{F6E56AB3-3842-4F4E-AC1B-FA26206F9E9D}"/>
              </a:ext>
            </a:extLst>
          </p:cNvPr>
          <p:cNvSpPr txBox="1"/>
          <p:nvPr/>
        </p:nvSpPr>
        <p:spPr>
          <a:xfrm>
            <a:off x="143292" y="63247"/>
            <a:ext cx="1019364" cy="338554"/>
          </a:xfrm>
          <a:prstGeom prst="rect">
            <a:avLst/>
          </a:prstGeom>
          <a:solidFill>
            <a:srgbClr val="FFFF00"/>
          </a:solidFill>
          <a:ln w="38100">
            <a:solidFill>
              <a:schemeClr val="tx1"/>
            </a:solidFill>
          </a:ln>
        </p:spPr>
        <p:txBody>
          <a:bodyPr wrap="square" rtlCol="0">
            <a:spAutoFit/>
          </a:bodyPr>
          <a:lstStyle/>
          <a:p>
            <a:pPr algn="ctr"/>
            <a:r>
              <a:rPr lang="en-US" sz="1600" b="1" dirty="0"/>
              <a:t>MAT 1</a:t>
            </a:r>
          </a:p>
        </p:txBody>
      </p:sp>
    </p:spTree>
    <p:extLst>
      <p:ext uri="{BB962C8B-B14F-4D97-AF65-F5344CB8AC3E}">
        <p14:creationId xmlns:p14="http://schemas.microsoft.com/office/powerpoint/2010/main" val="3271878588"/>
      </p:ext>
    </p:extLst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3" name="Picture 2">
            <a:extLst>
              <a:ext uri="{FF2B5EF4-FFF2-40B4-BE49-F238E27FC236}">
                <a16:creationId xmlns:a16="http://schemas.microsoft.com/office/drawing/2014/main" id="{743DC4B1-8DDB-7342-9E68-0C593BAB0F29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191999" cy="6859093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599806596"/>
      </p:ext>
    </p:extLst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6</TotalTime>
  <Words>304</Words>
  <Application>Microsoft Macintosh PowerPoint</Application>
  <PresentationFormat>Widescreen</PresentationFormat>
  <Paragraphs>89</Paragraphs>
  <Slides>6</Slides>
  <Notes>0</Notes>
  <HiddenSlides>0</HiddenSlides>
  <MMClips>0</MMClips>
  <ScaleCrop>false</ScaleCrop>
  <HeadingPairs>
    <vt:vector size="6" baseType="variant">
      <vt:variant>
        <vt:lpstr>Fonts Used</vt:lpstr>
      </vt:variant>
      <vt:variant>
        <vt:i4>4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6</vt:i4>
      </vt:variant>
    </vt:vector>
  </HeadingPairs>
  <TitlesOfParts>
    <vt:vector size="11" baseType="lpstr">
      <vt:lpstr>Arial</vt:lpstr>
      <vt:lpstr>Calibri</vt:lpstr>
      <vt:lpstr>Calibri Light</vt:lpstr>
      <vt:lpstr>Noteworthy Light</vt:lpstr>
      <vt:lpstr>Office Theme</vt:lpstr>
      <vt:lpstr>PowerPoint Presentation</vt:lpstr>
      <vt:lpstr>PowerPoint Presentation</vt:lpstr>
      <vt:lpstr>Rhowch gynnig arni!                 Have a go!</vt:lpstr>
      <vt:lpstr>PowerPoint Presentation</vt:lpstr>
      <vt:lpstr>PowerPoint Presentation</vt:lpstr>
      <vt:lpstr>PowerPoint Presentation</vt:lpstr>
    </vt:vector>
  </TitlesOfParts>
  <Company/>
  <LinksUpToDate>false</LinksUpToDate>
  <SharedDoc>false</SharedDoc>
  <HyperlinksChanged>false</HyperlinksChanged>
  <AppVersion>16.0016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PowerPoint Presentation</dc:title>
  <dc:creator>Nia Evans</dc:creator>
  <cp:lastModifiedBy>Nia Evans</cp:lastModifiedBy>
  <cp:revision>1</cp:revision>
  <dcterms:created xsi:type="dcterms:W3CDTF">2021-02-04T11:52:57Z</dcterms:created>
  <dcterms:modified xsi:type="dcterms:W3CDTF">2021-02-04T11:59:30Z</dcterms:modified>
</cp:coreProperties>
</file>