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0"/>
  </p:notesMasterIdLst>
  <p:sldIdLst>
    <p:sldId id="451" r:id="rId2"/>
    <p:sldId id="392" r:id="rId3"/>
    <p:sldId id="393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00" r:id="rId12"/>
    <p:sldId id="401" r:id="rId13"/>
    <p:sldId id="402" r:id="rId14"/>
    <p:sldId id="403" r:id="rId15"/>
    <p:sldId id="404" r:id="rId16"/>
    <p:sldId id="405" r:id="rId17"/>
    <p:sldId id="406" r:id="rId18"/>
    <p:sldId id="407" r:id="rId19"/>
    <p:sldId id="408" r:id="rId20"/>
    <p:sldId id="409" r:id="rId21"/>
    <p:sldId id="410" r:id="rId22"/>
    <p:sldId id="411" r:id="rId23"/>
    <p:sldId id="459" r:id="rId24"/>
    <p:sldId id="460" r:id="rId25"/>
    <p:sldId id="461" r:id="rId26"/>
    <p:sldId id="415" r:id="rId27"/>
    <p:sldId id="416" r:id="rId28"/>
    <p:sldId id="417" r:id="rId29"/>
    <p:sldId id="418" r:id="rId30"/>
    <p:sldId id="419" r:id="rId31"/>
    <p:sldId id="421" r:id="rId32"/>
    <p:sldId id="422" r:id="rId33"/>
    <p:sldId id="423" r:id="rId34"/>
    <p:sldId id="424" r:id="rId35"/>
    <p:sldId id="425" r:id="rId36"/>
    <p:sldId id="426" r:id="rId37"/>
    <p:sldId id="427" r:id="rId38"/>
    <p:sldId id="428" r:id="rId39"/>
    <p:sldId id="429" r:id="rId40"/>
    <p:sldId id="430" r:id="rId41"/>
    <p:sldId id="431" r:id="rId42"/>
    <p:sldId id="432" r:id="rId43"/>
    <p:sldId id="433" r:id="rId44"/>
    <p:sldId id="434" r:id="rId45"/>
    <p:sldId id="435" r:id="rId46"/>
    <p:sldId id="436" r:id="rId47"/>
    <p:sldId id="437" r:id="rId48"/>
    <p:sldId id="438" r:id="rId4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438600"/>
    <a:srgbClr val="336600"/>
    <a:srgbClr val="87AD27"/>
    <a:srgbClr val="CB9C4F"/>
    <a:srgbClr val="BF8C39"/>
    <a:srgbClr val="404464"/>
    <a:srgbClr val="555B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 horzBarState="maximized">
    <p:restoredLeft sz="32787"/>
    <p:restoredTop sz="90929"/>
  </p:normalViewPr>
  <p:slideViewPr>
    <p:cSldViewPr snapToGrid="0">
      <p:cViewPr varScale="1">
        <p:scale>
          <a:sx n="113" d="100"/>
          <a:sy n="113" d="100"/>
        </p:scale>
        <p:origin x="214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5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24.xml"/><Relationship Id="rId13" Type="http://schemas.openxmlformats.org/officeDocument/2006/relationships/slide" Target="slides/slide41.xml"/><Relationship Id="rId18" Type="http://schemas.openxmlformats.org/officeDocument/2006/relationships/slide" Target="slides/slide46.xml"/><Relationship Id="rId3" Type="http://schemas.openxmlformats.org/officeDocument/2006/relationships/slide" Target="slides/slide18.xml"/><Relationship Id="rId7" Type="http://schemas.openxmlformats.org/officeDocument/2006/relationships/slide" Target="slides/slide23.xml"/><Relationship Id="rId12" Type="http://schemas.openxmlformats.org/officeDocument/2006/relationships/slide" Target="slides/slide40.xml"/><Relationship Id="rId17" Type="http://schemas.openxmlformats.org/officeDocument/2006/relationships/slide" Target="slides/slide45.xml"/><Relationship Id="rId2" Type="http://schemas.openxmlformats.org/officeDocument/2006/relationships/slide" Target="slides/slide16.xml"/><Relationship Id="rId16" Type="http://schemas.openxmlformats.org/officeDocument/2006/relationships/slide" Target="slides/slide44.xml"/><Relationship Id="rId1" Type="http://schemas.openxmlformats.org/officeDocument/2006/relationships/slide" Target="slides/slide14.xml"/><Relationship Id="rId6" Type="http://schemas.openxmlformats.org/officeDocument/2006/relationships/slide" Target="slides/slide22.xml"/><Relationship Id="rId11" Type="http://schemas.openxmlformats.org/officeDocument/2006/relationships/slide" Target="slides/slide38.xml"/><Relationship Id="rId5" Type="http://schemas.openxmlformats.org/officeDocument/2006/relationships/slide" Target="slides/slide21.xml"/><Relationship Id="rId15" Type="http://schemas.openxmlformats.org/officeDocument/2006/relationships/slide" Target="slides/slide43.xml"/><Relationship Id="rId10" Type="http://schemas.openxmlformats.org/officeDocument/2006/relationships/slide" Target="slides/slide34.xml"/><Relationship Id="rId4" Type="http://schemas.openxmlformats.org/officeDocument/2006/relationships/slide" Target="slides/slide20.xml"/><Relationship Id="rId9" Type="http://schemas.openxmlformats.org/officeDocument/2006/relationships/slide" Target="slides/slide33.xml"/><Relationship Id="rId14" Type="http://schemas.openxmlformats.org/officeDocument/2006/relationships/slide" Target="slides/slide4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BCFBFB2-EEE7-4C89-925D-2A3A278EA3C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24479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8F8762-3E59-407A-BA10-F745F046AB4E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44646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B8DD23F5-0FB3-440B-9B07-A8C35FE7C4FE}" type="slidenum">
              <a:rPr lang="en-GB" altLang="en-US" sz="1200"/>
              <a:pPr algn="r"/>
              <a:t>1</a:t>
            </a:fld>
            <a:endParaRPr lang="en-GB" altLang="en-US" sz="1200"/>
          </a:p>
        </p:txBody>
      </p:sp>
      <p:sp>
        <p:nvSpPr>
          <p:cNvPr id="44646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646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930793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3846C8-CD21-4536-AB58-7D91465B68A2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23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23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706163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474718-6C3C-43E4-B01F-93885EE11E33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2563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563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2563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799858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81C3DB-08A2-4DE0-8A9A-A4AB43AAA3EB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448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8515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115590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0F1A79-93C1-4388-8CCE-29B9A73F6101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450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63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2744750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7E880B-E20D-40F6-B752-E47C2F9DF9C5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452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2611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494024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98CCEB-A4AA-41EC-BC5B-C7A498DFA62B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454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4659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9812670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E6D8EE-6529-4404-934A-DB516310104B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456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6707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2337500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BAEA59-286B-4190-9B98-9B56785F6F95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458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8755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7475395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E87699-C2C7-4E41-B917-210D536842C9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460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03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0980875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DE63A8-DEF1-4E03-B13B-290465D88894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3997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997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3997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997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9974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39975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0082275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C073E6-8CB8-4542-91F3-12C67A308E29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34201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4201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0725752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9F5F55-8148-4544-944B-5E0A76587AC2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44066" name="Rectangle 102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4067" name="Rectangle 102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44068" name="Rectangle 102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4069" name="Rectangle 102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4070" name="Rectangle 1030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44071" name="Rectangle 103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6325008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4DE4A-03AD-4F42-9E2A-3AC392CAC251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4611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4611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0650856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E14724-77BE-4F07-9273-8B995B2F57A5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4816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16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4816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16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8166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48167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3734230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FAB7F36-D103-4A88-B260-71231C03BDEC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50210" name="Rectangle 102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0211" name="Rectangle 102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3107856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8A1B67-BC69-492B-98FC-38289A615041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5225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225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5226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226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226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5226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2766195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9ECB5E-4FA4-4351-91A8-548FCB78E16E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543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43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5649086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A94B5B-07A4-48CF-B046-C66ACF2F170E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35635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635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5</a:t>
            </a:r>
          </a:p>
        </p:txBody>
      </p:sp>
      <p:sp>
        <p:nvSpPr>
          <p:cNvPr id="35635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635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635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5635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1064318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948E6E-F259-489D-A439-39E1F393C059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35840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584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661531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09C449-14B5-4BCD-BD37-BD75E7C7D5A8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360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60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1003850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7B6089-88C1-48CF-A8BF-4A89D72F4AD2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36249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249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5</a:t>
            </a:r>
          </a:p>
        </p:txBody>
      </p:sp>
      <p:sp>
        <p:nvSpPr>
          <p:cNvPr id="36250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250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250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6250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3406687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949007-23DC-46DB-BBA6-FE68FD41C938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36454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64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8983076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F1866D-E31B-4F86-8C90-4047C2AC5B22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36659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66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47854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E2C2BD-7890-4262-9B97-77B62017A9AF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36864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68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8958588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59C29E-92F7-41AA-BB43-831FFFFBCC6E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37069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069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5</a:t>
            </a:r>
          </a:p>
        </p:txBody>
      </p:sp>
      <p:sp>
        <p:nvSpPr>
          <p:cNvPr id="37069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069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0694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70695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6071970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A75A64-DB80-4B92-9E40-26F089AD8A77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37273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273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6</a:t>
            </a:r>
          </a:p>
        </p:txBody>
      </p:sp>
      <p:sp>
        <p:nvSpPr>
          <p:cNvPr id="37274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274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274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7274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69613128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EF3C75-736E-4D3D-B7A5-BCC698C06071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37478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478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7</a:t>
            </a:r>
          </a:p>
        </p:txBody>
      </p:sp>
      <p:sp>
        <p:nvSpPr>
          <p:cNvPr id="37478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478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4790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74791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6308944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BB58AE-5D73-4AD9-870E-AB5F871FA3E2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376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76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7575482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AA2482-4A50-47F2-B023-74774267D832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37888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88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7888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88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8886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8887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6685152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BECD109-3543-4F7F-9F90-478F80E7B88B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38297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297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8298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298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298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8298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9345335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74580B-A008-41C7-A295-CE692E839B96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385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85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5988141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8A00ADB-49D5-4F84-AD1A-92C49B08E0A8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38707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707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8707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707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707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8707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26449243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2D1950-E01C-49BA-8F64-4B5772A0E172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389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89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44178927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D276FF-54D4-4B34-869A-905EDAA0ED66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39117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117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9117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117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1174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91175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98779166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2A9850-DBB2-493F-9268-38A8C5E4C66D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393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3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5803274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09E67B-FE98-4083-BB89-2558F224A352}" type="slidenum">
              <a:rPr lang="en-GB" altLang="en-US"/>
              <a:pPr/>
              <a:t>37</a:t>
            </a:fld>
            <a:endParaRPr lang="en-GB" altLang="en-US"/>
          </a:p>
        </p:txBody>
      </p:sp>
      <p:sp>
        <p:nvSpPr>
          <p:cNvPr id="39526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526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9526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526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5270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95271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23321052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00A8D1-6419-42A3-9855-B24B27D6F468}" type="slidenum">
              <a:rPr lang="en-GB" altLang="en-US"/>
              <a:pPr/>
              <a:t>38</a:t>
            </a:fld>
            <a:endParaRPr lang="en-GB" altLang="en-US"/>
          </a:p>
        </p:txBody>
      </p:sp>
      <p:sp>
        <p:nvSpPr>
          <p:cNvPr id="397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397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30281065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9672FE-404F-498A-A61A-5B54C80B5CF2}" type="slidenum">
              <a:rPr lang="en-GB" altLang="en-US"/>
              <a:pPr/>
              <a:t>39</a:t>
            </a:fld>
            <a:endParaRPr lang="en-GB" altLang="en-US"/>
          </a:p>
        </p:txBody>
      </p:sp>
      <p:sp>
        <p:nvSpPr>
          <p:cNvPr id="39936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6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9</a:t>
            </a:r>
          </a:p>
        </p:txBody>
      </p:sp>
      <p:sp>
        <p:nvSpPr>
          <p:cNvPr id="39936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6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366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399367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90454177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5E1070-FEC1-4742-A987-F8CD1263C695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401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22157799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B9BBA9-5EC4-4624-8B13-1A3FC83B6A11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403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3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39968970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F89BC2-E355-4A94-B2DA-15E4E1877FA9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40550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550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9</a:t>
            </a:r>
          </a:p>
        </p:txBody>
      </p:sp>
      <p:sp>
        <p:nvSpPr>
          <p:cNvPr id="40550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550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5510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405511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50296610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0D2A9E9-B1BE-4DC8-82D7-6BA6460A0D14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407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7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98538694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9240F1-2930-44F3-8D47-1FEC8C004652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409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84078147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B5B189-DAAA-4ECC-AB6C-BF5B7221DE99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411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1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97211792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CDC42B-0826-4C9A-974C-CE2E2B5346AA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41369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369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9</a:t>
            </a:r>
          </a:p>
        </p:txBody>
      </p:sp>
      <p:sp>
        <p:nvSpPr>
          <p:cNvPr id="41370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370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3702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413703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17426354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014F16-5DEA-4235-A60B-42EFB9875E20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415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712788"/>
            <a:ext cx="4560888" cy="3421062"/>
          </a:xfrm>
          <a:ln/>
        </p:spPr>
      </p:sp>
      <p:sp>
        <p:nvSpPr>
          <p:cNvPr id="415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8163"/>
            <a:ext cx="5029200" cy="4135437"/>
          </a:xfrm>
        </p:spPr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50628416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54E7F0-A46F-4AD8-990F-4BFCD30D6C78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41779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79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1779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79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7798" name="Rectangle 6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US" altLang="en-US"/>
          </a:p>
        </p:txBody>
      </p:sp>
      <p:sp>
        <p:nvSpPr>
          <p:cNvPr id="417799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2525" y="692150"/>
            <a:ext cx="4554538" cy="34163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019434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5D2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5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6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EDECD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0" y="993775"/>
            <a:ext cx="9144000" cy="796925"/>
          </a:xfrm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200">
                <a:solidFill>
                  <a:srgbClr val="DB4F23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7604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336600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A07F58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55317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476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 autoUpdateAnimBg="0">
        <p:tmplLst>
          <p:tmpl lvl="1">
            <p:tnLst>
              <p:par>
                <p:cTn presetID="23" presetClass="entr" presetSubtype="272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3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2/3*#ppt_w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2/3*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63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6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4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16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269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30336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72490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53962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255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0975"/>
            <a:ext cx="2133600" cy="6232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0975"/>
            <a:ext cx="6248400" cy="6232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22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50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FDCC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6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051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94B74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44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0975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5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381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4386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CE6312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BC9400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60066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8E5B00"/>
        </a:buClr>
        <a:buSzPct val="65000"/>
        <a:buFont typeface="Wingdings 2" panose="05020102010507070707" pitchFamily="18" charset="2"/>
        <a:buChar char=""/>
        <a:defRPr sz="2000" kern="1200">
          <a:solidFill>
            <a:srgbClr val="404464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6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7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3D4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5442" name="Picture 2" descr="C:\Econ9MEL\Images\Chapter 06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868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5443" name="Rectangle 102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4" name="Rectangle 102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65957" name="Rectangle 1029"/>
          <p:cNvSpPr>
            <a:spLocks noChangeArrowheads="1"/>
          </p:cNvSpPr>
          <p:nvPr/>
        </p:nvSpPr>
        <p:spPr bwMode="auto">
          <a:xfrm>
            <a:off x="0" y="4646613"/>
            <a:ext cx="9144000" cy="22113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9F1EB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6633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5000"/>
              </a:lnSpc>
            </a:pPr>
            <a:r>
              <a:rPr lang="en-GB" altLang="en-US" sz="6200" b="1">
                <a:solidFill>
                  <a:srgbClr val="00007C"/>
                </a:solidFill>
                <a:latin typeface="Arial" panose="020B0604020202020204" pitchFamily="34" charset="0"/>
              </a:rPr>
              <a:t>Perfect Competition</a:t>
            </a:r>
            <a:br>
              <a:rPr lang="en-GB" altLang="en-US" sz="6200" b="1">
                <a:solidFill>
                  <a:srgbClr val="00007C"/>
                </a:solidFill>
                <a:latin typeface="Arial" panose="020B0604020202020204" pitchFamily="34" charset="0"/>
              </a:rPr>
            </a:br>
            <a:r>
              <a:rPr lang="en-GB" altLang="en-US" sz="6200" b="1">
                <a:solidFill>
                  <a:srgbClr val="00007C"/>
                </a:solidFill>
                <a:latin typeface="Arial" panose="020B0604020202020204" pitchFamily="34" charset="0"/>
              </a:rPr>
              <a:t>and Monopoly</a:t>
            </a:r>
            <a:endParaRPr lang="en-GB" altLang="en-US" sz="6200" b="1">
              <a:solidFill>
                <a:srgbClr val="00007C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Perfect Competition and Monopoly</a:t>
            </a:r>
          </a:p>
        </p:txBody>
      </p:sp>
      <p:sp>
        <p:nvSpPr>
          <p:cNvPr id="3225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Alternative Market Structures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3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46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46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Alternative market structures</a:t>
            </a:r>
          </a:p>
        </p:txBody>
      </p:sp>
      <p:sp>
        <p:nvSpPr>
          <p:cNvPr id="32461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Classifying markets by degree of competition</a:t>
            </a:r>
          </a:p>
          <a:p>
            <a:pPr lvl="1"/>
            <a:r>
              <a:rPr lang="en-GB" altLang="en-US"/>
              <a:t>number of firms</a:t>
            </a:r>
          </a:p>
          <a:p>
            <a:pPr lvl="1"/>
            <a:r>
              <a:rPr lang="en-GB" altLang="en-US"/>
              <a:t>freedom of entry to industry</a:t>
            </a:r>
          </a:p>
          <a:p>
            <a:pPr lvl="1"/>
            <a:r>
              <a:rPr lang="en-GB" altLang="en-US"/>
              <a:t>nature of product</a:t>
            </a:r>
          </a:p>
          <a:p>
            <a:pPr lvl="1"/>
            <a:r>
              <a:rPr lang="en-GB" altLang="en-US"/>
              <a:t>nature of demand curve</a:t>
            </a:r>
          </a:p>
          <a:p>
            <a:r>
              <a:rPr lang="en-GB" altLang="en-US"/>
              <a:t>The four market structures</a:t>
            </a:r>
          </a:p>
          <a:p>
            <a:pPr lvl="1"/>
            <a:r>
              <a:rPr lang="en-GB" altLang="en-US"/>
              <a:t>perfect competition</a:t>
            </a:r>
          </a:p>
          <a:p>
            <a:pPr lvl="1"/>
            <a:r>
              <a:rPr lang="en-GB" altLang="en-US"/>
              <a:t>monopoly</a:t>
            </a:r>
          </a:p>
          <a:p>
            <a:pPr lvl="1"/>
            <a:r>
              <a:rPr lang="en-GB" altLang="en-US"/>
              <a:t>monopolistic competition</a:t>
            </a:r>
          </a:p>
          <a:p>
            <a:pPr lvl="1"/>
            <a:r>
              <a:rPr lang="en-GB" altLang="en-US"/>
              <a:t>oligopoly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46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0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47491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7500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49539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9548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586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51587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596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634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53635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3644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55683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5692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730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57731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7740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78" name="Rectangle 2"/>
          <p:cNvSpPr>
            <a:spLocks noChangeArrowheads="1"/>
          </p:cNvSpPr>
          <p:nvPr/>
        </p:nvSpPr>
        <p:spPr bwMode="auto">
          <a:xfrm>
            <a:off x="0" y="152400"/>
            <a:ext cx="9142413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b="1">
                <a:solidFill>
                  <a:srgbClr val="663300"/>
                </a:solidFill>
                <a:latin typeface="Arial" panose="020B0604020202020204" pitchFamily="34" charset="0"/>
              </a:rPr>
              <a:t>Features of the four market structures</a:t>
            </a:r>
          </a:p>
        </p:txBody>
      </p:sp>
      <p:graphicFrame>
        <p:nvGraphicFramePr>
          <p:cNvPr id="459779" name="Object 3"/>
          <p:cNvGraphicFramePr>
            <a:graphicFrameLocks/>
          </p:cNvGraphicFramePr>
          <p:nvPr/>
        </p:nvGraphicFramePr>
        <p:xfrm>
          <a:off x="0" y="1092200"/>
          <a:ext cx="9147175" cy="4940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9788" name="Document" r:id="rId4" imgW="9046440" imgH="2813400" progId="Word.Document.8">
                  <p:embed/>
                </p:oleObj>
              </mc:Choice>
              <mc:Fallback>
                <p:oleObj name="Document" r:id="rId4" imgW="9046440" imgH="2813400" progId="Word.Document.8">
                  <p:embed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787" r="44330" b="4970"/>
                      <a:stretch>
                        <a:fillRect/>
                      </a:stretch>
                    </p:blipFill>
                    <p:spPr bwMode="auto">
                      <a:xfrm>
                        <a:off x="0" y="1092200"/>
                        <a:ext cx="9147175" cy="494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9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9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Alternative market structures</a:t>
            </a:r>
          </a:p>
        </p:txBody>
      </p:sp>
      <p:sp>
        <p:nvSpPr>
          <p:cNvPr id="338949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Classifying markets by degree of competition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number of firms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freedom of entry to industry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nature of product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nature of demand curve</a:t>
            </a:r>
          </a:p>
          <a:p>
            <a:pPr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The four market structures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perfect competition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monopoly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monopolistic competition</a:t>
            </a:r>
          </a:p>
          <a:p>
            <a:pPr lvl="1">
              <a:lnSpc>
                <a:spcPct val="80000"/>
              </a:lnSpc>
              <a:spcBef>
                <a:spcPct val="25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oligopoly</a:t>
            </a:r>
          </a:p>
          <a:p>
            <a:pPr>
              <a:lnSpc>
                <a:spcPct val="80000"/>
              </a:lnSpc>
              <a:spcBef>
                <a:spcPct val="25000"/>
              </a:spcBef>
            </a:pPr>
            <a:r>
              <a:rPr lang="en-GB" altLang="en-US"/>
              <a:t>Structure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conduct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performance</a:t>
            </a:r>
          </a:p>
        </p:txBody>
      </p:sp>
    </p:spTree>
  </p:cSld>
  <p:clrMapOvr>
    <a:masterClrMapping/>
  </p:clrMapOvr>
  <p:transition spd="slow">
    <p:pull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Perfect Competition and Monopoly</a:t>
            </a:r>
          </a:p>
        </p:txBody>
      </p:sp>
      <p:sp>
        <p:nvSpPr>
          <p:cNvPr id="34099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0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0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09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102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3" name="Rectangle 102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3044" name="Rectangle 102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43045" name="Rectangle 102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Assumptions</a:t>
            </a:r>
          </a:p>
          <a:p>
            <a:pPr lvl="1"/>
            <a:r>
              <a:rPr lang="en-GB" altLang="en-US"/>
              <a:t>firms are price takers</a:t>
            </a:r>
          </a:p>
          <a:p>
            <a:pPr lvl="1"/>
            <a:r>
              <a:rPr lang="en-GB" altLang="en-US"/>
              <a:t>freedom of entry</a:t>
            </a:r>
          </a:p>
          <a:p>
            <a:pPr lvl="1"/>
            <a:r>
              <a:rPr lang="en-GB" altLang="en-US"/>
              <a:t>identical products</a:t>
            </a:r>
          </a:p>
          <a:p>
            <a:pPr lvl="1"/>
            <a:r>
              <a:rPr lang="en-GB" altLang="en-US"/>
              <a:t>perfect knowledge</a:t>
            </a:r>
          </a:p>
          <a:p>
            <a:r>
              <a:rPr lang="en-GB" altLang="en-US"/>
              <a:t>Short-run equilibrium of the firm</a:t>
            </a:r>
          </a:p>
          <a:p>
            <a:pPr lvl="1"/>
            <a:r>
              <a:rPr lang="en-GB" altLang="en-US" i="1"/>
              <a:t>P = MC</a:t>
            </a:r>
          </a:p>
          <a:p>
            <a:pPr lvl="1"/>
            <a:r>
              <a:rPr lang="en-GB" altLang="en-US"/>
              <a:t>possible supernormal profits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3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3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3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3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3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3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30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30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430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430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430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430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430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430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430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430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5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5090" name="Group 2"/>
          <p:cNvGrpSpPr>
            <a:grpSpLocks/>
          </p:cNvGrpSpPr>
          <p:nvPr/>
        </p:nvGrpSpPr>
        <p:grpSpPr bwMode="auto">
          <a:xfrm>
            <a:off x="4784725" y="1751013"/>
            <a:ext cx="4054475" cy="4945062"/>
            <a:chOff x="3014" y="1103"/>
            <a:chExt cx="2554" cy="3115"/>
          </a:xfrm>
        </p:grpSpPr>
        <p:grpSp>
          <p:nvGrpSpPr>
            <p:cNvPr id="345091" name="Group 3"/>
            <p:cNvGrpSpPr>
              <a:grpSpLocks/>
            </p:cNvGrpSpPr>
            <p:nvPr/>
          </p:nvGrpSpPr>
          <p:grpSpPr bwMode="auto">
            <a:xfrm>
              <a:off x="3014" y="1103"/>
              <a:ext cx="2554" cy="2328"/>
              <a:chOff x="3014" y="1013"/>
              <a:chExt cx="2554" cy="2328"/>
            </a:xfrm>
          </p:grpSpPr>
          <p:sp>
            <p:nvSpPr>
              <p:cNvPr id="345092" name="Rectangle 4"/>
              <p:cNvSpPr>
                <a:spLocks noChangeArrowheads="1"/>
              </p:cNvSpPr>
              <p:nvPr/>
            </p:nvSpPr>
            <p:spPr bwMode="auto">
              <a:xfrm>
                <a:off x="3264" y="1104"/>
                <a:ext cx="2304" cy="2016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5093" name="Line 5"/>
              <p:cNvSpPr>
                <a:spLocks noChangeShapeType="1"/>
              </p:cNvSpPr>
              <p:nvPr/>
            </p:nvSpPr>
            <p:spPr bwMode="auto">
              <a:xfrm>
                <a:off x="3264" y="1104"/>
                <a:ext cx="0" cy="2016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 type="stealth" w="med" len="lg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5094" name="Line 6"/>
              <p:cNvSpPr>
                <a:spLocks noChangeShapeType="1"/>
              </p:cNvSpPr>
              <p:nvPr/>
            </p:nvSpPr>
            <p:spPr bwMode="auto">
              <a:xfrm>
                <a:off x="3264" y="3120"/>
                <a:ext cx="2304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 type="none" w="sm" len="sm"/>
                <a:tailEnd type="stealth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45095" name="Rectangle 7"/>
              <p:cNvSpPr>
                <a:spLocks noChangeArrowheads="1"/>
              </p:cNvSpPr>
              <p:nvPr/>
            </p:nvSpPr>
            <p:spPr bwMode="auto">
              <a:xfrm>
                <a:off x="3062" y="3091"/>
                <a:ext cx="240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000">
                    <a:latin typeface="Arial" panose="020B0604020202020204" pitchFamily="34" charset="0"/>
                  </a:rPr>
                  <a:t>O</a:t>
                </a:r>
              </a:p>
            </p:txBody>
          </p:sp>
          <p:sp>
            <p:nvSpPr>
              <p:cNvPr id="345096" name="Rectangle 8"/>
              <p:cNvSpPr>
                <a:spLocks noChangeArrowheads="1"/>
              </p:cNvSpPr>
              <p:nvPr/>
            </p:nvSpPr>
            <p:spPr bwMode="auto">
              <a:xfrm>
                <a:off x="3014" y="1013"/>
                <a:ext cx="214" cy="26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200" i="1">
                    <a:latin typeface="Arial" panose="020B0604020202020204" pitchFamily="34" charset="0"/>
                  </a:rPr>
                  <a:t>£</a:t>
                </a:r>
              </a:p>
            </p:txBody>
          </p:sp>
        </p:grpSp>
        <p:sp>
          <p:nvSpPr>
            <p:cNvPr id="345097" name="Rectangle 9" descr="Parchment"/>
            <p:cNvSpPr>
              <a:spLocks noChangeArrowheads="1"/>
            </p:cNvSpPr>
            <p:nvPr/>
          </p:nvSpPr>
          <p:spPr bwMode="auto">
            <a:xfrm>
              <a:off x="4056" y="3930"/>
              <a:ext cx="883" cy="288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blipFill dpi="0" rotWithShape="0">
                    <a:blip r:embed="rId3"/>
                    <a:srcRect/>
                    <a:tile tx="0" ty="0" sx="100000" sy="100000" flip="none" algn="tl"/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b="1">
                  <a:solidFill>
                    <a:schemeClr val="accent1"/>
                  </a:solidFill>
                  <a:latin typeface="Arial" panose="020B0604020202020204" pitchFamily="34" charset="0"/>
                </a:rPr>
                <a:t>(b)  Firm</a:t>
              </a:r>
            </a:p>
          </p:txBody>
        </p:sp>
        <p:sp>
          <p:nvSpPr>
            <p:cNvPr id="345098" name="Rectangle 10"/>
            <p:cNvSpPr>
              <a:spLocks noChangeArrowheads="1"/>
            </p:cNvSpPr>
            <p:nvPr/>
          </p:nvSpPr>
          <p:spPr bwMode="auto">
            <a:xfrm>
              <a:off x="4028" y="3506"/>
              <a:ext cx="112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latin typeface="Arial" panose="020B0604020202020204" pitchFamily="34" charset="0"/>
                </a:rPr>
                <a:t>Q</a:t>
              </a:r>
              <a:r>
                <a:rPr lang="en-GB" altLang="en-US" sz="2000">
                  <a:latin typeface="Arial" panose="020B0604020202020204" pitchFamily="34" charset="0"/>
                </a:rPr>
                <a:t> (thousands)</a:t>
              </a:r>
            </a:p>
          </p:txBody>
        </p:sp>
      </p:grpSp>
      <p:sp>
        <p:nvSpPr>
          <p:cNvPr id="345099" name="Rectangle 11" descr="Blue tissue paper"/>
          <p:cNvSpPr>
            <a:spLocks noChangeArrowheads="1"/>
          </p:cNvSpPr>
          <p:nvPr/>
        </p:nvSpPr>
        <p:spPr bwMode="auto">
          <a:xfrm>
            <a:off x="5202238" y="3538538"/>
            <a:ext cx="1819275" cy="306387"/>
          </a:xfrm>
          <a:prstGeom prst="rect">
            <a:avLst/>
          </a:prstGeom>
          <a:blipFill dpi="0" rotWithShape="0">
            <a:blip r:embed="rId4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100" name="Rectangle 12"/>
          <p:cNvSpPr>
            <a:spLocks noChangeArrowheads="1"/>
          </p:cNvSpPr>
          <p:nvPr/>
        </p:nvSpPr>
        <p:spPr bwMode="auto">
          <a:xfrm>
            <a:off x="609600" y="1895475"/>
            <a:ext cx="3657600" cy="3200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101" name="Line 13"/>
          <p:cNvSpPr>
            <a:spLocks noChangeShapeType="1"/>
          </p:cNvSpPr>
          <p:nvPr/>
        </p:nvSpPr>
        <p:spPr bwMode="auto">
          <a:xfrm>
            <a:off x="609600" y="1895475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102" name="Line 14"/>
          <p:cNvSpPr>
            <a:spLocks noChangeShapeType="1"/>
          </p:cNvSpPr>
          <p:nvPr/>
        </p:nvSpPr>
        <p:spPr bwMode="auto">
          <a:xfrm>
            <a:off x="609600" y="5095875"/>
            <a:ext cx="3657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103" name="Rectangle 15"/>
          <p:cNvSpPr>
            <a:spLocks noChangeArrowheads="1"/>
          </p:cNvSpPr>
          <p:nvPr/>
        </p:nvSpPr>
        <p:spPr bwMode="auto">
          <a:xfrm>
            <a:off x="288925" y="5049838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45104" name="Rectangle 16" descr="Parchment"/>
          <p:cNvSpPr>
            <a:spLocks noChangeArrowheads="1"/>
          </p:cNvSpPr>
          <p:nvPr/>
        </p:nvSpPr>
        <p:spPr bwMode="auto">
          <a:xfrm>
            <a:off x="1436688" y="6223000"/>
            <a:ext cx="1927225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blipFill dpi="0" rotWithShape="0">
                  <a:blip r:embed="rId3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(a)  Industry</a:t>
            </a:r>
          </a:p>
        </p:txBody>
      </p:sp>
      <p:sp>
        <p:nvSpPr>
          <p:cNvPr id="345105" name="Rectangle 17"/>
          <p:cNvSpPr>
            <a:spLocks noChangeArrowheads="1"/>
          </p:cNvSpPr>
          <p:nvPr/>
        </p:nvSpPr>
        <p:spPr bwMode="auto">
          <a:xfrm>
            <a:off x="212725" y="1751013"/>
            <a:ext cx="36988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5106" name="Rectangle 18"/>
          <p:cNvSpPr>
            <a:spLocks noChangeArrowheads="1"/>
          </p:cNvSpPr>
          <p:nvPr/>
        </p:nvSpPr>
        <p:spPr bwMode="auto">
          <a:xfrm>
            <a:off x="1736725" y="5583238"/>
            <a:ext cx="1468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(millions)</a:t>
            </a:r>
          </a:p>
        </p:txBody>
      </p:sp>
      <p:grpSp>
        <p:nvGrpSpPr>
          <p:cNvPr id="345107" name="Group 19"/>
          <p:cNvGrpSpPr>
            <a:grpSpLocks/>
          </p:cNvGrpSpPr>
          <p:nvPr/>
        </p:nvGrpSpPr>
        <p:grpSpPr bwMode="auto">
          <a:xfrm>
            <a:off x="1066800" y="2078038"/>
            <a:ext cx="2776538" cy="2636837"/>
            <a:chOff x="672" y="1219"/>
            <a:chExt cx="1749" cy="1661"/>
          </a:xfrm>
        </p:grpSpPr>
        <p:sp>
          <p:nvSpPr>
            <p:cNvPr id="345108" name="Rectangle 20"/>
            <p:cNvSpPr>
              <a:spLocks noChangeArrowheads="1"/>
            </p:cNvSpPr>
            <p:nvPr/>
          </p:nvSpPr>
          <p:spPr bwMode="auto">
            <a:xfrm>
              <a:off x="2198" y="1219"/>
              <a:ext cx="22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S</a:t>
              </a:r>
            </a:p>
          </p:txBody>
        </p:sp>
        <p:sp>
          <p:nvSpPr>
            <p:cNvPr id="345109" name="Line 21"/>
            <p:cNvSpPr>
              <a:spLocks noChangeShapeType="1"/>
            </p:cNvSpPr>
            <p:nvPr/>
          </p:nvSpPr>
          <p:spPr bwMode="auto">
            <a:xfrm flipV="1">
              <a:off x="672" y="1392"/>
              <a:ext cx="1488" cy="1488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45110" name="Group 22"/>
          <p:cNvGrpSpPr>
            <a:grpSpLocks/>
          </p:cNvGrpSpPr>
          <p:nvPr/>
        </p:nvGrpSpPr>
        <p:grpSpPr bwMode="auto">
          <a:xfrm>
            <a:off x="1143000" y="2428875"/>
            <a:ext cx="2790825" cy="2636838"/>
            <a:chOff x="720" y="1440"/>
            <a:chExt cx="1758" cy="1661"/>
          </a:xfrm>
        </p:grpSpPr>
        <p:sp>
          <p:nvSpPr>
            <p:cNvPr id="345111" name="Rectangle 23"/>
            <p:cNvSpPr>
              <a:spLocks noChangeArrowheads="1"/>
            </p:cNvSpPr>
            <p:nvPr/>
          </p:nvSpPr>
          <p:spPr bwMode="auto">
            <a:xfrm>
              <a:off x="2246" y="2851"/>
              <a:ext cx="23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  <p:sp>
          <p:nvSpPr>
            <p:cNvPr id="345112" name="Line 24"/>
            <p:cNvSpPr>
              <a:spLocks noChangeShapeType="1"/>
            </p:cNvSpPr>
            <p:nvPr/>
          </p:nvSpPr>
          <p:spPr bwMode="auto">
            <a:xfrm>
              <a:off x="720" y="1440"/>
              <a:ext cx="1488" cy="1488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45113" name="Group 25"/>
          <p:cNvGrpSpPr>
            <a:grpSpLocks/>
          </p:cNvGrpSpPr>
          <p:nvPr/>
        </p:nvGrpSpPr>
        <p:grpSpPr bwMode="auto">
          <a:xfrm>
            <a:off x="142875" y="3297238"/>
            <a:ext cx="4479925" cy="396875"/>
            <a:chOff x="90" y="1987"/>
            <a:chExt cx="2822" cy="250"/>
          </a:xfrm>
        </p:grpSpPr>
        <p:sp>
          <p:nvSpPr>
            <p:cNvPr id="345114" name="Line 26"/>
            <p:cNvSpPr>
              <a:spLocks noChangeShapeType="1"/>
            </p:cNvSpPr>
            <p:nvPr/>
          </p:nvSpPr>
          <p:spPr bwMode="auto">
            <a:xfrm flipH="1">
              <a:off x="395" y="2138"/>
              <a:ext cx="2517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5115" name="Rectangle 27"/>
            <p:cNvSpPr>
              <a:spLocks noChangeArrowheads="1"/>
            </p:cNvSpPr>
            <p:nvPr/>
          </p:nvSpPr>
          <p:spPr bwMode="auto">
            <a:xfrm>
              <a:off x="90" y="1987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</p:grpSp>
      <p:grpSp>
        <p:nvGrpSpPr>
          <p:cNvPr id="345116" name="Group 28"/>
          <p:cNvGrpSpPr>
            <a:grpSpLocks/>
          </p:cNvGrpSpPr>
          <p:nvPr/>
        </p:nvGrpSpPr>
        <p:grpSpPr bwMode="auto">
          <a:xfrm>
            <a:off x="5667375" y="1631950"/>
            <a:ext cx="2403475" cy="2908300"/>
            <a:chOff x="3570" y="938"/>
            <a:chExt cx="1514" cy="1832"/>
          </a:xfrm>
        </p:grpSpPr>
        <p:sp>
          <p:nvSpPr>
            <p:cNvPr id="345117" name="Arc 29"/>
            <p:cNvSpPr>
              <a:spLocks/>
            </p:cNvSpPr>
            <p:nvPr/>
          </p:nvSpPr>
          <p:spPr bwMode="auto">
            <a:xfrm rot="960000">
              <a:off x="3570" y="938"/>
              <a:ext cx="1065" cy="1832"/>
            </a:xfrm>
            <a:custGeom>
              <a:avLst/>
              <a:gdLst>
                <a:gd name="G0" fmla="+- 9050 0 0"/>
                <a:gd name="G1" fmla="+- 0 0 0"/>
                <a:gd name="G2" fmla="+- 21600 0 0"/>
                <a:gd name="T0" fmla="*/ 30388 w 30388"/>
                <a:gd name="T1" fmla="*/ 3353 h 21600"/>
                <a:gd name="T2" fmla="*/ 0 w 30388"/>
                <a:gd name="T3" fmla="*/ 19612 h 21600"/>
                <a:gd name="T4" fmla="*/ 9050 w 30388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388" h="21600" fill="none" extrusionOk="0">
                  <a:moveTo>
                    <a:pt x="30388" y="3353"/>
                  </a:moveTo>
                  <a:cubicBezTo>
                    <a:pt x="28737" y="13858"/>
                    <a:pt x="19684" y="21599"/>
                    <a:pt x="9050" y="21600"/>
                  </a:cubicBezTo>
                  <a:cubicBezTo>
                    <a:pt x="5924" y="21600"/>
                    <a:pt x="2837" y="20921"/>
                    <a:pt x="-1" y="19612"/>
                  </a:cubicBezTo>
                </a:path>
                <a:path w="30388" h="21600" stroke="0" extrusionOk="0">
                  <a:moveTo>
                    <a:pt x="30388" y="3353"/>
                  </a:moveTo>
                  <a:cubicBezTo>
                    <a:pt x="28737" y="13858"/>
                    <a:pt x="19684" y="21599"/>
                    <a:pt x="9050" y="21600"/>
                  </a:cubicBezTo>
                  <a:cubicBezTo>
                    <a:pt x="5924" y="21600"/>
                    <a:pt x="2837" y="20921"/>
                    <a:pt x="-1" y="19612"/>
                  </a:cubicBezTo>
                  <a:lnTo>
                    <a:pt x="905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5118" name="Rectangle 30"/>
            <p:cNvSpPr>
              <a:spLocks noChangeArrowheads="1"/>
            </p:cNvSpPr>
            <p:nvPr/>
          </p:nvSpPr>
          <p:spPr bwMode="auto">
            <a:xfrm>
              <a:off x="4719" y="1142"/>
              <a:ext cx="36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345119" name="Line 31"/>
          <p:cNvSpPr>
            <a:spLocks noChangeShapeType="1"/>
          </p:cNvSpPr>
          <p:nvPr/>
        </p:nvSpPr>
        <p:spPr bwMode="auto">
          <a:xfrm>
            <a:off x="7021513" y="3554413"/>
            <a:ext cx="0" cy="1530350"/>
          </a:xfrm>
          <a:prstGeom prst="line">
            <a:avLst/>
          </a:prstGeom>
          <a:noFill/>
          <a:ln w="12700">
            <a:solidFill>
              <a:schemeClr val="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5120" name="Group 32"/>
          <p:cNvGrpSpPr>
            <a:grpSpLocks/>
          </p:cNvGrpSpPr>
          <p:nvPr/>
        </p:nvGrpSpPr>
        <p:grpSpPr bwMode="auto">
          <a:xfrm>
            <a:off x="4630738" y="3176588"/>
            <a:ext cx="4554537" cy="755650"/>
            <a:chOff x="2917" y="1911"/>
            <a:chExt cx="2869" cy="476"/>
          </a:xfrm>
        </p:grpSpPr>
        <p:sp>
          <p:nvSpPr>
            <p:cNvPr id="345121" name="Line 33"/>
            <p:cNvSpPr>
              <a:spLocks noChangeShapeType="1"/>
            </p:cNvSpPr>
            <p:nvPr/>
          </p:nvSpPr>
          <p:spPr bwMode="auto">
            <a:xfrm>
              <a:off x="3267" y="2139"/>
              <a:ext cx="227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5122" name="Rectangle 34"/>
            <p:cNvSpPr>
              <a:spLocks noChangeArrowheads="1"/>
            </p:cNvSpPr>
            <p:nvPr/>
          </p:nvSpPr>
          <p:spPr bwMode="auto">
            <a:xfrm>
              <a:off x="2917" y="2008"/>
              <a:ext cx="33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AR</a:t>
              </a:r>
            </a:p>
          </p:txBody>
        </p:sp>
        <p:sp>
          <p:nvSpPr>
            <p:cNvPr id="345123" name="Rectangle 35"/>
            <p:cNvSpPr>
              <a:spLocks noChangeArrowheads="1"/>
            </p:cNvSpPr>
            <p:nvPr/>
          </p:nvSpPr>
          <p:spPr bwMode="auto">
            <a:xfrm>
              <a:off x="5118" y="1911"/>
              <a:ext cx="64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D = AR</a:t>
              </a:r>
            </a:p>
          </p:txBody>
        </p:sp>
        <p:sp>
          <p:nvSpPr>
            <p:cNvPr id="345124" name="Rectangle 36"/>
            <p:cNvSpPr>
              <a:spLocks noChangeArrowheads="1"/>
            </p:cNvSpPr>
            <p:nvPr/>
          </p:nvSpPr>
          <p:spPr bwMode="auto">
            <a:xfrm>
              <a:off x="5284" y="2137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= MR</a:t>
              </a:r>
            </a:p>
          </p:txBody>
        </p:sp>
      </p:grpSp>
      <p:sp>
        <p:nvSpPr>
          <p:cNvPr id="345125" name="Oval 37"/>
          <p:cNvSpPr>
            <a:spLocks noChangeArrowheads="1"/>
          </p:cNvSpPr>
          <p:nvPr/>
        </p:nvSpPr>
        <p:spPr bwMode="auto">
          <a:xfrm>
            <a:off x="6981825" y="3481388"/>
            <a:ext cx="93663" cy="93662"/>
          </a:xfrm>
          <a:prstGeom prst="ellipse">
            <a:avLst/>
          </a:prstGeom>
          <a:solidFill>
            <a:srgbClr val="FF99CC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126" name="Rectangle 38"/>
          <p:cNvSpPr>
            <a:spLocks noChangeArrowheads="1"/>
          </p:cNvSpPr>
          <p:nvPr/>
        </p:nvSpPr>
        <p:spPr bwMode="auto">
          <a:xfrm>
            <a:off x="6791325" y="5099050"/>
            <a:ext cx="4937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e</a:t>
            </a:r>
          </a:p>
        </p:txBody>
      </p:sp>
      <p:grpSp>
        <p:nvGrpSpPr>
          <p:cNvPr id="345127" name="Group 39"/>
          <p:cNvGrpSpPr>
            <a:grpSpLocks/>
          </p:cNvGrpSpPr>
          <p:nvPr/>
        </p:nvGrpSpPr>
        <p:grpSpPr bwMode="auto">
          <a:xfrm>
            <a:off x="5821363" y="1185863"/>
            <a:ext cx="3143250" cy="2908300"/>
            <a:chOff x="3667" y="657"/>
            <a:chExt cx="1980" cy="1832"/>
          </a:xfrm>
        </p:grpSpPr>
        <p:sp>
          <p:nvSpPr>
            <p:cNvPr id="345128" name="Arc 40"/>
            <p:cNvSpPr>
              <a:spLocks/>
            </p:cNvSpPr>
            <p:nvPr/>
          </p:nvSpPr>
          <p:spPr bwMode="auto">
            <a:xfrm rot="1500000">
              <a:off x="3667" y="657"/>
              <a:ext cx="1724" cy="1832"/>
            </a:xfrm>
            <a:custGeom>
              <a:avLst/>
              <a:gdLst>
                <a:gd name="G0" fmla="+- 11925 0 0"/>
                <a:gd name="G1" fmla="+- 0 0 0"/>
                <a:gd name="G2" fmla="+- 21600 0 0"/>
                <a:gd name="T0" fmla="*/ 33263 w 33263"/>
                <a:gd name="T1" fmla="*/ 3352 h 21600"/>
                <a:gd name="T2" fmla="*/ 0 w 33263"/>
                <a:gd name="T3" fmla="*/ 18010 h 21600"/>
                <a:gd name="T4" fmla="*/ 11925 w 33263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3263" h="21600" fill="none" extrusionOk="0">
                  <a:moveTo>
                    <a:pt x="33263" y="3352"/>
                  </a:moveTo>
                  <a:cubicBezTo>
                    <a:pt x="31612" y="13858"/>
                    <a:pt x="22560" y="21599"/>
                    <a:pt x="11925" y="21600"/>
                  </a:cubicBezTo>
                  <a:cubicBezTo>
                    <a:pt x="7683" y="21600"/>
                    <a:pt x="3536" y="20351"/>
                    <a:pt x="0" y="18009"/>
                  </a:cubicBezTo>
                </a:path>
                <a:path w="33263" h="21600" stroke="0" extrusionOk="0">
                  <a:moveTo>
                    <a:pt x="33263" y="3352"/>
                  </a:moveTo>
                  <a:cubicBezTo>
                    <a:pt x="31612" y="13858"/>
                    <a:pt x="22560" y="21599"/>
                    <a:pt x="11925" y="21600"/>
                  </a:cubicBezTo>
                  <a:cubicBezTo>
                    <a:pt x="7683" y="21600"/>
                    <a:pt x="3536" y="20351"/>
                    <a:pt x="0" y="18009"/>
                  </a:cubicBezTo>
                  <a:lnTo>
                    <a:pt x="11925" y="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5129" name="Rectangle 41"/>
            <p:cNvSpPr>
              <a:spLocks noChangeArrowheads="1"/>
            </p:cNvSpPr>
            <p:nvPr/>
          </p:nvSpPr>
          <p:spPr bwMode="auto">
            <a:xfrm>
              <a:off x="5308" y="1152"/>
              <a:ext cx="33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sp>
        <p:nvSpPr>
          <p:cNvPr id="345130" name="Oval 42"/>
          <p:cNvSpPr>
            <a:spLocks noChangeArrowheads="1"/>
          </p:cNvSpPr>
          <p:nvPr/>
        </p:nvSpPr>
        <p:spPr bwMode="auto">
          <a:xfrm>
            <a:off x="6981825" y="3805238"/>
            <a:ext cx="93663" cy="93662"/>
          </a:xfrm>
          <a:prstGeom prst="ellipse">
            <a:avLst/>
          </a:prstGeom>
          <a:solidFill>
            <a:srgbClr val="00CC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5131" name="Group 43"/>
          <p:cNvGrpSpPr>
            <a:grpSpLocks/>
          </p:cNvGrpSpPr>
          <p:nvPr/>
        </p:nvGrpSpPr>
        <p:grpSpPr bwMode="auto">
          <a:xfrm>
            <a:off x="4630738" y="3652838"/>
            <a:ext cx="2373312" cy="396875"/>
            <a:chOff x="2917" y="2211"/>
            <a:chExt cx="1495" cy="250"/>
          </a:xfrm>
        </p:grpSpPr>
        <p:sp>
          <p:nvSpPr>
            <p:cNvPr id="345132" name="Line 44"/>
            <p:cNvSpPr>
              <a:spLocks noChangeShapeType="1"/>
            </p:cNvSpPr>
            <p:nvPr/>
          </p:nvSpPr>
          <p:spPr bwMode="auto">
            <a:xfrm flipH="1">
              <a:off x="3266" y="2331"/>
              <a:ext cx="1146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5133" name="Rectangle 45"/>
            <p:cNvSpPr>
              <a:spLocks noChangeArrowheads="1"/>
            </p:cNvSpPr>
            <p:nvPr/>
          </p:nvSpPr>
          <p:spPr bwMode="auto">
            <a:xfrm>
              <a:off x="2917" y="2211"/>
              <a:ext cx="33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sp>
        <p:nvSpPr>
          <p:cNvPr id="345134" name="Oval 46"/>
          <p:cNvSpPr>
            <a:spLocks noChangeArrowheads="1"/>
          </p:cNvSpPr>
          <p:nvPr/>
        </p:nvSpPr>
        <p:spPr bwMode="auto">
          <a:xfrm>
            <a:off x="2185988" y="3498850"/>
            <a:ext cx="93662" cy="93663"/>
          </a:xfrm>
          <a:prstGeom prst="ellipse">
            <a:avLst/>
          </a:prstGeom>
          <a:solidFill>
            <a:srgbClr val="66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5135" name="AutoShape 47"/>
          <p:cNvSpPr>
            <a:spLocks noChangeArrowheads="1"/>
          </p:cNvSpPr>
          <p:nvPr/>
        </p:nvSpPr>
        <p:spPr bwMode="auto">
          <a:xfrm>
            <a:off x="5508625" y="981075"/>
            <a:ext cx="3124200" cy="755650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Firm is a price taker. Price is given by the market.</a:t>
            </a:r>
          </a:p>
        </p:txBody>
      </p:sp>
      <p:sp>
        <p:nvSpPr>
          <p:cNvPr id="345136" name="Text Box 48"/>
          <p:cNvSpPr txBox="1">
            <a:spLocks noChangeArrowheads="1"/>
          </p:cNvSpPr>
          <p:nvPr/>
        </p:nvSpPr>
        <p:spPr bwMode="auto">
          <a:xfrm>
            <a:off x="0" y="0"/>
            <a:ext cx="9144000" cy="9144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700" b="1">
                <a:solidFill>
                  <a:srgbClr val="004E4C"/>
                </a:solidFill>
                <a:latin typeface="Arial" panose="020B0604020202020204" pitchFamily="34" charset="0"/>
              </a:rPr>
              <a:t>Short-run equilibrium of industry and firm</a:t>
            </a:r>
            <a:br>
              <a:rPr lang="en-GB" altLang="en-US" sz="2700" b="1">
                <a:solidFill>
                  <a:srgbClr val="004E4C"/>
                </a:solidFill>
                <a:latin typeface="Arial" panose="020B0604020202020204" pitchFamily="34" charset="0"/>
              </a:rPr>
            </a:br>
            <a:r>
              <a:rPr lang="en-GB" altLang="en-US" sz="2700" b="1">
                <a:solidFill>
                  <a:srgbClr val="004E4C"/>
                </a:solidFill>
                <a:latin typeface="Arial" panose="020B0604020202020204" pitchFamily="34" charset="0"/>
              </a:rPr>
              <a:t>under perfect competition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5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5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4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45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45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45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4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45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4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4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345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4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4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4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4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4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4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500"/>
                                        <p:tgtEl>
                                          <p:spTgt spid="34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345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099" grpId="0" animBg="1"/>
      <p:bldP spid="345119" grpId="0" animBg="1"/>
      <p:bldP spid="345125" grpId="0" animBg="1"/>
      <p:bldP spid="345126" grpId="0" autoUpdateAnimBg="0"/>
      <p:bldP spid="345130" grpId="0" animBg="1"/>
      <p:bldP spid="345134" grpId="0" animBg="1"/>
      <p:bldP spid="345135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3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713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71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47141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Assumptions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firms are price takers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freedom of entry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identical products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perfect knowledge</a:t>
            </a:r>
          </a:p>
          <a:p>
            <a:pPr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Short-run equilibrium of the firm</a:t>
            </a:r>
          </a:p>
          <a:p>
            <a:pPr lvl="1">
              <a:buClr>
                <a:srgbClr val="555B73"/>
              </a:buClr>
            </a:pPr>
            <a:r>
              <a:rPr lang="en-GB" altLang="en-US" i="1">
                <a:solidFill>
                  <a:srgbClr val="737255"/>
                </a:solidFill>
              </a:rPr>
              <a:t>P = MC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possible supernormal profits</a:t>
            </a:r>
          </a:p>
          <a:p>
            <a:pPr lvl="1"/>
            <a:r>
              <a:rPr lang="en-GB" altLang="en-US"/>
              <a:t>possible short-run loss</a:t>
            </a:r>
          </a:p>
        </p:txBody>
      </p:sp>
    </p:spTree>
  </p:cSld>
  <p:clrMapOvr>
    <a:masterClrMapping/>
  </p:clrMapOvr>
  <p:transition spd="slow">
    <p:pull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ChangeArrowheads="1"/>
          </p:cNvSpPr>
          <p:nvPr/>
        </p:nvSpPr>
        <p:spPr bwMode="auto">
          <a:xfrm>
            <a:off x="5186363" y="1798638"/>
            <a:ext cx="3633787" cy="31575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187" name="Rectangle 3" descr="Pink tissue paper"/>
          <p:cNvSpPr>
            <a:spLocks noChangeArrowheads="1"/>
          </p:cNvSpPr>
          <p:nvPr/>
        </p:nvSpPr>
        <p:spPr bwMode="auto">
          <a:xfrm>
            <a:off x="5200650" y="3140075"/>
            <a:ext cx="1717675" cy="390525"/>
          </a:xfrm>
          <a:prstGeom prst="rect">
            <a:avLst/>
          </a:prstGeom>
          <a:blipFill dpi="0" rotWithShape="0">
            <a:blip r:embed="rId4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9188" name="Group 4"/>
          <p:cNvGrpSpPr>
            <a:grpSpLocks/>
          </p:cNvGrpSpPr>
          <p:nvPr/>
        </p:nvGrpSpPr>
        <p:grpSpPr bwMode="auto">
          <a:xfrm>
            <a:off x="6654800" y="3105150"/>
            <a:ext cx="493713" cy="2247900"/>
            <a:chOff x="4192" y="1956"/>
            <a:chExt cx="311" cy="1416"/>
          </a:xfrm>
        </p:grpSpPr>
        <p:sp>
          <p:nvSpPr>
            <p:cNvPr id="349189" name="Line 5"/>
            <p:cNvSpPr>
              <a:spLocks noChangeShapeType="1"/>
            </p:cNvSpPr>
            <p:nvPr/>
          </p:nvSpPr>
          <p:spPr bwMode="auto">
            <a:xfrm>
              <a:off x="4348" y="1956"/>
              <a:ext cx="0" cy="1157"/>
            </a:xfrm>
            <a:prstGeom prst="line">
              <a:avLst/>
            </a:prstGeom>
            <a:noFill/>
            <a:ln w="12700">
              <a:solidFill>
                <a:schemeClr val="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190" name="Rectangle 6"/>
            <p:cNvSpPr>
              <a:spLocks noChangeArrowheads="1"/>
            </p:cNvSpPr>
            <p:nvPr/>
          </p:nvSpPr>
          <p:spPr bwMode="auto">
            <a:xfrm>
              <a:off x="4192" y="3122"/>
              <a:ext cx="31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hlink"/>
                  </a:solidFill>
                  <a:latin typeface="Arial" panose="020B0604020202020204" pitchFamily="34" charset="0"/>
                </a:rPr>
                <a:t>Q</a:t>
              </a:r>
              <a:r>
                <a:rPr lang="en-GB" altLang="en-US" baseline="-25000">
                  <a:solidFill>
                    <a:schemeClr val="hlink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</p:grpSp>
      <p:sp>
        <p:nvSpPr>
          <p:cNvPr id="349191" name="Rectangle 7"/>
          <p:cNvSpPr>
            <a:spLocks noChangeArrowheads="1"/>
          </p:cNvSpPr>
          <p:nvPr/>
        </p:nvSpPr>
        <p:spPr bwMode="auto">
          <a:xfrm>
            <a:off x="617538" y="1798638"/>
            <a:ext cx="3616325" cy="315753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9192" name="Group 8"/>
          <p:cNvGrpSpPr>
            <a:grpSpLocks/>
          </p:cNvGrpSpPr>
          <p:nvPr/>
        </p:nvGrpSpPr>
        <p:grpSpPr bwMode="auto">
          <a:xfrm>
            <a:off x="142875" y="3324225"/>
            <a:ext cx="4292600" cy="396875"/>
            <a:chOff x="90" y="2094"/>
            <a:chExt cx="2704" cy="250"/>
          </a:xfrm>
        </p:grpSpPr>
        <p:sp>
          <p:nvSpPr>
            <p:cNvPr id="349193" name="Line 9"/>
            <p:cNvSpPr>
              <a:spLocks noChangeShapeType="1"/>
            </p:cNvSpPr>
            <p:nvPr/>
          </p:nvSpPr>
          <p:spPr bwMode="auto">
            <a:xfrm flipH="1">
              <a:off x="395" y="2234"/>
              <a:ext cx="2399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194" name="Rectangle 10"/>
            <p:cNvSpPr>
              <a:spLocks noChangeArrowheads="1"/>
            </p:cNvSpPr>
            <p:nvPr/>
          </p:nvSpPr>
          <p:spPr bwMode="auto">
            <a:xfrm>
              <a:off x="90" y="2094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grpSp>
        <p:nvGrpSpPr>
          <p:cNvPr id="349195" name="Group 11"/>
          <p:cNvGrpSpPr>
            <a:grpSpLocks/>
          </p:cNvGrpSpPr>
          <p:nvPr/>
        </p:nvGrpSpPr>
        <p:grpSpPr bwMode="auto">
          <a:xfrm>
            <a:off x="4484688" y="3086100"/>
            <a:ext cx="4649787" cy="839788"/>
            <a:chOff x="2830" y="1944"/>
            <a:chExt cx="2929" cy="529"/>
          </a:xfrm>
        </p:grpSpPr>
        <p:sp>
          <p:nvSpPr>
            <p:cNvPr id="349196" name="Line 12"/>
            <p:cNvSpPr>
              <a:spLocks noChangeShapeType="1"/>
            </p:cNvSpPr>
            <p:nvPr/>
          </p:nvSpPr>
          <p:spPr bwMode="auto">
            <a:xfrm>
              <a:off x="3287" y="2225"/>
              <a:ext cx="22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197" name="Rectangle 13"/>
            <p:cNvSpPr>
              <a:spLocks noChangeArrowheads="1"/>
            </p:cNvSpPr>
            <p:nvPr/>
          </p:nvSpPr>
          <p:spPr bwMode="auto">
            <a:xfrm>
              <a:off x="4987" y="1944"/>
              <a:ext cx="77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i="1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 = AR</a:t>
              </a:r>
              <a:r>
                <a:rPr lang="en-GB" altLang="en-US" sz="2000" i="1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49198" name="Rectangle 14"/>
            <p:cNvSpPr>
              <a:spLocks noChangeArrowheads="1"/>
            </p:cNvSpPr>
            <p:nvPr/>
          </p:nvSpPr>
          <p:spPr bwMode="auto">
            <a:xfrm>
              <a:off x="5198" y="2223"/>
              <a:ext cx="56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= MR</a:t>
              </a:r>
              <a:r>
                <a:rPr lang="en-GB" altLang="en-US" sz="2000" i="1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49199" name="Rectangle 15"/>
            <p:cNvSpPr>
              <a:spLocks noChangeArrowheads="1"/>
            </p:cNvSpPr>
            <p:nvPr/>
          </p:nvSpPr>
          <p:spPr bwMode="auto">
            <a:xfrm>
              <a:off x="2830" y="2094"/>
              <a:ext cx="45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AR</a:t>
              </a:r>
              <a:r>
                <a:rPr lang="en-GB" altLang="en-US" sz="2000" i="1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sp>
        <p:nvSpPr>
          <p:cNvPr id="349200" name="Line 16"/>
          <p:cNvSpPr>
            <a:spLocks noChangeShapeType="1"/>
          </p:cNvSpPr>
          <p:nvPr/>
        </p:nvSpPr>
        <p:spPr bwMode="auto">
          <a:xfrm flipV="1">
            <a:off x="931863" y="2222500"/>
            <a:ext cx="2622550" cy="262255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01" name="Line 17"/>
          <p:cNvSpPr>
            <a:spLocks noChangeShapeType="1"/>
          </p:cNvSpPr>
          <p:nvPr/>
        </p:nvSpPr>
        <p:spPr bwMode="auto">
          <a:xfrm>
            <a:off x="939800" y="2286000"/>
            <a:ext cx="2468563" cy="2468563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02" name="Line 18"/>
          <p:cNvSpPr>
            <a:spLocks noChangeShapeType="1"/>
          </p:cNvSpPr>
          <p:nvPr/>
        </p:nvSpPr>
        <p:spPr bwMode="auto">
          <a:xfrm>
            <a:off x="609600" y="1752600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03" name="Line 19"/>
          <p:cNvSpPr>
            <a:spLocks noChangeShapeType="1"/>
          </p:cNvSpPr>
          <p:nvPr/>
        </p:nvSpPr>
        <p:spPr bwMode="auto">
          <a:xfrm>
            <a:off x="609600" y="4953000"/>
            <a:ext cx="3657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04" name="Rectangle 20"/>
          <p:cNvSpPr>
            <a:spLocks noChangeArrowheads="1"/>
          </p:cNvSpPr>
          <p:nvPr/>
        </p:nvSpPr>
        <p:spPr bwMode="auto">
          <a:xfrm>
            <a:off x="288925" y="4906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49205" name="Line 21"/>
          <p:cNvSpPr>
            <a:spLocks noChangeShapeType="1"/>
          </p:cNvSpPr>
          <p:nvPr/>
        </p:nvSpPr>
        <p:spPr bwMode="auto">
          <a:xfrm>
            <a:off x="5181600" y="1752600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06" name="Line 22"/>
          <p:cNvSpPr>
            <a:spLocks noChangeShapeType="1"/>
          </p:cNvSpPr>
          <p:nvPr/>
        </p:nvSpPr>
        <p:spPr bwMode="auto">
          <a:xfrm>
            <a:off x="5181600" y="4953000"/>
            <a:ext cx="3657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07" name="Rectangle 23"/>
          <p:cNvSpPr>
            <a:spLocks noChangeArrowheads="1"/>
          </p:cNvSpPr>
          <p:nvPr/>
        </p:nvSpPr>
        <p:spPr bwMode="auto">
          <a:xfrm>
            <a:off x="4860925" y="4906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49208" name="Rectangle 24"/>
          <p:cNvSpPr>
            <a:spLocks noChangeArrowheads="1"/>
          </p:cNvSpPr>
          <p:nvPr/>
        </p:nvSpPr>
        <p:spPr bwMode="auto">
          <a:xfrm>
            <a:off x="1436688" y="6080125"/>
            <a:ext cx="1927225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folHlink"/>
                </a:solidFill>
                <a:latin typeface="Arial" panose="020B0604020202020204" pitchFamily="34" charset="0"/>
              </a:rPr>
              <a:t>(a)  Industry</a:t>
            </a:r>
          </a:p>
        </p:txBody>
      </p:sp>
      <p:sp>
        <p:nvSpPr>
          <p:cNvPr id="349209" name="Rectangle 25"/>
          <p:cNvSpPr>
            <a:spLocks noChangeArrowheads="1"/>
          </p:cNvSpPr>
          <p:nvPr/>
        </p:nvSpPr>
        <p:spPr bwMode="auto">
          <a:xfrm>
            <a:off x="212725" y="1608138"/>
            <a:ext cx="36988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49210" name="Rectangle 26"/>
          <p:cNvSpPr>
            <a:spLocks noChangeArrowheads="1"/>
          </p:cNvSpPr>
          <p:nvPr/>
        </p:nvSpPr>
        <p:spPr bwMode="auto">
          <a:xfrm>
            <a:off x="4784725" y="16081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</a:t>
            </a:r>
          </a:p>
        </p:txBody>
      </p:sp>
      <p:sp>
        <p:nvSpPr>
          <p:cNvPr id="349211" name="Oval 27"/>
          <p:cNvSpPr>
            <a:spLocks noChangeArrowheads="1"/>
          </p:cNvSpPr>
          <p:nvPr/>
        </p:nvSpPr>
        <p:spPr bwMode="auto">
          <a:xfrm>
            <a:off x="2168525" y="3509963"/>
            <a:ext cx="93663" cy="93662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12" name="Rectangle 28"/>
          <p:cNvSpPr>
            <a:spLocks noChangeArrowheads="1"/>
          </p:cNvSpPr>
          <p:nvPr/>
        </p:nvSpPr>
        <p:spPr bwMode="auto">
          <a:xfrm>
            <a:off x="1736725" y="5440363"/>
            <a:ext cx="1466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(millions)</a:t>
            </a:r>
          </a:p>
        </p:txBody>
      </p:sp>
      <p:sp>
        <p:nvSpPr>
          <p:cNvPr id="349213" name="Rectangle 29"/>
          <p:cNvSpPr>
            <a:spLocks noChangeArrowheads="1"/>
          </p:cNvSpPr>
          <p:nvPr/>
        </p:nvSpPr>
        <p:spPr bwMode="auto">
          <a:xfrm>
            <a:off x="3489325" y="1935163"/>
            <a:ext cx="354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</a:p>
        </p:txBody>
      </p:sp>
      <p:sp>
        <p:nvSpPr>
          <p:cNvPr id="349214" name="Rectangle 30"/>
          <p:cNvSpPr>
            <a:spLocks noChangeArrowheads="1"/>
          </p:cNvSpPr>
          <p:nvPr/>
        </p:nvSpPr>
        <p:spPr bwMode="auto">
          <a:xfrm>
            <a:off x="3411538" y="4525963"/>
            <a:ext cx="368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49215" name="Rectangle 31"/>
          <p:cNvSpPr>
            <a:spLocks noChangeArrowheads="1"/>
          </p:cNvSpPr>
          <p:nvPr/>
        </p:nvSpPr>
        <p:spPr bwMode="auto">
          <a:xfrm>
            <a:off x="6438900" y="6096000"/>
            <a:ext cx="1401763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folHlink"/>
                </a:solidFill>
                <a:latin typeface="Arial" panose="020B0604020202020204" pitchFamily="34" charset="0"/>
              </a:rPr>
              <a:t>(b)  Firm</a:t>
            </a:r>
          </a:p>
        </p:txBody>
      </p:sp>
      <p:grpSp>
        <p:nvGrpSpPr>
          <p:cNvPr id="349216" name="Group 32"/>
          <p:cNvGrpSpPr>
            <a:grpSpLocks/>
          </p:cNvGrpSpPr>
          <p:nvPr/>
        </p:nvGrpSpPr>
        <p:grpSpPr bwMode="auto">
          <a:xfrm>
            <a:off x="5667375" y="1489075"/>
            <a:ext cx="2403475" cy="2908300"/>
            <a:chOff x="3570" y="938"/>
            <a:chExt cx="1514" cy="1832"/>
          </a:xfrm>
        </p:grpSpPr>
        <p:sp>
          <p:nvSpPr>
            <p:cNvPr id="349217" name="Arc 33"/>
            <p:cNvSpPr>
              <a:spLocks/>
            </p:cNvSpPr>
            <p:nvPr/>
          </p:nvSpPr>
          <p:spPr bwMode="auto">
            <a:xfrm rot="960000">
              <a:off x="3570" y="938"/>
              <a:ext cx="1065" cy="1832"/>
            </a:xfrm>
            <a:custGeom>
              <a:avLst/>
              <a:gdLst>
                <a:gd name="G0" fmla="+- 9050 0 0"/>
                <a:gd name="G1" fmla="+- 0 0 0"/>
                <a:gd name="G2" fmla="+- 21600 0 0"/>
                <a:gd name="T0" fmla="*/ 30388 w 30388"/>
                <a:gd name="T1" fmla="*/ 3353 h 21600"/>
                <a:gd name="T2" fmla="*/ 0 w 30388"/>
                <a:gd name="T3" fmla="*/ 19612 h 21600"/>
                <a:gd name="T4" fmla="*/ 9050 w 30388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388" h="21600" fill="none" extrusionOk="0">
                  <a:moveTo>
                    <a:pt x="30388" y="3353"/>
                  </a:moveTo>
                  <a:cubicBezTo>
                    <a:pt x="28737" y="13858"/>
                    <a:pt x="19684" y="21599"/>
                    <a:pt x="9050" y="21600"/>
                  </a:cubicBezTo>
                  <a:cubicBezTo>
                    <a:pt x="5924" y="21600"/>
                    <a:pt x="2837" y="20921"/>
                    <a:pt x="-1" y="19612"/>
                  </a:cubicBezTo>
                </a:path>
                <a:path w="30388" h="21600" stroke="0" extrusionOk="0">
                  <a:moveTo>
                    <a:pt x="30388" y="3353"/>
                  </a:moveTo>
                  <a:cubicBezTo>
                    <a:pt x="28737" y="13858"/>
                    <a:pt x="19684" y="21599"/>
                    <a:pt x="9050" y="21600"/>
                  </a:cubicBezTo>
                  <a:cubicBezTo>
                    <a:pt x="5924" y="21600"/>
                    <a:pt x="2837" y="20921"/>
                    <a:pt x="-1" y="19612"/>
                  </a:cubicBezTo>
                  <a:lnTo>
                    <a:pt x="905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218" name="Rectangle 34"/>
            <p:cNvSpPr>
              <a:spLocks noChangeArrowheads="1"/>
            </p:cNvSpPr>
            <p:nvPr/>
          </p:nvSpPr>
          <p:spPr bwMode="auto">
            <a:xfrm>
              <a:off x="4719" y="1142"/>
              <a:ext cx="36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349219" name="Oval 35"/>
          <p:cNvSpPr>
            <a:spLocks noChangeArrowheads="1"/>
          </p:cNvSpPr>
          <p:nvPr/>
        </p:nvSpPr>
        <p:spPr bwMode="auto">
          <a:xfrm>
            <a:off x="6862763" y="3492500"/>
            <a:ext cx="93662" cy="93663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9220" name="Group 36"/>
          <p:cNvGrpSpPr>
            <a:grpSpLocks/>
          </p:cNvGrpSpPr>
          <p:nvPr/>
        </p:nvGrpSpPr>
        <p:grpSpPr bwMode="auto">
          <a:xfrm>
            <a:off x="6111875" y="881063"/>
            <a:ext cx="2798763" cy="2424112"/>
            <a:chOff x="3850" y="555"/>
            <a:chExt cx="1763" cy="1527"/>
          </a:xfrm>
        </p:grpSpPr>
        <p:sp>
          <p:nvSpPr>
            <p:cNvPr id="349221" name="Arc 37"/>
            <p:cNvSpPr>
              <a:spLocks/>
            </p:cNvSpPr>
            <p:nvPr/>
          </p:nvSpPr>
          <p:spPr bwMode="auto">
            <a:xfrm rot="1500000">
              <a:off x="3850" y="555"/>
              <a:ext cx="1653" cy="1527"/>
            </a:xfrm>
            <a:custGeom>
              <a:avLst/>
              <a:gdLst>
                <a:gd name="G0" fmla="+- 11921 0 0"/>
                <a:gd name="G1" fmla="+- 0 0 0"/>
                <a:gd name="G2" fmla="+- 21600 0 0"/>
                <a:gd name="T0" fmla="*/ 32957 w 32957"/>
                <a:gd name="T1" fmla="*/ 4902 h 21600"/>
                <a:gd name="T2" fmla="*/ 0 w 32957"/>
                <a:gd name="T3" fmla="*/ 18012 h 21600"/>
                <a:gd name="T4" fmla="*/ 11921 w 32957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957" h="21600" fill="none" extrusionOk="0">
                  <a:moveTo>
                    <a:pt x="32957" y="4902"/>
                  </a:moveTo>
                  <a:cubicBezTo>
                    <a:pt x="30678" y="14680"/>
                    <a:pt x="21961" y="21599"/>
                    <a:pt x="11921" y="21600"/>
                  </a:cubicBezTo>
                  <a:cubicBezTo>
                    <a:pt x="7681" y="21600"/>
                    <a:pt x="3535" y="20352"/>
                    <a:pt x="-1" y="18012"/>
                  </a:cubicBezTo>
                </a:path>
                <a:path w="32957" h="21600" stroke="0" extrusionOk="0">
                  <a:moveTo>
                    <a:pt x="32957" y="4902"/>
                  </a:moveTo>
                  <a:cubicBezTo>
                    <a:pt x="30678" y="14680"/>
                    <a:pt x="21961" y="21599"/>
                    <a:pt x="11921" y="21600"/>
                  </a:cubicBezTo>
                  <a:cubicBezTo>
                    <a:pt x="7681" y="21600"/>
                    <a:pt x="3535" y="20352"/>
                    <a:pt x="-1" y="18012"/>
                  </a:cubicBezTo>
                  <a:lnTo>
                    <a:pt x="11921" y="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222" name="Rectangle 38"/>
            <p:cNvSpPr>
              <a:spLocks noChangeArrowheads="1"/>
            </p:cNvSpPr>
            <p:nvPr/>
          </p:nvSpPr>
          <p:spPr bwMode="auto">
            <a:xfrm>
              <a:off x="5275" y="1098"/>
              <a:ext cx="33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grpSp>
        <p:nvGrpSpPr>
          <p:cNvPr id="349223" name="Group 39"/>
          <p:cNvGrpSpPr>
            <a:grpSpLocks/>
          </p:cNvGrpSpPr>
          <p:nvPr/>
        </p:nvGrpSpPr>
        <p:grpSpPr bwMode="auto">
          <a:xfrm>
            <a:off x="4527550" y="2932113"/>
            <a:ext cx="2357438" cy="396875"/>
            <a:chOff x="2852" y="1847"/>
            <a:chExt cx="1485" cy="250"/>
          </a:xfrm>
        </p:grpSpPr>
        <p:sp>
          <p:nvSpPr>
            <p:cNvPr id="349224" name="Line 40"/>
            <p:cNvSpPr>
              <a:spLocks noChangeShapeType="1"/>
            </p:cNvSpPr>
            <p:nvPr/>
          </p:nvSpPr>
          <p:spPr bwMode="auto">
            <a:xfrm flipH="1">
              <a:off x="3266" y="1977"/>
              <a:ext cx="1071" cy="0"/>
            </a:xfrm>
            <a:prstGeom prst="line">
              <a:avLst/>
            </a:prstGeom>
            <a:noFill/>
            <a:ln w="12700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225" name="Rectangle 41"/>
            <p:cNvSpPr>
              <a:spLocks noChangeArrowheads="1"/>
            </p:cNvSpPr>
            <p:nvPr/>
          </p:nvSpPr>
          <p:spPr bwMode="auto">
            <a:xfrm>
              <a:off x="2852" y="1847"/>
              <a:ext cx="33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sp>
        <p:nvSpPr>
          <p:cNvPr id="349226" name="Oval 42"/>
          <p:cNvSpPr>
            <a:spLocks noChangeArrowheads="1"/>
          </p:cNvSpPr>
          <p:nvPr/>
        </p:nvSpPr>
        <p:spPr bwMode="auto">
          <a:xfrm>
            <a:off x="6862763" y="3082925"/>
            <a:ext cx="93662" cy="93663"/>
          </a:xfrm>
          <a:prstGeom prst="ellipse">
            <a:avLst/>
          </a:prstGeom>
          <a:solidFill>
            <a:srgbClr val="00FF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49227" name="Rectangle 43"/>
          <p:cNvSpPr>
            <a:spLocks noChangeArrowheads="1"/>
          </p:cNvSpPr>
          <p:nvPr/>
        </p:nvSpPr>
        <p:spPr bwMode="auto">
          <a:xfrm>
            <a:off x="6394450" y="5422900"/>
            <a:ext cx="1792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(thousands)</a:t>
            </a:r>
          </a:p>
        </p:txBody>
      </p:sp>
      <p:sp>
        <p:nvSpPr>
          <p:cNvPr id="349228" name="AutoShape 44"/>
          <p:cNvSpPr>
            <a:spLocks noChangeArrowheads="1"/>
          </p:cNvSpPr>
          <p:nvPr/>
        </p:nvSpPr>
        <p:spPr bwMode="auto">
          <a:xfrm>
            <a:off x="5699125" y="919163"/>
            <a:ext cx="2436813" cy="755650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Loss is minimised where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MC = MR.</a:t>
            </a:r>
            <a:endParaRPr lang="en-GB" altLang="en-US" sz="1900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349229" name="Text Box 45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chemeClr val="tx2"/>
                </a:solidFill>
                <a:latin typeface="Arial" panose="020B0604020202020204" pitchFamily="34" charset="0"/>
              </a:rPr>
              <a:t>Loss minimising under perfect competition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727304" y="66811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b="1" dirty="0"/>
              <a:t>whether the firm is prepared to continue making a loss in the short run or whether it will close down immediately depends on whether it </a:t>
            </a:r>
            <a:r>
              <a:rPr lang="en-GB" sz="1200" b="1" dirty="0" smtClean="0"/>
              <a:t>can cover its variable costs.</a:t>
            </a:r>
            <a:endParaRPr lang="en-GB" b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9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9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9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49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49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49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4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49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9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4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349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4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500"/>
                                        <p:tgtEl>
                                          <p:spTgt spid="34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49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9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9187" grpId="0" animBg="1"/>
      <p:bldP spid="349211" grpId="0" animBg="1"/>
      <p:bldP spid="349219" grpId="0" animBg="1"/>
      <p:bldP spid="349226" grpId="0" animBg="1"/>
      <p:bldP spid="349228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23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51237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Assumptions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firms are price takers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freedom of entry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identical products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perfect knowledge</a:t>
            </a:r>
          </a:p>
          <a:p>
            <a:pPr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Short-run equilibrium of the firm</a:t>
            </a:r>
          </a:p>
          <a:p>
            <a:pPr lvl="1">
              <a:buClr>
                <a:srgbClr val="555B73"/>
              </a:buClr>
            </a:pPr>
            <a:r>
              <a:rPr lang="en-GB" altLang="en-US" i="1">
                <a:solidFill>
                  <a:srgbClr val="737255"/>
                </a:solidFill>
              </a:rPr>
              <a:t>P = MC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possible supernormal profits</a:t>
            </a:r>
          </a:p>
          <a:p>
            <a:pPr lvl="1"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possible short-run loss</a:t>
            </a:r>
          </a:p>
          <a:p>
            <a:pPr lvl="1"/>
            <a:r>
              <a:rPr lang="en-GB" altLang="en-US"/>
              <a:t>short-run supply curve of firm</a:t>
            </a:r>
          </a:p>
        </p:txBody>
      </p:sp>
    </p:spTree>
  </p:cSld>
  <p:clrMapOvr>
    <a:masterClrMapping/>
  </p:clrMapOvr>
  <p:transition spd="slow">
    <p:pull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282" name="Rectangle 1026"/>
          <p:cNvSpPr>
            <a:spLocks noChangeArrowheads="1"/>
          </p:cNvSpPr>
          <p:nvPr/>
        </p:nvSpPr>
        <p:spPr bwMode="auto">
          <a:xfrm>
            <a:off x="609600" y="1752600"/>
            <a:ext cx="3887788" cy="3200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3" name="Rectangle 1027"/>
          <p:cNvSpPr>
            <a:spLocks noChangeArrowheads="1"/>
          </p:cNvSpPr>
          <p:nvPr/>
        </p:nvSpPr>
        <p:spPr bwMode="auto">
          <a:xfrm>
            <a:off x="5181600" y="1752600"/>
            <a:ext cx="3729038" cy="3200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sz="2400" noProof="1"/>
          </a:p>
        </p:txBody>
      </p:sp>
      <p:sp>
        <p:nvSpPr>
          <p:cNvPr id="353284" name="Line 1028"/>
          <p:cNvSpPr>
            <a:spLocks noChangeShapeType="1"/>
          </p:cNvSpPr>
          <p:nvPr/>
        </p:nvSpPr>
        <p:spPr bwMode="auto">
          <a:xfrm>
            <a:off x="609600" y="1752600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5" name="Line 1029"/>
          <p:cNvSpPr>
            <a:spLocks noChangeShapeType="1"/>
          </p:cNvSpPr>
          <p:nvPr/>
        </p:nvSpPr>
        <p:spPr bwMode="auto">
          <a:xfrm>
            <a:off x="609600" y="4953000"/>
            <a:ext cx="39052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6" name="Rectangle 1030"/>
          <p:cNvSpPr>
            <a:spLocks noChangeArrowheads="1"/>
          </p:cNvSpPr>
          <p:nvPr/>
        </p:nvSpPr>
        <p:spPr bwMode="auto">
          <a:xfrm>
            <a:off x="288925" y="4906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53287" name="Line 1031"/>
          <p:cNvSpPr>
            <a:spLocks noChangeShapeType="1"/>
          </p:cNvSpPr>
          <p:nvPr/>
        </p:nvSpPr>
        <p:spPr bwMode="auto">
          <a:xfrm>
            <a:off x="5181600" y="1752600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8" name="Line 1032"/>
          <p:cNvSpPr>
            <a:spLocks noChangeShapeType="1"/>
          </p:cNvSpPr>
          <p:nvPr/>
        </p:nvSpPr>
        <p:spPr bwMode="auto">
          <a:xfrm>
            <a:off x="5181600" y="4953000"/>
            <a:ext cx="3729038" cy="158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289" name="Rectangle 1033"/>
          <p:cNvSpPr>
            <a:spLocks noChangeArrowheads="1"/>
          </p:cNvSpPr>
          <p:nvPr/>
        </p:nvSpPr>
        <p:spPr bwMode="auto">
          <a:xfrm>
            <a:off x="4860925" y="4906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53290" name="Rectangle 1034"/>
          <p:cNvSpPr>
            <a:spLocks noChangeArrowheads="1"/>
          </p:cNvSpPr>
          <p:nvPr/>
        </p:nvSpPr>
        <p:spPr bwMode="auto">
          <a:xfrm>
            <a:off x="1436688" y="6080125"/>
            <a:ext cx="1927225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(a)  Industry</a:t>
            </a:r>
          </a:p>
        </p:txBody>
      </p:sp>
      <p:sp>
        <p:nvSpPr>
          <p:cNvPr id="353291" name="Rectangle 1035"/>
          <p:cNvSpPr>
            <a:spLocks noChangeArrowheads="1"/>
          </p:cNvSpPr>
          <p:nvPr/>
        </p:nvSpPr>
        <p:spPr bwMode="auto">
          <a:xfrm>
            <a:off x="212725" y="1608138"/>
            <a:ext cx="36988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3292" name="Rectangle 1036"/>
          <p:cNvSpPr>
            <a:spLocks noChangeArrowheads="1"/>
          </p:cNvSpPr>
          <p:nvPr/>
        </p:nvSpPr>
        <p:spPr bwMode="auto">
          <a:xfrm>
            <a:off x="4784725" y="16081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</a:t>
            </a:r>
          </a:p>
        </p:txBody>
      </p:sp>
      <p:grpSp>
        <p:nvGrpSpPr>
          <p:cNvPr id="353293" name="Group 1037"/>
          <p:cNvGrpSpPr>
            <a:grpSpLocks/>
          </p:cNvGrpSpPr>
          <p:nvPr/>
        </p:nvGrpSpPr>
        <p:grpSpPr bwMode="auto">
          <a:xfrm>
            <a:off x="142875" y="2508250"/>
            <a:ext cx="8612188" cy="396875"/>
            <a:chOff x="90" y="1569"/>
            <a:chExt cx="5425" cy="250"/>
          </a:xfrm>
        </p:grpSpPr>
        <p:sp>
          <p:nvSpPr>
            <p:cNvPr id="353294" name="Line 1038"/>
            <p:cNvSpPr>
              <a:spLocks noChangeShapeType="1"/>
            </p:cNvSpPr>
            <p:nvPr/>
          </p:nvSpPr>
          <p:spPr bwMode="auto">
            <a:xfrm flipH="1">
              <a:off x="395" y="1698"/>
              <a:ext cx="5120" cy="0"/>
            </a:xfrm>
            <a:prstGeom prst="line">
              <a:avLst/>
            </a:prstGeom>
            <a:noFill/>
            <a:ln w="25400">
              <a:solidFill>
                <a:schemeClr val="tx2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3295" name="Rectangle 1039"/>
            <p:cNvSpPr>
              <a:spLocks noChangeArrowheads="1"/>
            </p:cNvSpPr>
            <p:nvPr/>
          </p:nvSpPr>
          <p:spPr bwMode="auto">
            <a:xfrm>
              <a:off x="90" y="1569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sp>
        <p:nvSpPr>
          <p:cNvPr id="353296" name="Rectangle 1040"/>
          <p:cNvSpPr>
            <a:spLocks noChangeArrowheads="1"/>
          </p:cNvSpPr>
          <p:nvPr/>
        </p:nvSpPr>
        <p:spPr bwMode="auto">
          <a:xfrm>
            <a:off x="1736725" y="5143500"/>
            <a:ext cx="1468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(millions)</a:t>
            </a:r>
          </a:p>
        </p:txBody>
      </p:sp>
      <p:grpSp>
        <p:nvGrpSpPr>
          <p:cNvPr id="353297" name="Group 1041"/>
          <p:cNvGrpSpPr>
            <a:grpSpLocks/>
          </p:cNvGrpSpPr>
          <p:nvPr/>
        </p:nvGrpSpPr>
        <p:grpSpPr bwMode="auto">
          <a:xfrm>
            <a:off x="1993900" y="1285875"/>
            <a:ext cx="1716088" cy="2857500"/>
            <a:chOff x="1256" y="810"/>
            <a:chExt cx="1081" cy="1800"/>
          </a:xfrm>
        </p:grpSpPr>
        <p:sp>
          <p:nvSpPr>
            <p:cNvPr id="353298" name="Arc 1042"/>
            <p:cNvSpPr>
              <a:spLocks/>
            </p:cNvSpPr>
            <p:nvPr/>
          </p:nvSpPr>
          <p:spPr bwMode="auto">
            <a:xfrm rot="1200000">
              <a:off x="1256" y="810"/>
              <a:ext cx="748" cy="1800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338 w 21338"/>
                <a:gd name="T1" fmla="*/ 3353 h 21232"/>
                <a:gd name="T2" fmla="*/ 3969 w 21338"/>
                <a:gd name="T3" fmla="*/ 21232 h 21232"/>
                <a:gd name="T4" fmla="*/ 0 w 21338"/>
                <a:gd name="T5" fmla="*/ 0 h 21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338" h="21232" fill="none" extrusionOk="0">
                  <a:moveTo>
                    <a:pt x="21338" y="3353"/>
                  </a:moveTo>
                  <a:cubicBezTo>
                    <a:pt x="19918" y="12389"/>
                    <a:pt x="12960" y="19551"/>
                    <a:pt x="3969" y="21232"/>
                  </a:cubicBezTo>
                </a:path>
                <a:path w="21338" h="21232" stroke="0" extrusionOk="0">
                  <a:moveTo>
                    <a:pt x="21338" y="3353"/>
                  </a:moveTo>
                  <a:cubicBezTo>
                    <a:pt x="19918" y="12389"/>
                    <a:pt x="12960" y="19551"/>
                    <a:pt x="3969" y="21232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3299" name="Rectangle 1043"/>
            <p:cNvSpPr>
              <a:spLocks noChangeArrowheads="1"/>
            </p:cNvSpPr>
            <p:nvPr/>
          </p:nvSpPr>
          <p:spPr bwMode="auto">
            <a:xfrm>
              <a:off x="2114" y="1049"/>
              <a:ext cx="22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S</a:t>
              </a:r>
            </a:p>
          </p:txBody>
        </p:sp>
      </p:grpSp>
      <p:grpSp>
        <p:nvGrpSpPr>
          <p:cNvPr id="353300" name="Group 1044"/>
          <p:cNvGrpSpPr>
            <a:grpSpLocks/>
          </p:cNvGrpSpPr>
          <p:nvPr/>
        </p:nvGrpSpPr>
        <p:grpSpPr bwMode="auto">
          <a:xfrm>
            <a:off x="2241550" y="1854200"/>
            <a:ext cx="2330450" cy="2219325"/>
            <a:chOff x="1412" y="1168"/>
            <a:chExt cx="1468" cy="1398"/>
          </a:xfrm>
        </p:grpSpPr>
        <p:sp>
          <p:nvSpPr>
            <p:cNvPr id="353301" name="Rectangle 1045"/>
            <p:cNvSpPr>
              <a:spLocks noChangeArrowheads="1"/>
            </p:cNvSpPr>
            <p:nvPr/>
          </p:nvSpPr>
          <p:spPr bwMode="auto">
            <a:xfrm>
              <a:off x="2590" y="2316"/>
              <a:ext cx="29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53302" name="Line 1046"/>
            <p:cNvSpPr>
              <a:spLocks noChangeShapeType="1"/>
            </p:cNvSpPr>
            <p:nvPr/>
          </p:nvSpPr>
          <p:spPr bwMode="auto">
            <a:xfrm>
              <a:off x="1412" y="1168"/>
              <a:ext cx="1200" cy="120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3303" name="Rectangle 1047"/>
          <p:cNvSpPr>
            <a:spLocks noChangeArrowheads="1"/>
          </p:cNvSpPr>
          <p:nvPr/>
        </p:nvSpPr>
        <p:spPr bwMode="auto">
          <a:xfrm>
            <a:off x="6438900" y="6096000"/>
            <a:ext cx="1401763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(b)  Firm</a:t>
            </a:r>
          </a:p>
        </p:txBody>
      </p:sp>
      <p:sp>
        <p:nvSpPr>
          <p:cNvPr id="353304" name="Rectangle 1048"/>
          <p:cNvSpPr>
            <a:spLocks noChangeArrowheads="1"/>
          </p:cNvSpPr>
          <p:nvPr/>
        </p:nvSpPr>
        <p:spPr bwMode="auto">
          <a:xfrm>
            <a:off x="7715250" y="2320925"/>
            <a:ext cx="13223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000" i="1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 = MR</a:t>
            </a:r>
            <a:r>
              <a:rPr lang="en-GB" altLang="en-US" sz="2000" i="1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353305" name="Group 1049"/>
          <p:cNvGrpSpPr>
            <a:grpSpLocks/>
          </p:cNvGrpSpPr>
          <p:nvPr/>
        </p:nvGrpSpPr>
        <p:grpSpPr bwMode="auto">
          <a:xfrm>
            <a:off x="6229350" y="1570038"/>
            <a:ext cx="1736725" cy="2416175"/>
            <a:chOff x="3924" y="989"/>
            <a:chExt cx="1094" cy="1522"/>
          </a:xfrm>
        </p:grpSpPr>
        <p:sp>
          <p:nvSpPr>
            <p:cNvPr id="353306" name="Arc 1050"/>
            <p:cNvSpPr>
              <a:spLocks/>
            </p:cNvSpPr>
            <p:nvPr/>
          </p:nvSpPr>
          <p:spPr bwMode="auto">
            <a:xfrm rot="960000">
              <a:off x="3924" y="989"/>
              <a:ext cx="748" cy="1522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21338 w 21338"/>
                <a:gd name="T1" fmla="*/ 3353 h 17947"/>
                <a:gd name="T2" fmla="*/ 12019 w 21338"/>
                <a:gd name="T3" fmla="*/ 17947 h 17947"/>
                <a:gd name="T4" fmla="*/ 0 w 21338"/>
                <a:gd name="T5" fmla="*/ 0 h 179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338" h="17947" fill="none" extrusionOk="0">
                  <a:moveTo>
                    <a:pt x="21338" y="3353"/>
                  </a:moveTo>
                  <a:cubicBezTo>
                    <a:pt x="20402" y="9304"/>
                    <a:pt x="17024" y="14594"/>
                    <a:pt x="12019" y="17947"/>
                  </a:cubicBezTo>
                </a:path>
                <a:path w="21338" h="17947" stroke="0" extrusionOk="0">
                  <a:moveTo>
                    <a:pt x="21338" y="3353"/>
                  </a:moveTo>
                  <a:cubicBezTo>
                    <a:pt x="20402" y="9304"/>
                    <a:pt x="17024" y="14594"/>
                    <a:pt x="12019" y="17947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3307" name="Rectangle 1051"/>
            <p:cNvSpPr>
              <a:spLocks noChangeArrowheads="1"/>
            </p:cNvSpPr>
            <p:nvPr/>
          </p:nvSpPr>
          <p:spPr bwMode="auto">
            <a:xfrm>
              <a:off x="4653" y="1142"/>
              <a:ext cx="36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</a:p>
          </p:txBody>
        </p:sp>
      </p:grpSp>
      <p:sp>
        <p:nvSpPr>
          <p:cNvPr id="353308" name="Oval 1052"/>
          <p:cNvSpPr>
            <a:spLocks noChangeArrowheads="1"/>
          </p:cNvSpPr>
          <p:nvPr/>
        </p:nvSpPr>
        <p:spPr bwMode="auto">
          <a:xfrm>
            <a:off x="3054350" y="2660650"/>
            <a:ext cx="93663" cy="93663"/>
          </a:xfrm>
          <a:prstGeom prst="ellipse">
            <a:avLst/>
          </a:prstGeom>
          <a:solidFill>
            <a:srgbClr val="66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53309" name="Group 1053"/>
          <p:cNvGrpSpPr>
            <a:grpSpLocks/>
          </p:cNvGrpSpPr>
          <p:nvPr/>
        </p:nvGrpSpPr>
        <p:grpSpPr bwMode="auto">
          <a:xfrm>
            <a:off x="127000" y="2881313"/>
            <a:ext cx="8645525" cy="396875"/>
            <a:chOff x="80" y="1815"/>
            <a:chExt cx="5446" cy="250"/>
          </a:xfrm>
        </p:grpSpPr>
        <p:sp>
          <p:nvSpPr>
            <p:cNvPr id="353310" name="Line 1054"/>
            <p:cNvSpPr>
              <a:spLocks noChangeShapeType="1"/>
            </p:cNvSpPr>
            <p:nvPr/>
          </p:nvSpPr>
          <p:spPr bwMode="auto">
            <a:xfrm>
              <a:off x="384" y="1935"/>
              <a:ext cx="5142" cy="0"/>
            </a:xfrm>
            <a:prstGeom prst="line">
              <a:avLst/>
            </a:prstGeom>
            <a:noFill/>
            <a:ln w="25400">
              <a:solidFill>
                <a:schemeClr val="accent1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3311" name="Rectangle 1055"/>
            <p:cNvSpPr>
              <a:spLocks noChangeArrowheads="1"/>
            </p:cNvSpPr>
            <p:nvPr/>
          </p:nvSpPr>
          <p:spPr bwMode="auto">
            <a:xfrm>
              <a:off x="80" y="1815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1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1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53312" name="Rectangle 1056"/>
          <p:cNvSpPr>
            <a:spLocks noChangeArrowheads="1"/>
          </p:cNvSpPr>
          <p:nvPr/>
        </p:nvSpPr>
        <p:spPr bwMode="auto">
          <a:xfrm>
            <a:off x="7699375" y="2693988"/>
            <a:ext cx="13223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1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000" i="1" baseline="-25000">
                <a:solidFill>
                  <a:schemeClr val="accent1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 i="1">
                <a:solidFill>
                  <a:schemeClr val="accent1"/>
                </a:solidFill>
                <a:latin typeface="Arial" panose="020B0604020202020204" pitchFamily="34" charset="0"/>
              </a:rPr>
              <a:t> = MR</a:t>
            </a:r>
            <a:r>
              <a:rPr lang="en-GB" altLang="en-US" sz="2000" i="1" baseline="-25000">
                <a:solidFill>
                  <a:schemeClr val="accent1"/>
                </a:solidFill>
                <a:latin typeface="Arial" panose="020B0604020202020204" pitchFamily="34" charset="0"/>
              </a:rPr>
              <a:t>2</a:t>
            </a:r>
          </a:p>
        </p:txBody>
      </p:sp>
      <p:grpSp>
        <p:nvGrpSpPr>
          <p:cNvPr id="353313" name="Group 1057"/>
          <p:cNvGrpSpPr>
            <a:grpSpLocks/>
          </p:cNvGrpSpPr>
          <p:nvPr/>
        </p:nvGrpSpPr>
        <p:grpSpPr bwMode="auto">
          <a:xfrm>
            <a:off x="1878013" y="2103438"/>
            <a:ext cx="2609850" cy="2444750"/>
            <a:chOff x="1183" y="1325"/>
            <a:chExt cx="1644" cy="1540"/>
          </a:xfrm>
        </p:grpSpPr>
        <p:sp>
          <p:nvSpPr>
            <p:cNvPr id="353314" name="Rectangle 1058"/>
            <p:cNvSpPr>
              <a:spLocks noChangeArrowheads="1"/>
            </p:cNvSpPr>
            <p:nvPr/>
          </p:nvSpPr>
          <p:spPr bwMode="auto">
            <a:xfrm>
              <a:off x="2537" y="2615"/>
              <a:ext cx="29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1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aseline="-25000">
                  <a:solidFill>
                    <a:schemeClr val="accent1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353315" name="Line 1059"/>
            <p:cNvSpPr>
              <a:spLocks noChangeShapeType="1"/>
            </p:cNvSpPr>
            <p:nvPr/>
          </p:nvSpPr>
          <p:spPr bwMode="auto">
            <a:xfrm>
              <a:off x="1183" y="1325"/>
              <a:ext cx="1375" cy="1375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3316" name="Oval 1060"/>
          <p:cNvSpPr>
            <a:spLocks noChangeArrowheads="1"/>
          </p:cNvSpPr>
          <p:nvPr/>
        </p:nvSpPr>
        <p:spPr bwMode="auto">
          <a:xfrm>
            <a:off x="2816225" y="3014663"/>
            <a:ext cx="93663" cy="93662"/>
          </a:xfrm>
          <a:prstGeom prst="ellipse">
            <a:avLst/>
          </a:prstGeom>
          <a:solidFill>
            <a:srgbClr val="CC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53317" name="Group 1061"/>
          <p:cNvGrpSpPr>
            <a:grpSpLocks/>
          </p:cNvGrpSpPr>
          <p:nvPr/>
        </p:nvGrpSpPr>
        <p:grpSpPr bwMode="auto">
          <a:xfrm>
            <a:off x="142875" y="3341688"/>
            <a:ext cx="8645525" cy="396875"/>
            <a:chOff x="90" y="2094"/>
            <a:chExt cx="5446" cy="250"/>
          </a:xfrm>
        </p:grpSpPr>
        <p:sp>
          <p:nvSpPr>
            <p:cNvPr id="353318" name="Line 1062"/>
            <p:cNvSpPr>
              <a:spLocks noChangeShapeType="1"/>
            </p:cNvSpPr>
            <p:nvPr/>
          </p:nvSpPr>
          <p:spPr bwMode="auto">
            <a:xfrm>
              <a:off x="394" y="2214"/>
              <a:ext cx="5142" cy="0"/>
            </a:xfrm>
            <a:prstGeom prst="line">
              <a:avLst/>
            </a:prstGeom>
            <a:noFill/>
            <a:ln w="254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3319" name="Rectangle 1063"/>
            <p:cNvSpPr>
              <a:spLocks noChangeArrowheads="1"/>
            </p:cNvSpPr>
            <p:nvPr/>
          </p:nvSpPr>
          <p:spPr bwMode="auto">
            <a:xfrm>
              <a:off x="90" y="2094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353320" name="Rectangle 1064"/>
          <p:cNvSpPr>
            <a:spLocks noChangeArrowheads="1"/>
          </p:cNvSpPr>
          <p:nvPr/>
        </p:nvSpPr>
        <p:spPr bwMode="auto">
          <a:xfrm>
            <a:off x="7697788" y="3136900"/>
            <a:ext cx="13223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000" i="1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 = MR</a:t>
            </a:r>
            <a:r>
              <a:rPr lang="en-GB" altLang="en-US" sz="2000" i="1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grpSp>
        <p:nvGrpSpPr>
          <p:cNvPr id="353321" name="Group 1065"/>
          <p:cNvGrpSpPr>
            <a:grpSpLocks/>
          </p:cNvGrpSpPr>
          <p:nvPr/>
        </p:nvGrpSpPr>
        <p:grpSpPr bwMode="auto">
          <a:xfrm>
            <a:off x="1382713" y="2444750"/>
            <a:ext cx="2559050" cy="2359025"/>
            <a:chOff x="871" y="1540"/>
            <a:chExt cx="1612" cy="1486"/>
          </a:xfrm>
        </p:grpSpPr>
        <p:sp>
          <p:nvSpPr>
            <p:cNvPr id="353322" name="Rectangle 1066"/>
            <p:cNvSpPr>
              <a:spLocks noChangeArrowheads="1"/>
            </p:cNvSpPr>
            <p:nvPr/>
          </p:nvSpPr>
          <p:spPr bwMode="auto">
            <a:xfrm>
              <a:off x="2193" y="2776"/>
              <a:ext cx="29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353323" name="Line 1067"/>
            <p:cNvSpPr>
              <a:spLocks noChangeShapeType="1"/>
            </p:cNvSpPr>
            <p:nvPr/>
          </p:nvSpPr>
          <p:spPr bwMode="auto">
            <a:xfrm>
              <a:off x="871" y="1540"/>
              <a:ext cx="1322" cy="1322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3324" name="Oval 1068"/>
          <p:cNvSpPr>
            <a:spLocks noChangeArrowheads="1"/>
          </p:cNvSpPr>
          <p:nvPr/>
        </p:nvSpPr>
        <p:spPr bwMode="auto">
          <a:xfrm>
            <a:off x="2424113" y="3475038"/>
            <a:ext cx="93662" cy="93662"/>
          </a:xfrm>
          <a:prstGeom prst="ellipse">
            <a:avLst/>
          </a:prstGeom>
          <a:solidFill>
            <a:srgbClr val="00CC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3325" name="Rectangle 1069"/>
          <p:cNvSpPr>
            <a:spLocks noChangeArrowheads="1"/>
          </p:cNvSpPr>
          <p:nvPr/>
        </p:nvSpPr>
        <p:spPr bwMode="auto">
          <a:xfrm>
            <a:off x="6394450" y="5126038"/>
            <a:ext cx="1790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(thousands)</a:t>
            </a:r>
          </a:p>
        </p:txBody>
      </p:sp>
      <p:grpSp>
        <p:nvGrpSpPr>
          <p:cNvPr id="353326" name="Group 1070"/>
          <p:cNvGrpSpPr>
            <a:grpSpLocks/>
          </p:cNvGrpSpPr>
          <p:nvPr/>
        </p:nvGrpSpPr>
        <p:grpSpPr bwMode="auto">
          <a:xfrm>
            <a:off x="7148513" y="2289175"/>
            <a:ext cx="325437" cy="463550"/>
            <a:chOff x="4514" y="1431"/>
            <a:chExt cx="205" cy="292"/>
          </a:xfrm>
        </p:grpSpPr>
        <p:sp>
          <p:nvSpPr>
            <p:cNvPr id="353327" name="Rectangle 1071"/>
            <p:cNvSpPr>
              <a:spLocks noChangeArrowheads="1"/>
            </p:cNvSpPr>
            <p:nvPr/>
          </p:nvSpPr>
          <p:spPr bwMode="auto">
            <a:xfrm>
              <a:off x="4514" y="1431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353328" name="Oval 1072"/>
            <p:cNvSpPr>
              <a:spLocks noChangeArrowheads="1"/>
            </p:cNvSpPr>
            <p:nvPr/>
          </p:nvSpPr>
          <p:spPr bwMode="auto">
            <a:xfrm>
              <a:off x="4644" y="1664"/>
              <a:ext cx="59" cy="59"/>
            </a:xfrm>
            <a:prstGeom prst="ellipse">
              <a:avLst/>
            </a:prstGeom>
            <a:solidFill>
              <a:srgbClr val="FF99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53329" name="Group 1073"/>
          <p:cNvGrpSpPr>
            <a:grpSpLocks/>
          </p:cNvGrpSpPr>
          <p:nvPr/>
        </p:nvGrpSpPr>
        <p:grpSpPr bwMode="auto">
          <a:xfrm>
            <a:off x="6964363" y="2695575"/>
            <a:ext cx="325437" cy="412750"/>
            <a:chOff x="4387" y="1698"/>
            <a:chExt cx="205" cy="260"/>
          </a:xfrm>
        </p:grpSpPr>
        <p:sp>
          <p:nvSpPr>
            <p:cNvPr id="353330" name="Rectangle 1074"/>
            <p:cNvSpPr>
              <a:spLocks noChangeArrowheads="1"/>
            </p:cNvSpPr>
            <p:nvPr/>
          </p:nvSpPr>
          <p:spPr bwMode="auto">
            <a:xfrm>
              <a:off x="4387" y="1698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53331" name="Oval 1075"/>
            <p:cNvSpPr>
              <a:spLocks noChangeArrowheads="1"/>
            </p:cNvSpPr>
            <p:nvPr/>
          </p:nvSpPr>
          <p:spPr bwMode="auto">
            <a:xfrm>
              <a:off x="4526" y="1899"/>
              <a:ext cx="59" cy="59"/>
            </a:xfrm>
            <a:prstGeom prst="ellipse">
              <a:avLst/>
            </a:prstGeom>
            <a:solidFill>
              <a:srgbClr val="FF99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53332" name="Group 1076"/>
          <p:cNvGrpSpPr>
            <a:grpSpLocks/>
          </p:cNvGrpSpPr>
          <p:nvPr/>
        </p:nvGrpSpPr>
        <p:grpSpPr bwMode="auto">
          <a:xfrm>
            <a:off x="6723063" y="3136900"/>
            <a:ext cx="311150" cy="431800"/>
            <a:chOff x="4235" y="1965"/>
            <a:chExt cx="196" cy="272"/>
          </a:xfrm>
        </p:grpSpPr>
        <p:sp>
          <p:nvSpPr>
            <p:cNvPr id="353333" name="Oval 1077"/>
            <p:cNvSpPr>
              <a:spLocks noChangeArrowheads="1"/>
            </p:cNvSpPr>
            <p:nvPr/>
          </p:nvSpPr>
          <p:spPr bwMode="auto">
            <a:xfrm>
              <a:off x="4343" y="2178"/>
              <a:ext cx="59" cy="59"/>
            </a:xfrm>
            <a:prstGeom prst="ellipse">
              <a:avLst/>
            </a:prstGeom>
            <a:solidFill>
              <a:srgbClr val="FF99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3334" name="Rectangle 1078"/>
            <p:cNvSpPr>
              <a:spLocks noChangeArrowheads="1"/>
            </p:cNvSpPr>
            <p:nvPr/>
          </p:nvSpPr>
          <p:spPr bwMode="auto">
            <a:xfrm>
              <a:off x="4235" y="1965"/>
              <a:ext cx="19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9900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</p:grpSp>
      <p:sp>
        <p:nvSpPr>
          <p:cNvPr id="353335" name="Text Box 1079"/>
          <p:cNvSpPr txBox="1">
            <a:spLocks noChangeArrowheads="1"/>
          </p:cNvSpPr>
          <p:nvPr/>
        </p:nvSpPr>
        <p:spPr bwMode="auto">
          <a:xfrm>
            <a:off x="7845425" y="1804988"/>
            <a:ext cx="5715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2000" b="1" i="1">
                <a:solidFill>
                  <a:schemeClr val="accent2"/>
                </a:solidFill>
                <a:latin typeface="Arial" panose="020B0604020202020204" pitchFamily="34" charset="0"/>
              </a:rPr>
              <a:t>= S</a:t>
            </a:r>
          </a:p>
        </p:txBody>
      </p:sp>
      <p:sp>
        <p:nvSpPr>
          <p:cNvPr id="353336" name="Text Box 1080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A50021"/>
                </a:solidFill>
                <a:latin typeface="Arial" panose="020B0604020202020204" pitchFamily="34" charset="0"/>
              </a:rPr>
              <a:t>Deriving the short-run supply curve</a:t>
            </a:r>
          </a:p>
        </p:txBody>
      </p:sp>
      <p:sp>
        <p:nvSpPr>
          <p:cNvPr id="2" name="Rectangle 1"/>
          <p:cNvSpPr/>
          <p:nvPr/>
        </p:nvSpPr>
        <p:spPr>
          <a:xfrm>
            <a:off x="5068888" y="604021"/>
            <a:ext cx="40751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/>
              <a:t>The firm’s short-run supply curve will be its (short-run)</a:t>
            </a:r>
          </a:p>
          <a:p>
            <a:r>
              <a:rPr lang="en-GB" sz="1200" b="1" dirty="0"/>
              <a:t>marginal cost curve: under </a:t>
            </a:r>
            <a:r>
              <a:rPr lang="en-GB" sz="1200" b="1" dirty="0" smtClean="0"/>
              <a:t>perfect competition</a:t>
            </a:r>
            <a:r>
              <a:rPr lang="en-GB" sz="1200" b="1" dirty="0"/>
              <a:t>, given that P = MR, and MR = MC, P must </a:t>
            </a:r>
            <a:r>
              <a:rPr lang="en-GB" sz="1200" b="1" dirty="0" smtClean="0"/>
              <a:t>equal MC</a:t>
            </a:r>
            <a:r>
              <a:rPr lang="en-GB" sz="1200" b="1" dirty="0"/>
              <a:t>. Thus the supply curve and the MC curve will </a:t>
            </a:r>
            <a:r>
              <a:rPr lang="en-GB" sz="1200" b="1" dirty="0" smtClean="0"/>
              <a:t>follow the </a:t>
            </a:r>
            <a:r>
              <a:rPr lang="en-GB" sz="1200" b="1" dirty="0"/>
              <a:t>same line.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3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3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53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53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53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3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53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53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53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3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53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5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5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5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5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5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53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353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3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3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3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3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5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53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53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5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5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35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500"/>
                                        <p:tgtEl>
                                          <p:spTgt spid="35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53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53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53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53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353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3304" grpId="0" autoUpdateAnimBg="0"/>
      <p:bldP spid="353308" grpId="0" animBg="1"/>
      <p:bldP spid="353312" grpId="0" autoUpdateAnimBg="0"/>
      <p:bldP spid="353316" grpId="0" animBg="1"/>
      <p:bldP spid="353320" grpId="0" autoUpdateAnimBg="0"/>
      <p:bldP spid="353324" grpId="0" animBg="1"/>
      <p:bldP spid="353335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33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53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5533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Short-run supply curve of industry </a:t>
            </a:r>
          </a:p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Long-run equilibrium of the firm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all supernormal profits competed away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5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53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5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5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5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5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5333" grpId="0" build="p" bldLvl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2"/>
          <p:cNvSpPr>
            <a:spLocks noChangeArrowheads="1"/>
          </p:cNvSpPr>
          <p:nvPr/>
        </p:nvSpPr>
        <p:spPr bwMode="auto">
          <a:xfrm>
            <a:off x="609600" y="1752600"/>
            <a:ext cx="3657600" cy="3200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379" name="Rectangle 3"/>
          <p:cNvSpPr>
            <a:spLocks noChangeArrowheads="1"/>
          </p:cNvSpPr>
          <p:nvPr/>
        </p:nvSpPr>
        <p:spPr bwMode="auto">
          <a:xfrm>
            <a:off x="5181600" y="1752600"/>
            <a:ext cx="3657600" cy="3200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380" name="Line 4"/>
          <p:cNvSpPr>
            <a:spLocks noChangeShapeType="1"/>
          </p:cNvSpPr>
          <p:nvPr/>
        </p:nvSpPr>
        <p:spPr bwMode="auto">
          <a:xfrm>
            <a:off x="609600" y="1752600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381" name="Line 5"/>
          <p:cNvSpPr>
            <a:spLocks noChangeShapeType="1"/>
          </p:cNvSpPr>
          <p:nvPr/>
        </p:nvSpPr>
        <p:spPr bwMode="auto">
          <a:xfrm>
            <a:off x="609600" y="4953000"/>
            <a:ext cx="3657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382" name="Rectangle 6"/>
          <p:cNvSpPr>
            <a:spLocks noChangeArrowheads="1"/>
          </p:cNvSpPr>
          <p:nvPr/>
        </p:nvSpPr>
        <p:spPr bwMode="auto">
          <a:xfrm>
            <a:off x="288925" y="4906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57383" name="Line 7"/>
          <p:cNvSpPr>
            <a:spLocks noChangeShapeType="1"/>
          </p:cNvSpPr>
          <p:nvPr/>
        </p:nvSpPr>
        <p:spPr bwMode="auto">
          <a:xfrm>
            <a:off x="5181600" y="1752600"/>
            <a:ext cx="0" cy="3200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384" name="Line 8"/>
          <p:cNvSpPr>
            <a:spLocks noChangeShapeType="1"/>
          </p:cNvSpPr>
          <p:nvPr/>
        </p:nvSpPr>
        <p:spPr bwMode="auto">
          <a:xfrm>
            <a:off x="5181600" y="4953000"/>
            <a:ext cx="3657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385" name="Rectangle 9"/>
          <p:cNvSpPr>
            <a:spLocks noChangeArrowheads="1"/>
          </p:cNvSpPr>
          <p:nvPr/>
        </p:nvSpPr>
        <p:spPr bwMode="auto">
          <a:xfrm>
            <a:off x="4860925" y="49069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57386" name="Rectangle 10"/>
          <p:cNvSpPr>
            <a:spLocks noChangeArrowheads="1"/>
          </p:cNvSpPr>
          <p:nvPr/>
        </p:nvSpPr>
        <p:spPr bwMode="auto">
          <a:xfrm>
            <a:off x="1436688" y="6080125"/>
            <a:ext cx="1927225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(a)  Industry</a:t>
            </a:r>
          </a:p>
        </p:txBody>
      </p:sp>
      <p:sp>
        <p:nvSpPr>
          <p:cNvPr id="357387" name="Rectangle 11"/>
          <p:cNvSpPr>
            <a:spLocks noChangeArrowheads="1"/>
          </p:cNvSpPr>
          <p:nvPr/>
        </p:nvSpPr>
        <p:spPr bwMode="auto">
          <a:xfrm>
            <a:off x="212725" y="1608138"/>
            <a:ext cx="36988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57388" name="Rectangle 12"/>
          <p:cNvSpPr>
            <a:spLocks noChangeArrowheads="1"/>
          </p:cNvSpPr>
          <p:nvPr/>
        </p:nvSpPr>
        <p:spPr bwMode="auto">
          <a:xfrm>
            <a:off x="4784725" y="1608138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</a:t>
            </a:r>
          </a:p>
        </p:txBody>
      </p:sp>
      <p:sp>
        <p:nvSpPr>
          <p:cNvPr id="357389" name="Rectangle 13"/>
          <p:cNvSpPr>
            <a:spLocks noChangeArrowheads="1"/>
          </p:cNvSpPr>
          <p:nvPr/>
        </p:nvSpPr>
        <p:spPr bwMode="auto">
          <a:xfrm>
            <a:off x="1736725" y="5440363"/>
            <a:ext cx="1466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(millions)</a:t>
            </a:r>
          </a:p>
        </p:txBody>
      </p:sp>
      <p:grpSp>
        <p:nvGrpSpPr>
          <p:cNvPr id="357390" name="Group 14"/>
          <p:cNvGrpSpPr>
            <a:grpSpLocks/>
          </p:cNvGrpSpPr>
          <p:nvPr/>
        </p:nvGrpSpPr>
        <p:grpSpPr bwMode="auto">
          <a:xfrm>
            <a:off x="1066800" y="1917700"/>
            <a:ext cx="2767013" cy="2654300"/>
            <a:chOff x="672" y="1208"/>
            <a:chExt cx="1743" cy="1672"/>
          </a:xfrm>
        </p:grpSpPr>
        <p:sp>
          <p:nvSpPr>
            <p:cNvPr id="357391" name="Rectangle 15"/>
            <p:cNvSpPr>
              <a:spLocks noChangeArrowheads="1"/>
            </p:cNvSpPr>
            <p:nvPr/>
          </p:nvSpPr>
          <p:spPr bwMode="auto">
            <a:xfrm>
              <a:off x="2134" y="1208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57392" name="Line 16"/>
            <p:cNvSpPr>
              <a:spLocks noChangeShapeType="1"/>
            </p:cNvSpPr>
            <p:nvPr/>
          </p:nvSpPr>
          <p:spPr bwMode="auto">
            <a:xfrm flipV="1">
              <a:off x="672" y="1392"/>
              <a:ext cx="1488" cy="1488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57393" name="Group 17"/>
          <p:cNvGrpSpPr>
            <a:grpSpLocks/>
          </p:cNvGrpSpPr>
          <p:nvPr/>
        </p:nvGrpSpPr>
        <p:grpSpPr bwMode="auto">
          <a:xfrm>
            <a:off x="1143000" y="2286000"/>
            <a:ext cx="2790825" cy="2636838"/>
            <a:chOff x="720" y="1440"/>
            <a:chExt cx="1758" cy="1661"/>
          </a:xfrm>
        </p:grpSpPr>
        <p:sp>
          <p:nvSpPr>
            <p:cNvPr id="357394" name="Rectangle 18"/>
            <p:cNvSpPr>
              <a:spLocks noChangeArrowheads="1"/>
            </p:cNvSpPr>
            <p:nvPr/>
          </p:nvSpPr>
          <p:spPr bwMode="auto">
            <a:xfrm>
              <a:off x="2246" y="2851"/>
              <a:ext cx="23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</a:p>
          </p:txBody>
        </p:sp>
        <p:sp>
          <p:nvSpPr>
            <p:cNvPr id="357395" name="Line 19"/>
            <p:cNvSpPr>
              <a:spLocks noChangeShapeType="1"/>
            </p:cNvSpPr>
            <p:nvPr/>
          </p:nvSpPr>
          <p:spPr bwMode="auto">
            <a:xfrm>
              <a:off x="720" y="1440"/>
              <a:ext cx="1488" cy="1488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7396" name="Rectangle 20"/>
          <p:cNvSpPr>
            <a:spLocks noChangeArrowheads="1"/>
          </p:cNvSpPr>
          <p:nvPr/>
        </p:nvSpPr>
        <p:spPr bwMode="auto">
          <a:xfrm>
            <a:off x="6438900" y="6096000"/>
            <a:ext cx="1401763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(b)  Firm</a:t>
            </a:r>
          </a:p>
        </p:txBody>
      </p:sp>
      <p:grpSp>
        <p:nvGrpSpPr>
          <p:cNvPr id="357397" name="Group 21"/>
          <p:cNvGrpSpPr>
            <a:grpSpLocks/>
          </p:cNvGrpSpPr>
          <p:nvPr/>
        </p:nvGrpSpPr>
        <p:grpSpPr bwMode="auto">
          <a:xfrm>
            <a:off x="5735638" y="1109663"/>
            <a:ext cx="3192462" cy="2911475"/>
            <a:chOff x="3613" y="699"/>
            <a:chExt cx="2011" cy="1834"/>
          </a:xfrm>
        </p:grpSpPr>
        <p:sp>
          <p:nvSpPr>
            <p:cNvPr id="357398" name="Arc 22"/>
            <p:cNvSpPr>
              <a:spLocks/>
            </p:cNvSpPr>
            <p:nvPr/>
          </p:nvSpPr>
          <p:spPr bwMode="auto">
            <a:xfrm rot="1500000">
              <a:off x="3613" y="699"/>
              <a:ext cx="2011" cy="1834"/>
            </a:xfrm>
            <a:custGeom>
              <a:avLst/>
              <a:gdLst>
                <a:gd name="G0" fmla="+- 7174 0 0"/>
                <a:gd name="G1" fmla="+- 0 0 0"/>
                <a:gd name="G2" fmla="+- 21600 0 0"/>
                <a:gd name="T0" fmla="*/ 25762 w 25762"/>
                <a:gd name="T1" fmla="*/ 11002 h 21600"/>
                <a:gd name="T2" fmla="*/ 0 w 25762"/>
                <a:gd name="T3" fmla="*/ 20374 h 21600"/>
                <a:gd name="T4" fmla="*/ 7174 w 25762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762" h="21600" fill="none" extrusionOk="0">
                  <a:moveTo>
                    <a:pt x="25762" y="11002"/>
                  </a:moveTo>
                  <a:cubicBezTo>
                    <a:pt x="21873" y="17570"/>
                    <a:pt x="14807" y="21599"/>
                    <a:pt x="7174" y="21600"/>
                  </a:cubicBezTo>
                  <a:cubicBezTo>
                    <a:pt x="4730" y="21600"/>
                    <a:pt x="2304" y="21185"/>
                    <a:pt x="0" y="20373"/>
                  </a:cubicBezTo>
                </a:path>
                <a:path w="25762" h="21600" stroke="0" extrusionOk="0">
                  <a:moveTo>
                    <a:pt x="25762" y="11002"/>
                  </a:moveTo>
                  <a:cubicBezTo>
                    <a:pt x="21873" y="17570"/>
                    <a:pt x="14807" y="21599"/>
                    <a:pt x="7174" y="21600"/>
                  </a:cubicBezTo>
                  <a:cubicBezTo>
                    <a:pt x="4730" y="21600"/>
                    <a:pt x="2304" y="21185"/>
                    <a:pt x="0" y="20373"/>
                  </a:cubicBezTo>
                  <a:lnTo>
                    <a:pt x="7174" y="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7399" name="Rectangle 23"/>
            <p:cNvSpPr>
              <a:spLocks noChangeArrowheads="1"/>
            </p:cNvSpPr>
            <p:nvPr/>
          </p:nvSpPr>
          <p:spPr bwMode="auto">
            <a:xfrm>
              <a:off x="5052" y="1806"/>
              <a:ext cx="54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LRAC</a:t>
              </a:r>
            </a:p>
          </p:txBody>
        </p:sp>
      </p:grpSp>
      <p:grpSp>
        <p:nvGrpSpPr>
          <p:cNvPr id="357400" name="Group 24"/>
          <p:cNvGrpSpPr>
            <a:grpSpLocks/>
          </p:cNvGrpSpPr>
          <p:nvPr/>
        </p:nvGrpSpPr>
        <p:grpSpPr bwMode="auto">
          <a:xfrm>
            <a:off x="141288" y="3562350"/>
            <a:ext cx="4329112" cy="396875"/>
            <a:chOff x="89" y="2244"/>
            <a:chExt cx="2727" cy="250"/>
          </a:xfrm>
        </p:grpSpPr>
        <p:sp>
          <p:nvSpPr>
            <p:cNvPr id="357401" name="Line 25"/>
            <p:cNvSpPr>
              <a:spLocks noChangeShapeType="1"/>
            </p:cNvSpPr>
            <p:nvPr/>
          </p:nvSpPr>
          <p:spPr bwMode="auto">
            <a:xfrm flipH="1">
              <a:off x="405" y="2406"/>
              <a:ext cx="2411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7402" name="Rectangle 26"/>
            <p:cNvSpPr>
              <a:spLocks noChangeArrowheads="1"/>
            </p:cNvSpPr>
            <p:nvPr/>
          </p:nvSpPr>
          <p:spPr bwMode="auto">
            <a:xfrm>
              <a:off x="89" y="2244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L</a:t>
              </a:r>
            </a:p>
          </p:txBody>
        </p:sp>
      </p:grpSp>
      <p:grpSp>
        <p:nvGrpSpPr>
          <p:cNvPr id="357403" name="Group 27"/>
          <p:cNvGrpSpPr>
            <a:grpSpLocks/>
          </p:cNvGrpSpPr>
          <p:nvPr/>
        </p:nvGrpSpPr>
        <p:grpSpPr bwMode="auto">
          <a:xfrm>
            <a:off x="142875" y="3154363"/>
            <a:ext cx="4343400" cy="396875"/>
            <a:chOff x="90" y="1987"/>
            <a:chExt cx="2736" cy="250"/>
          </a:xfrm>
        </p:grpSpPr>
        <p:sp>
          <p:nvSpPr>
            <p:cNvPr id="357404" name="Rectangle 28"/>
            <p:cNvSpPr>
              <a:spLocks noChangeArrowheads="1"/>
            </p:cNvSpPr>
            <p:nvPr/>
          </p:nvSpPr>
          <p:spPr bwMode="auto">
            <a:xfrm>
              <a:off x="90" y="1987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57405" name="Line 29"/>
            <p:cNvSpPr>
              <a:spLocks noChangeShapeType="1"/>
            </p:cNvSpPr>
            <p:nvPr/>
          </p:nvSpPr>
          <p:spPr bwMode="auto">
            <a:xfrm flipH="1">
              <a:off x="395" y="2138"/>
              <a:ext cx="2431" cy="0"/>
            </a:xfrm>
            <a:prstGeom prst="line">
              <a:avLst/>
            </a:prstGeom>
            <a:noFill/>
            <a:ln w="25400">
              <a:solidFill>
                <a:schemeClr val="tx2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7406" name="Line 30"/>
          <p:cNvSpPr>
            <a:spLocks noChangeShapeType="1"/>
          </p:cNvSpPr>
          <p:nvPr/>
        </p:nvSpPr>
        <p:spPr bwMode="auto">
          <a:xfrm>
            <a:off x="7173913" y="3819525"/>
            <a:ext cx="0" cy="1122363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407" name="Rectangle 31"/>
          <p:cNvSpPr>
            <a:spLocks noChangeArrowheads="1"/>
          </p:cNvSpPr>
          <p:nvPr/>
        </p:nvSpPr>
        <p:spPr bwMode="auto">
          <a:xfrm>
            <a:off x="6937375" y="499110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L</a:t>
            </a:r>
          </a:p>
        </p:txBody>
      </p:sp>
      <p:grpSp>
        <p:nvGrpSpPr>
          <p:cNvPr id="357408" name="Group 32"/>
          <p:cNvGrpSpPr>
            <a:grpSpLocks/>
          </p:cNvGrpSpPr>
          <p:nvPr/>
        </p:nvGrpSpPr>
        <p:grpSpPr bwMode="auto">
          <a:xfrm>
            <a:off x="1611313" y="2257425"/>
            <a:ext cx="2771775" cy="2654300"/>
            <a:chOff x="1015" y="1422"/>
            <a:chExt cx="1746" cy="1672"/>
          </a:xfrm>
        </p:grpSpPr>
        <p:sp>
          <p:nvSpPr>
            <p:cNvPr id="357409" name="Rectangle 33"/>
            <p:cNvSpPr>
              <a:spLocks noChangeArrowheads="1"/>
            </p:cNvSpPr>
            <p:nvPr/>
          </p:nvSpPr>
          <p:spPr bwMode="auto">
            <a:xfrm>
              <a:off x="2467" y="1422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e</a:t>
              </a:r>
            </a:p>
          </p:txBody>
        </p:sp>
        <p:sp>
          <p:nvSpPr>
            <p:cNvPr id="357410" name="Line 34"/>
            <p:cNvSpPr>
              <a:spLocks noChangeShapeType="1"/>
            </p:cNvSpPr>
            <p:nvPr/>
          </p:nvSpPr>
          <p:spPr bwMode="auto">
            <a:xfrm flipV="1">
              <a:off x="1015" y="1606"/>
              <a:ext cx="1488" cy="1488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7411" name="Oval 35"/>
          <p:cNvSpPr>
            <a:spLocks noChangeArrowheads="1"/>
          </p:cNvSpPr>
          <p:nvPr/>
        </p:nvSpPr>
        <p:spPr bwMode="auto">
          <a:xfrm>
            <a:off x="2644775" y="3781425"/>
            <a:ext cx="93663" cy="93663"/>
          </a:xfrm>
          <a:prstGeom prst="ellipse">
            <a:avLst/>
          </a:prstGeom>
          <a:solidFill>
            <a:srgbClr val="FF80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57412" name="Group 36"/>
          <p:cNvGrpSpPr>
            <a:grpSpLocks/>
          </p:cNvGrpSpPr>
          <p:nvPr/>
        </p:nvGrpSpPr>
        <p:grpSpPr bwMode="auto">
          <a:xfrm>
            <a:off x="4579938" y="3187700"/>
            <a:ext cx="4592637" cy="398463"/>
            <a:chOff x="2885" y="2008"/>
            <a:chExt cx="2893" cy="251"/>
          </a:xfrm>
        </p:grpSpPr>
        <p:sp>
          <p:nvSpPr>
            <p:cNvPr id="357413" name="Line 37"/>
            <p:cNvSpPr>
              <a:spLocks noChangeShapeType="1"/>
            </p:cNvSpPr>
            <p:nvPr/>
          </p:nvSpPr>
          <p:spPr bwMode="auto">
            <a:xfrm>
              <a:off x="3287" y="2139"/>
              <a:ext cx="2218" cy="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7414" name="Rectangle 38"/>
            <p:cNvSpPr>
              <a:spLocks noChangeArrowheads="1"/>
            </p:cNvSpPr>
            <p:nvPr/>
          </p:nvSpPr>
          <p:spPr bwMode="auto">
            <a:xfrm>
              <a:off x="2885" y="2008"/>
              <a:ext cx="39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AR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357415" name="Rectangle 39"/>
            <p:cNvSpPr>
              <a:spLocks noChangeArrowheads="1"/>
            </p:cNvSpPr>
            <p:nvPr/>
          </p:nvSpPr>
          <p:spPr bwMode="auto">
            <a:xfrm>
              <a:off x="5488" y="2009"/>
              <a:ext cx="29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</p:grpSp>
      <p:grpSp>
        <p:nvGrpSpPr>
          <p:cNvPr id="357416" name="Group 40"/>
          <p:cNvGrpSpPr>
            <a:grpSpLocks/>
          </p:cNvGrpSpPr>
          <p:nvPr/>
        </p:nvGrpSpPr>
        <p:grpSpPr bwMode="auto">
          <a:xfrm>
            <a:off x="4595813" y="3595688"/>
            <a:ext cx="4545012" cy="398462"/>
            <a:chOff x="2895" y="2265"/>
            <a:chExt cx="2863" cy="251"/>
          </a:xfrm>
        </p:grpSpPr>
        <p:sp>
          <p:nvSpPr>
            <p:cNvPr id="357417" name="Rectangle 41"/>
            <p:cNvSpPr>
              <a:spLocks noChangeArrowheads="1"/>
            </p:cNvSpPr>
            <p:nvPr/>
          </p:nvSpPr>
          <p:spPr bwMode="auto">
            <a:xfrm>
              <a:off x="2895" y="2265"/>
              <a:ext cx="39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AR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L</a:t>
              </a:r>
            </a:p>
          </p:txBody>
        </p:sp>
        <p:sp>
          <p:nvSpPr>
            <p:cNvPr id="357418" name="Line 42"/>
            <p:cNvSpPr>
              <a:spLocks noChangeShapeType="1"/>
            </p:cNvSpPr>
            <p:nvPr/>
          </p:nvSpPr>
          <p:spPr bwMode="auto">
            <a:xfrm>
              <a:off x="3287" y="2406"/>
              <a:ext cx="2196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7419" name="Rectangle 43"/>
            <p:cNvSpPr>
              <a:spLocks noChangeArrowheads="1"/>
            </p:cNvSpPr>
            <p:nvPr/>
          </p:nvSpPr>
          <p:spPr bwMode="auto">
            <a:xfrm>
              <a:off x="5468" y="2266"/>
              <a:ext cx="29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L</a:t>
              </a:r>
            </a:p>
          </p:txBody>
        </p:sp>
      </p:grpSp>
      <p:grpSp>
        <p:nvGrpSpPr>
          <p:cNvPr id="357420" name="Group 44"/>
          <p:cNvGrpSpPr>
            <a:grpSpLocks/>
          </p:cNvGrpSpPr>
          <p:nvPr/>
        </p:nvGrpSpPr>
        <p:grpSpPr bwMode="auto">
          <a:xfrm>
            <a:off x="1357313" y="2732088"/>
            <a:ext cx="2297112" cy="1598612"/>
            <a:chOff x="855" y="1721"/>
            <a:chExt cx="1447" cy="1007"/>
          </a:xfrm>
        </p:grpSpPr>
        <p:sp>
          <p:nvSpPr>
            <p:cNvPr id="357421" name="Line 45"/>
            <p:cNvSpPr>
              <a:spLocks noChangeShapeType="1"/>
            </p:cNvSpPr>
            <p:nvPr/>
          </p:nvSpPr>
          <p:spPr bwMode="auto">
            <a:xfrm>
              <a:off x="1841" y="1721"/>
              <a:ext cx="461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7422" name="Line 46"/>
            <p:cNvSpPr>
              <a:spLocks noChangeShapeType="1"/>
            </p:cNvSpPr>
            <p:nvPr/>
          </p:nvSpPr>
          <p:spPr bwMode="auto">
            <a:xfrm>
              <a:off x="855" y="2728"/>
              <a:ext cx="461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57423" name="Rectangle 47"/>
          <p:cNvSpPr>
            <a:spLocks noChangeArrowheads="1"/>
          </p:cNvSpPr>
          <p:nvPr/>
        </p:nvSpPr>
        <p:spPr bwMode="auto">
          <a:xfrm>
            <a:off x="6394450" y="5422900"/>
            <a:ext cx="1792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(thousands)</a:t>
            </a:r>
          </a:p>
        </p:txBody>
      </p:sp>
      <p:sp>
        <p:nvSpPr>
          <p:cNvPr id="357424" name="Oval 48"/>
          <p:cNvSpPr>
            <a:spLocks noChangeArrowheads="1"/>
          </p:cNvSpPr>
          <p:nvPr/>
        </p:nvSpPr>
        <p:spPr bwMode="auto">
          <a:xfrm>
            <a:off x="2185988" y="3355975"/>
            <a:ext cx="93662" cy="93663"/>
          </a:xfrm>
          <a:prstGeom prst="ellipse">
            <a:avLst/>
          </a:prstGeom>
          <a:solidFill>
            <a:srgbClr val="66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7425" name="AutoShape 49" descr="Parchment"/>
          <p:cNvSpPr>
            <a:spLocks noChangeArrowheads="1"/>
          </p:cNvSpPr>
          <p:nvPr/>
        </p:nvSpPr>
        <p:spPr bwMode="auto">
          <a:xfrm>
            <a:off x="266700" y="649288"/>
            <a:ext cx="2481262" cy="527050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2200">
                <a:solidFill>
                  <a:schemeClr val="accent1"/>
                </a:solidFill>
                <a:latin typeface="Arial" panose="020B0604020202020204" pitchFamily="34" charset="0"/>
              </a:rPr>
              <a:t>New firms enter</a:t>
            </a:r>
            <a:endParaRPr lang="en-GB" altLang="en-US" sz="2400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  <p:sp>
        <p:nvSpPr>
          <p:cNvPr id="357426" name="AutoShape 50" descr="Parchment"/>
          <p:cNvSpPr>
            <a:spLocks noChangeArrowheads="1"/>
          </p:cNvSpPr>
          <p:nvPr/>
        </p:nvSpPr>
        <p:spPr bwMode="auto">
          <a:xfrm>
            <a:off x="2895600" y="667809"/>
            <a:ext cx="2909888" cy="527050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2200">
                <a:solidFill>
                  <a:schemeClr val="accent1"/>
                </a:solidFill>
                <a:latin typeface="Arial" panose="020B0604020202020204" pitchFamily="34" charset="0"/>
              </a:rPr>
              <a:t>Supernormal profits</a:t>
            </a:r>
            <a:endParaRPr lang="en-GB" altLang="en-US" sz="2400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  <p:sp>
        <p:nvSpPr>
          <p:cNvPr id="357427" name="AutoShape 51" descr="Parchment"/>
          <p:cNvSpPr>
            <a:spLocks noChangeArrowheads="1"/>
          </p:cNvSpPr>
          <p:nvPr/>
        </p:nvSpPr>
        <p:spPr bwMode="auto">
          <a:xfrm>
            <a:off x="6003924" y="590507"/>
            <a:ext cx="2339975" cy="844550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2200">
                <a:solidFill>
                  <a:schemeClr val="accent1"/>
                </a:solidFill>
                <a:latin typeface="Arial" panose="020B0604020202020204" pitchFamily="34" charset="0"/>
              </a:rPr>
              <a:t>Profits return</a:t>
            </a:r>
          </a:p>
          <a:p>
            <a:pPr algn="ctr"/>
            <a:r>
              <a:rPr lang="en-GB" altLang="en-US" sz="2200">
                <a:solidFill>
                  <a:schemeClr val="accent1"/>
                </a:solidFill>
                <a:latin typeface="Arial" panose="020B0604020202020204" pitchFamily="34" charset="0"/>
              </a:rPr>
              <a:t>to normal</a:t>
            </a:r>
            <a:endParaRPr lang="en-GB" altLang="en-US" sz="2400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  <p:sp>
        <p:nvSpPr>
          <p:cNvPr id="357428" name="Text Box 52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004E4C"/>
                </a:solidFill>
                <a:latin typeface="Arial" panose="020B0604020202020204" pitchFamily="34" charset="0"/>
              </a:rPr>
              <a:t>Long-run equilibrium under perfect competition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7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7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57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57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57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7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57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5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57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57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57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57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57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7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7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57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5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5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5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5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57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35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357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57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57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57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57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7406" grpId="0" animBg="1"/>
      <p:bldP spid="357407" grpId="0" autoUpdateAnimBg="0"/>
      <p:bldP spid="357411" grpId="0" animBg="1"/>
      <p:bldP spid="357424" grpId="0" animBg="1"/>
      <p:bldP spid="357425" grpId="0" animBg="1" autoUpdateAnimBg="0"/>
      <p:bldP spid="357426" grpId="0" animBg="1" autoUpdateAnimBg="0"/>
      <p:bldP spid="357427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9427" name="Rectangle 3"/>
          <p:cNvSpPr>
            <a:spLocks noChangeArrowheads="1"/>
          </p:cNvSpPr>
          <p:nvPr/>
        </p:nvSpPr>
        <p:spPr bwMode="auto">
          <a:xfrm>
            <a:off x="581025" y="6318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59428" name="Rectangle 4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59429" name="Rectangle 5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59430" name="Line 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9431" name="Line 7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59432" name="Group 8"/>
          <p:cNvGrpSpPr>
            <a:grpSpLocks/>
          </p:cNvGrpSpPr>
          <p:nvPr/>
        </p:nvGrpSpPr>
        <p:grpSpPr bwMode="auto">
          <a:xfrm>
            <a:off x="1511300" y="947738"/>
            <a:ext cx="5557838" cy="2881312"/>
            <a:chOff x="952" y="597"/>
            <a:chExt cx="3501" cy="1815"/>
          </a:xfrm>
        </p:grpSpPr>
        <p:sp>
          <p:nvSpPr>
            <p:cNvPr id="359433" name="Rectangle 9"/>
            <p:cNvSpPr>
              <a:spLocks noChangeArrowheads="1"/>
            </p:cNvSpPr>
            <p:nvPr/>
          </p:nvSpPr>
          <p:spPr bwMode="auto">
            <a:xfrm>
              <a:off x="3741" y="772"/>
              <a:ext cx="71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(SR)AC </a:t>
              </a:r>
            </a:p>
          </p:txBody>
        </p:sp>
        <p:sp>
          <p:nvSpPr>
            <p:cNvPr id="359434" name="Arc 10"/>
            <p:cNvSpPr>
              <a:spLocks/>
            </p:cNvSpPr>
            <p:nvPr/>
          </p:nvSpPr>
          <p:spPr bwMode="auto">
            <a:xfrm>
              <a:off x="952" y="597"/>
              <a:ext cx="3076" cy="1815"/>
            </a:xfrm>
            <a:custGeom>
              <a:avLst/>
              <a:gdLst>
                <a:gd name="G0" fmla="+- 19430 0 0"/>
                <a:gd name="G1" fmla="+- 0 0 0"/>
                <a:gd name="G2" fmla="+- 21600 0 0"/>
                <a:gd name="T0" fmla="*/ 40553 w 40553"/>
                <a:gd name="T1" fmla="*/ 4514 h 21600"/>
                <a:gd name="T2" fmla="*/ 0 w 40553"/>
                <a:gd name="T3" fmla="*/ 9437 h 21600"/>
                <a:gd name="T4" fmla="*/ 19430 w 40553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553" h="21600" fill="none" extrusionOk="0">
                  <a:moveTo>
                    <a:pt x="40553" y="4514"/>
                  </a:moveTo>
                  <a:cubicBezTo>
                    <a:pt x="38423" y="14478"/>
                    <a:pt x="29619" y="21599"/>
                    <a:pt x="19430" y="21600"/>
                  </a:cubicBezTo>
                  <a:cubicBezTo>
                    <a:pt x="11158" y="21600"/>
                    <a:pt x="3614" y="16876"/>
                    <a:pt x="0" y="9436"/>
                  </a:cubicBezTo>
                </a:path>
                <a:path w="40553" h="21600" stroke="0" extrusionOk="0">
                  <a:moveTo>
                    <a:pt x="40553" y="4514"/>
                  </a:moveTo>
                  <a:cubicBezTo>
                    <a:pt x="38423" y="14478"/>
                    <a:pt x="29619" y="21599"/>
                    <a:pt x="19430" y="21600"/>
                  </a:cubicBezTo>
                  <a:cubicBezTo>
                    <a:pt x="11158" y="21600"/>
                    <a:pt x="3614" y="16876"/>
                    <a:pt x="0" y="9436"/>
                  </a:cubicBezTo>
                  <a:lnTo>
                    <a:pt x="19430" y="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59435" name="Group 11"/>
          <p:cNvGrpSpPr>
            <a:grpSpLocks/>
          </p:cNvGrpSpPr>
          <p:nvPr/>
        </p:nvGrpSpPr>
        <p:grpSpPr bwMode="auto">
          <a:xfrm>
            <a:off x="2266950" y="255588"/>
            <a:ext cx="3186113" cy="4924425"/>
            <a:chOff x="1428" y="161"/>
            <a:chExt cx="2007" cy="3102"/>
          </a:xfrm>
        </p:grpSpPr>
        <p:sp>
          <p:nvSpPr>
            <p:cNvPr id="359436" name="Arc 12"/>
            <p:cNvSpPr>
              <a:spLocks/>
            </p:cNvSpPr>
            <p:nvPr/>
          </p:nvSpPr>
          <p:spPr bwMode="auto">
            <a:xfrm rot="480000">
              <a:off x="1428" y="161"/>
              <a:ext cx="1478" cy="3102"/>
            </a:xfrm>
            <a:custGeom>
              <a:avLst/>
              <a:gdLst>
                <a:gd name="G0" fmla="+- 5282 0 0"/>
                <a:gd name="G1" fmla="+- 0 0 0"/>
                <a:gd name="G2" fmla="+- 21600 0 0"/>
                <a:gd name="T0" fmla="*/ 26645 w 26645"/>
                <a:gd name="T1" fmla="*/ 3191 h 21600"/>
                <a:gd name="T2" fmla="*/ 0 w 26645"/>
                <a:gd name="T3" fmla="*/ 20944 h 21600"/>
                <a:gd name="T4" fmla="*/ 5282 w 26645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645" h="21600" fill="none" extrusionOk="0">
                  <a:moveTo>
                    <a:pt x="26644" y="3190"/>
                  </a:moveTo>
                  <a:cubicBezTo>
                    <a:pt x="25064" y="13770"/>
                    <a:pt x="15978" y="21599"/>
                    <a:pt x="5282" y="21600"/>
                  </a:cubicBezTo>
                  <a:cubicBezTo>
                    <a:pt x="3501" y="21600"/>
                    <a:pt x="1726" y="21379"/>
                    <a:pt x="-1" y="20944"/>
                  </a:cubicBezTo>
                </a:path>
                <a:path w="26645" h="21600" stroke="0" extrusionOk="0">
                  <a:moveTo>
                    <a:pt x="26644" y="3190"/>
                  </a:moveTo>
                  <a:cubicBezTo>
                    <a:pt x="25064" y="13770"/>
                    <a:pt x="15978" y="21599"/>
                    <a:pt x="5282" y="21600"/>
                  </a:cubicBezTo>
                  <a:cubicBezTo>
                    <a:pt x="3501" y="21600"/>
                    <a:pt x="1726" y="21379"/>
                    <a:pt x="-1" y="20944"/>
                  </a:cubicBezTo>
                  <a:lnTo>
                    <a:pt x="5282" y="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437" name="Rectangle 13"/>
            <p:cNvSpPr>
              <a:spLocks noChangeArrowheads="1"/>
            </p:cNvSpPr>
            <p:nvPr/>
          </p:nvSpPr>
          <p:spPr bwMode="auto">
            <a:xfrm>
              <a:off x="2697" y="467"/>
              <a:ext cx="73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(SR)MC </a:t>
              </a:r>
            </a:p>
          </p:txBody>
        </p:sp>
      </p:grpSp>
      <p:grpSp>
        <p:nvGrpSpPr>
          <p:cNvPr id="359438" name="Group 14"/>
          <p:cNvGrpSpPr>
            <a:grpSpLocks/>
          </p:cNvGrpSpPr>
          <p:nvPr/>
        </p:nvGrpSpPr>
        <p:grpSpPr bwMode="auto">
          <a:xfrm>
            <a:off x="1430338" y="-185738"/>
            <a:ext cx="6334125" cy="4938713"/>
            <a:chOff x="901" y="-117"/>
            <a:chExt cx="3990" cy="3111"/>
          </a:xfrm>
        </p:grpSpPr>
        <p:sp>
          <p:nvSpPr>
            <p:cNvPr id="359439" name="Rectangle 15"/>
            <p:cNvSpPr>
              <a:spLocks noChangeArrowheads="1"/>
            </p:cNvSpPr>
            <p:nvPr/>
          </p:nvSpPr>
          <p:spPr bwMode="auto">
            <a:xfrm>
              <a:off x="4304" y="1406"/>
              <a:ext cx="58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LRAC </a:t>
              </a:r>
            </a:p>
          </p:txBody>
        </p:sp>
        <p:sp>
          <p:nvSpPr>
            <p:cNvPr id="359440" name="Arc 16"/>
            <p:cNvSpPr>
              <a:spLocks/>
            </p:cNvSpPr>
            <p:nvPr/>
          </p:nvSpPr>
          <p:spPr bwMode="auto">
            <a:xfrm rot="8220000">
              <a:off x="901" y="-117"/>
              <a:ext cx="3139" cy="3111"/>
            </a:xfrm>
            <a:custGeom>
              <a:avLst/>
              <a:gdLst>
                <a:gd name="G0" fmla="+- 0 0 0"/>
                <a:gd name="G1" fmla="+- 21561 0 0"/>
                <a:gd name="G2" fmla="+- 21600 0 0"/>
                <a:gd name="T0" fmla="*/ 1293 w 20820"/>
                <a:gd name="T1" fmla="*/ 0 h 21561"/>
                <a:gd name="T2" fmla="*/ 20820 w 20820"/>
                <a:gd name="T3" fmla="*/ 15809 h 21561"/>
                <a:gd name="T4" fmla="*/ 0 w 20820"/>
                <a:gd name="T5" fmla="*/ 21561 h 215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820" h="21561" fill="none" extrusionOk="0">
                  <a:moveTo>
                    <a:pt x="1293" y="-1"/>
                  </a:moveTo>
                  <a:cubicBezTo>
                    <a:pt x="10512" y="552"/>
                    <a:pt x="18360" y="6906"/>
                    <a:pt x="20820" y="15808"/>
                  </a:cubicBezTo>
                </a:path>
                <a:path w="20820" h="21561" stroke="0" extrusionOk="0">
                  <a:moveTo>
                    <a:pt x="1293" y="-1"/>
                  </a:moveTo>
                  <a:cubicBezTo>
                    <a:pt x="10512" y="552"/>
                    <a:pt x="18360" y="6906"/>
                    <a:pt x="20820" y="15808"/>
                  </a:cubicBezTo>
                  <a:lnTo>
                    <a:pt x="0" y="21561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59441" name="Group 17"/>
          <p:cNvGrpSpPr>
            <a:grpSpLocks/>
          </p:cNvGrpSpPr>
          <p:nvPr/>
        </p:nvGrpSpPr>
        <p:grpSpPr bwMode="auto">
          <a:xfrm>
            <a:off x="1066800" y="3409950"/>
            <a:ext cx="7072313" cy="869950"/>
            <a:chOff x="672" y="2148"/>
            <a:chExt cx="4455" cy="548"/>
          </a:xfrm>
        </p:grpSpPr>
        <p:sp>
          <p:nvSpPr>
            <p:cNvPr id="359442" name="Line 18"/>
            <p:cNvSpPr>
              <a:spLocks noChangeShapeType="1"/>
            </p:cNvSpPr>
            <p:nvPr/>
          </p:nvSpPr>
          <p:spPr bwMode="auto">
            <a:xfrm>
              <a:off x="672" y="2401"/>
              <a:ext cx="4243" cy="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443" name="Rectangle 19"/>
            <p:cNvSpPr>
              <a:spLocks noChangeArrowheads="1"/>
            </p:cNvSpPr>
            <p:nvPr/>
          </p:nvSpPr>
          <p:spPr bwMode="auto">
            <a:xfrm>
              <a:off x="4358" y="2446"/>
              <a:ext cx="76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AR = MR</a:t>
              </a:r>
            </a:p>
          </p:txBody>
        </p:sp>
        <p:sp>
          <p:nvSpPr>
            <p:cNvPr id="359444" name="Rectangle 20"/>
            <p:cNvSpPr>
              <a:spLocks noChangeArrowheads="1"/>
            </p:cNvSpPr>
            <p:nvPr/>
          </p:nvSpPr>
          <p:spPr bwMode="auto">
            <a:xfrm>
              <a:off x="4823" y="2148"/>
              <a:ext cx="29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L</a:t>
              </a:r>
            </a:p>
          </p:txBody>
        </p:sp>
      </p:grpSp>
      <p:grpSp>
        <p:nvGrpSpPr>
          <p:cNvPr id="359445" name="Group 21"/>
          <p:cNvGrpSpPr>
            <a:grpSpLocks/>
          </p:cNvGrpSpPr>
          <p:nvPr/>
        </p:nvGrpSpPr>
        <p:grpSpPr bwMode="auto">
          <a:xfrm>
            <a:off x="3438525" y="3938588"/>
            <a:ext cx="4613275" cy="1565275"/>
            <a:chOff x="2166" y="2481"/>
            <a:chExt cx="2906" cy="986"/>
          </a:xfrm>
        </p:grpSpPr>
        <p:sp>
          <p:nvSpPr>
            <p:cNvPr id="359446" name="Line 22"/>
            <p:cNvSpPr>
              <a:spLocks noChangeShapeType="1"/>
            </p:cNvSpPr>
            <p:nvPr/>
          </p:nvSpPr>
          <p:spPr bwMode="auto">
            <a:xfrm flipH="1" flipV="1">
              <a:off x="2494" y="2481"/>
              <a:ext cx="429" cy="686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59447" name="Group 23"/>
            <p:cNvGrpSpPr>
              <a:grpSpLocks/>
            </p:cNvGrpSpPr>
            <p:nvPr/>
          </p:nvGrpSpPr>
          <p:grpSpPr bwMode="auto">
            <a:xfrm>
              <a:off x="2166" y="3083"/>
              <a:ext cx="2906" cy="384"/>
              <a:chOff x="2166" y="3083"/>
              <a:chExt cx="2906" cy="384"/>
            </a:xfrm>
          </p:grpSpPr>
          <p:sp>
            <p:nvSpPr>
              <p:cNvPr id="359448" name="AutoShape 24" descr="Parchment"/>
              <p:cNvSpPr>
                <a:spLocks noChangeArrowheads="1"/>
              </p:cNvSpPr>
              <p:nvPr/>
            </p:nvSpPr>
            <p:spPr bwMode="auto">
              <a:xfrm>
                <a:off x="2166" y="3083"/>
                <a:ext cx="2906" cy="384"/>
              </a:xfrm>
              <a:prstGeom prst="roundRect">
                <a:avLst>
                  <a:gd name="adj" fmla="val 12495"/>
                </a:avLst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2857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59449" name="Rectangle 25"/>
              <p:cNvSpPr>
                <a:spLocks noChangeArrowheads="1"/>
              </p:cNvSpPr>
              <p:nvPr/>
            </p:nvSpPr>
            <p:spPr bwMode="auto">
              <a:xfrm>
                <a:off x="2183" y="3144"/>
                <a:ext cx="2870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 i="1">
                    <a:solidFill>
                      <a:schemeClr val="folHlink"/>
                    </a:solidFill>
                    <a:latin typeface="Arial" panose="020B0604020202020204" pitchFamily="34" charset="0"/>
                  </a:rPr>
                  <a:t>LRAC </a:t>
                </a:r>
                <a:r>
                  <a:rPr lang="en-GB" altLang="en-US" sz="2000" i="1">
                    <a:solidFill>
                      <a:schemeClr val="hlink"/>
                    </a:solidFill>
                    <a:latin typeface="Arial" panose="020B0604020202020204" pitchFamily="34" charset="0"/>
                  </a:rPr>
                  <a:t>= </a:t>
                </a:r>
                <a:r>
                  <a:rPr lang="en-GB" altLang="en-US" sz="2000" i="1">
                    <a:solidFill>
                      <a:schemeClr val="tx2"/>
                    </a:solidFill>
                    <a:latin typeface="Arial" panose="020B0604020202020204" pitchFamily="34" charset="0"/>
                  </a:rPr>
                  <a:t>(SR)AC </a:t>
                </a:r>
                <a:r>
                  <a:rPr lang="en-GB" altLang="en-US" sz="2000" i="1">
                    <a:solidFill>
                      <a:schemeClr val="hlink"/>
                    </a:solidFill>
                    <a:latin typeface="Arial" panose="020B0604020202020204" pitchFamily="34" charset="0"/>
                  </a:rPr>
                  <a:t>= </a:t>
                </a:r>
                <a:r>
                  <a:rPr lang="en-GB" altLang="en-US" sz="2000" i="1">
                    <a:solidFill>
                      <a:schemeClr val="tx2"/>
                    </a:solidFill>
                    <a:latin typeface="Arial" panose="020B0604020202020204" pitchFamily="34" charset="0"/>
                  </a:rPr>
                  <a:t>(SR)MC </a:t>
                </a:r>
                <a:r>
                  <a:rPr lang="en-GB" altLang="en-US" sz="2000" i="1">
                    <a:solidFill>
                      <a:schemeClr val="hlink"/>
                    </a:solidFill>
                    <a:latin typeface="Arial" panose="020B0604020202020204" pitchFamily="34" charset="0"/>
                  </a:rPr>
                  <a:t>=</a:t>
                </a:r>
                <a:r>
                  <a:rPr lang="en-GB" altLang="en-US" sz="2000" i="1">
                    <a:solidFill>
                      <a:srgbClr val="FF8000"/>
                    </a:solidFill>
                    <a:latin typeface="Arial" panose="020B0604020202020204" pitchFamily="34" charset="0"/>
                  </a:rPr>
                  <a:t> </a:t>
                </a:r>
                <a:r>
                  <a:rPr lang="en-GB" altLang="en-US" sz="2000" i="1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MR</a:t>
                </a:r>
                <a:r>
                  <a:rPr lang="en-GB" altLang="en-US" sz="2000" i="1">
                    <a:solidFill>
                      <a:srgbClr val="FF8000"/>
                    </a:solidFill>
                    <a:latin typeface="Arial" panose="020B0604020202020204" pitchFamily="34" charset="0"/>
                  </a:rPr>
                  <a:t> </a:t>
                </a:r>
                <a:r>
                  <a:rPr lang="en-GB" altLang="en-US" sz="2000" i="1">
                    <a:solidFill>
                      <a:schemeClr val="hlink"/>
                    </a:solidFill>
                    <a:latin typeface="Arial" panose="020B0604020202020204" pitchFamily="34" charset="0"/>
                  </a:rPr>
                  <a:t>= </a:t>
                </a:r>
                <a:r>
                  <a:rPr lang="en-GB" altLang="en-US" sz="2000" i="1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AR</a:t>
                </a:r>
                <a:endParaRPr lang="en-GB" altLang="en-US" sz="2000" i="1">
                  <a:solidFill>
                    <a:srgbClr val="FF8000"/>
                  </a:solidFill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359450" name="Oval 26"/>
          <p:cNvSpPr>
            <a:spLocks noChangeArrowheads="1"/>
          </p:cNvSpPr>
          <p:nvPr/>
        </p:nvSpPr>
        <p:spPr bwMode="auto">
          <a:xfrm>
            <a:off x="3852863" y="3781425"/>
            <a:ext cx="93662" cy="93663"/>
          </a:xfrm>
          <a:prstGeom prst="ellipse">
            <a:avLst/>
          </a:prstGeom>
          <a:solidFill>
            <a:srgbClr val="66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9451" name="Text Box 27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004E4C"/>
                </a:solidFill>
                <a:latin typeface="Arial" panose="020B0604020202020204" pitchFamily="34" charset="0"/>
              </a:rPr>
              <a:t>Long-run equilibrium under perfect competition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9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9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9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59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9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9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9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9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59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9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945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147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147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61477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23622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8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Short-run supply curve of industry </a:t>
            </a:r>
          </a:p>
          <a:p>
            <a:pPr>
              <a:lnSpc>
                <a:spcPct val="100000"/>
              </a:lnSpc>
              <a:spcBef>
                <a:spcPct val="8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Long-run equilibrium of the firm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all supernormal profits competed away</a:t>
            </a:r>
          </a:p>
        </p:txBody>
      </p:sp>
      <p:sp>
        <p:nvSpPr>
          <p:cNvPr id="361478" name="Rectangle 6"/>
          <p:cNvSpPr>
            <a:spLocks/>
          </p:cNvSpPr>
          <p:nvPr/>
        </p:nvSpPr>
        <p:spPr bwMode="auto">
          <a:xfrm>
            <a:off x="301625" y="3810000"/>
            <a:ext cx="8534400" cy="260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Long-run industry supply curve</a:t>
            </a:r>
          </a:p>
          <a:p>
            <a:pPr lvl="1">
              <a:lnSpc>
                <a:spcPct val="100000"/>
              </a:lnSpc>
              <a:spcBef>
                <a:spcPct val="80000"/>
              </a:spcBef>
            </a:pPr>
            <a:r>
              <a:rPr lang="en-GB" altLang="en-US"/>
              <a:t>effect of external economies and diseconomies on the shape of the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4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14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14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4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614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614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1478" grpId="0" build="p" bldLvl="2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3" name="Rectangle 3"/>
          <p:cNvSpPr>
            <a:spLocks noChangeArrowheads="1"/>
          </p:cNvSpPr>
          <p:nvPr/>
        </p:nvSpPr>
        <p:spPr bwMode="auto">
          <a:xfrm>
            <a:off x="581025" y="63182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363524" name="Rectangle 4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63525" name="Rectangle 5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63526" name="Line 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7" name="Line 7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28" name="Rectangle 8"/>
          <p:cNvSpPr>
            <a:spLocks noChangeArrowheads="1"/>
          </p:cNvSpPr>
          <p:nvPr/>
        </p:nvSpPr>
        <p:spPr bwMode="auto">
          <a:xfrm>
            <a:off x="0" y="0"/>
            <a:ext cx="9142413" cy="42703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Various long-run industry supply curves under perfect competition</a:t>
            </a:r>
          </a:p>
        </p:txBody>
      </p:sp>
      <p:sp>
        <p:nvSpPr>
          <p:cNvPr id="363529" name="Line 9"/>
          <p:cNvSpPr>
            <a:spLocks noChangeShapeType="1"/>
          </p:cNvSpPr>
          <p:nvPr/>
        </p:nvSpPr>
        <p:spPr bwMode="auto">
          <a:xfrm>
            <a:off x="1533525" y="1216025"/>
            <a:ext cx="2987675" cy="4144963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3530" name="Line 10"/>
          <p:cNvSpPr>
            <a:spLocks noChangeShapeType="1"/>
          </p:cNvSpPr>
          <p:nvPr/>
        </p:nvSpPr>
        <p:spPr bwMode="auto">
          <a:xfrm flipV="1">
            <a:off x="1624013" y="1100138"/>
            <a:ext cx="2601912" cy="4402137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3531" name="Group 11"/>
          <p:cNvGrpSpPr>
            <a:grpSpLocks/>
          </p:cNvGrpSpPr>
          <p:nvPr/>
        </p:nvGrpSpPr>
        <p:grpSpPr bwMode="auto">
          <a:xfrm>
            <a:off x="1366838" y="2781300"/>
            <a:ext cx="6757987" cy="457200"/>
            <a:chOff x="861" y="1752"/>
            <a:chExt cx="4257" cy="288"/>
          </a:xfrm>
        </p:grpSpPr>
        <p:sp>
          <p:nvSpPr>
            <p:cNvPr id="363532" name="Line 12"/>
            <p:cNvSpPr>
              <a:spLocks noChangeShapeType="1"/>
            </p:cNvSpPr>
            <p:nvPr/>
          </p:nvSpPr>
          <p:spPr bwMode="auto">
            <a:xfrm>
              <a:off x="861" y="2030"/>
              <a:ext cx="3852" cy="0"/>
            </a:xfrm>
            <a:prstGeom prst="line">
              <a:avLst/>
            </a:prstGeom>
            <a:noFill/>
            <a:ln w="38100">
              <a:solidFill>
                <a:srgbClr val="FF8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33" name="Rectangle 13"/>
            <p:cNvSpPr>
              <a:spLocks noChangeArrowheads="1"/>
            </p:cNvSpPr>
            <p:nvPr/>
          </p:nvSpPr>
          <p:spPr bwMode="auto">
            <a:xfrm>
              <a:off x="4062" y="1752"/>
              <a:ext cx="105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200">
                  <a:solidFill>
                    <a:srgbClr val="CC3300"/>
                  </a:solidFill>
                  <a:latin typeface="Arial" panose="020B0604020202020204" pitchFamily="34" charset="0"/>
                </a:rPr>
                <a:t>Long-run</a:t>
              </a:r>
              <a:r>
                <a:rPr lang="en-GB" altLang="en-US" i="1">
                  <a:solidFill>
                    <a:srgbClr val="CC3300"/>
                  </a:solidFill>
                  <a:latin typeface="Arial" panose="020B0604020202020204" pitchFamily="34" charset="0"/>
                </a:rPr>
                <a:t> S</a:t>
              </a:r>
              <a:r>
                <a:rPr lang="en-GB" altLang="en-US" i="1">
                  <a:solidFill>
                    <a:srgbClr val="FF8000"/>
                  </a:solidFill>
                  <a:latin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363534" name="Rectangle 14"/>
          <p:cNvSpPr>
            <a:spLocks noChangeArrowheads="1"/>
          </p:cNvSpPr>
          <p:nvPr/>
        </p:nvSpPr>
        <p:spPr bwMode="auto">
          <a:xfrm>
            <a:off x="4184650" y="611188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63535" name="Rectangle 15"/>
          <p:cNvSpPr>
            <a:spLocks noChangeArrowheads="1"/>
          </p:cNvSpPr>
          <p:nvPr/>
        </p:nvSpPr>
        <p:spPr bwMode="auto">
          <a:xfrm>
            <a:off x="4530725" y="52054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363536" name="Group 16"/>
          <p:cNvGrpSpPr>
            <a:grpSpLocks/>
          </p:cNvGrpSpPr>
          <p:nvPr/>
        </p:nvGrpSpPr>
        <p:grpSpPr bwMode="auto">
          <a:xfrm>
            <a:off x="3449638" y="698500"/>
            <a:ext cx="3074987" cy="4802188"/>
            <a:chOff x="2173" y="440"/>
            <a:chExt cx="1937" cy="3025"/>
          </a:xfrm>
        </p:grpSpPr>
        <p:sp>
          <p:nvSpPr>
            <p:cNvPr id="363537" name="Line 17"/>
            <p:cNvSpPr>
              <a:spLocks noChangeShapeType="1"/>
            </p:cNvSpPr>
            <p:nvPr/>
          </p:nvSpPr>
          <p:spPr bwMode="auto">
            <a:xfrm flipV="1">
              <a:off x="2173" y="692"/>
              <a:ext cx="1639" cy="2773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38" name="Rectangle 18"/>
            <p:cNvSpPr>
              <a:spLocks noChangeArrowheads="1"/>
            </p:cNvSpPr>
            <p:nvPr/>
          </p:nvSpPr>
          <p:spPr bwMode="auto">
            <a:xfrm>
              <a:off x="3795" y="440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363539" name="Group 19"/>
          <p:cNvGrpSpPr>
            <a:grpSpLocks/>
          </p:cNvGrpSpPr>
          <p:nvPr/>
        </p:nvGrpSpPr>
        <p:grpSpPr bwMode="auto">
          <a:xfrm>
            <a:off x="3359150" y="1214438"/>
            <a:ext cx="3489325" cy="4406900"/>
            <a:chOff x="2116" y="765"/>
            <a:chExt cx="2198" cy="2776"/>
          </a:xfrm>
        </p:grpSpPr>
        <p:sp>
          <p:nvSpPr>
            <p:cNvPr id="363540" name="Line 20"/>
            <p:cNvSpPr>
              <a:spLocks noChangeShapeType="1"/>
            </p:cNvSpPr>
            <p:nvPr/>
          </p:nvSpPr>
          <p:spPr bwMode="auto">
            <a:xfrm>
              <a:off x="2116" y="765"/>
              <a:ext cx="1882" cy="2611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1" name="Rectangle 21"/>
            <p:cNvSpPr>
              <a:spLocks noChangeArrowheads="1"/>
            </p:cNvSpPr>
            <p:nvPr/>
          </p:nvSpPr>
          <p:spPr bwMode="auto">
            <a:xfrm>
              <a:off x="3988" y="3253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363542" name="Group 22"/>
          <p:cNvGrpSpPr>
            <a:grpSpLocks/>
          </p:cNvGrpSpPr>
          <p:nvPr/>
        </p:nvGrpSpPr>
        <p:grpSpPr bwMode="auto">
          <a:xfrm>
            <a:off x="2792413" y="2633663"/>
            <a:ext cx="354012" cy="657225"/>
            <a:chOff x="1759" y="1659"/>
            <a:chExt cx="223" cy="414"/>
          </a:xfrm>
        </p:grpSpPr>
        <p:sp>
          <p:nvSpPr>
            <p:cNvPr id="363543" name="Oval 23"/>
            <p:cNvSpPr>
              <a:spLocks noChangeArrowheads="1"/>
            </p:cNvSpPr>
            <p:nvPr/>
          </p:nvSpPr>
          <p:spPr bwMode="auto">
            <a:xfrm>
              <a:off x="1834" y="1993"/>
              <a:ext cx="80" cy="80"/>
            </a:xfrm>
            <a:prstGeom prst="ellipse">
              <a:avLst/>
            </a:prstGeom>
            <a:solidFill>
              <a:srgbClr val="99CC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4" name="Rectangle 24"/>
            <p:cNvSpPr>
              <a:spLocks noChangeArrowheads="1"/>
            </p:cNvSpPr>
            <p:nvPr/>
          </p:nvSpPr>
          <p:spPr bwMode="auto">
            <a:xfrm>
              <a:off x="1759" y="165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a</a:t>
              </a:r>
            </a:p>
          </p:txBody>
        </p:sp>
      </p:grpSp>
      <p:grpSp>
        <p:nvGrpSpPr>
          <p:cNvPr id="363545" name="Group 25"/>
          <p:cNvGrpSpPr>
            <a:grpSpLocks/>
          </p:cNvGrpSpPr>
          <p:nvPr/>
        </p:nvGrpSpPr>
        <p:grpSpPr bwMode="auto">
          <a:xfrm>
            <a:off x="3603625" y="1176338"/>
            <a:ext cx="354013" cy="728662"/>
            <a:chOff x="2270" y="741"/>
            <a:chExt cx="223" cy="459"/>
          </a:xfrm>
        </p:grpSpPr>
        <p:sp>
          <p:nvSpPr>
            <p:cNvPr id="363546" name="Oval 26"/>
            <p:cNvSpPr>
              <a:spLocks noChangeArrowheads="1"/>
            </p:cNvSpPr>
            <p:nvPr/>
          </p:nvSpPr>
          <p:spPr bwMode="auto">
            <a:xfrm>
              <a:off x="2348" y="1120"/>
              <a:ext cx="80" cy="80"/>
            </a:xfrm>
            <a:prstGeom prst="ellipse">
              <a:avLst/>
            </a:prstGeom>
            <a:solidFill>
              <a:srgbClr val="99FF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47" name="Rectangle 27"/>
            <p:cNvSpPr>
              <a:spLocks noChangeArrowheads="1"/>
            </p:cNvSpPr>
            <p:nvPr/>
          </p:nvSpPr>
          <p:spPr bwMode="auto">
            <a:xfrm>
              <a:off x="2270" y="741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363548" name="Group 28"/>
          <p:cNvGrpSpPr>
            <a:grpSpLocks/>
          </p:cNvGrpSpPr>
          <p:nvPr/>
        </p:nvGrpSpPr>
        <p:grpSpPr bwMode="auto">
          <a:xfrm>
            <a:off x="4610100" y="2619375"/>
            <a:ext cx="336550" cy="669925"/>
            <a:chOff x="2904" y="1650"/>
            <a:chExt cx="212" cy="422"/>
          </a:xfrm>
        </p:grpSpPr>
        <p:sp>
          <p:nvSpPr>
            <p:cNvPr id="363549" name="Oval 29"/>
            <p:cNvSpPr>
              <a:spLocks noChangeArrowheads="1"/>
            </p:cNvSpPr>
            <p:nvPr/>
          </p:nvSpPr>
          <p:spPr bwMode="auto">
            <a:xfrm>
              <a:off x="2985" y="1992"/>
              <a:ext cx="80" cy="80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3550" name="Rectangle 30"/>
            <p:cNvSpPr>
              <a:spLocks noChangeArrowheads="1"/>
            </p:cNvSpPr>
            <p:nvPr/>
          </p:nvSpPr>
          <p:spPr bwMode="auto">
            <a:xfrm>
              <a:off x="2904" y="1650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</p:grpSp>
      <p:sp>
        <p:nvSpPr>
          <p:cNvPr id="363551" name="Text Box 31"/>
          <p:cNvSpPr txBox="1">
            <a:spLocks noChangeArrowheads="1"/>
          </p:cNvSpPr>
          <p:nvPr/>
        </p:nvSpPr>
        <p:spPr bwMode="auto">
          <a:xfrm>
            <a:off x="0" y="6415088"/>
            <a:ext cx="9144000" cy="442912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300" b="1">
                <a:solidFill>
                  <a:schemeClr val="accent1"/>
                </a:solidFill>
                <a:latin typeface="Arial" panose="020B0604020202020204" pitchFamily="34" charset="0"/>
              </a:rPr>
              <a:t>(a) Constant industry costs</a:t>
            </a:r>
          </a:p>
        </p:txBody>
      </p:sp>
    </p:spTree>
    <p:extLst>
      <p:ext uri="{BB962C8B-B14F-4D97-AF65-F5344CB8AC3E}">
        <p14:creationId xmlns:p14="http://schemas.microsoft.com/office/powerpoint/2010/main" val="216375274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3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3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3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3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3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3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3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3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3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3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635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635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3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3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63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3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3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63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635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635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63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57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noProof="1"/>
          </a:p>
        </p:txBody>
      </p:sp>
      <p:grpSp>
        <p:nvGrpSpPr>
          <p:cNvPr id="365571" name="Group 3"/>
          <p:cNvGrpSpPr>
            <a:grpSpLocks/>
          </p:cNvGrpSpPr>
          <p:nvPr/>
        </p:nvGrpSpPr>
        <p:grpSpPr bwMode="auto">
          <a:xfrm>
            <a:off x="1455738" y="1987550"/>
            <a:ext cx="6710362" cy="1755775"/>
            <a:chOff x="917" y="1252"/>
            <a:chExt cx="4227" cy="1106"/>
          </a:xfrm>
        </p:grpSpPr>
        <p:sp>
          <p:nvSpPr>
            <p:cNvPr id="365572" name="Line 4"/>
            <p:cNvSpPr>
              <a:spLocks noChangeShapeType="1"/>
            </p:cNvSpPr>
            <p:nvPr/>
          </p:nvSpPr>
          <p:spPr bwMode="auto">
            <a:xfrm flipV="1">
              <a:off x="917" y="1558"/>
              <a:ext cx="3768" cy="800"/>
            </a:xfrm>
            <a:prstGeom prst="line">
              <a:avLst/>
            </a:prstGeom>
            <a:noFill/>
            <a:ln w="38100">
              <a:solidFill>
                <a:srgbClr val="FF8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73" name="Rectangle 5"/>
            <p:cNvSpPr>
              <a:spLocks noChangeArrowheads="1"/>
            </p:cNvSpPr>
            <p:nvPr/>
          </p:nvSpPr>
          <p:spPr bwMode="auto">
            <a:xfrm>
              <a:off x="4088" y="1252"/>
              <a:ext cx="105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200">
                  <a:solidFill>
                    <a:srgbClr val="CC3300"/>
                  </a:solidFill>
                  <a:latin typeface="Arial" panose="020B0604020202020204" pitchFamily="34" charset="0"/>
                </a:rPr>
                <a:t>Long-run</a:t>
              </a:r>
              <a:r>
                <a:rPr lang="en-GB" altLang="en-US" i="1">
                  <a:solidFill>
                    <a:srgbClr val="CC3300"/>
                  </a:solidFill>
                  <a:latin typeface="Arial" panose="020B0604020202020204" pitchFamily="34" charset="0"/>
                </a:rPr>
                <a:t> S </a:t>
              </a:r>
              <a:endParaRPr lang="en-GB" altLang="en-US" b="1" i="1">
                <a:solidFill>
                  <a:srgbClr val="FF800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365574" name="Rectangle 6"/>
          <p:cNvSpPr>
            <a:spLocks noChangeArrowheads="1"/>
          </p:cNvSpPr>
          <p:nvPr/>
        </p:nvSpPr>
        <p:spPr bwMode="auto">
          <a:xfrm>
            <a:off x="581025" y="63182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365575" name="Rectangle 7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65576" name="Rectangle 8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65577" name="Line 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8" name="Line 1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79" name="Line 11"/>
          <p:cNvSpPr>
            <a:spLocks noChangeShapeType="1"/>
          </p:cNvSpPr>
          <p:nvPr/>
        </p:nvSpPr>
        <p:spPr bwMode="auto">
          <a:xfrm>
            <a:off x="1201738" y="1746250"/>
            <a:ext cx="3784600" cy="3433763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80" name="Line 12"/>
          <p:cNvSpPr>
            <a:spLocks noChangeShapeType="1"/>
          </p:cNvSpPr>
          <p:nvPr/>
        </p:nvSpPr>
        <p:spPr bwMode="auto">
          <a:xfrm flipV="1">
            <a:off x="2281238" y="1073150"/>
            <a:ext cx="1530350" cy="4557713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81" name="Oval 13"/>
          <p:cNvSpPr>
            <a:spLocks noChangeArrowheads="1"/>
          </p:cNvSpPr>
          <p:nvPr/>
        </p:nvSpPr>
        <p:spPr bwMode="auto">
          <a:xfrm rot="20880000">
            <a:off x="2965450" y="335121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5582" name="Rectangle 14"/>
          <p:cNvSpPr>
            <a:spLocks noChangeArrowheads="1"/>
          </p:cNvSpPr>
          <p:nvPr/>
        </p:nvSpPr>
        <p:spPr bwMode="auto">
          <a:xfrm>
            <a:off x="3784600" y="636588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65583" name="Rectangle 15"/>
          <p:cNvSpPr>
            <a:spLocks noChangeArrowheads="1"/>
          </p:cNvSpPr>
          <p:nvPr/>
        </p:nvSpPr>
        <p:spPr bwMode="auto">
          <a:xfrm>
            <a:off x="4956175" y="5051425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365584" name="Group 16"/>
          <p:cNvGrpSpPr>
            <a:grpSpLocks/>
          </p:cNvGrpSpPr>
          <p:nvPr/>
        </p:nvGrpSpPr>
        <p:grpSpPr bwMode="auto">
          <a:xfrm>
            <a:off x="3967163" y="622300"/>
            <a:ext cx="2136775" cy="4916488"/>
            <a:chOff x="2499" y="392"/>
            <a:chExt cx="1346" cy="3097"/>
          </a:xfrm>
        </p:grpSpPr>
        <p:sp>
          <p:nvSpPr>
            <p:cNvPr id="365585" name="Line 17"/>
            <p:cNvSpPr>
              <a:spLocks noChangeShapeType="1"/>
            </p:cNvSpPr>
            <p:nvPr/>
          </p:nvSpPr>
          <p:spPr bwMode="auto">
            <a:xfrm flipV="1">
              <a:off x="2499" y="436"/>
              <a:ext cx="1026" cy="3053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86" name="Rectangle 18"/>
            <p:cNvSpPr>
              <a:spLocks noChangeArrowheads="1"/>
            </p:cNvSpPr>
            <p:nvPr/>
          </p:nvSpPr>
          <p:spPr bwMode="auto">
            <a:xfrm>
              <a:off x="3530" y="392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365587" name="Group 19"/>
          <p:cNvGrpSpPr>
            <a:grpSpLocks/>
          </p:cNvGrpSpPr>
          <p:nvPr/>
        </p:nvGrpSpPr>
        <p:grpSpPr bwMode="auto">
          <a:xfrm>
            <a:off x="2987675" y="1365250"/>
            <a:ext cx="4286250" cy="3690938"/>
            <a:chOff x="1882" y="860"/>
            <a:chExt cx="2700" cy="2325"/>
          </a:xfrm>
        </p:grpSpPr>
        <p:sp>
          <p:nvSpPr>
            <p:cNvPr id="365588" name="Line 20"/>
            <p:cNvSpPr>
              <a:spLocks noChangeShapeType="1"/>
            </p:cNvSpPr>
            <p:nvPr/>
          </p:nvSpPr>
          <p:spPr bwMode="auto">
            <a:xfrm>
              <a:off x="1882" y="860"/>
              <a:ext cx="2383" cy="2163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89" name="Rectangle 21"/>
            <p:cNvSpPr>
              <a:spLocks noChangeArrowheads="1"/>
            </p:cNvSpPr>
            <p:nvPr/>
          </p:nvSpPr>
          <p:spPr bwMode="auto">
            <a:xfrm>
              <a:off x="4256" y="2897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65590" name="Rectangle 22"/>
          <p:cNvSpPr>
            <a:spLocks noChangeArrowheads="1"/>
          </p:cNvSpPr>
          <p:nvPr/>
        </p:nvSpPr>
        <p:spPr bwMode="auto">
          <a:xfrm>
            <a:off x="2779713" y="2813050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5591" name="Rectangle 23"/>
          <p:cNvSpPr>
            <a:spLocks noChangeArrowheads="1"/>
          </p:cNvSpPr>
          <p:nvPr/>
        </p:nvSpPr>
        <p:spPr bwMode="auto">
          <a:xfrm>
            <a:off x="0" y="0"/>
            <a:ext cx="9142413" cy="42703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Various long-run industry supply curves under perfect competition</a:t>
            </a:r>
          </a:p>
        </p:txBody>
      </p:sp>
      <p:grpSp>
        <p:nvGrpSpPr>
          <p:cNvPr id="365592" name="Group 24"/>
          <p:cNvGrpSpPr>
            <a:grpSpLocks/>
          </p:cNvGrpSpPr>
          <p:nvPr/>
        </p:nvGrpSpPr>
        <p:grpSpPr bwMode="auto">
          <a:xfrm>
            <a:off x="3308350" y="1304925"/>
            <a:ext cx="354013" cy="647700"/>
            <a:chOff x="2084" y="822"/>
            <a:chExt cx="223" cy="408"/>
          </a:xfrm>
        </p:grpSpPr>
        <p:sp>
          <p:nvSpPr>
            <p:cNvPr id="365593" name="Oval 25"/>
            <p:cNvSpPr>
              <a:spLocks noChangeArrowheads="1"/>
            </p:cNvSpPr>
            <p:nvPr/>
          </p:nvSpPr>
          <p:spPr bwMode="auto">
            <a:xfrm rot="20880000">
              <a:off x="2190" y="1150"/>
              <a:ext cx="80" cy="80"/>
            </a:xfrm>
            <a:prstGeom prst="ellipse">
              <a:avLst/>
            </a:prstGeom>
            <a:solidFill>
              <a:srgbClr val="99FF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4" name="Rectangle 26"/>
            <p:cNvSpPr>
              <a:spLocks noChangeArrowheads="1"/>
            </p:cNvSpPr>
            <p:nvPr/>
          </p:nvSpPr>
          <p:spPr bwMode="auto">
            <a:xfrm>
              <a:off x="2084" y="822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365595" name="Group 27"/>
          <p:cNvGrpSpPr>
            <a:grpSpLocks/>
          </p:cNvGrpSpPr>
          <p:nvPr/>
        </p:nvGrpSpPr>
        <p:grpSpPr bwMode="auto">
          <a:xfrm>
            <a:off x="4586288" y="2463800"/>
            <a:ext cx="336550" cy="633413"/>
            <a:chOff x="2889" y="1552"/>
            <a:chExt cx="212" cy="399"/>
          </a:xfrm>
        </p:grpSpPr>
        <p:sp>
          <p:nvSpPr>
            <p:cNvPr id="365596" name="Oval 28"/>
            <p:cNvSpPr>
              <a:spLocks noChangeArrowheads="1"/>
            </p:cNvSpPr>
            <p:nvPr/>
          </p:nvSpPr>
          <p:spPr bwMode="auto">
            <a:xfrm rot="20880000">
              <a:off x="2994" y="1871"/>
              <a:ext cx="80" cy="80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5597" name="Rectangle 29"/>
            <p:cNvSpPr>
              <a:spLocks noChangeArrowheads="1"/>
            </p:cNvSpPr>
            <p:nvPr/>
          </p:nvSpPr>
          <p:spPr bwMode="auto">
            <a:xfrm>
              <a:off x="2889" y="1552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</p:grpSp>
      <p:sp>
        <p:nvSpPr>
          <p:cNvPr id="365598" name="Text Box 30"/>
          <p:cNvSpPr txBox="1">
            <a:spLocks noChangeArrowheads="1"/>
          </p:cNvSpPr>
          <p:nvPr/>
        </p:nvSpPr>
        <p:spPr bwMode="auto">
          <a:xfrm>
            <a:off x="0" y="6415088"/>
            <a:ext cx="9144000" cy="442912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sz="2300" b="1">
                <a:solidFill>
                  <a:schemeClr val="tx2"/>
                </a:solidFill>
                <a:latin typeface="Arial" panose="020B0604020202020204" pitchFamily="34" charset="0"/>
              </a:rPr>
              <a:t>(b) Increasing industry costs: external diseconomies of scale</a:t>
            </a:r>
          </a:p>
        </p:txBody>
      </p:sp>
    </p:spTree>
    <p:extLst>
      <p:ext uri="{BB962C8B-B14F-4D97-AF65-F5344CB8AC3E}">
        <p14:creationId xmlns:p14="http://schemas.microsoft.com/office/powerpoint/2010/main" val="3614679694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5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5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65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65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65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65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5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5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5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5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5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65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65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65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8" name="Rectangle 1026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7619" name="Group 1027"/>
          <p:cNvGrpSpPr>
            <a:grpSpLocks/>
          </p:cNvGrpSpPr>
          <p:nvPr/>
        </p:nvGrpSpPr>
        <p:grpSpPr bwMode="auto">
          <a:xfrm>
            <a:off x="1466850" y="2657475"/>
            <a:ext cx="6756400" cy="1271588"/>
            <a:chOff x="924" y="1674"/>
            <a:chExt cx="4256" cy="801"/>
          </a:xfrm>
        </p:grpSpPr>
        <p:sp>
          <p:nvSpPr>
            <p:cNvPr id="367620" name="Line 1028"/>
            <p:cNvSpPr>
              <a:spLocks noChangeShapeType="1"/>
            </p:cNvSpPr>
            <p:nvPr/>
          </p:nvSpPr>
          <p:spPr bwMode="auto">
            <a:xfrm>
              <a:off x="924" y="1674"/>
              <a:ext cx="3767" cy="801"/>
            </a:xfrm>
            <a:prstGeom prst="line">
              <a:avLst/>
            </a:prstGeom>
            <a:noFill/>
            <a:ln w="38100">
              <a:solidFill>
                <a:srgbClr val="FF8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21" name="Rectangle 1029"/>
            <p:cNvSpPr>
              <a:spLocks noChangeArrowheads="1"/>
            </p:cNvSpPr>
            <p:nvPr/>
          </p:nvSpPr>
          <p:spPr bwMode="auto">
            <a:xfrm>
              <a:off x="4124" y="2097"/>
              <a:ext cx="105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200">
                  <a:solidFill>
                    <a:srgbClr val="CC3300"/>
                  </a:solidFill>
                  <a:latin typeface="Arial" panose="020B0604020202020204" pitchFamily="34" charset="0"/>
                </a:rPr>
                <a:t>Long-run</a:t>
              </a:r>
              <a:r>
                <a:rPr lang="en-GB" altLang="en-US" i="1">
                  <a:solidFill>
                    <a:srgbClr val="CC3300"/>
                  </a:solidFill>
                  <a:latin typeface="Arial" panose="020B0604020202020204" pitchFamily="34" charset="0"/>
                </a:rPr>
                <a:t> S </a:t>
              </a:r>
            </a:p>
          </p:txBody>
        </p:sp>
      </p:grpSp>
      <p:sp>
        <p:nvSpPr>
          <p:cNvPr id="367622" name="Rectangle 1030"/>
          <p:cNvSpPr>
            <a:spLocks noChangeArrowheads="1"/>
          </p:cNvSpPr>
          <p:nvPr/>
        </p:nvSpPr>
        <p:spPr bwMode="auto">
          <a:xfrm>
            <a:off x="581025" y="63182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367623" name="Rectangle 1031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67624" name="Rectangle 1032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67625" name="Line 103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6" name="Line 1034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7" name="Line 1035"/>
          <p:cNvSpPr>
            <a:spLocks noChangeShapeType="1"/>
          </p:cNvSpPr>
          <p:nvPr/>
        </p:nvSpPr>
        <p:spPr bwMode="auto">
          <a:xfrm>
            <a:off x="2046288" y="728663"/>
            <a:ext cx="2060575" cy="46767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8" name="Line 1036"/>
          <p:cNvSpPr>
            <a:spLocks noChangeShapeType="1"/>
          </p:cNvSpPr>
          <p:nvPr/>
        </p:nvSpPr>
        <p:spPr bwMode="auto">
          <a:xfrm flipV="1">
            <a:off x="1452563" y="1176338"/>
            <a:ext cx="3251200" cy="354012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29" name="Oval 1037"/>
          <p:cNvSpPr>
            <a:spLocks noChangeArrowheads="1"/>
          </p:cNvSpPr>
          <p:nvPr/>
        </p:nvSpPr>
        <p:spPr bwMode="auto">
          <a:xfrm rot="720000">
            <a:off x="2973388" y="2932113"/>
            <a:ext cx="128587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7630" name="Rectangle 1038"/>
          <p:cNvSpPr>
            <a:spLocks noChangeArrowheads="1"/>
          </p:cNvSpPr>
          <p:nvPr/>
        </p:nvSpPr>
        <p:spPr bwMode="auto">
          <a:xfrm>
            <a:off x="4672013" y="752475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67631" name="Rectangle 1039"/>
          <p:cNvSpPr>
            <a:spLocks noChangeArrowheads="1"/>
          </p:cNvSpPr>
          <p:nvPr/>
        </p:nvSpPr>
        <p:spPr bwMode="auto">
          <a:xfrm>
            <a:off x="4079875" y="5308600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367632" name="Group 1040"/>
          <p:cNvGrpSpPr>
            <a:grpSpLocks/>
          </p:cNvGrpSpPr>
          <p:nvPr/>
        </p:nvGrpSpPr>
        <p:grpSpPr bwMode="auto">
          <a:xfrm>
            <a:off x="3030538" y="1149350"/>
            <a:ext cx="3948112" cy="4168775"/>
            <a:chOff x="1909" y="724"/>
            <a:chExt cx="2487" cy="2626"/>
          </a:xfrm>
        </p:grpSpPr>
        <p:sp>
          <p:nvSpPr>
            <p:cNvPr id="367633" name="Line 1041"/>
            <p:cNvSpPr>
              <a:spLocks noChangeShapeType="1"/>
            </p:cNvSpPr>
            <p:nvPr/>
          </p:nvSpPr>
          <p:spPr bwMode="auto">
            <a:xfrm flipV="1">
              <a:off x="1909" y="978"/>
              <a:ext cx="2179" cy="2372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34" name="Rectangle 1042"/>
            <p:cNvSpPr>
              <a:spLocks noChangeArrowheads="1"/>
            </p:cNvSpPr>
            <p:nvPr/>
          </p:nvSpPr>
          <p:spPr bwMode="auto">
            <a:xfrm>
              <a:off x="4081" y="724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367635" name="Group 1043"/>
          <p:cNvGrpSpPr>
            <a:grpSpLocks/>
          </p:cNvGrpSpPr>
          <p:nvPr/>
        </p:nvGrpSpPr>
        <p:grpSpPr bwMode="auto">
          <a:xfrm>
            <a:off x="3668713" y="765175"/>
            <a:ext cx="2563812" cy="4770438"/>
            <a:chOff x="2415" y="698"/>
            <a:chExt cx="1615" cy="3005"/>
          </a:xfrm>
        </p:grpSpPr>
        <p:sp>
          <p:nvSpPr>
            <p:cNvPr id="367636" name="Line 1044"/>
            <p:cNvSpPr>
              <a:spLocks noChangeShapeType="1"/>
            </p:cNvSpPr>
            <p:nvPr/>
          </p:nvSpPr>
          <p:spPr bwMode="auto">
            <a:xfrm>
              <a:off x="2415" y="698"/>
              <a:ext cx="1297" cy="2945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37" name="Rectangle 1045"/>
            <p:cNvSpPr>
              <a:spLocks noChangeArrowheads="1"/>
            </p:cNvSpPr>
            <p:nvPr/>
          </p:nvSpPr>
          <p:spPr bwMode="auto">
            <a:xfrm>
              <a:off x="3704" y="3415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67638" name="Rectangle 1046"/>
          <p:cNvSpPr>
            <a:spLocks noChangeArrowheads="1"/>
          </p:cNvSpPr>
          <p:nvPr/>
        </p:nvSpPr>
        <p:spPr bwMode="auto">
          <a:xfrm>
            <a:off x="2908300" y="237648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67639" name="Rectangle 1047"/>
          <p:cNvSpPr>
            <a:spLocks noChangeArrowheads="1"/>
          </p:cNvSpPr>
          <p:nvPr/>
        </p:nvSpPr>
        <p:spPr bwMode="auto">
          <a:xfrm>
            <a:off x="0" y="0"/>
            <a:ext cx="9142413" cy="42703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200" b="1">
                <a:solidFill>
                  <a:schemeClr val="hlink"/>
                </a:solidFill>
                <a:latin typeface="Arial" panose="020B0604020202020204" pitchFamily="34" charset="0"/>
              </a:rPr>
              <a:t>Various long-run industry supply curves under perfect competition</a:t>
            </a:r>
          </a:p>
        </p:txBody>
      </p:sp>
      <p:sp>
        <p:nvSpPr>
          <p:cNvPr id="367640" name="Rectangle 1048"/>
          <p:cNvSpPr>
            <a:spLocks noChangeArrowheads="1"/>
          </p:cNvSpPr>
          <p:nvPr/>
        </p:nvSpPr>
        <p:spPr bwMode="auto">
          <a:xfrm>
            <a:off x="0" y="6424613"/>
            <a:ext cx="9142413" cy="3810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300" b="1">
                <a:solidFill>
                  <a:srgbClr val="A50021"/>
                </a:solidFill>
                <a:latin typeface="Arial" panose="020B0604020202020204" pitchFamily="34" charset="0"/>
              </a:rPr>
              <a:t>(c) Decreasing industry costs: external economies of scale</a:t>
            </a:r>
          </a:p>
        </p:txBody>
      </p:sp>
      <p:grpSp>
        <p:nvGrpSpPr>
          <p:cNvPr id="367641" name="Group 1049"/>
          <p:cNvGrpSpPr>
            <a:grpSpLocks/>
          </p:cNvGrpSpPr>
          <p:nvPr/>
        </p:nvGrpSpPr>
        <p:grpSpPr bwMode="auto">
          <a:xfrm>
            <a:off x="4002088" y="1189038"/>
            <a:ext cx="354012" cy="684212"/>
            <a:chOff x="2521" y="749"/>
            <a:chExt cx="223" cy="431"/>
          </a:xfrm>
        </p:grpSpPr>
        <p:sp>
          <p:nvSpPr>
            <p:cNvPr id="367642" name="Oval 1050"/>
            <p:cNvSpPr>
              <a:spLocks noChangeArrowheads="1"/>
            </p:cNvSpPr>
            <p:nvPr/>
          </p:nvSpPr>
          <p:spPr bwMode="auto">
            <a:xfrm rot="720000">
              <a:off x="2558" y="1100"/>
              <a:ext cx="81" cy="80"/>
            </a:xfrm>
            <a:prstGeom prst="ellipse">
              <a:avLst/>
            </a:prstGeom>
            <a:solidFill>
              <a:srgbClr val="99FF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3" name="Rectangle 1051"/>
            <p:cNvSpPr>
              <a:spLocks noChangeArrowheads="1"/>
            </p:cNvSpPr>
            <p:nvPr/>
          </p:nvSpPr>
          <p:spPr bwMode="auto">
            <a:xfrm>
              <a:off x="2521" y="74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367644" name="Group 1052"/>
          <p:cNvGrpSpPr>
            <a:grpSpLocks/>
          </p:cNvGrpSpPr>
          <p:nvPr/>
        </p:nvGrpSpPr>
        <p:grpSpPr bwMode="auto">
          <a:xfrm>
            <a:off x="4714875" y="2760663"/>
            <a:ext cx="336550" cy="677862"/>
            <a:chOff x="2970" y="1739"/>
            <a:chExt cx="212" cy="427"/>
          </a:xfrm>
        </p:grpSpPr>
        <p:sp>
          <p:nvSpPr>
            <p:cNvPr id="367645" name="Oval 1053"/>
            <p:cNvSpPr>
              <a:spLocks noChangeArrowheads="1"/>
            </p:cNvSpPr>
            <p:nvPr/>
          </p:nvSpPr>
          <p:spPr bwMode="auto">
            <a:xfrm rot="720000">
              <a:off x="2999" y="2086"/>
              <a:ext cx="81" cy="80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7646" name="Rectangle 1054"/>
            <p:cNvSpPr>
              <a:spLocks noChangeArrowheads="1"/>
            </p:cNvSpPr>
            <p:nvPr/>
          </p:nvSpPr>
          <p:spPr bwMode="auto">
            <a:xfrm>
              <a:off x="2970" y="1739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11006313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7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7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7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7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7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7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676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76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7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7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7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7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67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67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7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67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7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67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7640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6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966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69669" name="Rectangle 5"/>
          <p:cNvSpPr>
            <a:spLocks noGrp="1"/>
          </p:cNvSpPr>
          <p:nvPr>
            <p:ph type="body" idx="1"/>
          </p:nvPr>
        </p:nvSpPr>
        <p:spPr>
          <a:xfrm>
            <a:off x="301625" y="1574800"/>
            <a:ext cx="8534400" cy="48387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5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Short-run supply curve of industry </a:t>
            </a:r>
          </a:p>
          <a:p>
            <a:pPr>
              <a:lnSpc>
                <a:spcPct val="100000"/>
              </a:lnSpc>
              <a:spcBef>
                <a:spcPct val="5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Long-run equilibrium of the firm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all supernormal profits competed away</a:t>
            </a:r>
          </a:p>
          <a:p>
            <a:pPr>
              <a:lnSpc>
                <a:spcPct val="100000"/>
              </a:lnSpc>
              <a:spcBef>
                <a:spcPct val="5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long-run industry supply curve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effect of external economies and diseconomies on the shape of the curve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Incompatibility of economies of scale with perfect competition</a:t>
            </a:r>
          </a:p>
        </p:txBody>
      </p:sp>
    </p:spTree>
  </p:cSld>
  <p:clrMapOvr>
    <a:masterClrMapping/>
  </p:clrMapOvr>
  <p:transition spd="slow">
    <p:pull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171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71717" name="Rectangle 5"/>
          <p:cNvSpPr>
            <a:spLocks noGrp="1"/>
          </p:cNvSpPr>
          <p:nvPr>
            <p:ph type="body" idx="1"/>
          </p:nvPr>
        </p:nvSpPr>
        <p:spPr>
          <a:xfrm>
            <a:off x="301625" y="1600200"/>
            <a:ext cx="8534400" cy="48133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Advantages of perfect competition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i="1"/>
              <a:t>P = MC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production at minimum </a:t>
            </a:r>
            <a:r>
              <a:rPr lang="en-GB" altLang="en-US" i="1"/>
              <a:t>AC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only normal profits in long run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responsive to consumer wishes: consumer sovereignty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competition </a:t>
            </a:r>
            <a:r>
              <a:rPr lang="en-GB" altLang="en-US">
                <a:sym typeface="Symbol" panose="05050102010706020507" pitchFamily="18" charset="2"/>
              </a:rPr>
              <a:t></a:t>
            </a:r>
            <a:r>
              <a:rPr lang="en-GB" altLang="en-US"/>
              <a:t> efficiency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/>
              <a:t>no point in advertising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1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1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17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17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717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717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717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717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17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717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717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717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7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717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717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7" grpId="0" build="p" bldLvl="2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376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376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Perfect competition</a:t>
            </a:r>
          </a:p>
        </p:txBody>
      </p:sp>
      <p:sp>
        <p:nvSpPr>
          <p:cNvPr id="373765" name="Rectangle 5"/>
          <p:cNvSpPr>
            <a:spLocks noGrp="1"/>
          </p:cNvSpPr>
          <p:nvPr>
            <p:ph type="body" idx="1"/>
          </p:nvPr>
        </p:nvSpPr>
        <p:spPr>
          <a:xfrm>
            <a:off x="301625" y="1609725"/>
            <a:ext cx="8534400" cy="4803775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100000"/>
              </a:spcBef>
            </a:pPr>
            <a:r>
              <a:rPr lang="en-GB" altLang="en-US"/>
              <a:t>Disadvantages of perfect competition</a:t>
            </a:r>
          </a:p>
          <a:p>
            <a:pPr lvl="1">
              <a:lnSpc>
                <a:spcPct val="100000"/>
              </a:lnSpc>
              <a:spcBef>
                <a:spcPct val="100000"/>
              </a:spcBef>
            </a:pPr>
            <a:r>
              <a:rPr lang="en-GB" altLang="en-US"/>
              <a:t>insufficient profits for investment</a:t>
            </a:r>
          </a:p>
          <a:p>
            <a:pPr lvl="1">
              <a:lnSpc>
                <a:spcPct val="100000"/>
              </a:lnSpc>
              <a:spcBef>
                <a:spcPct val="100000"/>
              </a:spcBef>
            </a:pPr>
            <a:r>
              <a:rPr lang="en-GB" altLang="en-US"/>
              <a:t>lack of product variety</a:t>
            </a:r>
          </a:p>
          <a:p>
            <a:pPr lvl="1">
              <a:lnSpc>
                <a:spcPct val="100000"/>
              </a:lnSpc>
              <a:spcBef>
                <a:spcPct val="100000"/>
              </a:spcBef>
            </a:pPr>
            <a:r>
              <a:rPr lang="en-GB" altLang="en-US"/>
              <a:t>lack of competition over product design and specification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3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3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37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37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737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737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7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737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737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3765" grpId="0" build="p" bldLvl="2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Perfect Competition and Monopoly</a:t>
            </a:r>
          </a:p>
        </p:txBody>
      </p:sp>
      <p:sp>
        <p:nvSpPr>
          <p:cNvPr id="3758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5811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786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377861" name="Rectangle 5"/>
          <p:cNvSpPr>
            <a:spLocks noGrp="1"/>
          </p:cNvSpPr>
          <p:nvPr>
            <p:ph type="body" idx="1"/>
          </p:nvPr>
        </p:nvSpPr>
        <p:spPr>
          <a:xfrm>
            <a:off x="301625" y="1403350"/>
            <a:ext cx="8534400" cy="5010150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700"/>
              <a:t>Defining monopoly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700"/>
              <a:t>Barriers to entry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economies of scale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network economies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economies of scope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product differentiation and brand loyalty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lower costs for an established firm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ownership or control over key factors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ownership or control over outlets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legal restrictions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mergers and takeovers</a:t>
            </a:r>
          </a:p>
          <a:p>
            <a:pPr lvl="1">
              <a:lnSpc>
                <a:spcPct val="80000"/>
              </a:lnSpc>
              <a:spcBef>
                <a:spcPct val="20000"/>
              </a:spcBef>
            </a:pPr>
            <a:r>
              <a:rPr lang="en-GB" altLang="en-US" sz="2400"/>
              <a:t>aggressive tactics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GB" altLang="en-US" sz="2700"/>
              <a:t>Natural monopoly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7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7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78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78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778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778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778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778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78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778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778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778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778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778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778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778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778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778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778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778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778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778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7786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37786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6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7786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37786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61" grpId="0" build="p" bldLvl="2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19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381957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/>
              <a:t>The monopolist’s demand curve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/>
              <a:t>downward sloping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i="1"/>
              <a:t>MR</a:t>
            </a:r>
            <a:r>
              <a:rPr lang="en-GB" altLang="en-US"/>
              <a:t> below </a:t>
            </a:r>
            <a:r>
              <a:rPr lang="en-GB" altLang="en-US" i="1"/>
              <a:t>AR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1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81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819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819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81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819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57" grpId="0" build="p" bldLvl="2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sz="2400" noProof="1"/>
          </a:p>
        </p:txBody>
      </p:sp>
      <p:sp>
        <p:nvSpPr>
          <p:cNvPr id="384003" name="Rectangle 3"/>
          <p:cNvSpPr>
            <a:spLocks noChangeArrowheads="1"/>
          </p:cNvSpPr>
          <p:nvPr/>
        </p:nvSpPr>
        <p:spPr bwMode="auto">
          <a:xfrm>
            <a:off x="581025" y="6318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bg2"/>
                </a:solidFill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84004" name="Rectangle 4"/>
          <p:cNvSpPr>
            <a:spLocks noChangeArrowheads="1"/>
          </p:cNvSpPr>
          <p:nvPr/>
        </p:nvSpPr>
        <p:spPr bwMode="auto">
          <a:xfrm>
            <a:off x="7621588" y="6011863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bg2"/>
                </a:solidFill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84005" name="Rectangle 5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4006" name="Line 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4013" name="Group 13"/>
          <p:cNvGrpSpPr>
            <a:grpSpLocks/>
          </p:cNvGrpSpPr>
          <p:nvPr/>
        </p:nvGrpSpPr>
        <p:grpSpPr bwMode="auto">
          <a:xfrm>
            <a:off x="1057275" y="1433513"/>
            <a:ext cx="7032625" cy="3962400"/>
            <a:chOff x="666" y="903"/>
            <a:chExt cx="4430" cy="2496"/>
          </a:xfrm>
        </p:grpSpPr>
        <p:sp>
          <p:nvSpPr>
            <p:cNvPr id="384007" name="Rectangle 7"/>
            <p:cNvSpPr>
              <a:spLocks noChangeArrowheads="1"/>
            </p:cNvSpPr>
            <p:nvPr/>
          </p:nvSpPr>
          <p:spPr bwMode="auto">
            <a:xfrm>
              <a:off x="4660" y="3111"/>
              <a:ext cx="43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AR </a:t>
              </a:r>
            </a:p>
          </p:txBody>
        </p:sp>
        <p:sp>
          <p:nvSpPr>
            <p:cNvPr id="384008" name="Line 8"/>
            <p:cNvSpPr>
              <a:spLocks noChangeShapeType="1"/>
            </p:cNvSpPr>
            <p:nvPr/>
          </p:nvSpPr>
          <p:spPr bwMode="auto">
            <a:xfrm>
              <a:off x="666" y="903"/>
              <a:ext cx="4006" cy="2319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84014" name="Group 14"/>
          <p:cNvGrpSpPr>
            <a:grpSpLocks/>
          </p:cNvGrpSpPr>
          <p:nvPr/>
        </p:nvGrpSpPr>
        <p:grpSpPr bwMode="auto">
          <a:xfrm>
            <a:off x="1069975" y="1446213"/>
            <a:ext cx="3670300" cy="4540250"/>
            <a:chOff x="674" y="911"/>
            <a:chExt cx="2312" cy="2860"/>
          </a:xfrm>
        </p:grpSpPr>
        <p:sp>
          <p:nvSpPr>
            <p:cNvPr id="384009" name="Rectangle 9"/>
            <p:cNvSpPr>
              <a:spLocks noChangeArrowheads="1"/>
            </p:cNvSpPr>
            <p:nvPr/>
          </p:nvSpPr>
          <p:spPr bwMode="auto">
            <a:xfrm>
              <a:off x="2571" y="3483"/>
              <a:ext cx="4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MR</a:t>
              </a:r>
            </a:p>
          </p:txBody>
        </p:sp>
        <p:sp>
          <p:nvSpPr>
            <p:cNvPr id="384010" name="Line 10"/>
            <p:cNvSpPr>
              <a:spLocks noChangeShapeType="1"/>
            </p:cNvSpPr>
            <p:nvPr/>
          </p:nvSpPr>
          <p:spPr bwMode="auto">
            <a:xfrm>
              <a:off x="674" y="911"/>
              <a:ext cx="1898" cy="271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4011" name="Line 11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2" name="Text Box 12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004E4C"/>
                </a:solidFill>
                <a:latin typeface="Arial" panose="020B0604020202020204" pitchFamily="34" charset="0"/>
              </a:rPr>
              <a:t>Average and marginal revenue under monopoly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4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84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605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605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386053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1973263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The monopolist’s demand curve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downward sloping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 i="1">
                <a:solidFill>
                  <a:srgbClr val="737255"/>
                </a:solidFill>
              </a:rPr>
              <a:t>MR</a:t>
            </a:r>
            <a:r>
              <a:rPr lang="en-GB" altLang="en-US">
                <a:solidFill>
                  <a:srgbClr val="737255"/>
                </a:solidFill>
              </a:rPr>
              <a:t> below </a:t>
            </a:r>
            <a:r>
              <a:rPr lang="en-GB" altLang="en-US" i="1">
                <a:solidFill>
                  <a:srgbClr val="737255"/>
                </a:solidFill>
              </a:rPr>
              <a:t>AR</a:t>
            </a:r>
          </a:p>
        </p:txBody>
      </p:sp>
      <p:sp>
        <p:nvSpPr>
          <p:cNvPr id="386054" name="Rectangle 6"/>
          <p:cNvSpPr>
            <a:spLocks/>
          </p:cNvSpPr>
          <p:nvPr/>
        </p:nvSpPr>
        <p:spPr bwMode="auto">
          <a:xfrm>
            <a:off x="301625" y="3611563"/>
            <a:ext cx="8534400" cy="280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/>
              <a:t>Equilibrium price and output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/>
              <a:t>output where </a:t>
            </a:r>
            <a:r>
              <a:rPr lang="en-GB" altLang="en-US" i="1"/>
              <a:t>MC = MR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6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86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86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86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6054" grpId="0" build="p" bldLvl="2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8099" name="Group 3"/>
          <p:cNvGrpSpPr>
            <a:grpSpLocks/>
          </p:cNvGrpSpPr>
          <p:nvPr/>
        </p:nvGrpSpPr>
        <p:grpSpPr bwMode="auto">
          <a:xfrm>
            <a:off x="1069975" y="1446213"/>
            <a:ext cx="3670300" cy="4540250"/>
            <a:chOff x="674" y="911"/>
            <a:chExt cx="2312" cy="2860"/>
          </a:xfrm>
        </p:grpSpPr>
        <p:sp>
          <p:nvSpPr>
            <p:cNvPr id="388100" name="Line 4"/>
            <p:cNvSpPr>
              <a:spLocks noChangeShapeType="1"/>
            </p:cNvSpPr>
            <p:nvPr/>
          </p:nvSpPr>
          <p:spPr bwMode="auto">
            <a:xfrm>
              <a:off x="674" y="911"/>
              <a:ext cx="1898" cy="271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8101" name="Rectangle 5"/>
            <p:cNvSpPr>
              <a:spLocks noChangeArrowheads="1"/>
            </p:cNvSpPr>
            <p:nvPr/>
          </p:nvSpPr>
          <p:spPr bwMode="auto">
            <a:xfrm>
              <a:off x="2571" y="3483"/>
              <a:ext cx="4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MR</a:t>
              </a:r>
            </a:p>
          </p:txBody>
        </p:sp>
      </p:grpSp>
      <p:sp>
        <p:nvSpPr>
          <p:cNvPr id="388102" name="Rectangle 6"/>
          <p:cNvSpPr>
            <a:spLocks noChangeArrowheads="1"/>
          </p:cNvSpPr>
          <p:nvPr/>
        </p:nvSpPr>
        <p:spPr bwMode="auto">
          <a:xfrm>
            <a:off x="581025" y="6318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88103" name="Rectangle 7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88104" name="Rectangle 8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8105" name="Line 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8106" name="Group 10"/>
          <p:cNvGrpSpPr>
            <a:grpSpLocks/>
          </p:cNvGrpSpPr>
          <p:nvPr/>
        </p:nvGrpSpPr>
        <p:grpSpPr bwMode="auto">
          <a:xfrm>
            <a:off x="2163763" y="255588"/>
            <a:ext cx="2930525" cy="4924425"/>
            <a:chOff x="1363" y="161"/>
            <a:chExt cx="1846" cy="3102"/>
          </a:xfrm>
        </p:grpSpPr>
        <p:sp>
          <p:nvSpPr>
            <p:cNvPr id="388107" name="Arc 11"/>
            <p:cNvSpPr>
              <a:spLocks/>
            </p:cNvSpPr>
            <p:nvPr/>
          </p:nvSpPr>
          <p:spPr bwMode="auto">
            <a:xfrm rot="480000">
              <a:off x="1363" y="161"/>
              <a:ext cx="1478" cy="3102"/>
            </a:xfrm>
            <a:custGeom>
              <a:avLst/>
              <a:gdLst>
                <a:gd name="G0" fmla="+- 5282 0 0"/>
                <a:gd name="G1" fmla="+- 0 0 0"/>
                <a:gd name="G2" fmla="+- 21600 0 0"/>
                <a:gd name="T0" fmla="*/ 26645 w 26645"/>
                <a:gd name="T1" fmla="*/ 3191 h 21600"/>
                <a:gd name="T2" fmla="*/ 0 w 26645"/>
                <a:gd name="T3" fmla="*/ 20944 h 21600"/>
                <a:gd name="T4" fmla="*/ 5282 w 26645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645" h="21600" fill="none" extrusionOk="0">
                  <a:moveTo>
                    <a:pt x="26644" y="3190"/>
                  </a:moveTo>
                  <a:cubicBezTo>
                    <a:pt x="25064" y="13770"/>
                    <a:pt x="15978" y="21599"/>
                    <a:pt x="5282" y="21600"/>
                  </a:cubicBezTo>
                  <a:cubicBezTo>
                    <a:pt x="3501" y="21600"/>
                    <a:pt x="1726" y="21379"/>
                    <a:pt x="-1" y="20944"/>
                  </a:cubicBezTo>
                </a:path>
                <a:path w="26645" h="21600" stroke="0" extrusionOk="0">
                  <a:moveTo>
                    <a:pt x="26644" y="3190"/>
                  </a:moveTo>
                  <a:cubicBezTo>
                    <a:pt x="25064" y="13770"/>
                    <a:pt x="15978" y="21599"/>
                    <a:pt x="5282" y="21600"/>
                  </a:cubicBezTo>
                  <a:cubicBezTo>
                    <a:pt x="3501" y="21600"/>
                    <a:pt x="1726" y="21379"/>
                    <a:pt x="-1" y="20944"/>
                  </a:cubicBezTo>
                  <a:lnTo>
                    <a:pt x="5282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8108" name="Rectangle 12"/>
            <p:cNvSpPr>
              <a:spLocks noChangeArrowheads="1"/>
            </p:cNvSpPr>
            <p:nvPr/>
          </p:nvSpPr>
          <p:spPr bwMode="auto">
            <a:xfrm>
              <a:off x="2741" y="438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MC</a:t>
              </a:r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388109" name="Line 13"/>
          <p:cNvSpPr>
            <a:spLocks noChangeShapeType="1"/>
          </p:cNvSpPr>
          <p:nvPr/>
        </p:nvSpPr>
        <p:spPr bwMode="auto">
          <a:xfrm flipV="1">
            <a:off x="3262313" y="4635500"/>
            <a:ext cx="0" cy="1301750"/>
          </a:xfrm>
          <a:prstGeom prst="line">
            <a:avLst/>
          </a:prstGeom>
          <a:noFill/>
          <a:ln w="15875">
            <a:solidFill>
              <a:schemeClr val="tx1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10" name="Oval 14"/>
          <p:cNvSpPr>
            <a:spLocks noChangeArrowheads="1"/>
          </p:cNvSpPr>
          <p:nvPr/>
        </p:nvSpPr>
        <p:spPr bwMode="auto">
          <a:xfrm>
            <a:off x="3205163" y="4524375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11" name="Rectangle 15"/>
          <p:cNvSpPr>
            <a:spLocks noChangeArrowheads="1"/>
          </p:cNvSpPr>
          <p:nvPr/>
        </p:nvSpPr>
        <p:spPr bwMode="auto">
          <a:xfrm>
            <a:off x="2973388" y="5965825"/>
            <a:ext cx="590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388112" name="Line 1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13" name="AutoShape 17"/>
          <p:cNvSpPr>
            <a:spLocks noChangeArrowheads="1"/>
          </p:cNvSpPr>
          <p:nvPr/>
        </p:nvSpPr>
        <p:spPr bwMode="auto">
          <a:xfrm>
            <a:off x="5662613" y="1065213"/>
            <a:ext cx="2324100" cy="1076325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Profit maximised at output of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1900" baseline="-25000">
                <a:solidFill>
                  <a:schemeClr val="hlink"/>
                </a:solidFill>
                <a:latin typeface="Arial" panose="020B0604020202020204" pitchFamily="34" charset="0"/>
              </a:rPr>
              <a:t>m </a:t>
            </a:r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(where </a:t>
            </a:r>
            <a:r>
              <a:rPr lang="en-GB" altLang="en-US" sz="1900" i="1">
                <a:solidFill>
                  <a:schemeClr val="hlink"/>
                </a:solidFill>
                <a:latin typeface="Arial" panose="020B0604020202020204" pitchFamily="34" charset="0"/>
              </a:rPr>
              <a:t>MC = MR</a:t>
            </a:r>
            <a:r>
              <a:rPr lang="en-GB" altLang="en-US" sz="1900">
                <a:solidFill>
                  <a:schemeClr val="hlink"/>
                </a:solidFill>
                <a:latin typeface="Arial" panose="020B0604020202020204" pitchFamily="34" charset="0"/>
              </a:rPr>
              <a:t>)</a:t>
            </a:r>
          </a:p>
        </p:txBody>
      </p:sp>
      <p:sp>
        <p:nvSpPr>
          <p:cNvPr id="388114" name="Text Box 18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Profit maximising under monopoly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8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8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88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88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88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88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88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88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88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88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8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109" grpId="0" animBg="1"/>
      <p:bldP spid="388110" grpId="0" animBg="1"/>
      <p:bldP spid="388111" grpId="0" autoUpdateAnimBg="0"/>
      <p:bldP spid="388113" grpId="0" animBg="1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390149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The monopolist’s demand curve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downward sloping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 i="1">
                <a:solidFill>
                  <a:srgbClr val="737255"/>
                </a:solidFill>
              </a:rPr>
              <a:t>MR</a:t>
            </a:r>
            <a:r>
              <a:rPr lang="en-GB" altLang="en-US">
                <a:solidFill>
                  <a:srgbClr val="737255"/>
                </a:solidFill>
              </a:rPr>
              <a:t> below </a:t>
            </a:r>
            <a:r>
              <a:rPr lang="en-GB" altLang="en-US" i="1">
                <a:solidFill>
                  <a:srgbClr val="737255"/>
                </a:solidFill>
              </a:rPr>
              <a:t>AR</a:t>
            </a:r>
          </a:p>
          <a:p>
            <a:pPr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Equilibrium price and output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output where </a:t>
            </a:r>
            <a:r>
              <a:rPr lang="en-GB" altLang="en-US" i="1">
                <a:solidFill>
                  <a:srgbClr val="737255"/>
                </a:solidFill>
              </a:rPr>
              <a:t>MC = MR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/>
              <a:t>price given by demand (</a:t>
            </a:r>
            <a:r>
              <a:rPr lang="en-GB" altLang="en-US" i="1"/>
              <a:t>AR</a:t>
            </a:r>
            <a:r>
              <a:rPr lang="en-GB" altLang="en-US"/>
              <a:t>) curve</a:t>
            </a:r>
          </a:p>
        </p:txBody>
      </p:sp>
    </p:spTree>
  </p:cSld>
  <p:clrMapOvr>
    <a:masterClrMapping/>
  </p:clrMapOvr>
  <p:transition spd="slow">
    <p:pull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5" name="Rectangle 3" descr="Blue tissue paper"/>
          <p:cNvSpPr>
            <a:spLocks noChangeArrowheads="1"/>
          </p:cNvSpPr>
          <p:nvPr/>
        </p:nvSpPr>
        <p:spPr bwMode="auto">
          <a:xfrm>
            <a:off x="1074738" y="2713038"/>
            <a:ext cx="2181225" cy="1033462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6" name="Arc 4"/>
          <p:cNvSpPr>
            <a:spLocks/>
          </p:cNvSpPr>
          <p:nvPr/>
        </p:nvSpPr>
        <p:spPr bwMode="auto">
          <a:xfrm rot="480000">
            <a:off x="2163763" y="255588"/>
            <a:ext cx="2346325" cy="4924425"/>
          </a:xfrm>
          <a:custGeom>
            <a:avLst/>
            <a:gdLst>
              <a:gd name="G0" fmla="+- 5282 0 0"/>
              <a:gd name="G1" fmla="+- 0 0 0"/>
              <a:gd name="G2" fmla="+- 21600 0 0"/>
              <a:gd name="T0" fmla="*/ 26645 w 26645"/>
              <a:gd name="T1" fmla="*/ 3191 h 21600"/>
              <a:gd name="T2" fmla="*/ 0 w 26645"/>
              <a:gd name="T3" fmla="*/ 20944 h 21600"/>
              <a:gd name="T4" fmla="*/ 5282 w 26645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45" h="21600" fill="none" extrusionOk="0">
                <a:moveTo>
                  <a:pt x="26644" y="3190"/>
                </a:moveTo>
                <a:cubicBezTo>
                  <a:pt x="25064" y="13770"/>
                  <a:pt x="15978" y="21599"/>
                  <a:pt x="5282" y="21600"/>
                </a:cubicBezTo>
                <a:cubicBezTo>
                  <a:pt x="3501" y="21600"/>
                  <a:pt x="1726" y="21379"/>
                  <a:pt x="-1" y="20944"/>
                </a:cubicBezTo>
              </a:path>
              <a:path w="26645" h="21600" stroke="0" extrusionOk="0">
                <a:moveTo>
                  <a:pt x="26644" y="3190"/>
                </a:moveTo>
                <a:cubicBezTo>
                  <a:pt x="25064" y="13770"/>
                  <a:pt x="15978" y="21599"/>
                  <a:pt x="5282" y="21600"/>
                </a:cubicBezTo>
                <a:cubicBezTo>
                  <a:pt x="3501" y="21600"/>
                  <a:pt x="1726" y="21379"/>
                  <a:pt x="-1" y="20944"/>
                </a:cubicBezTo>
                <a:lnTo>
                  <a:pt x="5282" y="0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7" name="Line 5"/>
          <p:cNvSpPr>
            <a:spLocks noChangeShapeType="1"/>
          </p:cNvSpPr>
          <p:nvPr/>
        </p:nvSpPr>
        <p:spPr bwMode="auto">
          <a:xfrm>
            <a:off x="1069975" y="1446213"/>
            <a:ext cx="3013075" cy="4313237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8" name="Rectangle 6"/>
          <p:cNvSpPr>
            <a:spLocks noChangeArrowheads="1"/>
          </p:cNvSpPr>
          <p:nvPr/>
        </p:nvSpPr>
        <p:spPr bwMode="auto">
          <a:xfrm>
            <a:off x="581025" y="6318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392199" name="Rectangle 7"/>
          <p:cNvSpPr>
            <a:spLocks noChangeArrowheads="1"/>
          </p:cNvSpPr>
          <p:nvPr/>
        </p:nvSpPr>
        <p:spPr bwMode="auto">
          <a:xfrm>
            <a:off x="7621588" y="6011863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392200" name="Rectangle 8"/>
          <p:cNvSpPr>
            <a:spLocks noChangeArrowheads="1"/>
          </p:cNvSpPr>
          <p:nvPr/>
        </p:nvSpPr>
        <p:spPr bwMode="auto">
          <a:xfrm>
            <a:off x="682625" y="60007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2201" name="Line 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02" name="Rectangle 10"/>
          <p:cNvSpPr>
            <a:spLocks noChangeArrowheads="1"/>
          </p:cNvSpPr>
          <p:nvPr/>
        </p:nvSpPr>
        <p:spPr bwMode="auto">
          <a:xfrm>
            <a:off x="4351338" y="695325"/>
            <a:ext cx="742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MC</a:t>
            </a:r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392203" name="Line 11"/>
          <p:cNvSpPr>
            <a:spLocks noChangeShapeType="1"/>
          </p:cNvSpPr>
          <p:nvPr/>
        </p:nvSpPr>
        <p:spPr bwMode="auto">
          <a:xfrm flipV="1">
            <a:off x="3262313" y="4543425"/>
            <a:ext cx="0" cy="1393825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2204" name="Group 12"/>
          <p:cNvGrpSpPr>
            <a:grpSpLocks/>
          </p:cNvGrpSpPr>
          <p:nvPr/>
        </p:nvGrpSpPr>
        <p:grpSpPr bwMode="auto">
          <a:xfrm>
            <a:off x="449263" y="3562350"/>
            <a:ext cx="2814637" cy="396875"/>
            <a:chOff x="283" y="2244"/>
            <a:chExt cx="1773" cy="250"/>
          </a:xfrm>
        </p:grpSpPr>
        <p:sp>
          <p:nvSpPr>
            <p:cNvPr id="392205" name="Line 13"/>
            <p:cNvSpPr>
              <a:spLocks noChangeShapeType="1"/>
            </p:cNvSpPr>
            <p:nvPr/>
          </p:nvSpPr>
          <p:spPr bwMode="auto">
            <a:xfrm flipH="1">
              <a:off x="667" y="2355"/>
              <a:ext cx="1389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2206" name="Rectangle 14"/>
            <p:cNvSpPr>
              <a:spLocks noChangeArrowheads="1"/>
            </p:cNvSpPr>
            <p:nvPr/>
          </p:nvSpPr>
          <p:spPr bwMode="auto">
            <a:xfrm>
              <a:off x="283" y="2244"/>
              <a:ext cx="33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AC</a:t>
              </a:r>
            </a:p>
          </p:txBody>
        </p:sp>
      </p:grpSp>
      <p:sp>
        <p:nvSpPr>
          <p:cNvPr id="392207" name="Rectangle 15"/>
          <p:cNvSpPr>
            <a:spLocks noChangeArrowheads="1"/>
          </p:cNvSpPr>
          <p:nvPr/>
        </p:nvSpPr>
        <p:spPr bwMode="auto">
          <a:xfrm>
            <a:off x="2973388" y="5965825"/>
            <a:ext cx="590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latin typeface="Arial" panose="020B0604020202020204" pitchFamily="34" charset="0"/>
              </a:rPr>
              <a:t>Q</a:t>
            </a:r>
            <a:r>
              <a:rPr lang="en-GB" altLang="en-US" baseline="-25000"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392208" name="Rectangle 16"/>
          <p:cNvSpPr>
            <a:spLocks noChangeArrowheads="1"/>
          </p:cNvSpPr>
          <p:nvPr/>
        </p:nvSpPr>
        <p:spPr bwMode="auto">
          <a:xfrm>
            <a:off x="4081463" y="5529263"/>
            <a:ext cx="658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MR</a:t>
            </a:r>
          </a:p>
        </p:txBody>
      </p:sp>
      <p:grpSp>
        <p:nvGrpSpPr>
          <p:cNvPr id="392209" name="Group 17"/>
          <p:cNvGrpSpPr>
            <a:grpSpLocks/>
          </p:cNvGrpSpPr>
          <p:nvPr/>
        </p:nvGrpSpPr>
        <p:grpSpPr bwMode="auto">
          <a:xfrm>
            <a:off x="1057275" y="1433513"/>
            <a:ext cx="7032625" cy="3962400"/>
            <a:chOff x="666" y="903"/>
            <a:chExt cx="4430" cy="2496"/>
          </a:xfrm>
        </p:grpSpPr>
        <p:sp>
          <p:nvSpPr>
            <p:cNvPr id="392210" name="Rectangle 18"/>
            <p:cNvSpPr>
              <a:spLocks noChangeArrowheads="1"/>
            </p:cNvSpPr>
            <p:nvPr/>
          </p:nvSpPr>
          <p:spPr bwMode="auto">
            <a:xfrm>
              <a:off x="4660" y="3111"/>
              <a:ext cx="43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AR </a:t>
              </a:r>
            </a:p>
          </p:txBody>
        </p:sp>
        <p:sp>
          <p:nvSpPr>
            <p:cNvPr id="392211" name="Line 19"/>
            <p:cNvSpPr>
              <a:spLocks noChangeShapeType="1"/>
            </p:cNvSpPr>
            <p:nvPr/>
          </p:nvSpPr>
          <p:spPr bwMode="auto">
            <a:xfrm>
              <a:off x="666" y="903"/>
              <a:ext cx="4006" cy="2319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92212" name="Group 20"/>
          <p:cNvGrpSpPr>
            <a:grpSpLocks/>
          </p:cNvGrpSpPr>
          <p:nvPr/>
        </p:nvGrpSpPr>
        <p:grpSpPr bwMode="auto">
          <a:xfrm>
            <a:off x="1485900" y="1374775"/>
            <a:ext cx="5486400" cy="2436813"/>
            <a:chOff x="936" y="866"/>
            <a:chExt cx="3456" cy="1535"/>
          </a:xfrm>
        </p:grpSpPr>
        <p:sp>
          <p:nvSpPr>
            <p:cNvPr id="392213" name="Rectangle 21"/>
            <p:cNvSpPr>
              <a:spLocks noChangeArrowheads="1"/>
            </p:cNvSpPr>
            <p:nvPr/>
          </p:nvSpPr>
          <p:spPr bwMode="auto">
            <a:xfrm>
              <a:off x="3956" y="866"/>
              <a:ext cx="43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AC </a:t>
              </a:r>
            </a:p>
          </p:txBody>
        </p:sp>
        <p:sp>
          <p:nvSpPr>
            <p:cNvPr id="392214" name="Arc 22"/>
            <p:cNvSpPr>
              <a:spLocks/>
            </p:cNvSpPr>
            <p:nvPr/>
          </p:nvSpPr>
          <p:spPr bwMode="auto">
            <a:xfrm>
              <a:off x="936" y="876"/>
              <a:ext cx="3122" cy="1525"/>
            </a:xfrm>
            <a:custGeom>
              <a:avLst/>
              <a:gdLst>
                <a:gd name="G0" fmla="+- 18595 0 0"/>
                <a:gd name="G1" fmla="+- 0 0 0"/>
                <a:gd name="G2" fmla="+- 21600 0 0"/>
                <a:gd name="T0" fmla="*/ 39824 w 39824"/>
                <a:gd name="T1" fmla="*/ 3984 h 21600"/>
                <a:gd name="T2" fmla="*/ 0 w 39824"/>
                <a:gd name="T3" fmla="*/ 10990 h 21600"/>
                <a:gd name="T4" fmla="*/ 18595 w 39824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824" h="21600" fill="none" extrusionOk="0">
                  <a:moveTo>
                    <a:pt x="39824" y="3984"/>
                  </a:moveTo>
                  <a:cubicBezTo>
                    <a:pt x="37907" y="14198"/>
                    <a:pt x="28987" y="21599"/>
                    <a:pt x="18595" y="21600"/>
                  </a:cubicBezTo>
                  <a:cubicBezTo>
                    <a:pt x="10956" y="21600"/>
                    <a:pt x="3886" y="17565"/>
                    <a:pt x="-1" y="10990"/>
                  </a:cubicBezTo>
                </a:path>
                <a:path w="39824" h="21600" stroke="0" extrusionOk="0">
                  <a:moveTo>
                    <a:pt x="39824" y="3984"/>
                  </a:moveTo>
                  <a:cubicBezTo>
                    <a:pt x="37907" y="14198"/>
                    <a:pt x="28987" y="21599"/>
                    <a:pt x="18595" y="21600"/>
                  </a:cubicBezTo>
                  <a:cubicBezTo>
                    <a:pt x="10956" y="21600"/>
                    <a:pt x="3886" y="17565"/>
                    <a:pt x="-1" y="10990"/>
                  </a:cubicBezTo>
                  <a:lnTo>
                    <a:pt x="18595" y="0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2215" name="Line 2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16" name="Line 24"/>
          <p:cNvSpPr>
            <a:spLocks noChangeShapeType="1"/>
          </p:cNvSpPr>
          <p:nvPr/>
        </p:nvSpPr>
        <p:spPr bwMode="auto">
          <a:xfrm flipV="1">
            <a:off x="3259138" y="2684463"/>
            <a:ext cx="0" cy="1893887"/>
          </a:xfrm>
          <a:prstGeom prst="line">
            <a:avLst/>
          </a:prstGeom>
          <a:noFill/>
          <a:ln w="15875">
            <a:solidFill>
              <a:schemeClr val="bg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2217" name="Group 25"/>
          <p:cNvGrpSpPr>
            <a:grpSpLocks/>
          </p:cNvGrpSpPr>
          <p:nvPr/>
        </p:nvGrpSpPr>
        <p:grpSpPr bwMode="auto">
          <a:xfrm>
            <a:off x="438150" y="2509838"/>
            <a:ext cx="2843213" cy="396875"/>
            <a:chOff x="276" y="1581"/>
            <a:chExt cx="1791" cy="250"/>
          </a:xfrm>
        </p:grpSpPr>
        <p:sp>
          <p:nvSpPr>
            <p:cNvPr id="392218" name="Rectangle 26"/>
            <p:cNvSpPr>
              <a:spLocks noChangeArrowheads="1"/>
            </p:cNvSpPr>
            <p:nvPr/>
          </p:nvSpPr>
          <p:spPr bwMode="auto">
            <a:xfrm>
              <a:off x="276" y="1581"/>
              <a:ext cx="33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AR</a:t>
              </a:r>
            </a:p>
          </p:txBody>
        </p:sp>
        <p:sp>
          <p:nvSpPr>
            <p:cNvPr id="392219" name="Line 27"/>
            <p:cNvSpPr>
              <a:spLocks noChangeShapeType="1"/>
            </p:cNvSpPr>
            <p:nvPr/>
          </p:nvSpPr>
          <p:spPr bwMode="auto">
            <a:xfrm flipH="1">
              <a:off x="667" y="1700"/>
              <a:ext cx="14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2220" name="Oval 28"/>
          <p:cNvSpPr>
            <a:spLocks noChangeArrowheads="1"/>
          </p:cNvSpPr>
          <p:nvPr/>
        </p:nvSpPr>
        <p:spPr bwMode="auto">
          <a:xfrm>
            <a:off x="3205163" y="4524375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21" name="Oval 29"/>
          <p:cNvSpPr>
            <a:spLocks noChangeArrowheads="1"/>
          </p:cNvSpPr>
          <p:nvPr/>
        </p:nvSpPr>
        <p:spPr bwMode="auto">
          <a:xfrm>
            <a:off x="3198813" y="368776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22" name="Oval 30"/>
          <p:cNvSpPr>
            <a:spLocks noChangeArrowheads="1"/>
          </p:cNvSpPr>
          <p:nvPr/>
        </p:nvSpPr>
        <p:spPr bwMode="auto">
          <a:xfrm>
            <a:off x="3209925" y="2643188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2223" name="Group 31"/>
          <p:cNvGrpSpPr>
            <a:grpSpLocks/>
          </p:cNvGrpSpPr>
          <p:nvPr/>
        </p:nvGrpSpPr>
        <p:grpSpPr bwMode="auto">
          <a:xfrm>
            <a:off x="2205038" y="1423988"/>
            <a:ext cx="1489075" cy="1433512"/>
            <a:chOff x="1389" y="634"/>
            <a:chExt cx="1209" cy="1166"/>
          </a:xfrm>
        </p:grpSpPr>
        <p:sp>
          <p:nvSpPr>
            <p:cNvPr id="392224" name="Line 32"/>
            <p:cNvSpPr>
              <a:spLocks noChangeShapeType="1"/>
            </p:cNvSpPr>
            <p:nvPr/>
          </p:nvSpPr>
          <p:spPr bwMode="auto">
            <a:xfrm flipH="1">
              <a:off x="1689" y="945"/>
              <a:ext cx="300" cy="855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2225" name="AutoShape 33" descr="Parchment"/>
            <p:cNvSpPr>
              <a:spLocks noChangeArrowheads="1"/>
            </p:cNvSpPr>
            <p:nvPr/>
          </p:nvSpPr>
          <p:spPr bwMode="auto">
            <a:xfrm>
              <a:off x="1389" y="634"/>
              <a:ext cx="1209" cy="421"/>
            </a:xfrm>
            <a:prstGeom prst="roundRect">
              <a:avLst>
                <a:gd name="adj" fmla="val 16667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Total profit</a:t>
              </a:r>
            </a:p>
          </p:txBody>
        </p:sp>
      </p:grpSp>
      <p:sp>
        <p:nvSpPr>
          <p:cNvPr id="392226" name="Text Box 34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660066"/>
                </a:solidFill>
                <a:latin typeface="Arial" panose="020B0604020202020204" pitchFamily="34" charset="0"/>
              </a:rPr>
              <a:t>Profit maximising under monopoly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2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92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92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2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2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92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2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92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92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2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2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392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92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92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2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195" grpId="0" animBg="1"/>
      <p:bldP spid="392216" grpId="0" animBg="1"/>
      <p:bldP spid="392221" grpId="0" animBg="1"/>
      <p:bldP spid="39222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42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394245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The monopolist’s demand curve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downward sloping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 i="1">
                <a:solidFill>
                  <a:srgbClr val="737255"/>
                </a:solidFill>
              </a:rPr>
              <a:t>MR</a:t>
            </a:r>
            <a:r>
              <a:rPr lang="en-GB" altLang="en-US">
                <a:solidFill>
                  <a:srgbClr val="737255"/>
                </a:solidFill>
              </a:rPr>
              <a:t> below </a:t>
            </a:r>
            <a:r>
              <a:rPr lang="en-GB" altLang="en-US" i="1">
                <a:solidFill>
                  <a:srgbClr val="737255"/>
                </a:solidFill>
              </a:rPr>
              <a:t>AR</a:t>
            </a:r>
          </a:p>
          <a:p>
            <a:pPr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Equilibrium price and output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output where </a:t>
            </a:r>
            <a:r>
              <a:rPr lang="en-GB" altLang="en-US" i="1">
                <a:solidFill>
                  <a:srgbClr val="737255"/>
                </a:solidFill>
              </a:rPr>
              <a:t>MC = MR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price given by demand (</a:t>
            </a:r>
            <a:r>
              <a:rPr lang="en-GB" altLang="en-US" i="1">
                <a:solidFill>
                  <a:srgbClr val="737255"/>
                </a:solidFill>
              </a:rPr>
              <a:t>AR</a:t>
            </a:r>
            <a:r>
              <a:rPr lang="en-GB" altLang="en-US">
                <a:solidFill>
                  <a:srgbClr val="737255"/>
                </a:solidFill>
              </a:rPr>
              <a:t>) curve</a:t>
            </a:r>
          </a:p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/>
              <a:t>Limit pricing</a:t>
            </a:r>
          </a:p>
        </p:txBody>
      </p:sp>
    </p:spTree>
  </p:cSld>
  <p:clrMapOvr>
    <a:masterClrMapping/>
  </p:clrMapOvr>
  <p:transition spd="slow">
    <p:pull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ChangeArrowheads="1"/>
          </p:cNvSpPr>
          <p:nvPr/>
        </p:nvSpPr>
        <p:spPr bwMode="auto">
          <a:xfrm>
            <a:off x="1058863" y="900113"/>
            <a:ext cx="6880225" cy="5060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tx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GB" altLang="en-US" i="1" noProof="1">
              <a:latin typeface="Arial" panose="020B0604020202020204" pitchFamily="34" charset="0"/>
            </a:endParaRPr>
          </a:p>
        </p:txBody>
      </p:sp>
      <p:sp>
        <p:nvSpPr>
          <p:cNvPr id="396291" name="Line 3"/>
          <p:cNvSpPr>
            <a:spLocks noChangeShapeType="1"/>
          </p:cNvSpPr>
          <p:nvPr/>
        </p:nvSpPr>
        <p:spPr bwMode="auto">
          <a:xfrm>
            <a:off x="1058863" y="919163"/>
            <a:ext cx="0" cy="50419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2" name="Line 4"/>
          <p:cNvSpPr>
            <a:spLocks noChangeShapeType="1"/>
          </p:cNvSpPr>
          <p:nvPr/>
        </p:nvSpPr>
        <p:spPr bwMode="auto">
          <a:xfrm>
            <a:off x="1041400" y="5961063"/>
            <a:ext cx="69151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6293" name="Group 5"/>
          <p:cNvGrpSpPr>
            <a:grpSpLocks/>
          </p:cNvGrpSpPr>
          <p:nvPr/>
        </p:nvGrpSpPr>
        <p:grpSpPr bwMode="auto">
          <a:xfrm>
            <a:off x="1169988" y="1481138"/>
            <a:ext cx="5819775" cy="1446212"/>
            <a:chOff x="737" y="933"/>
            <a:chExt cx="3666" cy="911"/>
          </a:xfrm>
        </p:grpSpPr>
        <p:sp>
          <p:nvSpPr>
            <p:cNvPr id="396294" name="Arc 6"/>
            <p:cNvSpPr>
              <a:spLocks/>
            </p:cNvSpPr>
            <p:nvPr/>
          </p:nvSpPr>
          <p:spPr bwMode="auto">
            <a:xfrm flipH="1" flipV="1">
              <a:off x="737" y="933"/>
              <a:ext cx="2562" cy="911"/>
            </a:xfrm>
            <a:custGeom>
              <a:avLst/>
              <a:gdLst>
                <a:gd name="G0" fmla="+- 19959 0 0"/>
                <a:gd name="G1" fmla="+- 21600 0 0"/>
                <a:gd name="G2" fmla="+- 21600 0 0"/>
                <a:gd name="T0" fmla="*/ 0 w 41392"/>
                <a:gd name="T1" fmla="*/ 13342 h 21600"/>
                <a:gd name="T2" fmla="*/ 41392 w 41392"/>
                <a:gd name="T3" fmla="*/ 18917 h 21600"/>
                <a:gd name="T4" fmla="*/ 19959 w 41392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392" h="21600" fill="none" extrusionOk="0">
                  <a:moveTo>
                    <a:pt x="-1" y="13341"/>
                  </a:moveTo>
                  <a:cubicBezTo>
                    <a:pt x="3341" y="5266"/>
                    <a:pt x="11219" y="-1"/>
                    <a:pt x="19959" y="0"/>
                  </a:cubicBezTo>
                  <a:cubicBezTo>
                    <a:pt x="30850" y="0"/>
                    <a:pt x="40038" y="8109"/>
                    <a:pt x="41391" y="18917"/>
                  </a:cubicBezTo>
                </a:path>
                <a:path w="41392" h="21600" stroke="0" extrusionOk="0">
                  <a:moveTo>
                    <a:pt x="-1" y="13341"/>
                  </a:moveTo>
                  <a:cubicBezTo>
                    <a:pt x="3341" y="5266"/>
                    <a:pt x="11219" y="-1"/>
                    <a:pt x="19959" y="0"/>
                  </a:cubicBezTo>
                  <a:cubicBezTo>
                    <a:pt x="30850" y="0"/>
                    <a:pt x="40038" y="8109"/>
                    <a:pt x="41391" y="18917"/>
                  </a:cubicBezTo>
                  <a:lnTo>
                    <a:pt x="19959" y="21600"/>
                  </a:lnTo>
                  <a:close/>
                </a:path>
              </a:pathLst>
            </a:cu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6295" name="Text Box 7"/>
            <p:cNvSpPr txBox="1">
              <a:spLocks noChangeArrowheads="1"/>
            </p:cNvSpPr>
            <p:nvPr/>
          </p:nvSpPr>
          <p:spPr bwMode="auto">
            <a:xfrm>
              <a:off x="3298" y="1007"/>
              <a:ext cx="110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2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AC</a:t>
              </a:r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 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new entrant</a:t>
              </a:r>
              <a:endParaRPr lang="en-GB" altLang="en-US" i="1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396296" name="Group 8"/>
          <p:cNvGrpSpPr>
            <a:grpSpLocks/>
          </p:cNvGrpSpPr>
          <p:nvPr/>
        </p:nvGrpSpPr>
        <p:grpSpPr bwMode="auto">
          <a:xfrm>
            <a:off x="1262063" y="3078163"/>
            <a:ext cx="6626225" cy="1446212"/>
            <a:chOff x="795" y="1939"/>
            <a:chExt cx="4174" cy="911"/>
          </a:xfrm>
        </p:grpSpPr>
        <p:sp>
          <p:nvSpPr>
            <p:cNvPr id="396297" name="Arc 9"/>
            <p:cNvSpPr>
              <a:spLocks/>
            </p:cNvSpPr>
            <p:nvPr/>
          </p:nvSpPr>
          <p:spPr bwMode="auto">
            <a:xfrm flipH="1" flipV="1">
              <a:off x="795" y="1939"/>
              <a:ext cx="4023" cy="911"/>
            </a:xfrm>
            <a:custGeom>
              <a:avLst/>
              <a:gdLst>
                <a:gd name="G0" fmla="+- 19959 0 0"/>
                <a:gd name="G1" fmla="+- 21600 0 0"/>
                <a:gd name="G2" fmla="+- 21600 0 0"/>
                <a:gd name="T0" fmla="*/ 0 w 41556"/>
                <a:gd name="T1" fmla="*/ 13342 h 21600"/>
                <a:gd name="T2" fmla="*/ 41556 w 41556"/>
                <a:gd name="T3" fmla="*/ 21270 h 21600"/>
                <a:gd name="T4" fmla="*/ 19959 w 41556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556" h="21600" fill="none" extrusionOk="0">
                  <a:moveTo>
                    <a:pt x="-1" y="13341"/>
                  </a:moveTo>
                  <a:cubicBezTo>
                    <a:pt x="3341" y="5266"/>
                    <a:pt x="11219" y="-1"/>
                    <a:pt x="19959" y="0"/>
                  </a:cubicBezTo>
                  <a:cubicBezTo>
                    <a:pt x="31759" y="0"/>
                    <a:pt x="41376" y="9470"/>
                    <a:pt x="41556" y="21269"/>
                  </a:cubicBezTo>
                </a:path>
                <a:path w="41556" h="21600" stroke="0" extrusionOk="0">
                  <a:moveTo>
                    <a:pt x="-1" y="13341"/>
                  </a:moveTo>
                  <a:cubicBezTo>
                    <a:pt x="3341" y="5266"/>
                    <a:pt x="11219" y="-1"/>
                    <a:pt x="19959" y="0"/>
                  </a:cubicBezTo>
                  <a:cubicBezTo>
                    <a:pt x="31759" y="0"/>
                    <a:pt x="41376" y="9470"/>
                    <a:pt x="41556" y="21269"/>
                  </a:cubicBezTo>
                  <a:lnTo>
                    <a:pt x="19959" y="21600"/>
                  </a:lnTo>
                  <a:close/>
                </a:path>
              </a:pathLst>
            </a:cu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6298" name="Text Box 10"/>
            <p:cNvSpPr txBox="1">
              <a:spLocks noChangeArrowheads="1"/>
            </p:cNvSpPr>
            <p:nvPr/>
          </p:nvSpPr>
          <p:spPr bwMode="auto">
            <a:xfrm>
              <a:off x="3932" y="1974"/>
              <a:ext cx="103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2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AC</a:t>
              </a:r>
              <a:r>
                <a:rPr lang="en-GB" altLang="en-US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 monopolist</a:t>
              </a:r>
              <a:endParaRPr lang="en-GB" altLang="en-US" i="1">
                <a:solidFill>
                  <a:schemeClr val="tx2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396299" name="Text Box 11"/>
          <p:cNvSpPr txBox="1">
            <a:spLocks noChangeArrowheads="1"/>
          </p:cNvSpPr>
          <p:nvPr/>
        </p:nvSpPr>
        <p:spPr bwMode="auto">
          <a:xfrm>
            <a:off x="649288" y="741363"/>
            <a:ext cx="3397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£</a:t>
            </a:r>
          </a:p>
        </p:txBody>
      </p:sp>
      <p:sp>
        <p:nvSpPr>
          <p:cNvPr id="396300" name="Text Box 12"/>
          <p:cNvSpPr txBox="1">
            <a:spLocks noChangeArrowheads="1"/>
          </p:cNvSpPr>
          <p:nvPr/>
        </p:nvSpPr>
        <p:spPr bwMode="auto">
          <a:xfrm>
            <a:off x="631825" y="5943600"/>
            <a:ext cx="4016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6301" name="Text Box 13"/>
          <p:cNvSpPr txBox="1">
            <a:spLocks noChangeArrowheads="1"/>
          </p:cNvSpPr>
          <p:nvPr/>
        </p:nvSpPr>
        <p:spPr bwMode="auto">
          <a:xfrm>
            <a:off x="7634288" y="6013450"/>
            <a:ext cx="40163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Q</a:t>
            </a:r>
          </a:p>
        </p:txBody>
      </p:sp>
      <p:grpSp>
        <p:nvGrpSpPr>
          <p:cNvPr id="396302" name="Group 14"/>
          <p:cNvGrpSpPr>
            <a:grpSpLocks/>
          </p:cNvGrpSpPr>
          <p:nvPr/>
        </p:nvGrpSpPr>
        <p:grpSpPr bwMode="auto">
          <a:xfrm>
            <a:off x="525463" y="2687638"/>
            <a:ext cx="6161087" cy="396875"/>
            <a:chOff x="331" y="1693"/>
            <a:chExt cx="3881" cy="250"/>
          </a:xfrm>
        </p:grpSpPr>
        <p:sp>
          <p:nvSpPr>
            <p:cNvPr id="396303" name="Line 15"/>
            <p:cNvSpPr>
              <a:spLocks noChangeShapeType="1"/>
            </p:cNvSpPr>
            <p:nvPr/>
          </p:nvSpPr>
          <p:spPr bwMode="auto">
            <a:xfrm>
              <a:off x="667" y="1855"/>
              <a:ext cx="3545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6304" name="Text Box 16"/>
            <p:cNvSpPr txBox="1">
              <a:spLocks noChangeArrowheads="1"/>
            </p:cNvSpPr>
            <p:nvPr/>
          </p:nvSpPr>
          <p:spPr bwMode="auto">
            <a:xfrm>
              <a:off x="331" y="1693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tx2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i="1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L</a:t>
              </a:r>
              <a:endPara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396305" name="AutoShape 17"/>
          <p:cNvSpPr>
            <a:spLocks noChangeArrowheads="1"/>
          </p:cNvSpPr>
          <p:nvPr/>
        </p:nvSpPr>
        <p:spPr bwMode="auto">
          <a:xfrm>
            <a:off x="5638800" y="4648200"/>
            <a:ext cx="3422650" cy="1076325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Provided price is kept below the limit price (</a:t>
            </a:r>
            <a:r>
              <a:rPr lang="en-GB" altLang="en-US" sz="19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1900" baseline="-25000">
                <a:solidFill>
                  <a:schemeClr val="folHlink"/>
                </a:solidFill>
                <a:latin typeface="Arial" panose="020B0604020202020204" pitchFamily="34" charset="0"/>
              </a:rPr>
              <a:t>L</a:t>
            </a:r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), new firms cannot make a profit.</a:t>
            </a:r>
          </a:p>
        </p:txBody>
      </p:sp>
      <p:sp>
        <p:nvSpPr>
          <p:cNvPr id="396306" name="Text Box 18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 b="1">
                <a:solidFill>
                  <a:srgbClr val="004E4C"/>
                </a:solidFill>
                <a:latin typeface="Arial" panose="020B0604020202020204" pitchFamily="34" charset="0"/>
              </a:rPr>
              <a:t>Limit pricing</a:t>
            </a:r>
          </a:p>
        </p:txBody>
      </p:sp>
      <p:sp>
        <p:nvSpPr>
          <p:cNvPr id="2" name="Rectangle 1"/>
          <p:cNvSpPr/>
          <p:nvPr/>
        </p:nvSpPr>
        <p:spPr>
          <a:xfrm>
            <a:off x="1262063" y="47488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b="1" dirty="0"/>
              <a:t>Limit </a:t>
            </a:r>
            <a:r>
              <a:rPr lang="en-GB" sz="1200" b="1" dirty="0" smtClean="0"/>
              <a:t>pricing:  Where </a:t>
            </a:r>
            <a:r>
              <a:rPr lang="en-GB" sz="1200" b="1" dirty="0"/>
              <a:t>a monopolist (or </a:t>
            </a:r>
            <a:r>
              <a:rPr lang="en-GB" sz="1200" b="1" dirty="0" err="1"/>
              <a:t>oligopolist</a:t>
            </a:r>
            <a:r>
              <a:rPr lang="en-GB" sz="1200" b="1" dirty="0"/>
              <a:t>)</a:t>
            </a:r>
          </a:p>
          <a:p>
            <a:r>
              <a:rPr lang="en-GB" sz="1200" b="1" dirty="0"/>
              <a:t>charges a price below the short-run profit maximising</a:t>
            </a:r>
          </a:p>
          <a:p>
            <a:r>
              <a:rPr lang="en-GB" sz="1200" b="1" dirty="0"/>
              <a:t>level in order to deter new entrants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6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96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6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63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963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6305" grpId="0" animBg="1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3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398341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/>
              <a:t>Disadvantages of monopoly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high prices</a:t>
            </a:r>
            <a:r>
              <a:rPr lang="en-GB" altLang="en-US" sz="800"/>
              <a:t> </a:t>
            </a:r>
            <a:r>
              <a:rPr lang="en-GB" altLang="en-US"/>
              <a:t>/</a:t>
            </a:r>
            <a:r>
              <a:rPr lang="en-GB" altLang="en-US" sz="800"/>
              <a:t> </a:t>
            </a:r>
            <a:r>
              <a:rPr lang="en-GB" altLang="en-US"/>
              <a:t>low output: short run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98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98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98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98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41" grpId="0" build="p" bldLvl="2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/>
          <p:cNvSpPr>
            <a:spLocks noChangeArrowheads="1"/>
          </p:cNvSpPr>
          <p:nvPr/>
        </p:nvSpPr>
        <p:spPr bwMode="auto">
          <a:xfrm>
            <a:off x="1066800" y="941388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387" name="Line 3"/>
          <p:cNvSpPr>
            <a:spLocks noChangeShapeType="1"/>
          </p:cNvSpPr>
          <p:nvPr/>
        </p:nvSpPr>
        <p:spPr bwMode="auto">
          <a:xfrm flipV="1">
            <a:off x="3255963" y="3041650"/>
            <a:ext cx="0" cy="1881188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0388" name="Group 4"/>
          <p:cNvGrpSpPr>
            <a:grpSpLocks/>
          </p:cNvGrpSpPr>
          <p:nvPr/>
        </p:nvGrpSpPr>
        <p:grpSpPr bwMode="auto">
          <a:xfrm>
            <a:off x="1057275" y="1747838"/>
            <a:ext cx="7053263" cy="3681412"/>
            <a:chOff x="666" y="1101"/>
            <a:chExt cx="4443" cy="2319"/>
          </a:xfrm>
        </p:grpSpPr>
        <p:sp>
          <p:nvSpPr>
            <p:cNvPr id="400389" name="Line 5"/>
            <p:cNvSpPr>
              <a:spLocks noChangeShapeType="1"/>
            </p:cNvSpPr>
            <p:nvPr/>
          </p:nvSpPr>
          <p:spPr bwMode="auto">
            <a:xfrm>
              <a:off x="666" y="1101"/>
              <a:ext cx="4006" cy="2319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390" name="Rectangle 6"/>
            <p:cNvSpPr>
              <a:spLocks noChangeArrowheads="1"/>
            </p:cNvSpPr>
            <p:nvPr/>
          </p:nvSpPr>
          <p:spPr bwMode="auto">
            <a:xfrm>
              <a:off x="4369" y="2998"/>
              <a:ext cx="74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tx2"/>
                  </a:solidFill>
                  <a:latin typeface="Arial" panose="020B0604020202020204" pitchFamily="34" charset="0"/>
                </a:rPr>
                <a:t>AR = D</a:t>
              </a:r>
            </a:p>
          </p:txBody>
        </p:sp>
      </p:grpSp>
      <p:grpSp>
        <p:nvGrpSpPr>
          <p:cNvPr id="400391" name="Group 7"/>
          <p:cNvGrpSpPr>
            <a:grpSpLocks/>
          </p:cNvGrpSpPr>
          <p:nvPr/>
        </p:nvGrpSpPr>
        <p:grpSpPr bwMode="auto">
          <a:xfrm>
            <a:off x="2163763" y="569913"/>
            <a:ext cx="3046412" cy="4924425"/>
            <a:chOff x="1363" y="359"/>
            <a:chExt cx="1919" cy="3102"/>
          </a:xfrm>
        </p:grpSpPr>
        <p:sp>
          <p:nvSpPr>
            <p:cNvPr id="400392" name="Arc 8"/>
            <p:cNvSpPr>
              <a:spLocks/>
            </p:cNvSpPr>
            <p:nvPr/>
          </p:nvSpPr>
          <p:spPr bwMode="auto">
            <a:xfrm rot="480000">
              <a:off x="1363" y="359"/>
              <a:ext cx="1478" cy="3102"/>
            </a:xfrm>
            <a:custGeom>
              <a:avLst/>
              <a:gdLst>
                <a:gd name="G0" fmla="+- 5282 0 0"/>
                <a:gd name="G1" fmla="+- 0 0 0"/>
                <a:gd name="G2" fmla="+- 21600 0 0"/>
                <a:gd name="T0" fmla="*/ 26645 w 26645"/>
                <a:gd name="T1" fmla="*/ 3191 h 21600"/>
                <a:gd name="T2" fmla="*/ 0 w 26645"/>
                <a:gd name="T3" fmla="*/ 20944 h 21600"/>
                <a:gd name="T4" fmla="*/ 5282 w 26645"/>
                <a:gd name="T5" fmla="*/ 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645" h="21600" fill="none" extrusionOk="0">
                  <a:moveTo>
                    <a:pt x="26644" y="3190"/>
                  </a:moveTo>
                  <a:cubicBezTo>
                    <a:pt x="25064" y="13770"/>
                    <a:pt x="15978" y="21599"/>
                    <a:pt x="5282" y="21600"/>
                  </a:cubicBezTo>
                  <a:cubicBezTo>
                    <a:pt x="3501" y="21600"/>
                    <a:pt x="1726" y="21379"/>
                    <a:pt x="-1" y="20944"/>
                  </a:cubicBezTo>
                </a:path>
                <a:path w="26645" h="21600" stroke="0" extrusionOk="0">
                  <a:moveTo>
                    <a:pt x="26644" y="3190"/>
                  </a:moveTo>
                  <a:cubicBezTo>
                    <a:pt x="25064" y="13770"/>
                    <a:pt x="15978" y="21599"/>
                    <a:pt x="5282" y="21600"/>
                  </a:cubicBezTo>
                  <a:cubicBezTo>
                    <a:pt x="3501" y="21600"/>
                    <a:pt x="1726" y="21379"/>
                    <a:pt x="-1" y="20944"/>
                  </a:cubicBezTo>
                  <a:lnTo>
                    <a:pt x="5282" y="0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393" name="Rectangle 9"/>
            <p:cNvSpPr>
              <a:spLocks noChangeArrowheads="1"/>
            </p:cNvSpPr>
            <p:nvPr/>
          </p:nvSpPr>
          <p:spPr bwMode="auto">
            <a:xfrm>
              <a:off x="2814" y="628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MC </a:t>
              </a:r>
              <a:endParaRPr lang="en-GB" altLang="en-US" sz="2000">
                <a:solidFill>
                  <a:schemeClr val="accent2"/>
                </a:solidFill>
                <a:latin typeface="Arial" panose="020B0604020202020204" pitchFamily="34" charset="0"/>
              </a:endParaRPr>
            </a:p>
          </p:txBody>
        </p:sp>
      </p:grpSp>
      <p:grpSp>
        <p:nvGrpSpPr>
          <p:cNvPr id="400394" name="Group 10"/>
          <p:cNvGrpSpPr>
            <a:grpSpLocks/>
          </p:cNvGrpSpPr>
          <p:nvPr/>
        </p:nvGrpSpPr>
        <p:grpSpPr bwMode="auto">
          <a:xfrm>
            <a:off x="1069975" y="1760538"/>
            <a:ext cx="3744913" cy="4794250"/>
            <a:chOff x="674" y="1109"/>
            <a:chExt cx="2359" cy="3020"/>
          </a:xfrm>
        </p:grpSpPr>
        <p:sp>
          <p:nvSpPr>
            <p:cNvPr id="400395" name="Line 11"/>
            <p:cNvSpPr>
              <a:spLocks noChangeShapeType="1"/>
            </p:cNvSpPr>
            <p:nvPr/>
          </p:nvSpPr>
          <p:spPr bwMode="auto">
            <a:xfrm>
              <a:off x="674" y="1109"/>
              <a:ext cx="2110" cy="302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396" name="Rectangle 12"/>
            <p:cNvSpPr>
              <a:spLocks noChangeArrowheads="1"/>
            </p:cNvSpPr>
            <p:nvPr/>
          </p:nvSpPr>
          <p:spPr bwMode="auto">
            <a:xfrm>
              <a:off x="2618" y="3705"/>
              <a:ext cx="4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MR</a:t>
              </a:r>
            </a:p>
          </p:txBody>
        </p:sp>
      </p:grpSp>
      <p:sp>
        <p:nvSpPr>
          <p:cNvPr id="400397" name="Rectangle 13"/>
          <p:cNvSpPr>
            <a:spLocks noChangeArrowheads="1"/>
          </p:cNvSpPr>
          <p:nvPr/>
        </p:nvSpPr>
        <p:spPr bwMode="auto">
          <a:xfrm>
            <a:off x="581025" y="946150"/>
            <a:ext cx="4175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400398" name="Rectangle 14"/>
          <p:cNvSpPr>
            <a:spLocks noChangeArrowheads="1"/>
          </p:cNvSpPr>
          <p:nvPr/>
        </p:nvSpPr>
        <p:spPr bwMode="auto">
          <a:xfrm>
            <a:off x="7621588" y="6326188"/>
            <a:ext cx="4794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00399" name="Rectangle 15"/>
          <p:cNvSpPr>
            <a:spLocks noChangeArrowheads="1"/>
          </p:cNvSpPr>
          <p:nvPr/>
        </p:nvSpPr>
        <p:spPr bwMode="auto">
          <a:xfrm>
            <a:off x="682625" y="6315075"/>
            <a:ext cx="4016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0400" name="Line 16"/>
          <p:cNvSpPr>
            <a:spLocks noChangeShapeType="1"/>
          </p:cNvSpPr>
          <p:nvPr/>
        </p:nvSpPr>
        <p:spPr bwMode="auto">
          <a:xfrm flipV="1">
            <a:off x="3262313" y="4916488"/>
            <a:ext cx="0" cy="1335087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401" name="Oval 17"/>
          <p:cNvSpPr>
            <a:spLocks noChangeArrowheads="1"/>
          </p:cNvSpPr>
          <p:nvPr/>
        </p:nvSpPr>
        <p:spPr bwMode="auto">
          <a:xfrm>
            <a:off x="3205163" y="48387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402" name="Rectangle 18"/>
          <p:cNvSpPr>
            <a:spLocks noChangeArrowheads="1"/>
          </p:cNvSpPr>
          <p:nvPr/>
        </p:nvSpPr>
        <p:spPr bwMode="auto">
          <a:xfrm>
            <a:off x="3011488" y="629285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0403" name="Line 19"/>
          <p:cNvSpPr>
            <a:spLocks noChangeShapeType="1"/>
          </p:cNvSpPr>
          <p:nvPr/>
        </p:nvSpPr>
        <p:spPr bwMode="auto">
          <a:xfrm flipH="1">
            <a:off x="1068388" y="3028950"/>
            <a:ext cx="2193925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404" name="Rectangle 20"/>
          <p:cNvSpPr>
            <a:spLocks noChangeArrowheads="1"/>
          </p:cNvSpPr>
          <p:nvPr/>
        </p:nvSpPr>
        <p:spPr bwMode="auto">
          <a:xfrm>
            <a:off x="601663" y="2813050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0405" name="Line 21"/>
          <p:cNvSpPr>
            <a:spLocks noChangeShapeType="1"/>
          </p:cNvSpPr>
          <p:nvPr/>
        </p:nvSpPr>
        <p:spPr bwMode="auto">
          <a:xfrm>
            <a:off x="1066800" y="923925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406" name="Line 22"/>
          <p:cNvSpPr>
            <a:spLocks noChangeShapeType="1"/>
          </p:cNvSpPr>
          <p:nvPr/>
        </p:nvSpPr>
        <p:spPr bwMode="auto">
          <a:xfrm>
            <a:off x="1066800" y="6257925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407" name="Oval 23"/>
          <p:cNvSpPr>
            <a:spLocks noChangeArrowheads="1"/>
          </p:cNvSpPr>
          <p:nvPr/>
        </p:nvSpPr>
        <p:spPr bwMode="auto">
          <a:xfrm>
            <a:off x="3187700" y="2967038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0408" name="AutoShape 24" descr="Parchment"/>
          <p:cNvSpPr>
            <a:spLocks noChangeArrowheads="1"/>
          </p:cNvSpPr>
          <p:nvPr/>
        </p:nvSpPr>
        <p:spPr bwMode="auto">
          <a:xfrm>
            <a:off x="5888038" y="2089150"/>
            <a:ext cx="1570037" cy="642938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2200">
                <a:solidFill>
                  <a:schemeClr val="folHlink"/>
                </a:solidFill>
                <a:latin typeface="Comic Sans MS" panose="030F0702030302020204" pitchFamily="66" charset="0"/>
              </a:rPr>
              <a:t>Monopoly</a:t>
            </a:r>
          </a:p>
        </p:txBody>
      </p:sp>
      <p:sp>
        <p:nvSpPr>
          <p:cNvPr id="400409" name="Text Box 25"/>
          <p:cNvSpPr txBox="1">
            <a:spLocks noChangeArrowheads="1"/>
          </p:cNvSpPr>
          <p:nvPr/>
        </p:nvSpPr>
        <p:spPr bwMode="auto">
          <a:xfrm>
            <a:off x="0" y="0"/>
            <a:ext cx="9144000" cy="8477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2600" b="1">
                <a:solidFill>
                  <a:schemeClr val="folHlink"/>
                </a:solidFill>
                <a:latin typeface="Arial" panose="020B0604020202020204" pitchFamily="34" charset="0"/>
              </a:rPr>
              <a:t>Equilibrium of  industry under perfect competition</a:t>
            </a:r>
            <a:br>
              <a:rPr lang="en-GB" altLang="en-US" sz="2600" b="1">
                <a:solidFill>
                  <a:schemeClr val="folHlink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chemeClr val="folHlink"/>
                </a:solidFill>
                <a:latin typeface="Arial" panose="020B0604020202020204" pitchFamily="34" charset="0"/>
              </a:rPr>
              <a:t>and monopoly: </a:t>
            </a:r>
            <a: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  <a:t>with the same </a:t>
            </a:r>
            <a:r>
              <a:rPr lang="en-GB" altLang="en-US" sz="2600" b="1" i="1">
                <a:solidFill>
                  <a:schemeClr val="hlink"/>
                </a:solidFill>
                <a:latin typeface="Arial" panose="020B0604020202020204" pitchFamily="34" charset="0"/>
              </a:rPr>
              <a:t>MC</a:t>
            </a:r>
            <a: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  <a:t>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0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0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00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00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00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0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0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0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0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00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0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0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00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0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00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00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00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400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00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0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0387" grpId="0" animBg="1"/>
      <p:bldP spid="400400" grpId="0" animBg="1"/>
      <p:bldP spid="400401" grpId="0" animBg="1"/>
      <p:bldP spid="400402" grpId="0" autoUpdateAnimBg="0"/>
      <p:bldP spid="400403" grpId="0" animBg="1"/>
      <p:bldP spid="400404" grpId="0" autoUpdateAnimBg="0"/>
      <p:bldP spid="400407" grpId="0" animBg="1"/>
      <p:bldP spid="400408" grpId="0" animBg="1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1066800" y="941388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5" name="Rectangle 3"/>
          <p:cNvSpPr>
            <a:spLocks noChangeArrowheads="1"/>
          </p:cNvSpPr>
          <p:nvPr/>
        </p:nvSpPr>
        <p:spPr bwMode="auto">
          <a:xfrm>
            <a:off x="581025" y="946150"/>
            <a:ext cx="4175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402436" name="Rectangle 4"/>
          <p:cNvSpPr>
            <a:spLocks noChangeArrowheads="1"/>
          </p:cNvSpPr>
          <p:nvPr/>
        </p:nvSpPr>
        <p:spPr bwMode="auto">
          <a:xfrm>
            <a:off x="7621588" y="6326188"/>
            <a:ext cx="479425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02437" name="Rectangle 5"/>
          <p:cNvSpPr>
            <a:spLocks noChangeArrowheads="1"/>
          </p:cNvSpPr>
          <p:nvPr/>
        </p:nvSpPr>
        <p:spPr bwMode="auto">
          <a:xfrm>
            <a:off x="682625" y="6315075"/>
            <a:ext cx="401638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2438" name="Arc 6"/>
          <p:cNvSpPr>
            <a:spLocks/>
          </p:cNvSpPr>
          <p:nvPr/>
        </p:nvSpPr>
        <p:spPr bwMode="auto">
          <a:xfrm rot="480000">
            <a:off x="2163763" y="569913"/>
            <a:ext cx="2346325" cy="4924425"/>
          </a:xfrm>
          <a:custGeom>
            <a:avLst/>
            <a:gdLst>
              <a:gd name="G0" fmla="+- 5282 0 0"/>
              <a:gd name="G1" fmla="+- 0 0 0"/>
              <a:gd name="G2" fmla="+- 21600 0 0"/>
              <a:gd name="T0" fmla="*/ 26645 w 26645"/>
              <a:gd name="T1" fmla="*/ 3191 h 21600"/>
              <a:gd name="T2" fmla="*/ 0 w 26645"/>
              <a:gd name="T3" fmla="*/ 20944 h 21600"/>
              <a:gd name="T4" fmla="*/ 5282 w 26645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45" h="21600" fill="none" extrusionOk="0">
                <a:moveTo>
                  <a:pt x="26644" y="3190"/>
                </a:moveTo>
                <a:cubicBezTo>
                  <a:pt x="25064" y="13770"/>
                  <a:pt x="15978" y="21599"/>
                  <a:pt x="5282" y="21600"/>
                </a:cubicBezTo>
                <a:cubicBezTo>
                  <a:pt x="3501" y="21600"/>
                  <a:pt x="1726" y="21379"/>
                  <a:pt x="-1" y="20944"/>
                </a:cubicBezTo>
              </a:path>
              <a:path w="26645" h="21600" stroke="0" extrusionOk="0">
                <a:moveTo>
                  <a:pt x="26644" y="3190"/>
                </a:moveTo>
                <a:cubicBezTo>
                  <a:pt x="25064" y="13770"/>
                  <a:pt x="15978" y="21599"/>
                  <a:pt x="5282" y="21600"/>
                </a:cubicBezTo>
                <a:cubicBezTo>
                  <a:pt x="3501" y="21600"/>
                  <a:pt x="1726" y="21379"/>
                  <a:pt x="-1" y="20944"/>
                </a:cubicBezTo>
                <a:lnTo>
                  <a:pt x="5282" y="0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9" name="Rectangle 7"/>
          <p:cNvSpPr>
            <a:spLocks noChangeArrowheads="1"/>
          </p:cNvSpPr>
          <p:nvPr/>
        </p:nvSpPr>
        <p:spPr bwMode="auto">
          <a:xfrm>
            <a:off x="4467225" y="996950"/>
            <a:ext cx="304006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MC 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( = supply under </a:t>
            </a:r>
          </a:p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        perfect competition)</a:t>
            </a:r>
          </a:p>
        </p:txBody>
      </p:sp>
      <p:sp>
        <p:nvSpPr>
          <p:cNvPr id="402440" name="Line 8"/>
          <p:cNvSpPr>
            <a:spLocks noChangeShapeType="1"/>
          </p:cNvSpPr>
          <p:nvPr/>
        </p:nvSpPr>
        <p:spPr bwMode="auto">
          <a:xfrm flipV="1">
            <a:off x="3262313" y="3028950"/>
            <a:ext cx="0" cy="3222625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1" name="Line 9"/>
          <p:cNvSpPr>
            <a:spLocks noChangeShapeType="1"/>
          </p:cNvSpPr>
          <p:nvPr/>
        </p:nvSpPr>
        <p:spPr bwMode="auto">
          <a:xfrm>
            <a:off x="1069975" y="1760538"/>
            <a:ext cx="3349625" cy="479425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2" name="Oval 10"/>
          <p:cNvSpPr>
            <a:spLocks noChangeArrowheads="1"/>
          </p:cNvSpPr>
          <p:nvPr/>
        </p:nvSpPr>
        <p:spPr bwMode="auto">
          <a:xfrm>
            <a:off x="3205163" y="48387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3" name="Rectangle 11"/>
          <p:cNvSpPr>
            <a:spLocks noChangeArrowheads="1"/>
          </p:cNvSpPr>
          <p:nvPr/>
        </p:nvSpPr>
        <p:spPr bwMode="auto">
          <a:xfrm>
            <a:off x="3011488" y="629285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4" name="Rectangle 12"/>
          <p:cNvSpPr>
            <a:spLocks noChangeArrowheads="1"/>
          </p:cNvSpPr>
          <p:nvPr/>
        </p:nvSpPr>
        <p:spPr bwMode="auto">
          <a:xfrm>
            <a:off x="4156075" y="5881688"/>
            <a:ext cx="658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402445" name="Line 13"/>
          <p:cNvSpPr>
            <a:spLocks noChangeShapeType="1"/>
          </p:cNvSpPr>
          <p:nvPr/>
        </p:nvSpPr>
        <p:spPr bwMode="auto">
          <a:xfrm flipH="1">
            <a:off x="1068388" y="3028950"/>
            <a:ext cx="2193925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6" name="Line 14"/>
          <p:cNvSpPr>
            <a:spLocks noChangeShapeType="1"/>
          </p:cNvSpPr>
          <p:nvPr/>
        </p:nvSpPr>
        <p:spPr bwMode="auto">
          <a:xfrm>
            <a:off x="4103688" y="3522663"/>
            <a:ext cx="0" cy="2746375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7" name="Rectangle 15"/>
          <p:cNvSpPr>
            <a:spLocks noChangeArrowheads="1"/>
          </p:cNvSpPr>
          <p:nvPr/>
        </p:nvSpPr>
        <p:spPr bwMode="auto">
          <a:xfrm>
            <a:off x="601663" y="2813050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402448" name="Group 16"/>
          <p:cNvGrpSpPr>
            <a:grpSpLocks/>
          </p:cNvGrpSpPr>
          <p:nvPr/>
        </p:nvGrpSpPr>
        <p:grpSpPr bwMode="auto">
          <a:xfrm>
            <a:off x="574675" y="3363913"/>
            <a:ext cx="3538538" cy="396875"/>
            <a:chOff x="362" y="2119"/>
            <a:chExt cx="2229" cy="250"/>
          </a:xfrm>
        </p:grpSpPr>
        <p:sp>
          <p:nvSpPr>
            <p:cNvPr id="402449" name="Line 17"/>
            <p:cNvSpPr>
              <a:spLocks noChangeShapeType="1"/>
            </p:cNvSpPr>
            <p:nvPr/>
          </p:nvSpPr>
          <p:spPr bwMode="auto">
            <a:xfrm flipH="1">
              <a:off x="673" y="2219"/>
              <a:ext cx="1918" cy="0"/>
            </a:xfrm>
            <a:prstGeom prst="line">
              <a:avLst/>
            </a:prstGeom>
            <a:noFill/>
            <a:ln w="15875">
              <a:solidFill>
                <a:schemeClr val="tx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2450" name="Rectangle 18"/>
            <p:cNvSpPr>
              <a:spLocks noChangeArrowheads="1"/>
            </p:cNvSpPr>
            <p:nvPr/>
          </p:nvSpPr>
          <p:spPr bwMode="auto">
            <a:xfrm>
              <a:off x="362" y="2119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tx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02451" name="Rectangle 19"/>
          <p:cNvSpPr>
            <a:spLocks noChangeArrowheads="1"/>
          </p:cNvSpPr>
          <p:nvPr/>
        </p:nvSpPr>
        <p:spPr bwMode="auto">
          <a:xfrm>
            <a:off x="3857625" y="629761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2452" name="Line 20"/>
          <p:cNvSpPr>
            <a:spLocks noChangeShapeType="1"/>
          </p:cNvSpPr>
          <p:nvPr/>
        </p:nvSpPr>
        <p:spPr bwMode="auto">
          <a:xfrm>
            <a:off x="1057275" y="1747838"/>
            <a:ext cx="6359525" cy="368141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53" name="Oval 21"/>
          <p:cNvSpPr>
            <a:spLocks noChangeArrowheads="1"/>
          </p:cNvSpPr>
          <p:nvPr/>
        </p:nvSpPr>
        <p:spPr bwMode="auto">
          <a:xfrm>
            <a:off x="4037013" y="3460750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54" name="Line 22"/>
          <p:cNvSpPr>
            <a:spLocks noChangeShapeType="1"/>
          </p:cNvSpPr>
          <p:nvPr/>
        </p:nvSpPr>
        <p:spPr bwMode="auto">
          <a:xfrm>
            <a:off x="1066800" y="923925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55" name="Line 23"/>
          <p:cNvSpPr>
            <a:spLocks noChangeShapeType="1"/>
          </p:cNvSpPr>
          <p:nvPr/>
        </p:nvSpPr>
        <p:spPr bwMode="auto">
          <a:xfrm>
            <a:off x="1066800" y="6257925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56" name="Oval 24"/>
          <p:cNvSpPr>
            <a:spLocks noChangeArrowheads="1"/>
          </p:cNvSpPr>
          <p:nvPr/>
        </p:nvSpPr>
        <p:spPr bwMode="auto">
          <a:xfrm>
            <a:off x="3187700" y="2967038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57" name="Rectangle 25"/>
          <p:cNvSpPr>
            <a:spLocks noChangeArrowheads="1"/>
          </p:cNvSpPr>
          <p:nvPr/>
        </p:nvSpPr>
        <p:spPr bwMode="auto">
          <a:xfrm>
            <a:off x="6935788" y="4759325"/>
            <a:ext cx="1174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AR = D</a:t>
            </a:r>
          </a:p>
        </p:txBody>
      </p:sp>
      <p:sp>
        <p:nvSpPr>
          <p:cNvPr id="402458" name="AutoShape 26" descr="Parchment"/>
          <p:cNvSpPr>
            <a:spLocks noChangeArrowheads="1"/>
          </p:cNvSpPr>
          <p:nvPr/>
        </p:nvSpPr>
        <p:spPr bwMode="auto">
          <a:xfrm>
            <a:off x="5040313" y="2309813"/>
            <a:ext cx="2913062" cy="809625"/>
          </a:xfrm>
          <a:prstGeom prst="roundRect">
            <a:avLst>
              <a:gd name="adj" fmla="val 16667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2100">
                <a:solidFill>
                  <a:schemeClr val="folHlink"/>
                </a:solidFill>
                <a:latin typeface="Arial" panose="020B0604020202020204" pitchFamily="34" charset="0"/>
              </a:rPr>
              <a:t>Comparison with</a:t>
            </a:r>
          </a:p>
          <a:p>
            <a:pPr algn="ctr"/>
            <a:r>
              <a:rPr lang="en-GB" altLang="en-US" sz="2100">
                <a:solidFill>
                  <a:schemeClr val="folHlink"/>
                </a:solidFill>
                <a:latin typeface="Arial" panose="020B0604020202020204" pitchFamily="34" charset="0"/>
              </a:rPr>
              <a:t>perfect competition</a:t>
            </a:r>
          </a:p>
        </p:txBody>
      </p:sp>
      <p:sp>
        <p:nvSpPr>
          <p:cNvPr id="402459" name="Text Box 27"/>
          <p:cNvSpPr txBox="1">
            <a:spLocks noChangeArrowheads="1"/>
          </p:cNvSpPr>
          <p:nvPr/>
        </p:nvSpPr>
        <p:spPr bwMode="auto">
          <a:xfrm>
            <a:off x="0" y="0"/>
            <a:ext cx="9144000" cy="8477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2600" b="1">
                <a:solidFill>
                  <a:schemeClr val="folHlink"/>
                </a:solidFill>
                <a:latin typeface="Arial" panose="020B0604020202020204" pitchFamily="34" charset="0"/>
              </a:rPr>
              <a:t>Equilibrium of  industry under perfect competition</a:t>
            </a:r>
            <a:br>
              <a:rPr lang="en-GB" altLang="en-US" sz="2600" b="1">
                <a:solidFill>
                  <a:schemeClr val="folHlink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chemeClr val="folHlink"/>
                </a:solidFill>
                <a:latin typeface="Arial" panose="020B0604020202020204" pitchFamily="34" charset="0"/>
              </a:rPr>
              <a:t>and monopoly: </a:t>
            </a:r>
            <a: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  <a:t>with the same </a:t>
            </a:r>
            <a:r>
              <a:rPr lang="en-GB" altLang="en-US" sz="2600" b="1" i="1">
                <a:solidFill>
                  <a:schemeClr val="hlink"/>
                </a:solidFill>
                <a:latin typeface="Arial" panose="020B0604020202020204" pitchFamily="34" charset="0"/>
              </a:rPr>
              <a:t>MC</a:t>
            </a:r>
            <a:r>
              <a:rPr lang="en-GB" altLang="en-US" sz="2600" b="1">
                <a:solidFill>
                  <a:schemeClr val="hlink"/>
                </a:solidFill>
                <a:latin typeface="Arial" panose="020B0604020202020204" pitchFamily="34" charset="0"/>
              </a:rPr>
              <a:t>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2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2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2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2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2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2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02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2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2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402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2446" grpId="0" animBg="1"/>
      <p:bldP spid="402451" grpId="0" autoUpdateAnimBg="0"/>
      <p:bldP spid="402453" grpId="0" animBg="1"/>
      <p:bldP spid="402458" grpId="0" animBg="1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404485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1204913"/>
          </a:xfrm>
        </p:spPr>
        <p:txBody>
          <a:bodyPr/>
          <a:lstStyle/>
          <a:p>
            <a:pPr>
              <a:lnSpc>
                <a:spcPct val="100000"/>
              </a:lnSpc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Disadvantages of monopoly</a:t>
            </a:r>
          </a:p>
          <a:p>
            <a:pPr lvl="1">
              <a:lnSpc>
                <a:spcPct val="100000"/>
              </a:lnSpc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high prices</a:t>
            </a:r>
            <a:r>
              <a:rPr lang="en-GB" altLang="en-US" sz="800">
                <a:solidFill>
                  <a:srgbClr val="737255"/>
                </a:solidFill>
              </a:rPr>
              <a:t> </a:t>
            </a:r>
            <a:r>
              <a:rPr lang="en-GB" altLang="en-US">
                <a:solidFill>
                  <a:srgbClr val="737255"/>
                </a:solidFill>
              </a:rPr>
              <a:t>/</a:t>
            </a:r>
            <a:r>
              <a:rPr lang="en-GB" altLang="en-US" sz="800">
                <a:solidFill>
                  <a:srgbClr val="737255"/>
                </a:solidFill>
              </a:rPr>
              <a:t> </a:t>
            </a:r>
            <a:r>
              <a:rPr lang="en-GB" altLang="en-US">
                <a:solidFill>
                  <a:srgbClr val="737255"/>
                </a:solidFill>
              </a:rPr>
              <a:t>low output: short run</a:t>
            </a:r>
          </a:p>
        </p:txBody>
      </p:sp>
      <p:sp>
        <p:nvSpPr>
          <p:cNvPr id="404486" name="Rectangle 6"/>
          <p:cNvSpPr>
            <a:spLocks/>
          </p:cNvSpPr>
          <p:nvPr/>
        </p:nvSpPr>
        <p:spPr bwMode="auto">
          <a:xfrm>
            <a:off x="301625" y="2627313"/>
            <a:ext cx="8534400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</a:pPr>
            <a:r>
              <a:rPr lang="en-GB" altLang="en-US"/>
              <a:t>high prices</a:t>
            </a:r>
            <a:r>
              <a:rPr lang="en-GB" altLang="en-US" sz="800"/>
              <a:t> </a:t>
            </a:r>
            <a:r>
              <a:rPr lang="en-GB" altLang="en-US"/>
              <a:t>/</a:t>
            </a:r>
            <a:r>
              <a:rPr lang="en-GB" altLang="en-US" sz="800"/>
              <a:t> </a:t>
            </a:r>
            <a:r>
              <a:rPr lang="en-GB" altLang="en-US"/>
              <a:t>low output: long run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lack of incentive to innovate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X-inefficiency</a:t>
            </a:r>
          </a:p>
          <a:p>
            <a:pPr>
              <a:lnSpc>
                <a:spcPct val="100000"/>
              </a:lnSpc>
            </a:pPr>
            <a:r>
              <a:rPr lang="en-GB" altLang="en-US"/>
              <a:t>Advantages of monopoly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economies of scale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44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044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044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044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044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044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044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044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4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044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044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4486" grpId="0" build="p" bldLvl="2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2"/>
          <p:cNvSpPr>
            <a:spLocks noChangeArrowheads="1"/>
          </p:cNvSpPr>
          <p:nvPr/>
        </p:nvSpPr>
        <p:spPr bwMode="auto">
          <a:xfrm>
            <a:off x="1066800" y="9271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1" name="Rectangle 3"/>
          <p:cNvSpPr>
            <a:spLocks noChangeArrowheads="1"/>
          </p:cNvSpPr>
          <p:nvPr/>
        </p:nvSpPr>
        <p:spPr bwMode="auto">
          <a:xfrm>
            <a:off x="581025" y="9493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406532" name="Rectangle 4"/>
          <p:cNvSpPr>
            <a:spLocks noChangeArrowheads="1"/>
          </p:cNvSpPr>
          <p:nvPr/>
        </p:nvSpPr>
        <p:spPr bwMode="auto">
          <a:xfrm>
            <a:off x="7621588" y="6329363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06533" name="Rectangle 5"/>
          <p:cNvSpPr>
            <a:spLocks noChangeArrowheads="1"/>
          </p:cNvSpPr>
          <p:nvPr/>
        </p:nvSpPr>
        <p:spPr bwMode="auto">
          <a:xfrm>
            <a:off x="682625" y="63182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6534" name="Arc 6"/>
          <p:cNvSpPr>
            <a:spLocks/>
          </p:cNvSpPr>
          <p:nvPr/>
        </p:nvSpPr>
        <p:spPr bwMode="auto">
          <a:xfrm rot="480000">
            <a:off x="2687638" y="1663700"/>
            <a:ext cx="2549525" cy="4044950"/>
          </a:xfrm>
          <a:custGeom>
            <a:avLst/>
            <a:gdLst>
              <a:gd name="G0" fmla="+- 5277 0 0"/>
              <a:gd name="G1" fmla="+- 0 0 0"/>
              <a:gd name="G2" fmla="+- 21600 0 0"/>
              <a:gd name="T0" fmla="*/ 26640 w 26640"/>
              <a:gd name="T1" fmla="*/ 3189 h 21600"/>
              <a:gd name="T2" fmla="*/ 0 w 26640"/>
              <a:gd name="T3" fmla="*/ 20945 h 21600"/>
              <a:gd name="T4" fmla="*/ 5277 w 2664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40" h="21600" fill="none" extrusionOk="0">
                <a:moveTo>
                  <a:pt x="26640" y="3189"/>
                </a:moveTo>
                <a:cubicBezTo>
                  <a:pt x="25060" y="13769"/>
                  <a:pt x="15974" y="21599"/>
                  <a:pt x="5277" y="21600"/>
                </a:cubicBezTo>
                <a:cubicBezTo>
                  <a:pt x="3497" y="21600"/>
                  <a:pt x="1725" y="21380"/>
                  <a:pt x="-1" y="20945"/>
                </a:cubicBezTo>
              </a:path>
              <a:path w="26640" h="21600" stroke="0" extrusionOk="0">
                <a:moveTo>
                  <a:pt x="26640" y="3189"/>
                </a:moveTo>
                <a:cubicBezTo>
                  <a:pt x="25060" y="13769"/>
                  <a:pt x="15974" y="21599"/>
                  <a:pt x="5277" y="21600"/>
                </a:cubicBezTo>
                <a:cubicBezTo>
                  <a:pt x="3497" y="21600"/>
                  <a:pt x="1725" y="21380"/>
                  <a:pt x="-1" y="20945"/>
                </a:cubicBezTo>
                <a:lnTo>
                  <a:pt x="5277" y="0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5" name="Line 7"/>
          <p:cNvSpPr>
            <a:spLocks noChangeShapeType="1"/>
          </p:cNvSpPr>
          <p:nvPr/>
        </p:nvSpPr>
        <p:spPr bwMode="auto">
          <a:xfrm>
            <a:off x="1069975" y="1763713"/>
            <a:ext cx="4184650" cy="4479925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6" name="Rectangle 8"/>
          <p:cNvSpPr>
            <a:spLocks noChangeArrowheads="1"/>
          </p:cNvSpPr>
          <p:nvPr/>
        </p:nvSpPr>
        <p:spPr bwMode="auto">
          <a:xfrm>
            <a:off x="3860800" y="63293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37" name="Rectangle 9"/>
          <p:cNvSpPr>
            <a:spLocks noChangeArrowheads="1"/>
          </p:cNvSpPr>
          <p:nvPr/>
        </p:nvSpPr>
        <p:spPr bwMode="auto">
          <a:xfrm>
            <a:off x="5153025" y="5805488"/>
            <a:ext cx="658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406538" name="Line 10"/>
          <p:cNvSpPr>
            <a:spLocks noChangeShapeType="1"/>
          </p:cNvSpPr>
          <p:nvPr/>
        </p:nvSpPr>
        <p:spPr bwMode="auto">
          <a:xfrm>
            <a:off x="4119563" y="3525838"/>
            <a:ext cx="0" cy="2746375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9" name="Line 11"/>
          <p:cNvSpPr>
            <a:spLocks noChangeShapeType="1"/>
          </p:cNvSpPr>
          <p:nvPr/>
        </p:nvSpPr>
        <p:spPr bwMode="auto">
          <a:xfrm flipH="1">
            <a:off x="1068388" y="3525838"/>
            <a:ext cx="3044825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0" name="Rectangle 12"/>
          <p:cNvSpPr>
            <a:spLocks noChangeArrowheads="1"/>
          </p:cNvSpPr>
          <p:nvPr/>
        </p:nvSpPr>
        <p:spPr bwMode="auto">
          <a:xfrm>
            <a:off x="576263" y="332581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1" name="Line 13"/>
          <p:cNvSpPr>
            <a:spLocks noChangeShapeType="1"/>
          </p:cNvSpPr>
          <p:nvPr/>
        </p:nvSpPr>
        <p:spPr bwMode="auto">
          <a:xfrm>
            <a:off x="1057275" y="1751013"/>
            <a:ext cx="6359525" cy="368141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2" name="Line 14"/>
          <p:cNvSpPr>
            <a:spLocks noChangeShapeType="1"/>
          </p:cNvSpPr>
          <p:nvPr/>
        </p:nvSpPr>
        <p:spPr bwMode="auto">
          <a:xfrm>
            <a:off x="1066800" y="9271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3" name="Rectangle 15"/>
          <p:cNvSpPr>
            <a:spLocks noChangeArrowheads="1"/>
          </p:cNvSpPr>
          <p:nvPr/>
        </p:nvSpPr>
        <p:spPr bwMode="auto">
          <a:xfrm>
            <a:off x="5084763" y="1957388"/>
            <a:ext cx="153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MC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monopoly</a:t>
            </a:r>
          </a:p>
        </p:txBody>
      </p:sp>
      <p:sp>
        <p:nvSpPr>
          <p:cNvPr id="406544" name="Oval 16"/>
          <p:cNvSpPr>
            <a:spLocks noChangeArrowheads="1"/>
          </p:cNvSpPr>
          <p:nvPr/>
        </p:nvSpPr>
        <p:spPr bwMode="auto">
          <a:xfrm>
            <a:off x="4059238" y="50038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sz="2400" noProof="1">
              <a:solidFill>
                <a:srgbClr val="FF9999"/>
              </a:solidFill>
            </a:endParaRPr>
          </a:p>
        </p:txBody>
      </p:sp>
      <p:sp>
        <p:nvSpPr>
          <p:cNvPr id="406545" name="Line 17"/>
          <p:cNvSpPr>
            <a:spLocks noChangeShapeType="1"/>
          </p:cNvSpPr>
          <p:nvPr/>
        </p:nvSpPr>
        <p:spPr bwMode="auto">
          <a:xfrm>
            <a:off x="1066800" y="62611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6" name="Oval 18"/>
          <p:cNvSpPr>
            <a:spLocks noChangeArrowheads="1"/>
          </p:cNvSpPr>
          <p:nvPr/>
        </p:nvSpPr>
        <p:spPr bwMode="auto">
          <a:xfrm>
            <a:off x="4051300" y="3471863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7" name="Rectangle 19"/>
          <p:cNvSpPr>
            <a:spLocks noChangeArrowheads="1"/>
          </p:cNvSpPr>
          <p:nvPr/>
        </p:nvSpPr>
        <p:spPr bwMode="auto">
          <a:xfrm>
            <a:off x="6935788" y="4762500"/>
            <a:ext cx="1174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AR = D</a:t>
            </a:r>
          </a:p>
        </p:txBody>
      </p:sp>
      <p:sp>
        <p:nvSpPr>
          <p:cNvPr id="406548" name="Text Box 20"/>
          <p:cNvSpPr txBox="1">
            <a:spLocks noChangeArrowheads="1"/>
          </p:cNvSpPr>
          <p:nvPr/>
        </p:nvSpPr>
        <p:spPr bwMode="auto">
          <a:xfrm>
            <a:off x="0" y="0"/>
            <a:ext cx="9144000" cy="8477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Equilibrium of  industry under perfect competition</a:t>
            </a:r>
            <a:b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and monopoly: </a:t>
            </a:r>
            <a:r>
              <a:rPr lang="en-GB" altLang="en-US" sz="2600" b="1">
                <a:solidFill>
                  <a:schemeClr val="tx2"/>
                </a:solidFill>
                <a:latin typeface="Arial" panose="020B0604020202020204" pitchFamily="34" charset="0"/>
              </a:rPr>
              <a:t>with different </a:t>
            </a:r>
            <a:r>
              <a:rPr lang="en-GB" altLang="en-US" sz="2600" b="1" i="1">
                <a:solidFill>
                  <a:schemeClr val="tx2"/>
                </a:solidFill>
                <a:latin typeface="Arial" panose="020B0604020202020204" pitchFamily="34" charset="0"/>
              </a:rPr>
              <a:t>MC</a:t>
            </a:r>
            <a:r>
              <a:rPr lang="en-GB" altLang="en-US" sz="2600" b="1">
                <a:solidFill>
                  <a:schemeClr val="tx2"/>
                </a:solidFill>
                <a:latin typeface="Arial" panose="020B0604020202020204" pitchFamily="34" charset="0"/>
              </a:rPr>
              <a:t> curves</a:t>
            </a:r>
          </a:p>
        </p:txBody>
      </p:sp>
    </p:spTree>
  </p:cSld>
  <p:clrMapOvr>
    <a:masterClrMapping/>
  </p:clrMapOvr>
  <p:transition spd="slow">
    <p:pull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ChangeArrowheads="1"/>
          </p:cNvSpPr>
          <p:nvPr/>
        </p:nvSpPr>
        <p:spPr bwMode="auto">
          <a:xfrm>
            <a:off x="581025" y="9493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408579" name="Rectangle 3"/>
          <p:cNvSpPr>
            <a:spLocks noChangeArrowheads="1"/>
          </p:cNvSpPr>
          <p:nvPr/>
        </p:nvSpPr>
        <p:spPr bwMode="auto">
          <a:xfrm>
            <a:off x="1066800" y="9271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0" name="Rectangle 4"/>
          <p:cNvSpPr>
            <a:spLocks noChangeArrowheads="1"/>
          </p:cNvSpPr>
          <p:nvPr/>
        </p:nvSpPr>
        <p:spPr bwMode="auto">
          <a:xfrm>
            <a:off x="7621588" y="6329363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08581" name="Rectangle 5"/>
          <p:cNvSpPr>
            <a:spLocks noChangeArrowheads="1"/>
          </p:cNvSpPr>
          <p:nvPr/>
        </p:nvSpPr>
        <p:spPr bwMode="auto">
          <a:xfrm>
            <a:off x="682625" y="63182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8582" name="Arc 6"/>
          <p:cNvSpPr>
            <a:spLocks/>
          </p:cNvSpPr>
          <p:nvPr/>
        </p:nvSpPr>
        <p:spPr bwMode="auto">
          <a:xfrm rot="480000">
            <a:off x="2687638" y="1663700"/>
            <a:ext cx="2549525" cy="4044950"/>
          </a:xfrm>
          <a:custGeom>
            <a:avLst/>
            <a:gdLst>
              <a:gd name="G0" fmla="+- 5277 0 0"/>
              <a:gd name="G1" fmla="+- 0 0 0"/>
              <a:gd name="G2" fmla="+- 21600 0 0"/>
              <a:gd name="T0" fmla="*/ 26640 w 26640"/>
              <a:gd name="T1" fmla="*/ 3189 h 21600"/>
              <a:gd name="T2" fmla="*/ 0 w 26640"/>
              <a:gd name="T3" fmla="*/ 20945 h 21600"/>
              <a:gd name="T4" fmla="*/ 5277 w 2664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40" h="21600" fill="none" extrusionOk="0">
                <a:moveTo>
                  <a:pt x="26640" y="3189"/>
                </a:moveTo>
                <a:cubicBezTo>
                  <a:pt x="25060" y="13769"/>
                  <a:pt x="15974" y="21599"/>
                  <a:pt x="5277" y="21600"/>
                </a:cubicBezTo>
                <a:cubicBezTo>
                  <a:pt x="3497" y="21600"/>
                  <a:pt x="1725" y="21380"/>
                  <a:pt x="-1" y="20945"/>
                </a:cubicBezTo>
              </a:path>
              <a:path w="26640" h="21600" stroke="0" extrusionOk="0">
                <a:moveTo>
                  <a:pt x="26640" y="3189"/>
                </a:moveTo>
                <a:cubicBezTo>
                  <a:pt x="25060" y="13769"/>
                  <a:pt x="15974" y="21599"/>
                  <a:pt x="5277" y="21600"/>
                </a:cubicBezTo>
                <a:cubicBezTo>
                  <a:pt x="3497" y="21600"/>
                  <a:pt x="1725" y="21380"/>
                  <a:pt x="-1" y="20945"/>
                </a:cubicBezTo>
                <a:lnTo>
                  <a:pt x="5277" y="0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3" name="Rectangle 7"/>
          <p:cNvSpPr>
            <a:spLocks noChangeArrowheads="1"/>
          </p:cNvSpPr>
          <p:nvPr/>
        </p:nvSpPr>
        <p:spPr bwMode="auto">
          <a:xfrm>
            <a:off x="3103563" y="936625"/>
            <a:ext cx="37750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MC </a:t>
            </a:r>
            <a:r>
              <a:rPr lang="en-GB" altLang="en-US" sz="2200">
                <a:solidFill>
                  <a:schemeClr val="tx2"/>
                </a:solidFill>
                <a:latin typeface="Arial" panose="020B0604020202020204" pitchFamily="34" charset="0"/>
              </a:rPr>
              <a:t>( = supply)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perfect competition</a:t>
            </a:r>
          </a:p>
        </p:txBody>
      </p:sp>
      <p:sp>
        <p:nvSpPr>
          <p:cNvPr id="408584" name="Line 8"/>
          <p:cNvSpPr>
            <a:spLocks noChangeShapeType="1"/>
          </p:cNvSpPr>
          <p:nvPr/>
        </p:nvSpPr>
        <p:spPr bwMode="auto">
          <a:xfrm flipV="1">
            <a:off x="2930525" y="2844800"/>
            <a:ext cx="0" cy="3419475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5" name="Line 9"/>
          <p:cNvSpPr>
            <a:spLocks noChangeShapeType="1"/>
          </p:cNvSpPr>
          <p:nvPr/>
        </p:nvSpPr>
        <p:spPr bwMode="auto">
          <a:xfrm>
            <a:off x="1069975" y="1763713"/>
            <a:ext cx="4184650" cy="4479925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6" name="Rectangle 10"/>
          <p:cNvSpPr>
            <a:spLocks noChangeArrowheads="1"/>
          </p:cNvSpPr>
          <p:nvPr/>
        </p:nvSpPr>
        <p:spPr bwMode="auto">
          <a:xfrm>
            <a:off x="3860800" y="63293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587" name="Rectangle 11"/>
          <p:cNvSpPr>
            <a:spLocks noChangeArrowheads="1"/>
          </p:cNvSpPr>
          <p:nvPr/>
        </p:nvSpPr>
        <p:spPr bwMode="auto">
          <a:xfrm>
            <a:off x="5153025" y="5805488"/>
            <a:ext cx="658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408588" name="Line 12"/>
          <p:cNvSpPr>
            <a:spLocks noChangeShapeType="1"/>
          </p:cNvSpPr>
          <p:nvPr/>
        </p:nvSpPr>
        <p:spPr bwMode="auto">
          <a:xfrm flipH="1">
            <a:off x="1076325" y="2844800"/>
            <a:ext cx="1846263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89" name="Line 13"/>
          <p:cNvSpPr>
            <a:spLocks noChangeShapeType="1"/>
          </p:cNvSpPr>
          <p:nvPr/>
        </p:nvSpPr>
        <p:spPr bwMode="auto">
          <a:xfrm>
            <a:off x="4119563" y="3525838"/>
            <a:ext cx="0" cy="2746375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0" name="Line 14"/>
          <p:cNvSpPr>
            <a:spLocks noChangeShapeType="1"/>
          </p:cNvSpPr>
          <p:nvPr/>
        </p:nvSpPr>
        <p:spPr bwMode="auto">
          <a:xfrm flipH="1">
            <a:off x="1068388" y="3525838"/>
            <a:ext cx="3044825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1" name="Rectangle 15"/>
          <p:cNvSpPr>
            <a:spLocks noChangeArrowheads="1"/>
          </p:cNvSpPr>
          <p:nvPr/>
        </p:nvSpPr>
        <p:spPr bwMode="auto">
          <a:xfrm>
            <a:off x="576263" y="332581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8592" name="Rectangle 16"/>
          <p:cNvSpPr>
            <a:spLocks noChangeArrowheads="1"/>
          </p:cNvSpPr>
          <p:nvPr/>
        </p:nvSpPr>
        <p:spPr bwMode="auto">
          <a:xfrm>
            <a:off x="590550" y="2643188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8593" name="Rectangle 17"/>
          <p:cNvSpPr>
            <a:spLocks noChangeArrowheads="1"/>
          </p:cNvSpPr>
          <p:nvPr/>
        </p:nvSpPr>
        <p:spPr bwMode="auto">
          <a:xfrm>
            <a:off x="2660650" y="6313488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8594" name="Line 18"/>
          <p:cNvSpPr>
            <a:spLocks noChangeShapeType="1"/>
          </p:cNvSpPr>
          <p:nvPr/>
        </p:nvSpPr>
        <p:spPr bwMode="auto">
          <a:xfrm>
            <a:off x="1057275" y="1751013"/>
            <a:ext cx="6359525" cy="368141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5" name="Line 19"/>
          <p:cNvSpPr>
            <a:spLocks noChangeShapeType="1"/>
          </p:cNvSpPr>
          <p:nvPr/>
        </p:nvSpPr>
        <p:spPr bwMode="auto">
          <a:xfrm>
            <a:off x="1066800" y="9271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6" name="Arc 20"/>
          <p:cNvSpPr>
            <a:spLocks/>
          </p:cNvSpPr>
          <p:nvPr/>
        </p:nvSpPr>
        <p:spPr bwMode="auto">
          <a:xfrm rot="480000">
            <a:off x="1690688" y="835025"/>
            <a:ext cx="1654175" cy="2924175"/>
          </a:xfrm>
          <a:custGeom>
            <a:avLst/>
            <a:gdLst>
              <a:gd name="G0" fmla="+- 5294 0 0"/>
              <a:gd name="G1" fmla="+- 0 0 0"/>
              <a:gd name="G2" fmla="+- 21600 0 0"/>
              <a:gd name="T0" fmla="*/ 26657 w 26657"/>
              <a:gd name="T1" fmla="*/ 3194 h 21600"/>
              <a:gd name="T2" fmla="*/ 0 w 26657"/>
              <a:gd name="T3" fmla="*/ 20941 h 21600"/>
              <a:gd name="T4" fmla="*/ 5294 w 26657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57" h="21600" fill="none" extrusionOk="0">
                <a:moveTo>
                  <a:pt x="26656" y="3193"/>
                </a:moveTo>
                <a:cubicBezTo>
                  <a:pt x="25074" y="13772"/>
                  <a:pt x="15989" y="21599"/>
                  <a:pt x="5294" y="21600"/>
                </a:cubicBezTo>
                <a:cubicBezTo>
                  <a:pt x="3508" y="21600"/>
                  <a:pt x="1730" y="21378"/>
                  <a:pt x="-1" y="20941"/>
                </a:cubicBezTo>
              </a:path>
              <a:path w="26657" h="21600" stroke="0" extrusionOk="0">
                <a:moveTo>
                  <a:pt x="26656" y="3193"/>
                </a:moveTo>
                <a:cubicBezTo>
                  <a:pt x="25074" y="13772"/>
                  <a:pt x="15989" y="21599"/>
                  <a:pt x="5294" y="21600"/>
                </a:cubicBezTo>
                <a:cubicBezTo>
                  <a:pt x="3508" y="21600"/>
                  <a:pt x="1730" y="21378"/>
                  <a:pt x="-1" y="20941"/>
                </a:cubicBezTo>
                <a:lnTo>
                  <a:pt x="5294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7" name="Rectangle 21"/>
          <p:cNvSpPr>
            <a:spLocks noChangeArrowheads="1"/>
          </p:cNvSpPr>
          <p:nvPr/>
        </p:nvSpPr>
        <p:spPr bwMode="auto">
          <a:xfrm>
            <a:off x="5084763" y="1957388"/>
            <a:ext cx="153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MC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monopoly</a:t>
            </a:r>
          </a:p>
        </p:txBody>
      </p:sp>
      <p:sp>
        <p:nvSpPr>
          <p:cNvPr id="408598" name="Oval 22"/>
          <p:cNvSpPr>
            <a:spLocks noChangeArrowheads="1"/>
          </p:cNvSpPr>
          <p:nvPr/>
        </p:nvSpPr>
        <p:spPr bwMode="auto">
          <a:xfrm>
            <a:off x="2865438" y="2784475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599" name="Line 23"/>
          <p:cNvSpPr>
            <a:spLocks noChangeShapeType="1"/>
          </p:cNvSpPr>
          <p:nvPr/>
        </p:nvSpPr>
        <p:spPr bwMode="auto">
          <a:xfrm>
            <a:off x="1066800" y="62611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0" name="Oval 24"/>
          <p:cNvSpPr>
            <a:spLocks noChangeArrowheads="1"/>
          </p:cNvSpPr>
          <p:nvPr/>
        </p:nvSpPr>
        <p:spPr bwMode="auto">
          <a:xfrm>
            <a:off x="4051300" y="3471863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1" name="Rectangle 25"/>
          <p:cNvSpPr>
            <a:spLocks noChangeArrowheads="1"/>
          </p:cNvSpPr>
          <p:nvPr/>
        </p:nvSpPr>
        <p:spPr bwMode="auto">
          <a:xfrm>
            <a:off x="6935788" y="4762500"/>
            <a:ext cx="1174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AR = D</a:t>
            </a:r>
          </a:p>
        </p:txBody>
      </p:sp>
      <p:sp>
        <p:nvSpPr>
          <p:cNvPr id="408602" name="Oval 26"/>
          <p:cNvSpPr>
            <a:spLocks noChangeArrowheads="1"/>
          </p:cNvSpPr>
          <p:nvPr/>
        </p:nvSpPr>
        <p:spPr bwMode="auto">
          <a:xfrm>
            <a:off x="4059238" y="50038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sz="2400" noProof="1">
              <a:solidFill>
                <a:srgbClr val="FF9999"/>
              </a:solidFill>
            </a:endParaRPr>
          </a:p>
        </p:txBody>
      </p:sp>
      <p:sp>
        <p:nvSpPr>
          <p:cNvPr id="408603" name="Oval 27"/>
          <p:cNvSpPr>
            <a:spLocks noChangeArrowheads="1"/>
          </p:cNvSpPr>
          <p:nvPr/>
        </p:nvSpPr>
        <p:spPr bwMode="auto">
          <a:xfrm>
            <a:off x="2863850" y="3709988"/>
            <a:ext cx="127000" cy="127000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8604" name="Rectangle 28"/>
          <p:cNvSpPr>
            <a:spLocks noChangeArrowheads="1"/>
          </p:cNvSpPr>
          <p:nvPr/>
        </p:nvSpPr>
        <p:spPr bwMode="auto">
          <a:xfrm>
            <a:off x="2967038" y="34766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408605" name="AutoShape 29"/>
          <p:cNvSpPr>
            <a:spLocks noChangeArrowheads="1"/>
          </p:cNvSpPr>
          <p:nvPr/>
        </p:nvSpPr>
        <p:spPr bwMode="auto">
          <a:xfrm>
            <a:off x="5667375" y="2584450"/>
            <a:ext cx="2884488" cy="755650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 i="1">
                <a:solidFill>
                  <a:schemeClr val="tx2"/>
                </a:solidFill>
                <a:latin typeface="Arial" panose="020B0604020202020204" pitchFamily="34" charset="0"/>
              </a:rPr>
              <a:t>Higher</a:t>
            </a:r>
            <a:r>
              <a:rPr lang="en-GB" altLang="en-US" sz="1900">
                <a:solidFill>
                  <a:schemeClr val="tx2"/>
                </a:solidFill>
                <a:latin typeface="Arial" panose="020B0604020202020204" pitchFamily="34" charset="0"/>
              </a:rPr>
              <a:t> price (</a:t>
            </a:r>
            <a:r>
              <a:rPr lang="en-GB" altLang="en-US" sz="19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1900" baseline="-2500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  <a:r>
              <a:rPr lang="en-GB" altLang="en-US" sz="1900">
                <a:solidFill>
                  <a:schemeClr val="tx2"/>
                </a:solidFill>
                <a:latin typeface="Arial" panose="020B0604020202020204" pitchFamily="34" charset="0"/>
              </a:rPr>
              <a:t>) under perfect competition</a:t>
            </a:r>
          </a:p>
        </p:txBody>
      </p:sp>
      <p:sp>
        <p:nvSpPr>
          <p:cNvPr id="408606" name="AutoShape 30"/>
          <p:cNvSpPr>
            <a:spLocks noChangeArrowheads="1"/>
          </p:cNvSpPr>
          <p:nvPr/>
        </p:nvSpPr>
        <p:spPr bwMode="auto">
          <a:xfrm>
            <a:off x="5691188" y="3535363"/>
            <a:ext cx="2884487" cy="755650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… as long as </a:t>
            </a:r>
            <a:r>
              <a:rPr lang="en-GB" altLang="en-US" sz="1900" i="1">
                <a:solidFill>
                  <a:schemeClr val="accent2"/>
                </a:solidFill>
                <a:latin typeface="Arial" panose="020B0604020202020204" pitchFamily="34" charset="0"/>
              </a:rPr>
              <a:t>MC</a:t>
            </a:r>
            <a:r>
              <a:rPr lang="en-GB" altLang="en-US" sz="1900" baseline="-25000">
                <a:solidFill>
                  <a:schemeClr val="accent2"/>
                </a:solidFill>
                <a:latin typeface="Arial" panose="020B0604020202020204" pitchFamily="34" charset="0"/>
              </a:rPr>
              <a:t>monopoly</a:t>
            </a:r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 is below point </a:t>
            </a:r>
            <a:r>
              <a:rPr lang="en-GB" altLang="en-US" sz="1900" i="1">
                <a:solidFill>
                  <a:schemeClr val="accent2"/>
                </a:solidFill>
                <a:latin typeface="Arial" panose="020B0604020202020204" pitchFamily="34" charset="0"/>
              </a:rPr>
              <a:t>x</a:t>
            </a:r>
            <a:endParaRPr lang="en-GB" altLang="en-US" sz="19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408607" name="Text Box 31"/>
          <p:cNvSpPr txBox="1">
            <a:spLocks noChangeArrowheads="1"/>
          </p:cNvSpPr>
          <p:nvPr/>
        </p:nvSpPr>
        <p:spPr bwMode="auto">
          <a:xfrm>
            <a:off x="0" y="0"/>
            <a:ext cx="9144000" cy="8477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Equilibrium of  industry under perfect competition</a:t>
            </a:r>
            <a:b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and monopoly: </a:t>
            </a:r>
            <a:r>
              <a:rPr lang="en-GB" altLang="en-US" sz="2600" b="1">
                <a:solidFill>
                  <a:schemeClr val="tx2"/>
                </a:solidFill>
                <a:latin typeface="Arial" panose="020B0604020202020204" pitchFamily="34" charset="0"/>
              </a:rPr>
              <a:t>with different </a:t>
            </a:r>
            <a:r>
              <a:rPr lang="en-GB" altLang="en-US" sz="2600" b="1" i="1">
                <a:solidFill>
                  <a:schemeClr val="tx2"/>
                </a:solidFill>
                <a:latin typeface="Arial" panose="020B0604020202020204" pitchFamily="34" charset="0"/>
              </a:rPr>
              <a:t>MC</a:t>
            </a:r>
            <a:r>
              <a:rPr lang="en-GB" altLang="en-US" sz="2600" b="1">
                <a:solidFill>
                  <a:schemeClr val="tx2"/>
                </a:solidFill>
                <a:latin typeface="Arial" panose="020B0604020202020204" pitchFamily="34" charset="0"/>
              </a:rPr>
              <a:t> curves</a:t>
            </a: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8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8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8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8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8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8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408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85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85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08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8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8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8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8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8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08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408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8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8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84" grpId="0" animBg="1"/>
      <p:bldP spid="408588" grpId="0" animBg="1"/>
      <p:bldP spid="408592" grpId="0" autoUpdateAnimBg="0"/>
      <p:bldP spid="408593" grpId="0" autoUpdateAnimBg="0"/>
      <p:bldP spid="408598" grpId="0" animBg="1"/>
      <p:bldP spid="408603" grpId="0" animBg="1"/>
      <p:bldP spid="408604" grpId="0" autoUpdateAnimBg="0"/>
      <p:bldP spid="408605" grpId="0" animBg="1" autoUpdateAnimBg="0"/>
      <p:bldP spid="408606" grpId="0" animBg="1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2"/>
          <p:cNvSpPr>
            <a:spLocks noChangeArrowheads="1"/>
          </p:cNvSpPr>
          <p:nvPr/>
        </p:nvSpPr>
        <p:spPr bwMode="auto">
          <a:xfrm>
            <a:off x="581025" y="949325"/>
            <a:ext cx="3952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£ </a:t>
            </a:r>
          </a:p>
        </p:txBody>
      </p:sp>
      <p:sp>
        <p:nvSpPr>
          <p:cNvPr id="410627" name="Rectangle 3"/>
          <p:cNvSpPr>
            <a:spLocks noChangeArrowheads="1"/>
          </p:cNvSpPr>
          <p:nvPr/>
        </p:nvSpPr>
        <p:spPr bwMode="auto">
          <a:xfrm>
            <a:off x="1066800" y="9271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28" name="Rectangle 4"/>
          <p:cNvSpPr>
            <a:spLocks noChangeArrowheads="1"/>
          </p:cNvSpPr>
          <p:nvPr/>
        </p:nvSpPr>
        <p:spPr bwMode="auto">
          <a:xfrm>
            <a:off x="7621588" y="6329363"/>
            <a:ext cx="4508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10629" name="Rectangle 5"/>
          <p:cNvSpPr>
            <a:spLocks noChangeArrowheads="1"/>
          </p:cNvSpPr>
          <p:nvPr/>
        </p:nvSpPr>
        <p:spPr bwMode="auto">
          <a:xfrm>
            <a:off x="682625" y="63182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10630" name="Arc 6"/>
          <p:cNvSpPr>
            <a:spLocks/>
          </p:cNvSpPr>
          <p:nvPr/>
        </p:nvSpPr>
        <p:spPr bwMode="auto">
          <a:xfrm rot="480000">
            <a:off x="2687638" y="1663700"/>
            <a:ext cx="2549525" cy="4044950"/>
          </a:xfrm>
          <a:custGeom>
            <a:avLst/>
            <a:gdLst>
              <a:gd name="G0" fmla="+- 5277 0 0"/>
              <a:gd name="G1" fmla="+- 0 0 0"/>
              <a:gd name="G2" fmla="+- 21600 0 0"/>
              <a:gd name="T0" fmla="*/ 26640 w 26640"/>
              <a:gd name="T1" fmla="*/ 3189 h 21600"/>
              <a:gd name="T2" fmla="*/ 0 w 26640"/>
              <a:gd name="T3" fmla="*/ 20945 h 21600"/>
              <a:gd name="T4" fmla="*/ 5277 w 26640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40" h="21600" fill="none" extrusionOk="0">
                <a:moveTo>
                  <a:pt x="26640" y="3189"/>
                </a:moveTo>
                <a:cubicBezTo>
                  <a:pt x="25060" y="13769"/>
                  <a:pt x="15974" y="21599"/>
                  <a:pt x="5277" y="21600"/>
                </a:cubicBezTo>
                <a:cubicBezTo>
                  <a:pt x="3497" y="21600"/>
                  <a:pt x="1725" y="21380"/>
                  <a:pt x="-1" y="20945"/>
                </a:cubicBezTo>
              </a:path>
              <a:path w="26640" h="21600" stroke="0" extrusionOk="0">
                <a:moveTo>
                  <a:pt x="26640" y="3189"/>
                </a:moveTo>
                <a:cubicBezTo>
                  <a:pt x="25060" y="13769"/>
                  <a:pt x="15974" y="21599"/>
                  <a:pt x="5277" y="21600"/>
                </a:cubicBezTo>
                <a:cubicBezTo>
                  <a:pt x="3497" y="21600"/>
                  <a:pt x="1725" y="21380"/>
                  <a:pt x="-1" y="20945"/>
                </a:cubicBezTo>
                <a:lnTo>
                  <a:pt x="5277" y="0"/>
                </a:lnTo>
                <a:close/>
              </a:path>
            </a:pathLst>
          </a:custGeom>
          <a:noFill/>
          <a:ln w="38100" cap="rnd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1" name="Rectangle 7"/>
          <p:cNvSpPr>
            <a:spLocks noChangeArrowheads="1"/>
          </p:cNvSpPr>
          <p:nvPr/>
        </p:nvSpPr>
        <p:spPr bwMode="auto">
          <a:xfrm>
            <a:off x="3103563" y="936625"/>
            <a:ext cx="37750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MC </a:t>
            </a:r>
            <a:r>
              <a:rPr lang="en-GB" altLang="en-US" sz="2200">
                <a:solidFill>
                  <a:schemeClr val="tx2"/>
                </a:solidFill>
                <a:latin typeface="Arial" panose="020B0604020202020204" pitchFamily="34" charset="0"/>
              </a:rPr>
              <a:t>( = supply)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perfect competition</a:t>
            </a:r>
          </a:p>
        </p:txBody>
      </p:sp>
      <p:sp>
        <p:nvSpPr>
          <p:cNvPr id="410632" name="Line 8"/>
          <p:cNvSpPr>
            <a:spLocks noChangeShapeType="1"/>
          </p:cNvSpPr>
          <p:nvPr/>
        </p:nvSpPr>
        <p:spPr bwMode="auto">
          <a:xfrm flipV="1">
            <a:off x="2930525" y="2844800"/>
            <a:ext cx="0" cy="3419475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3" name="Line 9"/>
          <p:cNvSpPr>
            <a:spLocks noChangeShapeType="1"/>
          </p:cNvSpPr>
          <p:nvPr/>
        </p:nvSpPr>
        <p:spPr bwMode="auto">
          <a:xfrm>
            <a:off x="1069975" y="1763713"/>
            <a:ext cx="4184650" cy="4479925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4" name="Rectangle 10"/>
          <p:cNvSpPr>
            <a:spLocks noChangeArrowheads="1"/>
          </p:cNvSpPr>
          <p:nvPr/>
        </p:nvSpPr>
        <p:spPr bwMode="auto">
          <a:xfrm>
            <a:off x="3860800" y="63293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0635" name="Rectangle 11"/>
          <p:cNvSpPr>
            <a:spLocks noChangeArrowheads="1"/>
          </p:cNvSpPr>
          <p:nvPr/>
        </p:nvSpPr>
        <p:spPr bwMode="auto">
          <a:xfrm>
            <a:off x="5153025" y="5805488"/>
            <a:ext cx="658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MR</a:t>
            </a:r>
          </a:p>
        </p:txBody>
      </p:sp>
      <p:sp>
        <p:nvSpPr>
          <p:cNvPr id="410636" name="Line 12"/>
          <p:cNvSpPr>
            <a:spLocks noChangeShapeType="1"/>
          </p:cNvSpPr>
          <p:nvPr/>
        </p:nvSpPr>
        <p:spPr bwMode="auto">
          <a:xfrm flipH="1">
            <a:off x="1076325" y="2844800"/>
            <a:ext cx="1846263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7" name="Line 13"/>
          <p:cNvSpPr>
            <a:spLocks noChangeShapeType="1"/>
          </p:cNvSpPr>
          <p:nvPr/>
        </p:nvSpPr>
        <p:spPr bwMode="auto">
          <a:xfrm>
            <a:off x="4119563" y="3525838"/>
            <a:ext cx="0" cy="2746375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8" name="Line 14"/>
          <p:cNvSpPr>
            <a:spLocks noChangeShapeType="1"/>
          </p:cNvSpPr>
          <p:nvPr/>
        </p:nvSpPr>
        <p:spPr bwMode="auto">
          <a:xfrm flipH="1">
            <a:off x="1068388" y="3525838"/>
            <a:ext cx="3044825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9" name="Rectangle 15"/>
          <p:cNvSpPr>
            <a:spLocks noChangeArrowheads="1"/>
          </p:cNvSpPr>
          <p:nvPr/>
        </p:nvSpPr>
        <p:spPr bwMode="auto">
          <a:xfrm>
            <a:off x="576263" y="332581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10640" name="Rectangle 16"/>
          <p:cNvSpPr>
            <a:spLocks noChangeArrowheads="1"/>
          </p:cNvSpPr>
          <p:nvPr/>
        </p:nvSpPr>
        <p:spPr bwMode="auto">
          <a:xfrm>
            <a:off x="590550" y="2643188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10641" name="Rectangle 17"/>
          <p:cNvSpPr>
            <a:spLocks noChangeArrowheads="1"/>
          </p:cNvSpPr>
          <p:nvPr/>
        </p:nvSpPr>
        <p:spPr bwMode="auto">
          <a:xfrm>
            <a:off x="2660650" y="6313488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10642" name="Line 18"/>
          <p:cNvSpPr>
            <a:spLocks noChangeShapeType="1"/>
          </p:cNvSpPr>
          <p:nvPr/>
        </p:nvSpPr>
        <p:spPr bwMode="auto">
          <a:xfrm>
            <a:off x="1057275" y="1751013"/>
            <a:ext cx="6359525" cy="368141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43" name="Line 19"/>
          <p:cNvSpPr>
            <a:spLocks noChangeShapeType="1"/>
          </p:cNvSpPr>
          <p:nvPr/>
        </p:nvSpPr>
        <p:spPr bwMode="auto">
          <a:xfrm>
            <a:off x="1066800" y="9271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44" name="Arc 20"/>
          <p:cNvSpPr>
            <a:spLocks/>
          </p:cNvSpPr>
          <p:nvPr/>
        </p:nvSpPr>
        <p:spPr bwMode="auto">
          <a:xfrm rot="480000">
            <a:off x="1690688" y="835025"/>
            <a:ext cx="1654175" cy="2924175"/>
          </a:xfrm>
          <a:custGeom>
            <a:avLst/>
            <a:gdLst>
              <a:gd name="G0" fmla="+- 5294 0 0"/>
              <a:gd name="G1" fmla="+- 0 0 0"/>
              <a:gd name="G2" fmla="+- 21600 0 0"/>
              <a:gd name="T0" fmla="*/ 26657 w 26657"/>
              <a:gd name="T1" fmla="*/ 3194 h 21600"/>
              <a:gd name="T2" fmla="*/ 0 w 26657"/>
              <a:gd name="T3" fmla="*/ 20941 h 21600"/>
              <a:gd name="T4" fmla="*/ 5294 w 26657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657" h="21600" fill="none" extrusionOk="0">
                <a:moveTo>
                  <a:pt x="26656" y="3193"/>
                </a:moveTo>
                <a:cubicBezTo>
                  <a:pt x="25074" y="13772"/>
                  <a:pt x="15989" y="21599"/>
                  <a:pt x="5294" y="21600"/>
                </a:cubicBezTo>
                <a:cubicBezTo>
                  <a:pt x="3508" y="21600"/>
                  <a:pt x="1730" y="21378"/>
                  <a:pt x="-1" y="20941"/>
                </a:cubicBezTo>
              </a:path>
              <a:path w="26657" h="21600" stroke="0" extrusionOk="0">
                <a:moveTo>
                  <a:pt x="26656" y="3193"/>
                </a:moveTo>
                <a:cubicBezTo>
                  <a:pt x="25074" y="13772"/>
                  <a:pt x="15989" y="21599"/>
                  <a:pt x="5294" y="21600"/>
                </a:cubicBezTo>
                <a:cubicBezTo>
                  <a:pt x="3508" y="21600"/>
                  <a:pt x="1730" y="21378"/>
                  <a:pt x="-1" y="20941"/>
                </a:cubicBezTo>
                <a:lnTo>
                  <a:pt x="5294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45" name="Rectangle 21"/>
          <p:cNvSpPr>
            <a:spLocks noChangeArrowheads="1"/>
          </p:cNvSpPr>
          <p:nvPr/>
        </p:nvSpPr>
        <p:spPr bwMode="auto">
          <a:xfrm>
            <a:off x="5084763" y="1957388"/>
            <a:ext cx="153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MC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monopoly</a:t>
            </a:r>
          </a:p>
        </p:txBody>
      </p:sp>
      <p:sp>
        <p:nvSpPr>
          <p:cNvPr id="410646" name="Oval 22"/>
          <p:cNvSpPr>
            <a:spLocks noChangeArrowheads="1"/>
          </p:cNvSpPr>
          <p:nvPr/>
        </p:nvSpPr>
        <p:spPr bwMode="auto">
          <a:xfrm>
            <a:off x="2865438" y="2784475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47" name="Line 23"/>
          <p:cNvSpPr>
            <a:spLocks noChangeShapeType="1"/>
          </p:cNvSpPr>
          <p:nvPr/>
        </p:nvSpPr>
        <p:spPr bwMode="auto">
          <a:xfrm>
            <a:off x="1066800" y="62611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48" name="Oval 24"/>
          <p:cNvSpPr>
            <a:spLocks noChangeArrowheads="1"/>
          </p:cNvSpPr>
          <p:nvPr/>
        </p:nvSpPr>
        <p:spPr bwMode="auto">
          <a:xfrm>
            <a:off x="4051300" y="3471863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49" name="Rectangle 25"/>
          <p:cNvSpPr>
            <a:spLocks noChangeArrowheads="1"/>
          </p:cNvSpPr>
          <p:nvPr/>
        </p:nvSpPr>
        <p:spPr bwMode="auto">
          <a:xfrm>
            <a:off x="6935788" y="4762500"/>
            <a:ext cx="1174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AR = D</a:t>
            </a:r>
          </a:p>
        </p:txBody>
      </p:sp>
      <p:sp>
        <p:nvSpPr>
          <p:cNvPr id="410650" name="Oval 26"/>
          <p:cNvSpPr>
            <a:spLocks noChangeArrowheads="1"/>
          </p:cNvSpPr>
          <p:nvPr/>
        </p:nvSpPr>
        <p:spPr bwMode="auto">
          <a:xfrm>
            <a:off x="4059238" y="50038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 sz="2400" noProof="1">
              <a:solidFill>
                <a:srgbClr val="FF9999"/>
              </a:solidFill>
            </a:endParaRPr>
          </a:p>
        </p:txBody>
      </p:sp>
      <p:sp>
        <p:nvSpPr>
          <p:cNvPr id="410651" name="Oval 27"/>
          <p:cNvSpPr>
            <a:spLocks noChangeArrowheads="1"/>
          </p:cNvSpPr>
          <p:nvPr/>
        </p:nvSpPr>
        <p:spPr bwMode="auto">
          <a:xfrm>
            <a:off x="2863850" y="3709988"/>
            <a:ext cx="127000" cy="127000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52" name="Rectangle 28"/>
          <p:cNvSpPr>
            <a:spLocks noChangeArrowheads="1"/>
          </p:cNvSpPr>
          <p:nvPr/>
        </p:nvSpPr>
        <p:spPr bwMode="auto">
          <a:xfrm>
            <a:off x="2967038" y="34766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410653" name="Line 29"/>
          <p:cNvSpPr>
            <a:spLocks noChangeShapeType="1"/>
          </p:cNvSpPr>
          <p:nvPr/>
        </p:nvSpPr>
        <p:spPr bwMode="auto">
          <a:xfrm flipH="1">
            <a:off x="1068388" y="3959225"/>
            <a:ext cx="3792537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54" name="Line 30"/>
          <p:cNvSpPr>
            <a:spLocks noChangeShapeType="1"/>
          </p:cNvSpPr>
          <p:nvPr/>
        </p:nvSpPr>
        <p:spPr bwMode="auto">
          <a:xfrm>
            <a:off x="4892675" y="3951288"/>
            <a:ext cx="0" cy="2312987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55" name="Rectangle 31"/>
          <p:cNvSpPr>
            <a:spLocks noChangeArrowheads="1"/>
          </p:cNvSpPr>
          <p:nvPr/>
        </p:nvSpPr>
        <p:spPr bwMode="auto">
          <a:xfrm>
            <a:off x="4656138" y="6313488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10656" name="Rectangle 32"/>
          <p:cNvSpPr>
            <a:spLocks noChangeArrowheads="1"/>
          </p:cNvSpPr>
          <p:nvPr/>
        </p:nvSpPr>
        <p:spPr bwMode="auto">
          <a:xfrm>
            <a:off x="565150" y="37909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10657" name="Oval 33"/>
          <p:cNvSpPr>
            <a:spLocks noChangeArrowheads="1"/>
          </p:cNvSpPr>
          <p:nvPr/>
        </p:nvSpPr>
        <p:spPr bwMode="auto">
          <a:xfrm>
            <a:off x="4827588" y="3897313"/>
            <a:ext cx="127000" cy="127000"/>
          </a:xfrm>
          <a:prstGeom prst="ellipse">
            <a:avLst/>
          </a:prstGeom>
          <a:solidFill>
            <a:srgbClr val="99FF99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58" name="AutoShape 34"/>
          <p:cNvSpPr>
            <a:spLocks noChangeArrowheads="1"/>
          </p:cNvSpPr>
          <p:nvPr/>
        </p:nvSpPr>
        <p:spPr bwMode="auto">
          <a:xfrm>
            <a:off x="6221413" y="2928938"/>
            <a:ext cx="2736850" cy="1397000"/>
          </a:xfrm>
          <a:prstGeom prst="roundRect">
            <a:avLst>
              <a:gd name="adj" fmla="val 16667"/>
            </a:avLst>
          </a:prstGeom>
          <a:solidFill>
            <a:srgbClr val="FFFFCC"/>
          </a:solidFill>
          <a:ln w="22225">
            <a:solidFill>
              <a:schemeClr val="accent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900">
                <a:solidFill>
                  <a:schemeClr val="folHlink"/>
                </a:solidFill>
                <a:latin typeface="Arial" panose="020B0604020202020204" pitchFamily="34" charset="0"/>
              </a:rPr>
              <a:t>Monopoly could produce at even lower price by producing where</a:t>
            </a:r>
            <a:r>
              <a:rPr lang="en-GB" altLang="en-US" sz="1900" i="1">
                <a:solidFill>
                  <a:schemeClr val="folHlink"/>
                </a:solidFill>
                <a:latin typeface="Arial" panose="020B0604020202020204" pitchFamily="34" charset="0"/>
              </a:rPr>
              <a:t> MC = P.</a:t>
            </a:r>
            <a:r>
              <a:rPr lang="en-GB" altLang="en-US" sz="1900" i="1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  <a:endParaRPr lang="en-GB" altLang="en-US" sz="19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410659" name="Text Box 35"/>
          <p:cNvSpPr txBox="1">
            <a:spLocks noChangeArrowheads="1"/>
          </p:cNvSpPr>
          <p:nvPr/>
        </p:nvSpPr>
        <p:spPr bwMode="auto">
          <a:xfrm>
            <a:off x="0" y="0"/>
            <a:ext cx="9144000" cy="8477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5000"/>
              </a:lnSpc>
            </a:pP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Equilibrium of  industry under perfect competition</a:t>
            </a:r>
            <a:b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</a:br>
            <a:r>
              <a:rPr lang="en-GB" altLang="en-US" sz="2600" b="1">
                <a:solidFill>
                  <a:srgbClr val="003B3A"/>
                </a:solidFill>
                <a:latin typeface="Arial" panose="020B0604020202020204" pitchFamily="34" charset="0"/>
              </a:rPr>
              <a:t>and monopoly: </a:t>
            </a:r>
            <a:r>
              <a:rPr lang="en-GB" altLang="en-US" sz="2600" b="1">
                <a:solidFill>
                  <a:schemeClr val="tx2"/>
                </a:solidFill>
                <a:latin typeface="Arial" panose="020B0604020202020204" pitchFamily="34" charset="0"/>
              </a:rPr>
              <a:t>with different </a:t>
            </a:r>
            <a:r>
              <a:rPr lang="en-GB" altLang="en-US" sz="2600" b="1" i="1">
                <a:solidFill>
                  <a:schemeClr val="tx2"/>
                </a:solidFill>
                <a:latin typeface="Arial" panose="020B0604020202020204" pitchFamily="34" charset="0"/>
              </a:rPr>
              <a:t>MC</a:t>
            </a:r>
            <a:r>
              <a:rPr lang="en-GB" altLang="en-US" sz="2600" b="1">
                <a:solidFill>
                  <a:schemeClr val="tx2"/>
                </a:solidFill>
                <a:latin typeface="Arial" panose="020B0604020202020204" pitchFamily="34" charset="0"/>
              </a:rPr>
              <a:t> curves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410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10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53" grpId="0" animBg="1"/>
      <p:bldP spid="410654" grpId="0" animBg="1"/>
      <p:bldP spid="410655" grpId="0" autoUpdateAnimBg="0"/>
      <p:bldP spid="410656" grpId="0" autoUpdateAnimBg="0"/>
      <p:bldP spid="410657" grpId="0" animBg="1"/>
      <p:bldP spid="410658" grpId="0" animBg="1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Monopoly</a:t>
            </a:r>
          </a:p>
        </p:txBody>
      </p:sp>
      <p:sp>
        <p:nvSpPr>
          <p:cNvPr id="412677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3811588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Disadvantages of monopoly</a:t>
            </a:r>
          </a:p>
          <a:p>
            <a:pPr lvl="1"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high prices</a:t>
            </a:r>
            <a:r>
              <a:rPr lang="en-GB" altLang="en-US" sz="800">
                <a:solidFill>
                  <a:srgbClr val="737255"/>
                </a:solidFill>
              </a:rPr>
              <a:t> </a:t>
            </a:r>
            <a:r>
              <a:rPr lang="en-GB" altLang="en-US">
                <a:solidFill>
                  <a:srgbClr val="737255"/>
                </a:solidFill>
              </a:rPr>
              <a:t>/</a:t>
            </a:r>
            <a:r>
              <a:rPr lang="en-GB" altLang="en-US" sz="800">
                <a:solidFill>
                  <a:srgbClr val="737255"/>
                </a:solidFill>
              </a:rPr>
              <a:t> </a:t>
            </a:r>
            <a:r>
              <a:rPr lang="en-GB" altLang="en-US">
                <a:solidFill>
                  <a:srgbClr val="737255"/>
                </a:solidFill>
              </a:rPr>
              <a:t>low output: short run</a:t>
            </a:r>
          </a:p>
          <a:p>
            <a:pPr lvl="1"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high prices</a:t>
            </a:r>
            <a:r>
              <a:rPr lang="en-GB" altLang="en-US" sz="800">
                <a:solidFill>
                  <a:srgbClr val="737255"/>
                </a:solidFill>
              </a:rPr>
              <a:t> </a:t>
            </a:r>
            <a:r>
              <a:rPr lang="en-GB" altLang="en-US">
                <a:solidFill>
                  <a:srgbClr val="737255"/>
                </a:solidFill>
              </a:rPr>
              <a:t>/</a:t>
            </a:r>
            <a:r>
              <a:rPr lang="en-GB" altLang="en-US" sz="800">
                <a:solidFill>
                  <a:srgbClr val="737255"/>
                </a:solidFill>
              </a:rPr>
              <a:t> </a:t>
            </a:r>
            <a:r>
              <a:rPr lang="en-GB" altLang="en-US">
                <a:solidFill>
                  <a:srgbClr val="737255"/>
                </a:solidFill>
              </a:rPr>
              <a:t>low output: long run</a:t>
            </a:r>
          </a:p>
          <a:p>
            <a:pPr lvl="1"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lack of incentive to innovate</a:t>
            </a:r>
          </a:p>
          <a:p>
            <a:pPr lvl="1"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X-inefficiency</a:t>
            </a:r>
          </a:p>
          <a:p>
            <a:pPr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Advantages of monopoly</a:t>
            </a:r>
          </a:p>
          <a:p>
            <a:pPr lvl="1">
              <a:lnSpc>
                <a:spcPct val="95000"/>
              </a:lnSpc>
              <a:spcBef>
                <a:spcPct val="20000"/>
              </a:spcBef>
              <a:buClr>
                <a:srgbClr val="555B73"/>
              </a:buClr>
            </a:pPr>
            <a:r>
              <a:rPr lang="en-GB" altLang="en-US">
                <a:solidFill>
                  <a:srgbClr val="737255"/>
                </a:solidFill>
              </a:rPr>
              <a:t>economies of scale</a:t>
            </a:r>
          </a:p>
        </p:txBody>
      </p:sp>
      <p:sp>
        <p:nvSpPr>
          <p:cNvPr id="412678" name="Rectangle 6"/>
          <p:cNvSpPr>
            <a:spLocks/>
          </p:cNvSpPr>
          <p:nvPr/>
        </p:nvSpPr>
        <p:spPr bwMode="auto">
          <a:xfrm>
            <a:off x="301625" y="4843463"/>
            <a:ext cx="8534400" cy="1509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profits can be used for R&amp;D and investment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potential for high profits encourages innovation</a:t>
            </a:r>
          </a:p>
          <a:p>
            <a:pPr lvl="1">
              <a:lnSpc>
                <a:spcPct val="95000"/>
              </a:lnSpc>
              <a:spcBef>
                <a:spcPct val="20000"/>
              </a:spcBef>
            </a:pPr>
            <a:r>
              <a:rPr lang="en-GB" altLang="en-US"/>
              <a:t>competition for corporate control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2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26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2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126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126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126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678" grpId="0" build="p" bldLvl="2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Perfect Competition and Monopoly</a:t>
            </a:r>
          </a:p>
        </p:txBody>
      </p:sp>
      <p:sp>
        <p:nvSpPr>
          <p:cNvPr id="4147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Contestable Markets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4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4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4723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Contestable markets</a:t>
            </a:r>
          </a:p>
        </p:txBody>
      </p:sp>
      <p:sp>
        <p:nvSpPr>
          <p:cNvPr id="416773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 dirty="0"/>
              <a:t>This theory argues that what is </a:t>
            </a:r>
            <a:r>
              <a:rPr lang="en-GB" altLang="en-US" dirty="0" smtClean="0"/>
              <a:t>crucial in </a:t>
            </a:r>
            <a:r>
              <a:rPr lang="en-GB" altLang="en-US" dirty="0"/>
              <a:t>determining price and output is not whether an </a:t>
            </a:r>
            <a:r>
              <a:rPr lang="en-GB" altLang="en-US" dirty="0" smtClean="0"/>
              <a:t>industry is </a:t>
            </a:r>
            <a:r>
              <a:rPr lang="en-GB" altLang="en-US" dirty="0"/>
              <a:t>actually a monopoly or competitive, but whether there </a:t>
            </a:r>
            <a:r>
              <a:rPr lang="en-GB" altLang="en-US" dirty="0" smtClean="0"/>
              <a:t>is the </a:t>
            </a:r>
            <a:r>
              <a:rPr lang="en-GB" altLang="en-US" dirty="0"/>
              <a:t>real threat of </a:t>
            </a:r>
            <a:r>
              <a:rPr lang="en-GB" altLang="en-US" dirty="0" smtClean="0"/>
              <a:t>competition</a:t>
            </a:r>
          </a:p>
          <a:p>
            <a:pPr>
              <a:lnSpc>
                <a:spcPct val="100000"/>
              </a:lnSpc>
            </a:pPr>
            <a:r>
              <a:rPr lang="en-GB" altLang="en-US" dirty="0" smtClean="0"/>
              <a:t>Perfectly </a:t>
            </a:r>
            <a:r>
              <a:rPr lang="en-GB" altLang="en-US" dirty="0"/>
              <a:t>contestable markets: </a:t>
            </a:r>
            <a:r>
              <a:rPr lang="en-GB" altLang="en-US" dirty="0" smtClean="0"/>
              <a:t>A </a:t>
            </a:r>
            <a:r>
              <a:rPr lang="en-GB" altLang="en-US" dirty="0"/>
              <a:t>market where there </a:t>
            </a:r>
            <a:r>
              <a:rPr lang="en-GB" altLang="en-US" dirty="0" smtClean="0"/>
              <a:t>is free </a:t>
            </a:r>
            <a:r>
              <a:rPr lang="en-GB" altLang="en-US" dirty="0"/>
              <a:t>and costless entry and exit.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6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6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6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16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773" grpId="0" build="p" bldLvl="2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80"/>
    </a:dk2>
    <a:lt2>
      <a:srgbClr val="000000"/>
    </a:lt2>
    <a:accent1>
      <a:srgbClr val="663300"/>
    </a:accent1>
    <a:accent2>
      <a:srgbClr val="CC0000"/>
    </a:accent2>
    <a:accent3>
      <a:srgbClr val="FFFFFF"/>
    </a:accent3>
    <a:accent4>
      <a:srgbClr val="000000"/>
    </a:accent4>
    <a:accent5>
      <a:srgbClr val="B8ADAA"/>
    </a:accent5>
    <a:accent6>
      <a:srgbClr val="B90000"/>
    </a:accent6>
    <a:hlink>
      <a:srgbClr val="660066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456</TotalTime>
  <Words>1349</Words>
  <Application>Microsoft Office PowerPoint</Application>
  <PresentationFormat>On-screen Show (4:3)</PresentationFormat>
  <Paragraphs>472</Paragraphs>
  <Slides>48</Slides>
  <Notes>48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7" baseType="lpstr">
      <vt:lpstr>Arial</vt:lpstr>
      <vt:lpstr>Comic Sans MS</vt:lpstr>
      <vt:lpstr>Georgia</vt:lpstr>
      <vt:lpstr>Symbol</vt:lpstr>
      <vt:lpstr>Times New Roman</vt:lpstr>
      <vt:lpstr>Wingdings</vt:lpstr>
      <vt:lpstr>Wingdings 2</vt:lpstr>
      <vt:lpstr>Default Design</vt:lpstr>
      <vt:lpstr>Document</vt:lpstr>
      <vt:lpstr>PowerPoint Presentation</vt:lpstr>
      <vt:lpstr>Perfect Competition and Monopoly</vt:lpstr>
      <vt:lpstr>Alternative market structures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Alternative market structures</vt:lpstr>
      <vt:lpstr>Perfect Competition and Monopoly</vt:lpstr>
      <vt:lpstr>Perfect competition</vt:lpstr>
      <vt:lpstr>PowerPoint Presentation</vt:lpstr>
      <vt:lpstr>Perfect competition</vt:lpstr>
      <vt:lpstr>PowerPoint Presentation</vt:lpstr>
      <vt:lpstr>Perfect competition</vt:lpstr>
      <vt:lpstr>PowerPoint Presentation</vt:lpstr>
      <vt:lpstr>Perfect competition</vt:lpstr>
      <vt:lpstr>PowerPoint Presentation</vt:lpstr>
      <vt:lpstr>PowerPoint Presentation</vt:lpstr>
      <vt:lpstr>Perfect competition</vt:lpstr>
      <vt:lpstr>PowerPoint Presentation</vt:lpstr>
      <vt:lpstr>PowerPoint Presentation</vt:lpstr>
      <vt:lpstr>PowerPoint Presentation</vt:lpstr>
      <vt:lpstr>Perfect competition</vt:lpstr>
      <vt:lpstr>Perfect competition</vt:lpstr>
      <vt:lpstr>Perfect competition</vt:lpstr>
      <vt:lpstr>Perfect Competition and Monopoly</vt:lpstr>
      <vt:lpstr>Monopoly</vt:lpstr>
      <vt:lpstr>Monopoly</vt:lpstr>
      <vt:lpstr>PowerPoint Presentation</vt:lpstr>
      <vt:lpstr>Monopoly</vt:lpstr>
      <vt:lpstr>PowerPoint Presentation</vt:lpstr>
      <vt:lpstr>Monopoly</vt:lpstr>
      <vt:lpstr>PowerPoint Presentation</vt:lpstr>
      <vt:lpstr>Monopoly</vt:lpstr>
      <vt:lpstr>PowerPoint Presentation</vt:lpstr>
      <vt:lpstr>Monopoly</vt:lpstr>
      <vt:lpstr>PowerPoint Presentation</vt:lpstr>
      <vt:lpstr>PowerPoint Presentation</vt:lpstr>
      <vt:lpstr>Monopoly</vt:lpstr>
      <vt:lpstr>PowerPoint Presentation</vt:lpstr>
      <vt:lpstr>PowerPoint Presentation</vt:lpstr>
      <vt:lpstr>PowerPoint Presentation</vt:lpstr>
      <vt:lpstr>Monopoly</vt:lpstr>
      <vt:lpstr>Perfect Competition and Monopoly</vt:lpstr>
      <vt:lpstr>Contestable markets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Jia</cp:lastModifiedBy>
  <cp:revision>67</cp:revision>
  <dcterms:created xsi:type="dcterms:W3CDTF">2002-11-17T23:04:00Z</dcterms:created>
  <dcterms:modified xsi:type="dcterms:W3CDTF">2017-07-31T15:30:11Z</dcterms:modified>
</cp:coreProperties>
</file>