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8" r:id="rId10"/>
    <p:sldId id="269" r:id="rId11"/>
    <p:sldId id="270" r:id="rId12"/>
    <p:sldId id="263" r:id="rId13"/>
    <p:sldId id="272" r:id="rId14"/>
    <p:sldId id="264" r:id="rId15"/>
    <p:sldId id="265" r:id="rId16"/>
    <p:sldId id="266" r:id="rId17"/>
    <p:sldId id="267" r:id="rId1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10"/>
  </p:normalViewPr>
  <p:slideViewPr>
    <p:cSldViewPr snapToGrid="0" snapToObjects="1">
      <p:cViewPr varScale="1">
        <p:scale>
          <a:sx n="114" d="100"/>
          <a:sy n="114" d="100"/>
        </p:scale>
        <p:origin x="56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2549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101A5-9CA1-3177-F3C4-694FF69C1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EEFC4-5FF7-384B-C8E5-2FC7E11246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4D99F0-4BEE-850C-9FFA-E4BFC1AF8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D075A6-9A46-FB71-DFD0-674607522C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309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17704-1276-B105-A63A-EA2616EDF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AB3354-4BB9-7B5D-86D9-A8135F876C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2B8E10-D41C-E982-965D-E082438FFA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859AA4-186E-6137-A33A-2FA85EAB651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549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13731-D7C6-68D6-3724-00334DC2D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1EAA2A-1ACD-5AFC-E629-C5257B48B5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D97275-FD46-CBDC-F2D4-D1F10AD0A7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03588-EF91-C851-0B0B-D6EB315D00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3879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5B35C-4E07-74BE-CE6A-A596BC5ED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6EFEFA-0D13-7A1E-E717-60CC170FAD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93FB1-EC1B-1C1E-FAC1-3DAE2CA5B0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F72637-7D8D-951F-89B8-389F51BC4B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323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A23393-6D91-9B20-ACBC-3500087BE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B20433-4383-94A1-A820-276837C4ED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1D847D-10CA-7495-12C0-5DC809C299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7468EF-F546-F3DB-1144-357873CD18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6195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01168" cy="514350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201168" y="0"/>
            <a:ext cx="8942832" cy="73152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858000" y="3200400"/>
            <a:ext cx="2286000" cy="1943100"/>
          </a:xfrm>
          <a:prstGeom prst="rect">
            <a:avLst/>
          </a:prstGeom>
          <a:solidFill>
            <a:srgbClr val="0D1F35"/>
          </a:solidFill>
          <a:ln w="12700">
            <a:solidFill>
              <a:srgbClr val="0D1F35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0" y="2286000"/>
            <a:ext cx="1371600" cy="2857500"/>
          </a:xfrm>
          <a:prstGeom prst="rect">
            <a:avLst/>
          </a:prstGeom>
          <a:solidFill>
            <a:srgbClr val="0A1929"/>
          </a:solidFill>
          <a:ln w="12700">
            <a:solidFill>
              <a:srgbClr val="0A1929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555955"/>
            <a:ext cx="7772400" cy="63276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kern="0" spc="300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 : Likhitha Pyneni</a:t>
            </a:r>
          </a:p>
          <a:p>
            <a:pPr marL="0" indent="0" algn="l">
              <a:buNone/>
            </a:pPr>
            <a:r>
              <a:rPr lang="en-US" kern="0" spc="300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Id : 2509981</a:t>
            </a: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457200" y="1188720"/>
            <a:ext cx="731520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</a:t>
            </a:r>
            <a:endParaRPr lang="en-US" sz="44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Investigation</a:t>
            </a:r>
            <a:endParaRPr lang="en-US" sz="4400" dirty="0"/>
          </a:p>
        </p:txBody>
      </p:sp>
      <p:sp>
        <p:nvSpPr>
          <p:cNvPr id="8" name="Text 6"/>
          <p:cNvSpPr/>
          <p:nvPr/>
        </p:nvSpPr>
        <p:spPr>
          <a:xfrm>
            <a:off x="457200" y="2926080"/>
            <a:ext cx="6858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00" i="1" dirty="0">
                <a:solidFill>
                  <a:srgbClr val="5BA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Study: Patent Theft at Quantum Tech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457200" y="3456432"/>
            <a:ext cx="5029200" cy="36576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0" y="4864608"/>
            <a:ext cx="9144000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0" y="4864608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Background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8042564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19" y="1529542"/>
            <a:ext cx="7618615" cy="31338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 found out that unauthorized access to sensitive AI design of sensitive patent repository happened.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internal monitoring found staff Emma to be the main suspect due to the rights to access the system.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(Karahan et al., 2025) of contact with Joe and Norman possibly to NexGen competitor.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Official forensic investigation to save evidence and find scope of compromise started.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Investigation Aim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8574578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19" y="1654233"/>
            <a:ext cx="7718367" cy="300920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Establish method used to gain access, copy or export confidential patent documents.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Determine suspicions' communication patterns during the incident time period of investigation (Durand and Briggs, 2025).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Locate admissible computer evidence on computers through legal forensic practices.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transparent analysis to support action within the company and potential pursuit of action.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 Evidence Acquisition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20" y="1188720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Cellebrite UFED conducted controlled logical extraction of smartphones that were seized.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Recovered artefacts Messages, contacts, media, calendars and files. This was done by detecting devices and ensuring that they were successfully connected prior to extraction processes. (Vajjhala and Strang, 2025)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Extractions logs, which were documented, entailed procedures that were reliable and accountable to the evidence.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5806440" y="1051560"/>
            <a:ext cx="3108960" cy="3749040"/>
          </a:xfrm>
          <a:prstGeom prst="rect">
            <a:avLst/>
          </a:prstGeom>
          <a:solidFill>
            <a:srgbClr val="EAF2FA"/>
          </a:solidFill>
          <a:ln w="12700">
            <a:solidFill>
              <a:srgbClr val="BDD7EE"/>
            </a:solidFill>
            <a:prstDash val="dash"/>
          </a:ln>
        </p:spPr>
      </p:sp>
      <p:sp>
        <p:nvSpPr>
          <p:cNvPr id="12" name="Shape 10"/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8" name="Picture 1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80" y="575236"/>
            <a:ext cx="3337560" cy="2049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D0B431F-7BD8-4FCA-8AA6-5C1C106CA3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05718" y="2946289"/>
            <a:ext cx="2955702" cy="16687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B4C84D-04F8-A9C4-2B11-95128A7CD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7C5E3D5D-7307-5326-A957-E0A623399366}"/>
              </a:ext>
            </a:extLst>
          </p:cNvPr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2CEC2979-A801-3EF9-A6F5-A78642F27ED9}"/>
              </a:ext>
            </a:extLst>
          </p:cNvPr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H            </a:t>
            </a:r>
            <a:r>
              <a:rPr lang="en-US" sz="2800" dirty="0">
                <a:solidFill>
                  <a:schemeClr val="bg1"/>
                </a:solidFill>
              </a:rPr>
              <a:t>Hash Verification – All Four Images</a:t>
            </a:r>
            <a:endParaRPr lang="en-IN" sz="2800" dirty="0">
              <a:solidFill>
                <a:schemeClr val="bg1"/>
              </a:solidFill>
            </a:endParaRPr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A44102DF-FE2A-7364-45E9-EECB2A71941F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  <p:txBody>
          <a:bodyPr/>
          <a:lstStyle/>
          <a:p>
            <a:endParaRPr lang="en-IN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3AFC26A5-7B7B-8CF4-1D01-4185D43EB373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22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ACB2498F-E770-B6D3-A93A-E319B9EB5C35}"/>
              </a:ext>
            </a:extLst>
          </p:cNvPr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endParaRPr lang="en-US" sz="24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A6C04A7D-3A29-8960-474A-D0451DAF1817}"/>
              </a:ext>
            </a:extLst>
          </p:cNvPr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55C17000-E621-CD23-75A3-74FCB198FA13}"/>
              </a:ext>
            </a:extLst>
          </p:cNvPr>
          <p:cNvSpPr/>
          <p:nvPr/>
        </p:nvSpPr>
        <p:spPr>
          <a:xfrm>
            <a:off x="502920" y="1188720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spcAft>
                <a:spcPts val="600"/>
              </a:spcAft>
              <a:buSzPct val="100000"/>
            </a:pPr>
            <a:endParaRPr lang="en-US" sz="1400" dirty="0"/>
          </a:p>
        </p:txBody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F51EF532-2BD8-BED3-1E53-6D8DC13EE668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2471AC02-B223-173B-3876-377A1F8D0862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500DEE-BDE1-7631-B385-CC338DCCF5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572000" y="2954849"/>
            <a:ext cx="3139785" cy="170047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1740E47-AC68-F5A9-3EA9-AAE8069E95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1951" y="2897311"/>
            <a:ext cx="3139784" cy="176612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B1D10BB-0ED6-2BB0-2E68-DC1A7ABC22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31951" y="978408"/>
            <a:ext cx="3139784" cy="176612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3BEC15C-B2D9-CE3D-3699-C3666F6DA4E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572000" y="987708"/>
            <a:ext cx="3139784" cy="176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058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r>
              <a:rPr lang="en-IN" b="1" dirty="0">
                <a:solidFill>
                  <a:schemeClr val="bg1"/>
                </a:solidFill>
              </a:rPr>
              <a:t>Contact Analysis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20" y="1188720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Forensic examination of Huawei phone was returned with thirteen contacts from examination.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Important contacts included SA No., Top-up, Joe Marsh, Anonymous contacts found.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Labels may represent personal, professional and/or covert relationships </a:t>
            </a:r>
            <a:r>
              <a:rPr lang="en-US" sz="12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(Jain et al., 2026)</a:t>
            </a:r>
            <a:r>
              <a:rPr lang="en-IN" sz="1200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dirty="0"/>
              <a:t>Found directory can assist ownership and network analysis of potential illegal communications. 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4DC271B-7F36-8892-3658-C7541DFB6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639" y="1897379"/>
            <a:ext cx="3139785" cy="176612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  <p:txBody>
          <a:bodyPr/>
          <a:lstStyle/>
          <a:p>
            <a:endParaRPr lang="en-IN" dirty="0"/>
          </a:p>
        </p:txBody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 Data Evidence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20" y="1188720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lvl="1"/>
            <a:r>
              <a:rPr lang="en-IN" sz="1500" dirty="0"/>
              <a:t> </a:t>
            </a:r>
          </a:p>
          <a:p>
            <a:pPr lvl="1"/>
            <a:r>
              <a:rPr lang="en-IN" sz="1500" dirty="0"/>
              <a:t>•	Fifteen telephone logs were extracted from Huawei mobile phone logs</a:t>
            </a:r>
            <a:r>
              <a:rPr lang="en-IN" sz="1600" dirty="0"/>
              <a:t>(Choudhury et al., 2025)</a:t>
            </a:r>
            <a:r>
              <a:rPr lang="en-IN" sz="1500" dirty="0"/>
              <a:t>. </a:t>
            </a:r>
          </a:p>
          <a:p>
            <a:pPr lvl="1"/>
            <a:r>
              <a:rPr lang="en-IN" sz="1500" dirty="0"/>
              <a:t>•	There were several attempted calls to contact SA No. </a:t>
            </a:r>
          </a:p>
          <a:p>
            <a:pPr lvl="1"/>
            <a:r>
              <a:rPr lang="en-IN" sz="1500" dirty="0"/>
              <a:t>•	Some calls were not answered, possibly requiring urgency or attempts at concealment. </a:t>
            </a:r>
          </a:p>
          <a:p>
            <a:pPr lvl="1"/>
            <a:r>
              <a:rPr lang="en-IN" sz="1500" dirty="0"/>
              <a:t>•	Call history with August 2024 dates indicate the time frame for relevant communication. </a:t>
            </a:r>
          </a:p>
          <a:p>
            <a:pPr lvl="1">
              <a:spcAft>
                <a:spcPts val="600"/>
              </a:spcAft>
              <a:buSzPct val="100000"/>
            </a:pP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6812280" y="2240280"/>
            <a:ext cx="1097280" cy="1097280"/>
          </a:xfrm>
          <a:prstGeom prst="ellipse">
            <a:avLst/>
          </a:prstGeom>
          <a:solidFill>
            <a:srgbClr val="C8DCF0"/>
          </a:solidFill>
          <a:ln w="12700">
            <a:solidFill>
              <a:srgbClr val="9BBBD4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355080" y="1801368"/>
            <a:ext cx="548640" cy="228600"/>
          </a:xfrm>
          <a:prstGeom prst="rect">
            <a:avLst/>
          </a:prstGeom>
          <a:solidFill>
            <a:srgbClr val="C8DCF0"/>
          </a:solidFill>
          <a:ln w="12700">
            <a:solidFill>
              <a:srgbClr val="9BBBD4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9BDACBB-44CF-4975-ED23-FC1FA76238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2140" y="1801368"/>
            <a:ext cx="3337560" cy="187737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Chat Evidence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407311" y="1351625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Chats referred to confidential assistance and useful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Chats openly referred to interested clients and offshore payment arrangements.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No returning indicated resolve and secrecy.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Messages mention inboxes and therefore document or evidence expected(Jain et al., 2026). </a:t>
            </a:r>
          </a:p>
          <a:p>
            <a:pPr>
              <a:spcAft>
                <a:spcPts val="600"/>
              </a:spcAft>
              <a:buSzPct val="100000"/>
            </a:pP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5806440" y="1051560"/>
            <a:ext cx="3108960" cy="3749040"/>
          </a:xfrm>
          <a:prstGeom prst="rect">
            <a:avLst/>
          </a:prstGeom>
          <a:solidFill>
            <a:srgbClr val="EAF2FA"/>
          </a:solidFill>
          <a:ln w="12700">
            <a:solidFill>
              <a:srgbClr val="BDD7EE"/>
            </a:solidFill>
            <a:prstDash val="dash"/>
          </a:ln>
        </p:spPr>
      </p:sp>
      <p:sp>
        <p:nvSpPr>
          <p:cNvPr id="11" name="Shape 9"/>
          <p:cNvSpPr/>
          <p:nvPr/>
        </p:nvSpPr>
        <p:spPr>
          <a:xfrm>
            <a:off x="6812280" y="2240280"/>
            <a:ext cx="1097280" cy="1097280"/>
          </a:xfrm>
          <a:prstGeom prst="ellipse">
            <a:avLst/>
          </a:prstGeom>
          <a:solidFill>
            <a:srgbClr val="C8DCF0"/>
          </a:solidFill>
          <a:ln w="12700">
            <a:solidFill>
              <a:srgbClr val="9BBBD4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A36C058-0031-3418-8736-512706B52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1570" y="2100522"/>
            <a:ext cx="3258699" cy="183301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1559C-7ACB-D801-762C-2FF62F1C5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0E4C9C4F-2C4E-DFCB-6381-5D94A4A6B5AD}"/>
              </a:ext>
            </a:extLst>
          </p:cNvPr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03F4461E-9550-F214-8048-52AD92C74017}"/>
              </a:ext>
            </a:extLst>
          </p:cNvPr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49515ABF-9240-11FF-B9C1-09E5BF6550AA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8D565794-27F9-C945-5B0C-667156E769E7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22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D1B2EC50-12B6-B8C2-9E3A-EF89C90F10D7}"/>
              </a:ext>
            </a:extLst>
          </p:cNvPr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 and Accounts</a:t>
            </a:r>
            <a:endParaRPr lang="en-US" sz="24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7C29FA7B-0C3E-0C85-D9A1-9289AC2A24C3}"/>
              </a:ext>
            </a:extLst>
          </p:cNvPr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5CE59757-CB9F-E602-D5F3-D79FED80B64B}"/>
              </a:ext>
            </a:extLst>
          </p:cNvPr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1703C807-146A-200B-BA45-404C7BF3D3FD}"/>
              </a:ext>
            </a:extLst>
          </p:cNvPr>
          <p:cNvSpPr/>
          <p:nvPr/>
        </p:nvSpPr>
        <p:spPr>
          <a:xfrm>
            <a:off x="407311" y="1351625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600" dirty="0"/>
              <a:t>Seventy-one emails from the associated Gmail were successfully collected.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600" dirty="0"/>
              <a:t>Multiple accounts were registered for using apps and services.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600" dirty="0"/>
              <a:t>Accounts were used to associate with the analysed phone (Pernin et al., 2026).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600" dirty="0"/>
              <a:t>Email dates may link to dates of interest for (possibly suspicious) email activity. </a:t>
            </a:r>
          </a:p>
          <a:p>
            <a:pPr marL="285750" indent="-28575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0FF4D55A-FAFF-2342-0AC9-295BC6C6D138}"/>
              </a:ext>
            </a:extLst>
          </p:cNvPr>
          <p:cNvSpPr/>
          <p:nvPr/>
        </p:nvSpPr>
        <p:spPr>
          <a:xfrm>
            <a:off x="5806440" y="1051560"/>
            <a:ext cx="3108960" cy="3749040"/>
          </a:xfrm>
          <a:prstGeom prst="rect">
            <a:avLst/>
          </a:prstGeom>
          <a:solidFill>
            <a:srgbClr val="EAF2FA"/>
          </a:solidFill>
          <a:ln w="12700">
            <a:solidFill>
              <a:srgbClr val="BDD7EE"/>
            </a:solidFill>
            <a:prstDash val="dash"/>
          </a:ln>
        </p:spPr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0667E0C3-1513-4406-E13F-C78E7F83F158}"/>
              </a:ext>
            </a:extLst>
          </p:cNvPr>
          <p:cNvSpPr/>
          <p:nvPr/>
        </p:nvSpPr>
        <p:spPr>
          <a:xfrm>
            <a:off x="6812280" y="2240280"/>
            <a:ext cx="1097280" cy="1097280"/>
          </a:xfrm>
          <a:prstGeom prst="ellipse">
            <a:avLst/>
          </a:prstGeom>
          <a:solidFill>
            <a:srgbClr val="C8DCF0"/>
          </a:solidFill>
          <a:ln w="12700">
            <a:solidFill>
              <a:srgbClr val="9BBBD4"/>
            </a:solidFill>
            <a:prstDash val="solid"/>
          </a:ln>
        </p:spPr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D1FB5B01-AAB5-0F38-1884-1E12ED6C3A30}"/>
              </a:ext>
            </a:extLst>
          </p:cNvPr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A2BD3475-7CC0-3B6B-D1D3-DC471A3323F4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E6A2785E-8DCF-B0F5-E908-23CCE7E9249D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810F4E8-BFD2-2B6F-E486-8A5B23EBC4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133" y="978408"/>
            <a:ext cx="2999987" cy="16874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B46A21D-2F22-436C-71AF-AE7F0C9FD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133" y="2932369"/>
            <a:ext cx="3182867" cy="179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25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9783F-9A10-3636-905E-774D197B7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DE069A95-9751-B6DA-263F-EEEC93D251E9}"/>
              </a:ext>
            </a:extLst>
          </p:cNvPr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35FEC600-5DC6-7476-4610-47F2CDE4117E}"/>
              </a:ext>
            </a:extLst>
          </p:cNvPr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90C148A5-3F4A-7735-C750-C723E0AD2032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FBAD4B3C-D0EB-40AB-C480-1CCEECC3B8E1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22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0DB53014-B6E3-8129-57FA-EDEC4C981D98}"/>
              </a:ext>
            </a:extLst>
          </p:cNvPr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 Evidence</a:t>
            </a:r>
          </a:p>
          <a:p>
            <a:pPr marL="0" indent="0" algn="l">
              <a:buNone/>
            </a:pPr>
            <a:endParaRPr lang="en-US" sz="24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DE530094-6737-0D9D-E876-78B9457134F1}"/>
              </a:ext>
            </a:extLst>
          </p:cNvPr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23BC468B-9C0D-E5C4-899E-7ED75D4DB036}"/>
              </a:ext>
            </a:extLst>
          </p:cNvPr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8DA3ACC0-0700-3D64-81DD-D89BE4629722}"/>
              </a:ext>
            </a:extLst>
          </p:cNvPr>
          <p:cNvSpPr/>
          <p:nvPr/>
        </p:nvSpPr>
        <p:spPr>
          <a:xfrm>
            <a:off x="407311" y="1351625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Three hundred eighty-three location artefacts with coordinates were found.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GPS times convert to travel times and routes (</a:t>
            </a:r>
            <a:r>
              <a:rPr lang="en-IN" sz="1400" dirty="0" err="1"/>
              <a:t>Vajjhala</a:t>
            </a:r>
            <a:r>
              <a:rPr lang="en-IN" sz="1400" dirty="0"/>
              <a:t> and Strang, 2025).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Locations can also be associated with associated meeting points.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Location evidence is helpful to supplement communications in timelines. </a:t>
            </a:r>
          </a:p>
          <a:p>
            <a:pPr marL="285750" indent="-28575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EFF09C53-4AC2-3575-C9BC-4C819C43CEE7}"/>
              </a:ext>
            </a:extLst>
          </p:cNvPr>
          <p:cNvSpPr/>
          <p:nvPr/>
        </p:nvSpPr>
        <p:spPr>
          <a:xfrm>
            <a:off x="5806440" y="1051560"/>
            <a:ext cx="3108960" cy="3749040"/>
          </a:xfrm>
          <a:prstGeom prst="rect">
            <a:avLst/>
          </a:prstGeom>
          <a:solidFill>
            <a:srgbClr val="EAF2FA"/>
          </a:solidFill>
          <a:ln w="12700">
            <a:solidFill>
              <a:srgbClr val="BDD7EE"/>
            </a:solidFill>
            <a:prstDash val="dash"/>
          </a:ln>
        </p:spPr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3FA8FAF3-845D-A768-0F98-DD679B18261F}"/>
              </a:ext>
            </a:extLst>
          </p:cNvPr>
          <p:cNvSpPr/>
          <p:nvPr/>
        </p:nvSpPr>
        <p:spPr>
          <a:xfrm>
            <a:off x="6812280" y="2240280"/>
            <a:ext cx="1097280" cy="1097280"/>
          </a:xfrm>
          <a:prstGeom prst="ellipse">
            <a:avLst/>
          </a:prstGeom>
          <a:solidFill>
            <a:srgbClr val="C8DCF0"/>
          </a:solidFill>
          <a:ln w="12700">
            <a:solidFill>
              <a:srgbClr val="9BBBD4"/>
            </a:solidFill>
            <a:prstDash val="solid"/>
          </a:ln>
        </p:spPr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E2109DE1-BF6F-0D2E-6A02-9C58EC22C4C8}"/>
              </a:ext>
            </a:extLst>
          </p:cNvPr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9AEABB43-CFA5-C270-C06D-DA74BA2AB47E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62480739-AB57-7D05-31AB-EAE9B14E6B28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5A70887-BE3E-16CF-7E63-863487F2DE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5050" y="896112"/>
            <a:ext cx="3240350" cy="18226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D18C79C-33F5-ABB8-141B-03CE6E630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3560" y="2810955"/>
            <a:ext cx="3373330" cy="189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97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112E6-7612-FF8D-CD2F-D15430BDF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33233495-5966-0C9B-70EE-C0213C00CB70}"/>
              </a:ext>
            </a:extLst>
          </p:cNvPr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2E065DFD-22C3-1BB2-CA9F-68D7587BA35D}"/>
              </a:ext>
            </a:extLst>
          </p:cNvPr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A697F218-ECD3-F440-9B47-05668910E202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7C8CE5BC-1BFD-9967-2BE0-5E8FB88C5A18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22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CA3705B0-1DD0-5FAA-D376-9C95F2AB393F}"/>
              </a:ext>
            </a:extLst>
          </p:cNvPr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 Evidence</a:t>
            </a:r>
            <a:endParaRPr lang="en-US" sz="24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E87D3903-B3CA-AA16-AAC1-9FD41197AAF7}"/>
              </a:ext>
            </a:extLst>
          </p:cNvPr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9FB15C09-158B-264D-138C-225B3C6837A5}"/>
              </a:ext>
            </a:extLst>
          </p:cNvPr>
          <p:cNvSpPr/>
          <p:nvPr/>
        </p:nvSpPr>
        <p:spPr>
          <a:xfrm>
            <a:off x="320040" y="1051560"/>
            <a:ext cx="530352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F6F7F419-49AF-7666-656B-96F7525610A0}"/>
              </a:ext>
            </a:extLst>
          </p:cNvPr>
          <p:cNvSpPr/>
          <p:nvPr/>
        </p:nvSpPr>
        <p:spPr>
          <a:xfrm>
            <a:off x="407311" y="1351625"/>
            <a:ext cx="493776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We were successful in retrieving 14,150 images from the device.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They also found: 133 video and 61 audio(Durand and Briggs, 2025).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Files can be critical screenshots or documents, other audio or video recordings or even photos.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Numerous files suggest a high degree of usage. </a:t>
            </a:r>
          </a:p>
          <a:p>
            <a:pPr marL="285750" indent="-28575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CF48A791-EAAB-7BE1-CA55-213A9A7C305C}"/>
              </a:ext>
            </a:extLst>
          </p:cNvPr>
          <p:cNvSpPr/>
          <p:nvPr/>
        </p:nvSpPr>
        <p:spPr>
          <a:xfrm>
            <a:off x="5806440" y="1051560"/>
            <a:ext cx="3108960" cy="3749040"/>
          </a:xfrm>
          <a:prstGeom prst="rect">
            <a:avLst/>
          </a:prstGeom>
          <a:solidFill>
            <a:srgbClr val="EAF2FA"/>
          </a:solidFill>
          <a:ln w="12700">
            <a:solidFill>
              <a:srgbClr val="BDD7EE"/>
            </a:solidFill>
            <a:prstDash val="dash"/>
          </a:ln>
        </p:spPr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B49054D2-5FB3-51C6-2564-A36541908558}"/>
              </a:ext>
            </a:extLst>
          </p:cNvPr>
          <p:cNvSpPr/>
          <p:nvPr/>
        </p:nvSpPr>
        <p:spPr>
          <a:xfrm>
            <a:off x="6812280" y="2240280"/>
            <a:ext cx="1097280" cy="1097280"/>
          </a:xfrm>
          <a:prstGeom prst="ellipse">
            <a:avLst/>
          </a:prstGeom>
          <a:solidFill>
            <a:srgbClr val="C8DCF0"/>
          </a:solidFill>
          <a:ln w="12700">
            <a:solidFill>
              <a:srgbClr val="9BBBD4"/>
            </a:solidFill>
            <a:prstDash val="solid"/>
          </a:ln>
        </p:spPr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406803C5-EDC2-3761-2335-A30CD94F8FEA}"/>
              </a:ext>
            </a:extLst>
          </p:cNvPr>
          <p:cNvSpPr/>
          <p:nvPr/>
        </p:nvSpPr>
        <p:spPr>
          <a:xfrm>
            <a:off x="6355080" y="2011680"/>
            <a:ext cx="2011680" cy="1463040"/>
          </a:xfrm>
          <a:prstGeom prst="rect">
            <a:avLst/>
          </a:prstGeom>
          <a:ln w="19050">
            <a:solidFill>
              <a:srgbClr val="9BBBD4"/>
            </a:solidFill>
            <a:prstDash val="solid"/>
          </a:ln>
        </p:spPr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48DAAA21-8E17-EEF3-2E3A-C585EFF0AF97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9BB5FA48-DF2B-2DCB-9616-89A91C5C15E0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ACAD56-EDD8-7252-4248-BEC3AC28E0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440" y="1030387"/>
            <a:ext cx="3126281" cy="175853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1081D41-0DA9-D42E-FAA5-C44A87938A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4839" y="2877475"/>
            <a:ext cx="3126281" cy="175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78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Media Evidence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438911" y="1079380"/>
            <a:ext cx="5464739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20" y="1188720"/>
            <a:ext cx="4370922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Snapchat logs contained 73 social media artefacts.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The user name </a:t>
            </a:r>
            <a:r>
              <a:rPr lang="en-IN" sz="1400" dirty="0" err="1"/>
              <a:t>peter_dover</a:t>
            </a:r>
            <a:r>
              <a:rPr lang="en-IN" sz="1400" dirty="0"/>
              <a:t> was found within the app's data.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Social media accounts can establish online and device ownership.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IN" sz="1400" dirty="0"/>
              <a:t>Activity can offer additional modes of communication and contacts </a:t>
            </a: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(Karahan et al., 2025).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9463EB-2564-9609-8BA2-92C6C86C42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3164" y="1211968"/>
            <a:ext cx="2966031" cy="16683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DEE243B-84DF-0CF1-EF29-4745CD260A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7091" y="2926080"/>
            <a:ext cx="3217998" cy="18101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A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3E1AD9-961B-3BEF-9EDD-D9474C85C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8848258F-4FB7-DB41-D776-629DBC33806A}"/>
              </a:ext>
            </a:extLst>
          </p:cNvPr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3970636D-47B6-4714-84A6-7BCB51BA7286}"/>
              </a:ext>
            </a:extLst>
          </p:cNvPr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B3D7ECCF-AF59-70B1-7FB5-7043F15A38F0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6687F64B-4D01-A948-953E-CA7A2F47D6A4}"/>
              </a:ext>
            </a:extLst>
          </p:cNvPr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22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CFF50FE3-34BF-928A-F883-1253112A23B4}"/>
              </a:ext>
            </a:extLst>
          </p:cNvPr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Timeline		</a:t>
            </a:r>
            <a:endParaRPr lang="en-US" sz="24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BCC94F20-4EDA-6209-C010-639414848358}"/>
              </a:ext>
            </a:extLst>
          </p:cNvPr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7F4F50DA-B441-FA77-8438-CAC27668F91C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2092B2D7-B390-3FB4-750A-D621E847477D}"/>
              </a:ext>
            </a:extLst>
          </p:cNvPr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EE02335-7ED6-8134-08B4-31FB3EC9E6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945615"/>
              </p:ext>
            </p:extLst>
          </p:nvPr>
        </p:nvGraphicFramePr>
        <p:xfrm>
          <a:off x="1304365" y="1492624"/>
          <a:ext cx="6201337" cy="22523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39695">
                  <a:extLst>
                    <a:ext uri="{9D8B030D-6E8A-4147-A177-3AD203B41FA5}">
                      <a16:colId xmlns:a16="http://schemas.microsoft.com/office/drawing/2014/main" val="3044062128"/>
                    </a:ext>
                  </a:extLst>
                </a:gridCol>
                <a:gridCol w="4861642">
                  <a:extLst>
                    <a:ext uri="{9D8B030D-6E8A-4147-A177-3AD203B41FA5}">
                      <a16:colId xmlns:a16="http://schemas.microsoft.com/office/drawing/2014/main" val="1942206890"/>
                    </a:ext>
                  </a:extLst>
                </a:gridCol>
              </a:tblGrid>
              <a:tr h="37539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>
                          <a:effectLst/>
                        </a:rPr>
                        <a:t>Date</a:t>
                      </a:r>
                      <a:endParaRPr lang="en-IN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 dirty="0">
                          <a:effectLst/>
                        </a:rPr>
                        <a:t>Incident</a:t>
                      </a:r>
                      <a:endParaRPr lang="en-IN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07080058"/>
                  </a:ext>
                </a:extLst>
              </a:tr>
              <a:tr h="37539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>
                          <a:effectLst/>
                        </a:rPr>
                        <a:t>17th Aug 2024</a:t>
                      </a:r>
                      <a:endParaRPr lang="en-IN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200" u="none" strike="noStrike">
                          <a:effectLst/>
                        </a:rPr>
                        <a:t>Emma Create her Faje Accounts as a Peter Dover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63359890"/>
                  </a:ext>
                </a:extLst>
              </a:tr>
              <a:tr h="37539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>
                          <a:effectLst/>
                        </a:rPr>
                        <a:t>21st Aug 2024</a:t>
                      </a:r>
                      <a:endParaRPr lang="en-IN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200" u="none" strike="noStrike">
                          <a:effectLst/>
                        </a:rPr>
                        <a:t>First time Massages Between Emma and Joe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75357412"/>
                  </a:ext>
                </a:extLst>
              </a:tr>
              <a:tr h="37539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>
                          <a:effectLst/>
                        </a:rPr>
                        <a:t>20th Nov 2024</a:t>
                      </a:r>
                      <a:endParaRPr lang="en-IN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200" u="none" strike="noStrike">
                          <a:effectLst/>
                        </a:rPr>
                        <a:t>Emma Massages Joes for The Meetings and Dealing 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12528687"/>
                  </a:ext>
                </a:extLst>
              </a:tr>
              <a:tr h="37539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>
                          <a:effectLst/>
                        </a:rPr>
                        <a:t>22nd Nov  2024</a:t>
                      </a:r>
                      <a:endParaRPr lang="en-IN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200" u="none" strike="noStrike">
                          <a:effectLst/>
                        </a:rPr>
                        <a:t>Joe Travelled to Manchester Confimes Ticket and GPS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094138340"/>
                  </a:ext>
                </a:extLst>
              </a:tr>
              <a:tr h="37539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IN" sz="1200" u="none" strike="noStrike">
                          <a:effectLst/>
                        </a:rPr>
                        <a:t>31st Jan 2025</a:t>
                      </a:r>
                      <a:endParaRPr lang="en-IN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200" u="none" strike="noStrike" dirty="0">
                          <a:effectLst/>
                        </a:rPr>
                        <a:t>5M Offshore Transfer Confirm on </a:t>
                      </a:r>
                      <a:r>
                        <a:rPr lang="en-US" sz="1200" u="none" strike="noStrike" dirty="0" err="1">
                          <a:effectLst/>
                        </a:rPr>
                        <a:t>Whatsapp</a:t>
                      </a:r>
                      <a:r>
                        <a:rPr lang="en-US" sz="1200" u="none" strike="noStrike" dirty="0">
                          <a:effectLst/>
                        </a:rPr>
                        <a:t> and Facebook </a:t>
                      </a:r>
                      <a:r>
                        <a:rPr lang="en-US" sz="1200" u="none" strike="noStrike" dirty="0" err="1">
                          <a:effectLst/>
                        </a:rPr>
                        <a:t>Massenger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05798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2078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Findings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7833360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20" y="1188720"/>
            <a:ext cx="693928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spcAft>
                <a:spcPts val="600"/>
              </a:spcAft>
              <a:buSzPct val="100000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	Successful device acquisition, with forensic integrity. </a:t>
            </a:r>
          </a:p>
          <a:p>
            <a:pPr>
              <a:spcAft>
                <a:spcPts val="600"/>
              </a:spcAft>
              <a:buSzPct val="100000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	Ownership evidenced via Gmail and social apps. </a:t>
            </a:r>
          </a:p>
          <a:p>
            <a:pPr>
              <a:spcAft>
                <a:spcPts val="600"/>
              </a:spcAft>
              <a:buSzPct val="100000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	Odd chats and excessive phone calls suggested concert of action. </a:t>
            </a:r>
          </a:p>
          <a:p>
            <a:pPr>
              <a:spcAft>
                <a:spcPts val="600"/>
              </a:spcAft>
              <a:buSzPct val="100000"/>
            </a:pPr>
            <a:r>
              <a:rPr lang="en-US" sz="14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	Corroborating evidence through GPS, media and apps. </a:t>
            </a:r>
          </a:p>
        </p:txBody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lIns="0" tIns="1270" rIns="0" bIns="0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Conclusions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7824892" cy="374904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19" y="1188720"/>
            <a:ext cx="7642013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/>
              <a:t>Huawei phone held numerous digital artefacts.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/>
              <a:t>Calls and accounts indicated secret negotiation, agreements.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/>
              <a:t>Communications logs, accounts and locations enhanced links.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400" dirty="0"/>
              <a:t>The phone is still extremely important to the ongoing investigation. </a:t>
            </a:r>
          </a:p>
        </p:txBody>
      </p:sp>
      <p:sp>
        <p:nvSpPr>
          <p:cNvPr id="15" name="Shape 13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0"/>
            <a:ext cx="8979408" cy="91440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64592" y="0"/>
            <a:ext cx="548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22960" y="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64592" y="896112"/>
            <a:ext cx="8979408" cy="4572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20040" y="1051560"/>
            <a:ext cx="8595360" cy="3657600"/>
          </a:xfrm>
          <a:prstGeom prst="rect">
            <a:avLst/>
          </a:prstGeom>
          <a:solidFill>
            <a:srgbClr val="FFFFFF"/>
          </a:solidFill>
          <a:ln w="10160">
            <a:solidFill>
              <a:srgbClr val="D5E4F0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02920" y="1143000"/>
            <a:ext cx="822960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spcAft>
                <a:spcPts val="800"/>
              </a:spcAft>
              <a:buNone/>
            </a:pPr>
            <a:r>
              <a:rPr lang="en-US" sz="11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Karahan, Ç., Velioğlu, H. and Arslan, Y., 2025. Unveiling the shadows: Anticipating future cyber risks and their impacts on businesses. In: Risk Management in the Digital Age. Cham: Springer.</a:t>
            </a:r>
            <a:endParaRPr lang="en-US" sz="11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11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Durand, D. and Briggs, K., 2025. Intellectual Property is Economic and National Security. Munich: EconStor. Available at: https://www.econstor.eu</a:t>
            </a:r>
            <a:endParaRPr lang="en-US" sz="11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11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Vajjhala, N.R. and Strang, K.D., 2025. Cybersecurity in Knowledge Management: Cyberthreats and Solutions. Cham: Springer.</a:t>
            </a:r>
            <a:endParaRPr lang="en-US" sz="11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11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Pernin, C.G., Weinbaum, C., Quimbre, F. and Mei, S., 2026. Research Security in Science and Technology. Santa Monica: RAND Corporation.</a:t>
            </a:r>
            <a:endParaRPr lang="en-US" sz="11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11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Jain, U., Sayal, A. and Bijalwan, A., 2026. Handbook of Security, Quantum Computing and Internet of Things (IoT). Singapore: Springer.</a:t>
            </a:r>
            <a:endParaRPr lang="en-US" sz="11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1100" dirty="0">
                <a:solidFill>
                  <a:srgbClr val="1C28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Choudhury, S., Costa, F., Manara, G. and Genovesi, S., 2025. Combating the counterfeit: A review on hardware-based anticounterfeiting technologies. Applied Sciences, 15(18), p.10298. Available at: https://doi.org/10.3390/app151810298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64592" y="4873752"/>
            <a:ext cx="89794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4A6F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</a:t>
            </a:r>
            <a:endParaRPr lang="en-US" sz="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B1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01168" cy="5143500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201168" y="0"/>
            <a:ext cx="8942832" cy="73152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400800" y="3474720"/>
            <a:ext cx="2743200" cy="1668780"/>
          </a:xfrm>
          <a:prstGeom prst="rect">
            <a:avLst/>
          </a:prstGeom>
          <a:solidFill>
            <a:srgbClr val="0D1F35"/>
          </a:solidFill>
          <a:ln w="12700">
            <a:solidFill>
              <a:srgbClr val="0D1F3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73152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6000" b="1" kern="0" spc="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6000" dirty="0"/>
          </a:p>
        </p:txBody>
      </p:sp>
      <p:sp>
        <p:nvSpPr>
          <p:cNvPr id="6" name="Shape 4"/>
          <p:cNvSpPr/>
          <p:nvPr/>
        </p:nvSpPr>
        <p:spPr>
          <a:xfrm>
            <a:off x="457200" y="2606040"/>
            <a:ext cx="5486400" cy="45720"/>
          </a:xfrm>
          <a:prstGeom prst="rect">
            <a:avLst/>
          </a:prstGeom>
          <a:solidFill>
            <a:srgbClr val="1E6CA6"/>
          </a:solidFill>
          <a:ln w="12700">
            <a:solidFill>
              <a:srgbClr val="1E6CA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27432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5BA4C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 |  Quantum Tech Patent Theft Case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0" y="4864608"/>
            <a:ext cx="9144000" cy="274320"/>
          </a:xfrm>
          <a:prstGeom prst="rect">
            <a:avLst/>
          </a:prstGeom>
          <a:solidFill>
            <a:srgbClr val="12213A"/>
          </a:solidFill>
          <a:ln w="12700">
            <a:solidFill>
              <a:srgbClr val="12213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0" y="4864608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1109</Words>
  <Application>Microsoft Office PowerPoint</Application>
  <PresentationFormat>On-screen Show (16:9)</PresentationFormat>
  <Paragraphs>135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2026-04-27T16:53:09Z</dcterms:created>
  <dcterms:modified xsi:type="dcterms:W3CDTF">2026-04-29T09:50:54Z</dcterms:modified>
</cp:coreProperties>
</file>