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1" r:id="rId1"/>
  </p:sldMasterIdLst>
  <p:notesMasterIdLst>
    <p:notesMasterId r:id="rId14"/>
  </p:notes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49EA2-6578-C446-A112-2B85931931DC}" v="99" dt="2022-03-26T15:12:31.5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66"/>
    <p:restoredTop sz="94650"/>
  </p:normalViewPr>
  <p:slideViewPr>
    <p:cSldViewPr snapToGrid="0" snapToObjects="1">
      <p:cViewPr>
        <p:scale>
          <a:sx n="100" d="100"/>
          <a:sy n="100" d="100"/>
        </p:scale>
        <p:origin x="33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AB815B-7EB6-4162-A062-B6D7780184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BA1A28-3F07-4C1A-9AE1-E52975A93007}">
      <dgm:prSet/>
      <dgm:spPr/>
      <dgm:t>
        <a:bodyPr/>
        <a:lstStyle/>
        <a:p>
          <a:r>
            <a:rPr lang="en-GB" dirty="0"/>
            <a:t>Develops strong relationships with clients and suppliers.</a:t>
          </a:r>
          <a:endParaRPr lang="en-US" dirty="0"/>
        </a:p>
      </dgm:t>
    </dgm:pt>
    <dgm:pt modelId="{CD403590-D477-43C1-AC6A-5A7C0889A762}" type="parTrans" cxnId="{AF73E465-2B82-4648-9DDD-1DBDED23DD47}">
      <dgm:prSet/>
      <dgm:spPr/>
      <dgm:t>
        <a:bodyPr/>
        <a:lstStyle/>
        <a:p>
          <a:endParaRPr lang="en-US"/>
        </a:p>
      </dgm:t>
    </dgm:pt>
    <dgm:pt modelId="{2DD44575-3544-4CC8-A36D-B02882199EC3}" type="sibTrans" cxnId="{AF73E465-2B82-4648-9DDD-1DBDED23DD47}">
      <dgm:prSet/>
      <dgm:spPr/>
      <dgm:t>
        <a:bodyPr/>
        <a:lstStyle/>
        <a:p>
          <a:endParaRPr lang="en-US"/>
        </a:p>
      </dgm:t>
    </dgm:pt>
    <dgm:pt modelId="{6CA2BD74-20EC-4333-AB4B-667685D23F7C}">
      <dgm:prSet/>
      <dgm:spPr/>
      <dgm:t>
        <a:bodyPr/>
        <a:lstStyle/>
        <a:p>
          <a:r>
            <a:rPr lang="en-GB"/>
            <a:t>Innovation is encouraged.</a:t>
          </a:r>
          <a:endParaRPr lang="en-US"/>
        </a:p>
      </dgm:t>
    </dgm:pt>
    <dgm:pt modelId="{7671F266-0B59-4405-A72E-1431A59668CD}" type="parTrans" cxnId="{F704D30E-A3E4-49D3-ABC0-0B15DB4ADE7A}">
      <dgm:prSet/>
      <dgm:spPr/>
      <dgm:t>
        <a:bodyPr/>
        <a:lstStyle/>
        <a:p>
          <a:endParaRPr lang="en-US"/>
        </a:p>
      </dgm:t>
    </dgm:pt>
    <dgm:pt modelId="{A61EC4F5-39EF-4AC7-B871-6243A801407C}" type="sibTrans" cxnId="{F704D30E-A3E4-49D3-ABC0-0B15DB4ADE7A}">
      <dgm:prSet/>
      <dgm:spPr/>
      <dgm:t>
        <a:bodyPr/>
        <a:lstStyle/>
        <a:p>
          <a:endParaRPr lang="en-US"/>
        </a:p>
      </dgm:t>
    </dgm:pt>
    <dgm:pt modelId="{47F632C4-2ACE-49FF-B5BF-8CAE9434B8E7}">
      <dgm:prSet/>
      <dgm:spPr/>
      <dgm:t>
        <a:bodyPr/>
        <a:lstStyle/>
        <a:p>
          <a:r>
            <a:rPr lang="en-GB"/>
            <a:t>Enhances all aspects of the business.</a:t>
          </a:r>
          <a:endParaRPr lang="en-US"/>
        </a:p>
      </dgm:t>
    </dgm:pt>
    <dgm:pt modelId="{BB08287B-208C-4237-9ECF-0EA91CA4A242}" type="parTrans" cxnId="{95B68DBF-AACE-4741-8CC2-17DE0A8514D2}">
      <dgm:prSet/>
      <dgm:spPr/>
      <dgm:t>
        <a:bodyPr/>
        <a:lstStyle/>
        <a:p>
          <a:endParaRPr lang="en-US"/>
        </a:p>
      </dgm:t>
    </dgm:pt>
    <dgm:pt modelId="{F8E7BC60-5A43-4441-B8D4-68EB7C3F3B11}" type="sibTrans" cxnId="{95B68DBF-AACE-4741-8CC2-17DE0A8514D2}">
      <dgm:prSet/>
      <dgm:spPr/>
      <dgm:t>
        <a:bodyPr/>
        <a:lstStyle/>
        <a:p>
          <a:endParaRPr lang="en-US"/>
        </a:p>
      </dgm:t>
    </dgm:pt>
    <dgm:pt modelId="{8D2A7E2B-7582-48A1-9B90-58DD63E9A674}">
      <dgm:prSet/>
      <dgm:spPr/>
      <dgm:t>
        <a:bodyPr/>
        <a:lstStyle/>
        <a:p>
          <a:r>
            <a:rPr lang="en-GB"/>
            <a:t>Establishes strong relationships with employees.</a:t>
          </a:r>
          <a:endParaRPr lang="en-US"/>
        </a:p>
      </dgm:t>
    </dgm:pt>
    <dgm:pt modelId="{417CA8D4-461D-4699-BF28-1B00ED1A31D9}" type="parTrans" cxnId="{6C62DEB3-EBA3-4A9E-82A8-C85D61EC92BF}">
      <dgm:prSet/>
      <dgm:spPr/>
      <dgm:t>
        <a:bodyPr/>
        <a:lstStyle/>
        <a:p>
          <a:endParaRPr lang="en-US"/>
        </a:p>
      </dgm:t>
    </dgm:pt>
    <dgm:pt modelId="{5FE67C55-75CA-4A07-8DB7-4230EB9C1D1A}" type="sibTrans" cxnId="{6C62DEB3-EBA3-4A9E-82A8-C85D61EC92BF}">
      <dgm:prSet/>
      <dgm:spPr/>
      <dgm:t>
        <a:bodyPr/>
        <a:lstStyle/>
        <a:p>
          <a:endParaRPr lang="en-US"/>
        </a:p>
      </dgm:t>
    </dgm:pt>
    <dgm:pt modelId="{EDA4094A-26B9-416B-95C3-270984A43218}">
      <dgm:prSet/>
      <dgm:spPr/>
      <dgm:t>
        <a:bodyPr/>
        <a:lstStyle/>
        <a:p>
          <a:r>
            <a:rPr lang="en-GB"/>
            <a:t>Helps with decision-making.</a:t>
          </a:r>
          <a:endParaRPr lang="en-US"/>
        </a:p>
      </dgm:t>
    </dgm:pt>
    <dgm:pt modelId="{B76B99F5-96FA-42BB-B396-BA8A70930898}" type="parTrans" cxnId="{0D096118-9B7F-4BE1-979B-5A70E9A40CEF}">
      <dgm:prSet/>
      <dgm:spPr/>
      <dgm:t>
        <a:bodyPr/>
        <a:lstStyle/>
        <a:p>
          <a:endParaRPr lang="en-US"/>
        </a:p>
      </dgm:t>
    </dgm:pt>
    <dgm:pt modelId="{27CF5A2E-1BBE-413A-AF70-BE642AEA0E20}" type="sibTrans" cxnId="{0D096118-9B7F-4BE1-979B-5A70E9A40CEF}">
      <dgm:prSet/>
      <dgm:spPr/>
      <dgm:t>
        <a:bodyPr/>
        <a:lstStyle/>
        <a:p>
          <a:endParaRPr lang="en-US"/>
        </a:p>
      </dgm:t>
    </dgm:pt>
    <dgm:pt modelId="{BAA01809-FC58-4B78-8DAA-2C3103F5636C}" type="pres">
      <dgm:prSet presAssocID="{66AB815B-7EB6-4162-A062-B6D7780184A3}" presName="root" presStyleCnt="0">
        <dgm:presLayoutVars>
          <dgm:dir/>
          <dgm:resizeHandles val="exact"/>
        </dgm:presLayoutVars>
      </dgm:prSet>
      <dgm:spPr/>
    </dgm:pt>
    <dgm:pt modelId="{0818871D-B6F5-46F6-80FA-CAEFA57ECDAE}" type="pres">
      <dgm:prSet presAssocID="{DABA1A28-3F07-4C1A-9AE1-E52975A93007}" presName="compNode" presStyleCnt="0"/>
      <dgm:spPr/>
    </dgm:pt>
    <dgm:pt modelId="{34592983-727B-40A0-9BCE-EB6C6E9A5CA3}" type="pres">
      <dgm:prSet presAssocID="{DABA1A28-3F07-4C1A-9AE1-E52975A930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3C9FCB9-57F6-41AB-9E2B-E69A697B1440}" type="pres">
      <dgm:prSet presAssocID="{DABA1A28-3F07-4C1A-9AE1-E52975A93007}" presName="spaceRect" presStyleCnt="0"/>
      <dgm:spPr/>
    </dgm:pt>
    <dgm:pt modelId="{1FA0F2F0-A3D2-446D-9F1A-96EBF52B991A}" type="pres">
      <dgm:prSet presAssocID="{DABA1A28-3F07-4C1A-9AE1-E52975A93007}" presName="textRect" presStyleLbl="revTx" presStyleIdx="0" presStyleCnt="5">
        <dgm:presLayoutVars>
          <dgm:chMax val="1"/>
          <dgm:chPref val="1"/>
        </dgm:presLayoutVars>
      </dgm:prSet>
      <dgm:spPr/>
    </dgm:pt>
    <dgm:pt modelId="{9A9F1EC4-7457-431C-8187-099FADFF76E7}" type="pres">
      <dgm:prSet presAssocID="{2DD44575-3544-4CC8-A36D-B02882199EC3}" presName="sibTrans" presStyleCnt="0"/>
      <dgm:spPr/>
    </dgm:pt>
    <dgm:pt modelId="{FA843936-66D6-4E30-9057-B262401709E2}" type="pres">
      <dgm:prSet presAssocID="{6CA2BD74-20EC-4333-AB4B-667685D23F7C}" presName="compNode" presStyleCnt="0"/>
      <dgm:spPr/>
    </dgm:pt>
    <dgm:pt modelId="{A8F5CE6A-CED5-4424-96CD-B11F383EC1DB}" type="pres">
      <dgm:prSet presAssocID="{6CA2BD74-20EC-4333-AB4B-667685D23F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1501710-11EE-4A49-A977-0E0DD1B6C5D4}" type="pres">
      <dgm:prSet presAssocID="{6CA2BD74-20EC-4333-AB4B-667685D23F7C}" presName="spaceRect" presStyleCnt="0"/>
      <dgm:spPr/>
    </dgm:pt>
    <dgm:pt modelId="{4F54C5C6-92EB-4731-9A78-B23CF062B0C0}" type="pres">
      <dgm:prSet presAssocID="{6CA2BD74-20EC-4333-AB4B-667685D23F7C}" presName="textRect" presStyleLbl="revTx" presStyleIdx="1" presStyleCnt="5">
        <dgm:presLayoutVars>
          <dgm:chMax val="1"/>
          <dgm:chPref val="1"/>
        </dgm:presLayoutVars>
      </dgm:prSet>
      <dgm:spPr/>
    </dgm:pt>
    <dgm:pt modelId="{13E6DEAF-9F92-4D44-A8AD-8F0AA5A52D08}" type="pres">
      <dgm:prSet presAssocID="{A61EC4F5-39EF-4AC7-B871-6243A801407C}" presName="sibTrans" presStyleCnt="0"/>
      <dgm:spPr/>
    </dgm:pt>
    <dgm:pt modelId="{2399A937-CDAC-4D21-99ED-8AC7A11D72F0}" type="pres">
      <dgm:prSet presAssocID="{47F632C4-2ACE-49FF-B5BF-8CAE9434B8E7}" presName="compNode" presStyleCnt="0"/>
      <dgm:spPr/>
    </dgm:pt>
    <dgm:pt modelId="{FB3178F2-617C-4568-87A6-FAFF0FAE5905}" type="pres">
      <dgm:prSet presAssocID="{47F632C4-2ACE-49FF-B5BF-8CAE9434B8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52D6624-F4AC-4EAF-995B-14B1BA037CD1}" type="pres">
      <dgm:prSet presAssocID="{47F632C4-2ACE-49FF-B5BF-8CAE9434B8E7}" presName="spaceRect" presStyleCnt="0"/>
      <dgm:spPr/>
    </dgm:pt>
    <dgm:pt modelId="{73DF4CCF-CDD4-4D0A-B2CE-009AF5A14E1E}" type="pres">
      <dgm:prSet presAssocID="{47F632C4-2ACE-49FF-B5BF-8CAE9434B8E7}" presName="textRect" presStyleLbl="revTx" presStyleIdx="2" presStyleCnt="5">
        <dgm:presLayoutVars>
          <dgm:chMax val="1"/>
          <dgm:chPref val="1"/>
        </dgm:presLayoutVars>
      </dgm:prSet>
      <dgm:spPr/>
    </dgm:pt>
    <dgm:pt modelId="{86D21C5D-7475-4BDF-A0D5-92708B58B84F}" type="pres">
      <dgm:prSet presAssocID="{F8E7BC60-5A43-4441-B8D4-68EB7C3F3B11}" presName="sibTrans" presStyleCnt="0"/>
      <dgm:spPr/>
    </dgm:pt>
    <dgm:pt modelId="{9C0B8100-FB81-4C49-BA8C-4145F137A2B7}" type="pres">
      <dgm:prSet presAssocID="{8D2A7E2B-7582-48A1-9B90-58DD63E9A674}" presName="compNode" presStyleCnt="0"/>
      <dgm:spPr/>
    </dgm:pt>
    <dgm:pt modelId="{3C85F5D0-A70F-4634-92CE-FFD6A668BA1E}" type="pres">
      <dgm:prSet presAssocID="{8D2A7E2B-7582-48A1-9B90-58DD63E9A6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29430951-FAE3-4BD0-B421-B22577D3AE86}" type="pres">
      <dgm:prSet presAssocID="{8D2A7E2B-7582-48A1-9B90-58DD63E9A674}" presName="spaceRect" presStyleCnt="0"/>
      <dgm:spPr/>
    </dgm:pt>
    <dgm:pt modelId="{405C97F6-FF2A-4953-8008-AE22A3BB6F02}" type="pres">
      <dgm:prSet presAssocID="{8D2A7E2B-7582-48A1-9B90-58DD63E9A674}" presName="textRect" presStyleLbl="revTx" presStyleIdx="3" presStyleCnt="5">
        <dgm:presLayoutVars>
          <dgm:chMax val="1"/>
          <dgm:chPref val="1"/>
        </dgm:presLayoutVars>
      </dgm:prSet>
      <dgm:spPr/>
    </dgm:pt>
    <dgm:pt modelId="{D07E53D7-DAF0-4C89-9A86-A73620C3398D}" type="pres">
      <dgm:prSet presAssocID="{5FE67C55-75CA-4A07-8DB7-4230EB9C1D1A}" presName="sibTrans" presStyleCnt="0"/>
      <dgm:spPr/>
    </dgm:pt>
    <dgm:pt modelId="{5466465B-FFC4-4BB7-8576-91B512870DA8}" type="pres">
      <dgm:prSet presAssocID="{EDA4094A-26B9-416B-95C3-270984A43218}" presName="compNode" presStyleCnt="0"/>
      <dgm:spPr/>
    </dgm:pt>
    <dgm:pt modelId="{DC1F33D2-4033-4132-94AD-090801AA8A03}" type="pres">
      <dgm:prSet presAssocID="{EDA4094A-26B9-416B-95C3-270984A43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Hand with Plant"/>
        </a:ext>
      </dgm:extLst>
    </dgm:pt>
    <dgm:pt modelId="{5F58BBB5-27B2-489D-93B2-27AB4DB03C89}" type="pres">
      <dgm:prSet presAssocID="{EDA4094A-26B9-416B-95C3-270984A43218}" presName="spaceRect" presStyleCnt="0"/>
      <dgm:spPr/>
    </dgm:pt>
    <dgm:pt modelId="{0B6B87CF-62F1-4AAF-90FC-9D97E01363AC}" type="pres">
      <dgm:prSet presAssocID="{EDA4094A-26B9-416B-95C3-270984A43218}" presName="textRect" presStyleLbl="revTx" presStyleIdx="4" presStyleCnt="5">
        <dgm:presLayoutVars>
          <dgm:chMax val="1"/>
          <dgm:chPref val="1"/>
        </dgm:presLayoutVars>
      </dgm:prSet>
      <dgm:spPr/>
    </dgm:pt>
  </dgm:ptLst>
  <dgm:cxnLst>
    <dgm:cxn modelId="{4360D301-4E39-48DF-B69E-9BFE5F1A4EAA}" type="presOf" srcId="{66AB815B-7EB6-4162-A062-B6D7780184A3}" destId="{BAA01809-FC58-4B78-8DAA-2C3103F5636C}" srcOrd="0" destOrd="0" presId="urn:microsoft.com/office/officeart/2018/2/layout/IconLabelList"/>
    <dgm:cxn modelId="{F704D30E-A3E4-49D3-ABC0-0B15DB4ADE7A}" srcId="{66AB815B-7EB6-4162-A062-B6D7780184A3}" destId="{6CA2BD74-20EC-4333-AB4B-667685D23F7C}" srcOrd="1" destOrd="0" parTransId="{7671F266-0B59-4405-A72E-1431A59668CD}" sibTransId="{A61EC4F5-39EF-4AC7-B871-6243A801407C}"/>
    <dgm:cxn modelId="{0D096118-9B7F-4BE1-979B-5A70E9A40CEF}" srcId="{66AB815B-7EB6-4162-A062-B6D7780184A3}" destId="{EDA4094A-26B9-416B-95C3-270984A43218}" srcOrd="4" destOrd="0" parTransId="{B76B99F5-96FA-42BB-B396-BA8A70930898}" sibTransId="{27CF5A2E-1BBE-413A-AF70-BE642AEA0E20}"/>
    <dgm:cxn modelId="{50801425-563B-414A-BC6F-221A61AF1014}" type="presOf" srcId="{6CA2BD74-20EC-4333-AB4B-667685D23F7C}" destId="{4F54C5C6-92EB-4731-9A78-B23CF062B0C0}" srcOrd="0" destOrd="0" presId="urn:microsoft.com/office/officeart/2018/2/layout/IconLabelList"/>
    <dgm:cxn modelId="{81C35E2D-B738-43E6-9CF9-3B08761FCA4C}" type="presOf" srcId="{DABA1A28-3F07-4C1A-9AE1-E52975A93007}" destId="{1FA0F2F0-A3D2-446D-9F1A-96EBF52B991A}" srcOrd="0" destOrd="0" presId="urn:microsoft.com/office/officeart/2018/2/layout/IconLabelList"/>
    <dgm:cxn modelId="{55BB193A-4ECC-4DCA-8746-18660314BC45}" type="presOf" srcId="{EDA4094A-26B9-416B-95C3-270984A43218}" destId="{0B6B87CF-62F1-4AAF-90FC-9D97E01363AC}" srcOrd="0" destOrd="0" presId="urn:microsoft.com/office/officeart/2018/2/layout/IconLabelList"/>
    <dgm:cxn modelId="{AF73E465-2B82-4648-9DDD-1DBDED23DD47}" srcId="{66AB815B-7EB6-4162-A062-B6D7780184A3}" destId="{DABA1A28-3F07-4C1A-9AE1-E52975A93007}" srcOrd="0" destOrd="0" parTransId="{CD403590-D477-43C1-AC6A-5A7C0889A762}" sibTransId="{2DD44575-3544-4CC8-A36D-B02882199EC3}"/>
    <dgm:cxn modelId="{8FAC1773-BA37-4D74-9797-663D820FBCF5}" type="presOf" srcId="{47F632C4-2ACE-49FF-B5BF-8CAE9434B8E7}" destId="{73DF4CCF-CDD4-4D0A-B2CE-009AF5A14E1E}" srcOrd="0" destOrd="0" presId="urn:microsoft.com/office/officeart/2018/2/layout/IconLabelList"/>
    <dgm:cxn modelId="{A9E51777-0C9E-49C2-8BFC-2CC9FEF8DA28}" type="presOf" srcId="{8D2A7E2B-7582-48A1-9B90-58DD63E9A674}" destId="{405C97F6-FF2A-4953-8008-AE22A3BB6F02}" srcOrd="0" destOrd="0" presId="urn:microsoft.com/office/officeart/2018/2/layout/IconLabelList"/>
    <dgm:cxn modelId="{6C62DEB3-EBA3-4A9E-82A8-C85D61EC92BF}" srcId="{66AB815B-7EB6-4162-A062-B6D7780184A3}" destId="{8D2A7E2B-7582-48A1-9B90-58DD63E9A674}" srcOrd="3" destOrd="0" parTransId="{417CA8D4-461D-4699-BF28-1B00ED1A31D9}" sibTransId="{5FE67C55-75CA-4A07-8DB7-4230EB9C1D1A}"/>
    <dgm:cxn modelId="{95B68DBF-AACE-4741-8CC2-17DE0A8514D2}" srcId="{66AB815B-7EB6-4162-A062-B6D7780184A3}" destId="{47F632C4-2ACE-49FF-B5BF-8CAE9434B8E7}" srcOrd="2" destOrd="0" parTransId="{BB08287B-208C-4237-9ECF-0EA91CA4A242}" sibTransId="{F8E7BC60-5A43-4441-B8D4-68EB7C3F3B11}"/>
    <dgm:cxn modelId="{CEF6C8AA-11D4-4199-8CD6-63585AD722CF}" type="presParOf" srcId="{BAA01809-FC58-4B78-8DAA-2C3103F5636C}" destId="{0818871D-B6F5-46F6-80FA-CAEFA57ECDAE}" srcOrd="0" destOrd="0" presId="urn:microsoft.com/office/officeart/2018/2/layout/IconLabelList"/>
    <dgm:cxn modelId="{E3155DCC-B9D7-4471-B313-CDEFE8C8A52D}" type="presParOf" srcId="{0818871D-B6F5-46F6-80FA-CAEFA57ECDAE}" destId="{34592983-727B-40A0-9BCE-EB6C6E9A5CA3}" srcOrd="0" destOrd="0" presId="urn:microsoft.com/office/officeart/2018/2/layout/IconLabelList"/>
    <dgm:cxn modelId="{C8126A17-84E9-4836-ADF6-38852E63F840}" type="presParOf" srcId="{0818871D-B6F5-46F6-80FA-CAEFA57ECDAE}" destId="{E3C9FCB9-57F6-41AB-9E2B-E69A697B1440}" srcOrd="1" destOrd="0" presId="urn:microsoft.com/office/officeart/2018/2/layout/IconLabelList"/>
    <dgm:cxn modelId="{73F7398B-5168-4C0B-9E35-694089DBD3ED}" type="presParOf" srcId="{0818871D-B6F5-46F6-80FA-CAEFA57ECDAE}" destId="{1FA0F2F0-A3D2-446D-9F1A-96EBF52B991A}" srcOrd="2" destOrd="0" presId="urn:microsoft.com/office/officeart/2018/2/layout/IconLabelList"/>
    <dgm:cxn modelId="{AC521C7E-1DA7-4AB9-A2C7-5913DE053567}" type="presParOf" srcId="{BAA01809-FC58-4B78-8DAA-2C3103F5636C}" destId="{9A9F1EC4-7457-431C-8187-099FADFF76E7}" srcOrd="1" destOrd="0" presId="urn:microsoft.com/office/officeart/2018/2/layout/IconLabelList"/>
    <dgm:cxn modelId="{612B3A6B-4553-478E-A55C-4FE2E099E0D0}" type="presParOf" srcId="{BAA01809-FC58-4B78-8DAA-2C3103F5636C}" destId="{FA843936-66D6-4E30-9057-B262401709E2}" srcOrd="2" destOrd="0" presId="urn:microsoft.com/office/officeart/2018/2/layout/IconLabelList"/>
    <dgm:cxn modelId="{7488822F-FB29-47BC-8EA7-51454F45E759}" type="presParOf" srcId="{FA843936-66D6-4E30-9057-B262401709E2}" destId="{A8F5CE6A-CED5-4424-96CD-B11F383EC1DB}" srcOrd="0" destOrd="0" presId="urn:microsoft.com/office/officeart/2018/2/layout/IconLabelList"/>
    <dgm:cxn modelId="{B76B5DB5-8DBE-4894-B824-94FCC4F99B89}" type="presParOf" srcId="{FA843936-66D6-4E30-9057-B262401709E2}" destId="{01501710-11EE-4A49-A977-0E0DD1B6C5D4}" srcOrd="1" destOrd="0" presId="urn:microsoft.com/office/officeart/2018/2/layout/IconLabelList"/>
    <dgm:cxn modelId="{B27D0E44-7D51-4F6C-BEAE-E2CF58C8C76F}" type="presParOf" srcId="{FA843936-66D6-4E30-9057-B262401709E2}" destId="{4F54C5C6-92EB-4731-9A78-B23CF062B0C0}" srcOrd="2" destOrd="0" presId="urn:microsoft.com/office/officeart/2018/2/layout/IconLabelList"/>
    <dgm:cxn modelId="{D742D956-FDF5-4A3A-85EE-710362EEB6FA}" type="presParOf" srcId="{BAA01809-FC58-4B78-8DAA-2C3103F5636C}" destId="{13E6DEAF-9F92-4D44-A8AD-8F0AA5A52D08}" srcOrd="3" destOrd="0" presId="urn:microsoft.com/office/officeart/2018/2/layout/IconLabelList"/>
    <dgm:cxn modelId="{C3946859-3359-477A-A0FB-06476D7E7A31}" type="presParOf" srcId="{BAA01809-FC58-4B78-8DAA-2C3103F5636C}" destId="{2399A937-CDAC-4D21-99ED-8AC7A11D72F0}" srcOrd="4" destOrd="0" presId="urn:microsoft.com/office/officeart/2018/2/layout/IconLabelList"/>
    <dgm:cxn modelId="{BB294628-58E7-4E8A-AAC3-EA42047C0D24}" type="presParOf" srcId="{2399A937-CDAC-4D21-99ED-8AC7A11D72F0}" destId="{FB3178F2-617C-4568-87A6-FAFF0FAE5905}" srcOrd="0" destOrd="0" presId="urn:microsoft.com/office/officeart/2018/2/layout/IconLabelList"/>
    <dgm:cxn modelId="{6D4F365C-6769-4549-BF12-BEBF55C8ABEC}" type="presParOf" srcId="{2399A937-CDAC-4D21-99ED-8AC7A11D72F0}" destId="{A52D6624-F4AC-4EAF-995B-14B1BA037CD1}" srcOrd="1" destOrd="0" presId="urn:microsoft.com/office/officeart/2018/2/layout/IconLabelList"/>
    <dgm:cxn modelId="{E0475055-892B-4F8D-B170-F040CEC14DBA}" type="presParOf" srcId="{2399A937-CDAC-4D21-99ED-8AC7A11D72F0}" destId="{73DF4CCF-CDD4-4D0A-B2CE-009AF5A14E1E}" srcOrd="2" destOrd="0" presId="urn:microsoft.com/office/officeart/2018/2/layout/IconLabelList"/>
    <dgm:cxn modelId="{889B243C-0D15-4478-9CA6-08EEFFE60E2B}" type="presParOf" srcId="{BAA01809-FC58-4B78-8DAA-2C3103F5636C}" destId="{86D21C5D-7475-4BDF-A0D5-92708B58B84F}" srcOrd="5" destOrd="0" presId="urn:microsoft.com/office/officeart/2018/2/layout/IconLabelList"/>
    <dgm:cxn modelId="{A123F9B9-F43F-4414-A56A-541F65C32F5F}" type="presParOf" srcId="{BAA01809-FC58-4B78-8DAA-2C3103F5636C}" destId="{9C0B8100-FB81-4C49-BA8C-4145F137A2B7}" srcOrd="6" destOrd="0" presId="urn:microsoft.com/office/officeart/2018/2/layout/IconLabelList"/>
    <dgm:cxn modelId="{D0F3DEF9-A43B-4DA7-B93B-8E72C937599B}" type="presParOf" srcId="{9C0B8100-FB81-4C49-BA8C-4145F137A2B7}" destId="{3C85F5D0-A70F-4634-92CE-FFD6A668BA1E}" srcOrd="0" destOrd="0" presId="urn:microsoft.com/office/officeart/2018/2/layout/IconLabelList"/>
    <dgm:cxn modelId="{38596FC5-2090-4651-96B9-FA790C8FCF4A}" type="presParOf" srcId="{9C0B8100-FB81-4C49-BA8C-4145F137A2B7}" destId="{29430951-FAE3-4BD0-B421-B22577D3AE86}" srcOrd="1" destOrd="0" presId="urn:microsoft.com/office/officeart/2018/2/layout/IconLabelList"/>
    <dgm:cxn modelId="{B0A9C62B-B2C4-45F7-8539-9FEA730F58BF}" type="presParOf" srcId="{9C0B8100-FB81-4C49-BA8C-4145F137A2B7}" destId="{405C97F6-FF2A-4953-8008-AE22A3BB6F02}" srcOrd="2" destOrd="0" presId="urn:microsoft.com/office/officeart/2018/2/layout/IconLabelList"/>
    <dgm:cxn modelId="{11C927A7-A2F4-4615-AC79-6FB96DD4E438}" type="presParOf" srcId="{BAA01809-FC58-4B78-8DAA-2C3103F5636C}" destId="{D07E53D7-DAF0-4C89-9A86-A73620C3398D}" srcOrd="7" destOrd="0" presId="urn:microsoft.com/office/officeart/2018/2/layout/IconLabelList"/>
    <dgm:cxn modelId="{5B53E3C4-85D5-4545-8C94-EA8009B13FC8}" type="presParOf" srcId="{BAA01809-FC58-4B78-8DAA-2C3103F5636C}" destId="{5466465B-FFC4-4BB7-8576-91B512870DA8}" srcOrd="8" destOrd="0" presId="urn:microsoft.com/office/officeart/2018/2/layout/IconLabelList"/>
    <dgm:cxn modelId="{0599573A-01D1-4880-8C7C-A69C76CB404B}" type="presParOf" srcId="{5466465B-FFC4-4BB7-8576-91B512870DA8}" destId="{DC1F33D2-4033-4132-94AD-090801AA8A03}" srcOrd="0" destOrd="0" presId="urn:microsoft.com/office/officeart/2018/2/layout/IconLabelList"/>
    <dgm:cxn modelId="{2B234447-07BA-460C-9261-69E42D9A4615}" type="presParOf" srcId="{5466465B-FFC4-4BB7-8576-91B512870DA8}" destId="{5F58BBB5-27B2-489D-93B2-27AB4DB03C89}" srcOrd="1" destOrd="0" presId="urn:microsoft.com/office/officeart/2018/2/layout/IconLabelList"/>
    <dgm:cxn modelId="{1DE42939-33CF-4B5E-9751-D5FC1E24D8BC}" type="presParOf" srcId="{5466465B-FFC4-4BB7-8576-91B512870DA8}" destId="{0B6B87CF-62F1-4AAF-90FC-9D97E01363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65BCAB-7F61-4254-8F5F-228F546D2C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ECA8466-750C-48F3-891D-CE78F8AE8BCD}">
      <dgm:prSet/>
      <dgm:spPr/>
      <dgm:t>
        <a:bodyPr/>
        <a:lstStyle/>
        <a:p>
          <a:r>
            <a:rPr lang="en-US" dirty="0"/>
            <a:t>Shannon and Weaver Model- </a:t>
          </a:r>
          <a:r>
            <a:rPr lang="en-GB" dirty="0"/>
            <a:t>The model is used to develop a mathematical theory of communication. It consists of 6 components: source of information, transmitter, channel, receiver, destination, and noise source.</a:t>
          </a:r>
          <a:endParaRPr lang="en-US" dirty="0"/>
        </a:p>
      </dgm:t>
    </dgm:pt>
    <dgm:pt modelId="{E5CC9D5C-5944-4BA1-8082-52B70F96C3E8}" type="parTrans" cxnId="{CB36BE0F-2F33-48D2-A0F1-5BFDD0839BF9}">
      <dgm:prSet/>
      <dgm:spPr/>
      <dgm:t>
        <a:bodyPr/>
        <a:lstStyle/>
        <a:p>
          <a:endParaRPr lang="en-US"/>
        </a:p>
      </dgm:t>
    </dgm:pt>
    <dgm:pt modelId="{AF83EBDF-470A-4D3E-9D27-CB23BAB740DF}" type="sibTrans" cxnId="{CB36BE0F-2F33-48D2-A0F1-5BFDD0839BF9}">
      <dgm:prSet/>
      <dgm:spPr/>
      <dgm:t>
        <a:bodyPr/>
        <a:lstStyle/>
        <a:p>
          <a:endParaRPr lang="en-US"/>
        </a:p>
      </dgm:t>
    </dgm:pt>
    <dgm:pt modelId="{2C9CA4E5-D1F0-4954-BFB4-71C0F47F3E33}">
      <dgm:prSet/>
      <dgm:spPr/>
      <dgm:t>
        <a:bodyPr/>
        <a:lstStyle/>
        <a:p>
          <a:r>
            <a:rPr lang="en-US"/>
            <a:t>Berlo’s Model- Four elements of communication are used in this model to explain the communication process which are, sender, message, channel and receiver. </a:t>
          </a:r>
        </a:p>
      </dgm:t>
    </dgm:pt>
    <dgm:pt modelId="{E039A0D7-3E66-42CE-8CC3-BFF88AFC4EAF}" type="parTrans" cxnId="{D5A7FBA0-40BE-4847-A1D7-428ED05CC18E}">
      <dgm:prSet/>
      <dgm:spPr/>
      <dgm:t>
        <a:bodyPr/>
        <a:lstStyle/>
        <a:p>
          <a:endParaRPr lang="en-US"/>
        </a:p>
      </dgm:t>
    </dgm:pt>
    <dgm:pt modelId="{6371A5DE-E14C-492A-A35B-A844686373A2}" type="sibTrans" cxnId="{D5A7FBA0-40BE-4847-A1D7-428ED05CC18E}">
      <dgm:prSet/>
      <dgm:spPr/>
      <dgm:t>
        <a:bodyPr/>
        <a:lstStyle/>
        <a:p>
          <a:endParaRPr lang="en-US"/>
        </a:p>
      </dgm:t>
    </dgm:pt>
    <dgm:pt modelId="{E53CC49B-4C89-4222-996F-037498DC6448}">
      <dgm:prSet/>
      <dgm:spPr/>
      <dgm:t>
        <a:bodyPr/>
        <a:lstStyle/>
        <a:p>
          <a:r>
            <a:rPr lang="en-US" dirty="0" err="1"/>
            <a:t>Scharamm’s</a:t>
          </a:r>
          <a:r>
            <a:rPr lang="en-US" dirty="0"/>
            <a:t> Interactive Model- With this model, communication occurs as a two-way process, with messages being passed back and forth from sender to receiver. </a:t>
          </a:r>
          <a:r>
            <a:rPr lang="en-GB" dirty="0"/>
            <a:t>There are five important components: source, receiver, message, feedback, and semantic noise.</a:t>
          </a:r>
          <a:endParaRPr lang="en-US" dirty="0"/>
        </a:p>
      </dgm:t>
    </dgm:pt>
    <dgm:pt modelId="{DCB9EFD6-AACC-4DE4-A73E-8E404FFB5D07}" type="parTrans" cxnId="{E6028381-4D8A-4A81-8EE2-0410ADEECD59}">
      <dgm:prSet/>
      <dgm:spPr/>
      <dgm:t>
        <a:bodyPr/>
        <a:lstStyle/>
        <a:p>
          <a:endParaRPr lang="en-US"/>
        </a:p>
      </dgm:t>
    </dgm:pt>
    <dgm:pt modelId="{C9F161A7-F369-4707-8A4E-7643D1B78A87}" type="sibTrans" cxnId="{E6028381-4D8A-4A81-8EE2-0410ADEECD59}">
      <dgm:prSet/>
      <dgm:spPr/>
      <dgm:t>
        <a:bodyPr/>
        <a:lstStyle/>
        <a:p>
          <a:endParaRPr lang="en-US"/>
        </a:p>
      </dgm:t>
    </dgm:pt>
    <dgm:pt modelId="{DF1A06DC-C42A-0D4A-88D0-A900779D1384}" type="pres">
      <dgm:prSet presAssocID="{6965BCAB-7F61-4254-8F5F-228F546D2C4B}" presName="linear" presStyleCnt="0">
        <dgm:presLayoutVars>
          <dgm:animLvl val="lvl"/>
          <dgm:resizeHandles val="exact"/>
        </dgm:presLayoutVars>
      </dgm:prSet>
      <dgm:spPr/>
    </dgm:pt>
    <dgm:pt modelId="{68DFC921-FC7F-E34F-8C70-53D5B03C0C44}" type="pres">
      <dgm:prSet presAssocID="{FECA8466-750C-48F3-891D-CE78F8AE8BCD}" presName="parentText" presStyleLbl="node1" presStyleIdx="0" presStyleCnt="3">
        <dgm:presLayoutVars>
          <dgm:chMax val="0"/>
          <dgm:bulletEnabled val="1"/>
        </dgm:presLayoutVars>
      </dgm:prSet>
      <dgm:spPr/>
    </dgm:pt>
    <dgm:pt modelId="{FDF6FE11-1E83-D741-9C75-044D11E3E02D}" type="pres">
      <dgm:prSet presAssocID="{AF83EBDF-470A-4D3E-9D27-CB23BAB740DF}" presName="spacer" presStyleCnt="0"/>
      <dgm:spPr/>
    </dgm:pt>
    <dgm:pt modelId="{92CC51B6-6564-8F45-BAA9-3B86DE534ADB}" type="pres">
      <dgm:prSet presAssocID="{2C9CA4E5-D1F0-4954-BFB4-71C0F47F3E33}" presName="parentText" presStyleLbl="node1" presStyleIdx="1" presStyleCnt="3">
        <dgm:presLayoutVars>
          <dgm:chMax val="0"/>
          <dgm:bulletEnabled val="1"/>
        </dgm:presLayoutVars>
      </dgm:prSet>
      <dgm:spPr/>
    </dgm:pt>
    <dgm:pt modelId="{0905944F-C15D-8547-A996-81CBB3B044EA}" type="pres">
      <dgm:prSet presAssocID="{6371A5DE-E14C-492A-A35B-A844686373A2}" presName="spacer" presStyleCnt="0"/>
      <dgm:spPr/>
    </dgm:pt>
    <dgm:pt modelId="{AC87E3E4-8798-4140-801A-BEA876A47CA7}" type="pres">
      <dgm:prSet presAssocID="{E53CC49B-4C89-4222-996F-037498DC6448}" presName="parentText" presStyleLbl="node1" presStyleIdx="2" presStyleCnt="3">
        <dgm:presLayoutVars>
          <dgm:chMax val="0"/>
          <dgm:bulletEnabled val="1"/>
        </dgm:presLayoutVars>
      </dgm:prSet>
      <dgm:spPr/>
    </dgm:pt>
  </dgm:ptLst>
  <dgm:cxnLst>
    <dgm:cxn modelId="{CB36BE0F-2F33-48D2-A0F1-5BFDD0839BF9}" srcId="{6965BCAB-7F61-4254-8F5F-228F546D2C4B}" destId="{FECA8466-750C-48F3-891D-CE78F8AE8BCD}" srcOrd="0" destOrd="0" parTransId="{E5CC9D5C-5944-4BA1-8082-52B70F96C3E8}" sibTransId="{AF83EBDF-470A-4D3E-9D27-CB23BAB740DF}"/>
    <dgm:cxn modelId="{C090F91D-58CC-2443-B43E-6DE1500B7B6E}" type="presOf" srcId="{6965BCAB-7F61-4254-8F5F-228F546D2C4B}" destId="{DF1A06DC-C42A-0D4A-88D0-A900779D1384}" srcOrd="0" destOrd="0" presId="urn:microsoft.com/office/officeart/2005/8/layout/vList2"/>
    <dgm:cxn modelId="{E6028381-4D8A-4A81-8EE2-0410ADEECD59}" srcId="{6965BCAB-7F61-4254-8F5F-228F546D2C4B}" destId="{E53CC49B-4C89-4222-996F-037498DC6448}" srcOrd="2" destOrd="0" parTransId="{DCB9EFD6-AACC-4DE4-A73E-8E404FFB5D07}" sibTransId="{C9F161A7-F369-4707-8A4E-7643D1B78A87}"/>
    <dgm:cxn modelId="{2C6D4C83-4175-474F-9243-135EB8A3A0E8}" type="presOf" srcId="{2C9CA4E5-D1F0-4954-BFB4-71C0F47F3E33}" destId="{92CC51B6-6564-8F45-BAA9-3B86DE534ADB}" srcOrd="0" destOrd="0" presId="urn:microsoft.com/office/officeart/2005/8/layout/vList2"/>
    <dgm:cxn modelId="{FFDB968F-6DAD-C24D-B542-DBFC95571ABD}" type="presOf" srcId="{E53CC49B-4C89-4222-996F-037498DC6448}" destId="{AC87E3E4-8798-4140-801A-BEA876A47CA7}" srcOrd="0" destOrd="0" presId="urn:microsoft.com/office/officeart/2005/8/layout/vList2"/>
    <dgm:cxn modelId="{D5A7FBA0-40BE-4847-A1D7-428ED05CC18E}" srcId="{6965BCAB-7F61-4254-8F5F-228F546D2C4B}" destId="{2C9CA4E5-D1F0-4954-BFB4-71C0F47F3E33}" srcOrd="1" destOrd="0" parTransId="{E039A0D7-3E66-42CE-8CC3-BFF88AFC4EAF}" sibTransId="{6371A5DE-E14C-492A-A35B-A844686373A2}"/>
    <dgm:cxn modelId="{4BC40BF3-B48B-984D-9781-5CE4F05BBF18}" type="presOf" srcId="{FECA8466-750C-48F3-891D-CE78F8AE8BCD}" destId="{68DFC921-FC7F-E34F-8C70-53D5B03C0C44}" srcOrd="0" destOrd="0" presId="urn:microsoft.com/office/officeart/2005/8/layout/vList2"/>
    <dgm:cxn modelId="{D5DDEAF2-0295-D640-B6A2-29EB5DE50750}" type="presParOf" srcId="{DF1A06DC-C42A-0D4A-88D0-A900779D1384}" destId="{68DFC921-FC7F-E34F-8C70-53D5B03C0C44}" srcOrd="0" destOrd="0" presId="urn:microsoft.com/office/officeart/2005/8/layout/vList2"/>
    <dgm:cxn modelId="{337A9A40-5D7E-1446-A291-B500C312D194}" type="presParOf" srcId="{DF1A06DC-C42A-0D4A-88D0-A900779D1384}" destId="{FDF6FE11-1E83-D741-9C75-044D11E3E02D}" srcOrd="1" destOrd="0" presId="urn:microsoft.com/office/officeart/2005/8/layout/vList2"/>
    <dgm:cxn modelId="{8F139EFC-AA2D-844C-A0F3-7A931C19DBA4}" type="presParOf" srcId="{DF1A06DC-C42A-0D4A-88D0-A900779D1384}" destId="{92CC51B6-6564-8F45-BAA9-3B86DE534ADB}" srcOrd="2" destOrd="0" presId="urn:microsoft.com/office/officeart/2005/8/layout/vList2"/>
    <dgm:cxn modelId="{694D2005-949B-7045-873D-49C9ACAD1A4C}" type="presParOf" srcId="{DF1A06DC-C42A-0D4A-88D0-A900779D1384}" destId="{0905944F-C15D-8547-A996-81CBB3B044EA}" srcOrd="3" destOrd="0" presId="urn:microsoft.com/office/officeart/2005/8/layout/vList2"/>
    <dgm:cxn modelId="{14864305-FD9E-3A49-99DB-88B28811C68F}" type="presParOf" srcId="{DF1A06DC-C42A-0D4A-88D0-A900779D1384}" destId="{AC87E3E4-8798-4140-801A-BEA876A47CA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92983-727B-40A0-9BCE-EB6C6E9A5CA3}">
      <dsp:nvSpPr>
        <dsp:cNvPr id="0" name=""/>
        <dsp:cNvSpPr/>
      </dsp:nvSpPr>
      <dsp:spPr>
        <a:xfrm>
          <a:off x="694237" y="74536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0F2F0-A3D2-446D-9F1A-96EBF52B991A}">
      <dsp:nvSpPr>
        <dsp:cNvPr id="0" name=""/>
        <dsp:cNvSpPr/>
      </dsp:nvSpPr>
      <dsp:spPr>
        <a:xfrm>
          <a:off x="19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Develops strong relationships with clients and suppliers.</a:t>
          </a:r>
          <a:endParaRPr lang="en-US" sz="1600" kern="1200" dirty="0"/>
        </a:p>
      </dsp:txBody>
      <dsp:txXfrm>
        <a:off x="199237" y="1825518"/>
        <a:ext cx="1800000" cy="720000"/>
      </dsp:txXfrm>
    </dsp:sp>
    <dsp:sp modelId="{A8F5CE6A-CED5-4424-96CD-B11F383EC1DB}">
      <dsp:nvSpPr>
        <dsp:cNvPr id="0" name=""/>
        <dsp:cNvSpPr/>
      </dsp:nvSpPr>
      <dsp:spPr>
        <a:xfrm>
          <a:off x="2809237" y="74536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54C5C6-92EB-4731-9A78-B23CF062B0C0}">
      <dsp:nvSpPr>
        <dsp:cNvPr id="0" name=""/>
        <dsp:cNvSpPr/>
      </dsp:nvSpPr>
      <dsp:spPr>
        <a:xfrm>
          <a:off x="231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Innovation is encouraged.</a:t>
          </a:r>
          <a:endParaRPr lang="en-US" sz="1600" kern="1200"/>
        </a:p>
      </dsp:txBody>
      <dsp:txXfrm>
        <a:off x="2314237" y="1825518"/>
        <a:ext cx="1800000" cy="720000"/>
      </dsp:txXfrm>
    </dsp:sp>
    <dsp:sp modelId="{FB3178F2-617C-4568-87A6-FAFF0FAE5905}">
      <dsp:nvSpPr>
        <dsp:cNvPr id="0" name=""/>
        <dsp:cNvSpPr/>
      </dsp:nvSpPr>
      <dsp:spPr>
        <a:xfrm>
          <a:off x="4924237" y="74536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F4CCF-CDD4-4D0A-B2CE-009AF5A14E1E}">
      <dsp:nvSpPr>
        <dsp:cNvPr id="0" name=""/>
        <dsp:cNvSpPr/>
      </dsp:nvSpPr>
      <dsp:spPr>
        <a:xfrm>
          <a:off x="442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Enhances all aspects of the business.</a:t>
          </a:r>
          <a:endParaRPr lang="en-US" sz="1600" kern="1200"/>
        </a:p>
      </dsp:txBody>
      <dsp:txXfrm>
        <a:off x="4429237" y="1825518"/>
        <a:ext cx="1800000" cy="720000"/>
      </dsp:txXfrm>
    </dsp:sp>
    <dsp:sp modelId="{3C85F5D0-A70F-4634-92CE-FFD6A668BA1E}">
      <dsp:nvSpPr>
        <dsp:cNvPr id="0" name=""/>
        <dsp:cNvSpPr/>
      </dsp:nvSpPr>
      <dsp:spPr>
        <a:xfrm>
          <a:off x="7039237" y="74536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C97F6-FF2A-4953-8008-AE22A3BB6F02}">
      <dsp:nvSpPr>
        <dsp:cNvPr id="0" name=""/>
        <dsp:cNvSpPr/>
      </dsp:nvSpPr>
      <dsp:spPr>
        <a:xfrm>
          <a:off x="654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Establishes strong relationships with employees.</a:t>
          </a:r>
          <a:endParaRPr lang="en-US" sz="1600" kern="1200"/>
        </a:p>
      </dsp:txBody>
      <dsp:txXfrm>
        <a:off x="6544237" y="1825518"/>
        <a:ext cx="1800000" cy="720000"/>
      </dsp:txXfrm>
    </dsp:sp>
    <dsp:sp modelId="{DC1F33D2-4033-4132-94AD-090801AA8A03}">
      <dsp:nvSpPr>
        <dsp:cNvPr id="0" name=""/>
        <dsp:cNvSpPr/>
      </dsp:nvSpPr>
      <dsp:spPr>
        <a:xfrm>
          <a:off x="9154237" y="74536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B87CF-62F1-4AAF-90FC-9D97E01363AC}">
      <dsp:nvSpPr>
        <dsp:cNvPr id="0" name=""/>
        <dsp:cNvSpPr/>
      </dsp:nvSpPr>
      <dsp:spPr>
        <a:xfrm>
          <a:off x="865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Helps with decision-making.</a:t>
          </a:r>
          <a:endParaRPr lang="en-US" sz="1600" kern="1200"/>
        </a:p>
      </dsp:txBody>
      <dsp:txXfrm>
        <a:off x="8659237" y="182551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FC921-FC7F-E34F-8C70-53D5B03C0C44}">
      <dsp:nvSpPr>
        <dsp:cNvPr id="0" name=""/>
        <dsp:cNvSpPr/>
      </dsp:nvSpPr>
      <dsp:spPr>
        <a:xfrm>
          <a:off x="0" y="179477"/>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Shannon and Weaver Model- </a:t>
          </a:r>
          <a:r>
            <a:rPr lang="en-GB" sz="2300" kern="1200" dirty="0"/>
            <a:t>The model is used to develop a mathematical theory of communication. It consists of 6 components: source of information, transmitter, channel, receiver, destination, and noise source.</a:t>
          </a:r>
          <a:endParaRPr lang="en-US" sz="2300" kern="1200" dirty="0"/>
        </a:p>
      </dsp:txBody>
      <dsp:txXfrm>
        <a:off x="62808" y="242285"/>
        <a:ext cx="10533494" cy="1161018"/>
      </dsp:txXfrm>
    </dsp:sp>
    <dsp:sp modelId="{92CC51B6-6564-8F45-BAA9-3B86DE534ADB}">
      <dsp:nvSpPr>
        <dsp:cNvPr id="0" name=""/>
        <dsp:cNvSpPr/>
      </dsp:nvSpPr>
      <dsp:spPr>
        <a:xfrm>
          <a:off x="0" y="1532351"/>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Berlo’s Model- Four elements of communication are used in this model to explain the communication process which are, sender, message, channel and receiver. </a:t>
          </a:r>
        </a:p>
      </dsp:txBody>
      <dsp:txXfrm>
        <a:off x="62808" y="1595159"/>
        <a:ext cx="10533494" cy="1161018"/>
      </dsp:txXfrm>
    </dsp:sp>
    <dsp:sp modelId="{AC87E3E4-8798-4140-801A-BEA876A47CA7}">
      <dsp:nvSpPr>
        <dsp:cNvPr id="0" name=""/>
        <dsp:cNvSpPr/>
      </dsp:nvSpPr>
      <dsp:spPr>
        <a:xfrm>
          <a:off x="0" y="2885226"/>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Scharamm’s</a:t>
          </a:r>
          <a:r>
            <a:rPr lang="en-US" sz="2300" kern="1200" dirty="0"/>
            <a:t> Interactive Model- With this model, communication occurs as a two-way process, with messages being passed back and forth from sender to receiver. </a:t>
          </a:r>
          <a:r>
            <a:rPr lang="en-GB" sz="2300" kern="1200" dirty="0"/>
            <a:t>There are five important components: source, receiver, message, feedback, and semantic noise.</a:t>
          </a:r>
          <a:endParaRPr lang="en-US" sz="2300" kern="1200" dirty="0"/>
        </a:p>
      </dsp:txBody>
      <dsp:txXfrm>
        <a:off x="62808" y="2948034"/>
        <a:ext cx="10533494" cy="11610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AC254-E676-D34C-BB4B-059FE5EC1DA1}" type="datetimeFigureOut">
              <a:rPr lang="en-US" smtClean="0"/>
              <a:t>3/26/22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E7263-F0E0-2C4F-A5DF-BF2E955C9AEF}" type="slidenum">
              <a:rPr lang="en-US" smtClean="0"/>
              <a:t>‹#›</a:t>
            </a:fld>
            <a:endParaRPr lang="en-US"/>
          </a:p>
        </p:txBody>
      </p:sp>
    </p:spTree>
    <p:extLst>
      <p:ext uri="{BB962C8B-B14F-4D97-AF65-F5344CB8AC3E}">
        <p14:creationId xmlns:p14="http://schemas.microsoft.com/office/powerpoint/2010/main" val="3444838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0B1DF71-BEF1-4224-A950-2BFC048199B9}" type="slidenum">
              <a:rPr lang="en-US" smtClean="0"/>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88B7084-4899-45EF-8F04-DE77668B19A7}" type="slidenum">
              <a:rPr lang="en-US" smtClean="0"/>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F6715A8-DA2A-4D22-A1F4-0921A1C57DEF}"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98DE339-113F-4B0D-9F3C-13B247C161E4}" type="slidenum">
              <a:rPr lang="en-US" smtClean="0"/>
              <a:t>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4E08D9F-7DFE-4CF4-A302-9478F3969893}"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3/25/22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32090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3/25/22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63179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3/25/22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54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3/25/22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9852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3/25/22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8214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3/25/22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6864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3/25/22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5251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3/25/22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5365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3/25/22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270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3/25/22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71963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3/25/22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2035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3/25/22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38977950"/>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800" r:id="rId6"/>
    <p:sldLayoutId id="2147483795" r:id="rId7"/>
    <p:sldLayoutId id="2147483796" r:id="rId8"/>
    <p:sldLayoutId id="2147483797" r:id="rId9"/>
    <p:sldLayoutId id="2147483799" r:id="rId10"/>
    <p:sldLayoutId id="214748379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svg"/><Relationship Id="rId7" Type="http://schemas.openxmlformats.org/officeDocument/2006/relationships/hyperlink" Target="http://pngimg.com/download/23674/?i=1"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8"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29" name="Oval 28">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0" name="Freeform: Shape 39">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1" name="Freeform: Shape 40">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2" name="Oval 41">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45" name="Rectangle 44">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3E888DDD-9243-F391-9437-206000BBECF3}"/>
              </a:ext>
            </a:extLst>
          </p:cNvPr>
          <p:cNvPicPr>
            <a:picLocks noChangeAspect="1"/>
          </p:cNvPicPr>
          <p:nvPr/>
        </p:nvPicPr>
        <p:blipFill rotWithShape="1">
          <a:blip r:embed="rId2">
            <a:alphaModFix amt="35000"/>
          </a:blip>
          <a:srcRect t="14990" r="-1" b="21434"/>
          <a:stretch/>
        </p:blipFill>
        <p:spPr>
          <a:xfrm>
            <a:off x="0" y="0"/>
            <a:ext cx="12188932" cy="6857990"/>
          </a:xfrm>
          <a:prstGeom prst="rect">
            <a:avLst/>
          </a:prstGeom>
        </p:spPr>
      </p:pic>
      <p:grpSp>
        <p:nvGrpSpPr>
          <p:cNvPr id="49"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0" name="Oval 49">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D0E89D-D84D-3544-86AB-D9259ACDCE86}"/>
              </a:ext>
            </a:extLst>
          </p:cNvPr>
          <p:cNvSpPr>
            <a:spLocks noGrp="1"/>
          </p:cNvSpPr>
          <p:nvPr>
            <p:ph type="ctrTitle"/>
          </p:nvPr>
        </p:nvSpPr>
        <p:spPr>
          <a:xfrm>
            <a:off x="3327722" y="727602"/>
            <a:ext cx="5845898" cy="2543514"/>
          </a:xfrm>
        </p:spPr>
        <p:txBody>
          <a:bodyPr vert="horz" lIns="91440" tIns="45720" rIns="91440" bIns="45720" rtlCol="0" anchor="b">
            <a:normAutofit/>
          </a:bodyPr>
          <a:lstStyle/>
          <a:p>
            <a:r>
              <a:rPr lang="en-US" sz="3700" b="1" kern="1200" dirty="0">
                <a:solidFill>
                  <a:srgbClr val="FFFFFF"/>
                </a:solidFill>
                <a:latin typeface="+mj-lt"/>
                <a:ea typeface="+mj-ea"/>
                <a:cs typeface="+mj-cs"/>
              </a:rPr>
              <a:t>Presentation – Strategies for Effective Communication in a Business Setting.</a:t>
            </a:r>
            <a:r>
              <a:rPr lang="en-US" sz="3700" kern="1200" dirty="0">
                <a:solidFill>
                  <a:srgbClr val="FFFFFF"/>
                </a:solidFill>
                <a:effectLst/>
                <a:latin typeface="+mj-lt"/>
                <a:ea typeface="+mj-ea"/>
                <a:cs typeface="+mj-cs"/>
              </a:rPr>
              <a:t> </a:t>
            </a:r>
            <a:endParaRPr lang="en-US" sz="3700" kern="120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CBAF5E8A-89AD-044A-8653-DB506402182D}"/>
              </a:ext>
            </a:extLst>
          </p:cNvPr>
          <p:cNvSpPr>
            <a:spLocks noGrp="1"/>
          </p:cNvSpPr>
          <p:nvPr>
            <p:ph type="subTitle" idx="1"/>
          </p:nvPr>
        </p:nvSpPr>
        <p:spPr>
          <a:xfrm>
            <a:off x="3327721" y="3429000"/>
            <a:ext cx="6279063" cy="2826986"/>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rgbClr val="FFFFFF"/>
                </a:solidFill>
              </a:rPr>
              <a:t>Albert </a:t>
            </a:r>
            <a:r>
              <a:rPr lang="en-US" sz="1800" dirty="0" err="1">
                <a:solidFill>
                  <a:srgbClr val="FFFFFF"/>
                </a:solidFill>
              </a:rPr>
              <a:t>Sefa</a:t>
            </a:r>
            <a:r>
              <a:rPr lang="en-US" sz="1800" dirty="0">
                <a:solidFill>
                  <a:srgbClr val="FFFFFF"/>
                </a:solidFill>
              </a:rPr>
              <a:t>- 2112523</a:t>
            </a:r>
          </a:p>
          <a:p>
            <a:pPr indent="-228600">
              <a:buFont typeface="Arial" panose="020B0604020202020204" pitchFamily="34" charset="0"/>
              <a:buChar char="•"/>
            </a:pPr>
            <a:r>
              <a:rPr lang="en-US" sz="1800" dirty="0">
                <a:solidFill>
                  <a:srgbClr val="FFFFFF"/>
                </a:solidFill>
              </a:rPr>
              <a:t>Prince </a:t>
            </a:r>
            <a:r>
              <a:rPr lang="en-US" sz="1800" dirty="0" err="1">
                <a:solidFill>
                  <a:srgbClr val="FFFFFF"/>
                </a:solidFill>
              </a:rPr>
              <a:t>Acha</a:t>
            </a:r>
            <a:r>
              <a:rPr lang="en-US" sz="1800" dirty="0">
                <a:solidFill>
                  <a:srgbClr val="FFFFFF"/>
                </a:solidFill>
              </a:rPr>
              <a:t> </a:t>
            </a:r>
            <a:r>
              <a:rPr lang="en-US" sz="1800" dirty="0" err="1">
                <a:solidFill>
                  <a:srgbClr val="FFFFFF"/>
                </a:solidFill>
              </a:rPr>
              <a:t>Zardi</a:t>
            </a:r>
            <a:r>
              <a:rPr lang="en-US" sz="1800" dirty="0">
                <a:solidFill>
                  <a:srgbClr val="FFFFFF"/>
                </a:solidFill>
              </a:rPr>
              <a:t>- 2107876</a:t>
            </a:r>
          </a:p>
          <a:p>
            <a:pPr indent="-228600">
              <a:buFont typeface="Arial" panose="020B0604020202020204" pitchFamily="34" charset="0"/>
              <a:buChar char="•"/>
            </a:pPr>
            <a:r>
              <a:rPr lang="en-US" sz="1800" dirty="0">
                <a:solidFill>
                  <a:srgbClr val="FFFFFF"/>
                </a:solidFill>
              </a:rPr>
              <a:t>Emmanuel Adewale- 2107386</a:t>
            </a:r>
          </a:p>
          <a:p>
            <a:pPr indent="-228600">
              <a:buFont typeface="Arial" panose="020B0604020202020204" pitchFamily="34" charset="0"/>
              <a:buChar char="•"/>
            </a:pPr>
            <a:r>
              <a:rPr lang="en-US" sz="1800" dirty="0">
                <a:solidFill>
                  <a:srgbClr val="FFFFFF"/>
                </a:solidFill>
              </a:rPr>
              <a:t>Lecturer: Richmond Lamptey.</a:t>
            </a:r>
          </a:p>
          <a:p>
            <a:pPr indent="-228600">
              <a:buFont typeface="Arial" panose="020B0604020202020204" pitchFamily="34" charset="0"/>
              <a:buChar char="•"/>
            </a:pPr>
            <a:r>
              <a:rPr lang="en-US" sz="1800" dirty="0">
                <a:solidFill>
                  <a:srgbClr val="FFFFFF"/>
                </a:solidFill>
              </a:rPr>
              <a:t>Component 1 Report Effective Teamworking for team success.</a:t>
            </a:r>
            <a:r>
              <a:rPr lang="en-US" sz="1800" dirty="0">
                <a:solidFill>
                  <a:srgbClr val="FFFFFF"/>
                </a:solidFill>
                <a:effectLst/>
              </a:rPr>
              <a:t> </a:t>
            </a:r>
            <a:endParaRPr lang="en-US" sz="1800" dirty="0">
              <a:solidFill>
                <a:srgbClr val="FFFFFF"/>
              </a:solidFill>
            </a:endParaRPr>
          </a:p>
        </p:txBody>
      </p:sp>
    </p:spTree>
    <p:extLst>
      <p:ext uri="{BB962C8B-B14F-4D97-AF65-F5344CB8AC3E}">
        <p14:creationId xmlns:p14="http://schemas.microsoft.com/office/powerpoint/2010/main" val="4908004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34441C22-9EFD-4DE0-9245-E55F34A58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E3EC0C7-3371-4F0F-9092-DA8533F0C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6BFF046-F130-8745-8B70-200A707462D1}"/>
              </a:ext>
            </a:extLst>
          </p:cNvPr>
          <p:cNvSpPr>
            <a:spLocks noGrp="1"/>
          </p:cNvSpPr>
          <p:nvPr>
            <p:ph type="title"/>
          </p:nvPr>
        </p:nvSpPr>
        <p:spPr>
          <a:xfrm>
            <a:off x="830929" y="0"/>
            <a:ext cx="6168331" cy="2493876"/>
          </a:xfrm>
        </p:spPr>
        <p:txBody>
          <a:bodyPr anchor="b">
            <a:normAutofit/>
          </a:bodyPr>
          <a:lstStyle/>
          <a:p>
            <a:r>
              <a:rPr lang="en-US" dirty="0"/>
              <a:t>NIKE</a:t>
            </a:r>
          </a:p>
        </p:txBody>
      </p:sp>
      <p:sp>
        <p:nvSpPr>
          <p:cNvPr id="16" name="Oval 2">
            <a:extLst>
              <a:ext uri="{FF2B5EF4-FFF2-40B4-BE49-F238E27FC236}">
                <a16:creationId xmlns:a16="http://schemas.microsoft.com/office/drawing/2014/main" id="{B5B75771-DE64-4E88-9F7A-F675EA3D3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0676"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decorative circles">
            <a:extLst>
              <a:ext uri="{FF2B5EF4-FFF2-40B4-BE49-F238E27FC236}">
                <a16:creationId xmlns:a16="http://schemas.microsoft.com/office/drawing/2014/main" id="{B75D38C4-A4CC-488E-85FD-0C69F36E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81135" y="927887"/>
            <a:ext cx="3205279" cy="2727847"/>
            <a:chOff x="7893625" y="927887"/>
            <a:chExt cx="3205279" cy="2727847"/>
          </a:xfrm>
        </p:grpSpPr>
        <p:sp>
          <p:nvSpPr>
            <p:cNvPr id="19" name="Oval 18">
              <a:extLst>
                <a:ext uri="{FF2B5EF4-FFF2-40B4-BE49-F238E27FC236}">
                  <a16:creationId xmlns:a16="http://schemas.microsoft.com/office/drawing/2014/main" id="{04EFDF24-B3F0-4BA3-97E3-51BA00C6E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6392022-9BF1-41AE-AE1B-B0820892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0">
              <a:extLst>
                <a:ext uri="{FF2B5EF4-FFF2-40B4-BE49-F238E27FC236}">
                  <a16:creationId xmlns:a16="http://schemas.microsoft.com/office/drawing/2014/main" id="{1DA2EFA5-A28E-447B-8DB5-6379C329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9ECAB29-B7CF-4EF0-9BBD-FB11F24E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22">
              <a:extLst>
                <a:ext uri="{FF2B5EF4-FFF2-40B4-BE49-F238E27FC236}">
                  <a16:creationId xmlns:a16="http://schemas.microsoft.com/office/drawing/2014/main" id="{6B5741A7-DE13-46A9-81EE-C4833870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B01A4F4-A849-4C2A-A591-372834C44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Oval 1">
            <a:extLst>
              <a:ext uri="{FF2B5EF4-FFF2-40B4-BE49-F238E27FC236}">
                <a16:creationId xmlns:a16="http://schemas.microsoft.com/office/drawing/2014/main" id="{3B9D6F34-4F66-4AD6-8297-B393AD0A9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018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4A957378-4F2F-4F89-8202-553A431FFC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3905" y="1331"/>
            <a:ext cx="2215852" cy="2215852"/>
          </a:xfrm>
          <a:prstGeom prst="rect">
            <a:avLst/>
          </a:prstGeom>
        </p:spPr>
      </p:pic>
      <p:pic>
        <p:nvPicPr>
          <p:cNvPr id="30" name="Graphic 29">
            <a:extLst>
              <a:ext uri="{FF2B5EF4-FFF2-40B4-BE49-F238E27FC236}">
                <a16:creationId xmlns:a16="http://schemas.microsoft.com/office/drawing/2014/main" id="{5EEF8CC5-3EC6-4753-94A5-A5787A5474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42176" y="0"/>
            <a:ext cx="1334286" cy="2962082"/>
          </a:xfrm>
          <a:prstGeom prst="rect">
            <a:avLst/>
          </a:prstGeom>
        </p:spPr>
      </p:pic>
      <p:sp>
        <p:nvSpPr>
          <p:cNvPr id="3" name="Content Placeholder 2">
            <a:extLst>
              <a:ext uri="{FF2B5EF4-FFF2-40B4-BE49-F238E27FC236}">
                <a16:creationId xmlns:a16="http://schemas.microsoft.com/office/drawing/2014/main" id="{0FF82B56-6080-4140-AA39-2ED89F04C7AB}"/>
              </a:ext>
            </a:extLst>
          </p:cNvPr>
          <p:cNvSpPr>
            <a:spLocks noGrp="1"/>
          </p:cNvSpPr>
          <p:nvPr>
            <p:ph idx="1"/>
          </p:nvPr>
        </p:nvSpPr>
        <p:spPr>
          <a:xfrm>
            <a:off x="777239" y="3428999"/>
            <a:ext cx="6168331" cy="2747963"/>
          </a:xfrm>
        </p:spPr>
        <p:txBody>
          <a:bodyPr anchor="t">
            <a:normAutofit/>
          </a:bodyPr>
          <a:lstStyle/>
          <a:p>
            <a:r>
              <a:rPr lang="en-US" sz="1800" dirty="0"/>
              <a:t>Brief overview of Nike organization- It's one of the largest companies in the world and the world's largest supplier of athletic shoes and apparel along with manufacturing sports equipment.</a:t>
            </a:r>
          </a:p>
          <a:p>
            <a:r>
              <a:rPr lang="en-US" sz="1800" dirty="0"/>
              <a:t>External stakeholders- Nike's external stakeholders include employees, customers, governments, communities, and interest groups.</a:t>
            </a:r>
          </a:p>
          <a:p>
            <a:endParaRPr lang="en-US" sz="1800" dirty="0"/>
          </a:p>
          <a:p>
            <a:endParaRPr lang="en-US" sz="1800" dirty="0"/>
          </a:p>
        </p:txBody>
      </p:sp>
      <p:pic>
        <p:nvPicPr>
          <p:cNvPr id="6" name="Picture 5" descr="Shape&#10;&#10;Description automatically generated">
            <a:extLst>
              <a:ext uri="{FF2B5EF4-FFF2-40B4-BE49-F238E27FC236}">
                <a16:creationId xmlns:a16="http://schemas.microsoft.com/office/drawing/2014/main" id="{BC88DBDF-FFE7-2E40-9557-7E3FB7CCD18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09246" y="4168952"/>
            <a:ext cx="3106003" cy="1731831"/>
          </a:xfrm>
          <a:prstGeom prst="rect">
            <a:avLst/>
          </a:prstGeom>
        </p:spPr>
      </p:pic>
      <p:sp>
        <p:nvSpPr>
          <p:cNvPr id="7" name="TextBox 6">
            <a:extLst>
              <a:ext uri="{FF2B5EF4-FFF2-40B4-BE49-F238E27FC236}">
                <a16:creationId xmlns:a16="http://schemas.microsoft.com/office/drawing/2014/main" id="{D382347A-8152-1D45-B2CD-F7280342A8CE}"/>
              </a:ext>
            </a:extLst>
          </p:cNvPr>
          <p:cNvSpPr txBox="1"/>
          <p:nvPr/>
        </p:nvSpPr>
        <p:spPr>
          <a:xfrm>
            <a:off x="9595383" y="5700728"/>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pngimg.com/download/23674/?i=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58116221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90272C-BEBC-B44B-88BC-7D39B361801B}"/>
              </a:ext>
            </a:extLst>
          </p:cNvPr>
          <p:cNvSpPr>
            <a:spLocks noGrp="1"/>
          </p:cNvSpPr>
          <p:nvPr>
            <p:ph type="title"/>
          </p:nvPr>
        </p:nvSpPr>
        <p:spPr>
          <a:xfrm>
            <a:off x="472077" y="952023"/>
            <a:ext cx="11072223" cy="1797530"/>
          </a:xfrm>
        </p:spPr>
        <p:txBody>
          <a:bodyPr anchor="t">
            <a:normAutofit/>
          </a:bodyPr>
          <a:lstStyle/>
          <a:p>
            <a:r>
              <a:rPr lang="en-US" sz="4400" dirty="0"/>
              <a:t>Benefits of Effective Communication in Business </a:t>
            </a:r>
          </a:p>
        </p:txBody>
      </p:sp>
      <p:graphicFrame>
        <p:nvGraphicFramePr>
          <p:cNvPr id="29" name="Content Placeholder 2">
            <a:extLst>
              <a:ext uri="{FF2B5EF4-FFF2-40B4-BE49-F238E27FC236}">
                <a16:creationId xmlns:a16="http://schemas.microsoft.com/office/drawing/2014/main" id="{677F987D-718B-1447-6B3F-D4CC5CB29A44}"/>
              </a:ext>
            </a:extLst>
          </p:cNvPr>
          <p:cNvGraphicFramePr>
            <a:graphicFrameLocks noGrp="1"/>
          </p:cNvGraphicFramePr>
          <p:nvPr>
            <p:ph idx="1"/>
            <p:extLst>
              <p:ext uri="{D42A27DB-BD31-4B8C-83A1-F6EECF244321}">
                <p14:modId xmlns:p14="http://schemas.microsoft.com/office/powerpoint/2010/main" val="1126927713"/>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2841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B18B-4AD4-EE43-91E5-66A1106AD257}"/>
              </a:ext>
            </a:extLst>
          </p:cNvPr>
          <p:cNvSpPr>
            <a:spLocks noGrp="1"/>
          </p:cNvSpPr>
          <p:nvPr>
            <p:ph type="title"/>
          </p:nvPr>
        </p:nvSpPr>
        <p:spPr/>
        <p:txBody>
          <a:bodyPr/>
          <a:lstStyle/>
          <a:p>
            <a:r>
              <a:rPr lang="en-US" dirty="0"/>
              <a:t>Different Models of Communication.</a:t>
            </a:r>
          </a:p>
        </p:txBody>
      </p:sp>
      <p:graphicFrame>
        <p:nvGraphicFramePr>
          <p:cNvPr id="26" name="Content Placeholder 2">
            <a:extLst>
              <a:ext uri="{FF2B5EF4-FFF2-40B4-BE49-F238E27FC236}">
                <a16:creationId xmlns:a16="http://schemas.microsoft.com/office/drawing/2014/main" id="{CBF19C5C-130D-C802-497F-7FF81230BA35}"/>
              </a:ext>
            </a:extLst>
          </p:cNvPr>
          <p:cNvGraphicFramePr>
            <a:graphicFrameLocks noGrp="1"/>
          </p:cNvGraphicFramePr>
          <p:nvPr>
            <p:ph idx="1"/>
            <p:extLst>
              <p:ext uri="{D42A27DB-BD31-4B8C-83A1-F6EECF244321}">
                <p14:modId xmlns:p14="http://schemas.microsoft.com/office/powerpoint/2010/main" val="2218843117"/>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11696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anim calcmode="lin" valueType="num">
                                      <p:cBhvr>
                                        <p:cTn id="8" dur="2000" fill="hold"/>
                                        <p:tgtEl>
                                          <p:spTgt spid="26"/>
                                        </p:tgtEl>
                                        <p:attrNameLst>
                                          <p:attrName>ppt_w</p:attrName>
                                        </p:attrNameLst>
                                      </p:cBhvr>
                                      <p:tavLst>
                                        <p:tav tm="0" fmla="#ppt_w*sin(2.5*pi*$)">
                                          <p:val>
                                            <p:fltVal val="0"/>
                                          </p:val>
                                        </p:tav>
                                        <p:tav tm="100000">
                                          <p:val>
                                            <p:fltVal val="1"/>
                                          </p:val>
                                        </p:tav>
                                      </p:tavLst>
                                    </p:anim>
                                    <p:anim calcmode="lin" valueType="num">
                                      <p:cBhvr>
                                        <p:cTn id="9" dur="2000" fill="hold"/>
                                        <p:tgtEl>
                                          <p:spTgt spid="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C00-2AE7-1945-B203-C981B31B3455}"/>
              </a:ext>
            </a:extLst>
          </p:cNvPr>
          <p:cNvSpPr>
            <a:spLocks noGrp="1"/>
          </p:cNvSpPr>
          <p:nvPr>
            <p:ph type="title"/>
          </p:nvPr>
        </p:nvSpPr>
        <p:spPr>
          <a:xfrm>
            <a:off x="777240" y="1219200"/>
            <a:ext cx="11135360" cy="471488"/>
          </a:xfrm>
        </p:spPr>
        <p:txBody>
          <a:bodyPr>
            <a:normAutofit fontScale="90000"/>
          </a:bodyPr>
          <a:lstStyle/>
          <a:p>
            <a:r>
              <a:rPr lang="en-US" sz="4400" b="1" dirty="0"/>
              <a:t> Theory relating to model of communication</a:t>
            </a:r>
            <a:br>
              <a:rPr lang="en-GB" dirty="0"/>
            </a:br>
            <a:endParaRPr lang="en-US" dirty="0"/>
          </a:p>
        </p:txBody>
      </p:sp>
      <p:sp>
        <p:nvSpPr>
          <p:cNvPr id="3" name="Content Placeholder 2">
            <a:extLst>
              <a:ext uri="{FF2B5EF4-FFF2-40B4-BE49-F238E27FC236}">
                <a16:creationId xmlns:a16="http://schemas.microsoft.com/office/drawing/2014/main" id="{5B90FDC3-8025-AC47-9E26-55EA622C5691}"/>
              </a:ext>
            </a:extLst>
          </p:cNvPr>
          <p:cNvSpPr>
            <a:spLocks noGrp="1"/>
          </p:cNvSpPr>
          <p:nvPr>
            <p:ph idx="1"/>
          </p:nvPr>
        </p:nvSpPr>
        <p:spPr/>
        <p:txBody>
          <a:bodyPr/>
          <a:lstStyle/>
          <a:p>
            <a:pPr marL="0" indent="0">
              <a:buNone/>
            </a:pPr>
            <a:r>
              <a:rPr lang="en-US" b="1" dirty="0"/>
              <a:t>Nike uses advertising, personal selling, direct marketing, sales promotions, and public relations as part of its marketing communications mix. Therefore, </a:t>
            </a:r>
            <a:r>
              <a:rPr lang="en-US" b="1" dirty="0" err="1"/>
              <a:t>Scharamm's</a:t>
            </a:r>
            <a:r>
              <a:rPr lang="en-US" b="1" dirty="0"/>
              <a:t> theory would apply in this case since it follows five elements.</a:t>
            </a:r>
          </a:p>
          <a:p>
            <a:pPr marL="457200" indent="-457200">
              <a:buFont typeface="+mj-lt"/>
              <a:buAutoNum type="arabicPeriod"/>
            </a:pPr>
            <a:r>
              <a:rPr lang="en-GB" dirty="0"/>
              <a:t>Source- Senders must ensure that the information being sent is clear and legible. They must make sure the information is relevant, precise and comprehensive.</a:t>
            </a:r>
          </a:p>
          <a:p>
            <a:pPr marL="457200" indent="-457200">
              <a:buFont typeface="+mj-lt"/>
              <a:buAutoNum type="arabicPeriod"/>
            </a:pPr>
            <a:r>
              <a:rPr lang="en-US" dirty="0"/>
              <a:t>Receiver- In order to decode the message received, the receiver must have a solid understanding of the source.</a:t>
            </a:r>
          </a:p>
          <a:p>
            <a:pPr marL="457200" indent="-457200">
              <a:buFont typeface="+mj-lt"/>
              <a:buAutoNum type="arabicPeriod"/>
            </a:pPr>
            <a:r>
              <a:rPr lang="en-US" dirty="0"/>
              <a:t>Message- Messages are sent from the sender to the receiver and can be verbal or non-verbal.</a:t>
            </a:r>
          </a:p>
          <a:p>
            <a:pPr marL="457200" indent="-457200">
              <a:buFont typeface="+mj-lt"/>
              <a:buAutoNum type="arabicPeriod"/>
            </a:pPr>
            <a:r>
              <a:rPr lang="en-US" dirty="0"/>
              <a:t>Feedback- Senders can use it to determine whether the receiver has understood their information correctly.</a:t>
            </a:r>
          </a:p>
          <a:p>
            <a:pPr marL="457200" indent="-457200">
              <a:buFont typeface="+mj-lt"/>
              <a:buAutoNum type="arabicPeriod"/>
            </a:pPr>
            <a:r>
              <a:rPr lang="en-US" dirty="0"/>
              <a:t>Semantic noise- It occurs when there is a noise that disrupts the message being sent to the recipient.</a:t>
            </a:r>
          </a:p>
        </p:txBody>
      </p:sp>
    </p:spTree>
    <p:extLst>
      <p:ext uri="{BB962C8B-B14F-4D97-AF65-F5344CB8AC3E}">
        <p14:creationId xmlns:p14="http://schemas.microsoft.com/office/powerpoint/2010/main" val="24751824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9" presetClass="entr" presetSubtype="0" de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9" presetClass="entr" presetSubtype="0" de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9" presetClass="entr" presetSubtype="0" de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500" fill="hold"/>
                                        <p:tgtEl>
                                          <p:spTgt spid="3">
                                            <p:txEl>
                                              <p:pRg st="4" end="4"/>
                                            </p:txEl>
                                          </p:spTgt>
                                        </p:tgtEl>
                                        <p:attrNameLst>
                                          <p:attrName>style.rotation</p:attrName>
                                        </p:attrNameLst>
                                      </p:cBhvr>
                                      <p:tavLst>
                                        <p:tav tm="0">
                                          <p:val>
                                            <p:fltVal val="360"/>
                                          </p:val>
                                        </p:tav>
                                        <p:tav tm="100000">
                                          <p:val>
                                            <p:fltVal val="0"/>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500" fill="hold"/>
                                        <p:tgtEl>
                                          <p:spTgt spid="3">
                                            <p:txEl>
                                              <p:pRg st="5" end="5"/>
                                            </p:txEl>
                                          </p:spTgt>
                                        </p:tgtEl>
                                        <p:attrNameLst>
                                          <p:attrName>style.rotation</p:attrName>
                                        </p:attrNameLst>
                                      </p:cBhvr>
                                      <p:tavLst>
                                        <p:tav tm="0">
                                          <p:val>
                                            <p:fltVal val="360"/>
                                          </p:val>
                                        </p:tav>
                                        <p:tav tm="100000">
                                          <p:val>
                                            <p:fltVal val="0"/>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09009" y="2858774"/>
            <a:ext cx="9199312" cy="1477328"/>
          </a:xfrm>
          <a:prstGeom prst="rect">
            <a:avLst/>
          </a:prstGeom>
          <a:noFill/>
        </p:spPr>
        <p:txBody>
          <a:bodyPr wrap="square" rtlCol="0">
            <a:spAutoFit/>
          </a:bodyPr>
          <a:lstStyle/>
          <a:p>
            <a:r>
              <a:rPr lang="en-GB" dirty="0"/>
              <a:t>What is communication?- Communication is a way to converse with another person. It is used in all aspect of like such as, to work, in education and at home. Communication has two key factors such as listening and talking. These help to form communication to help everyone to understand one another.  </a:t>
            </a:r>
          </a:p>
          <a:p>
            <a:r>
              <a:rPr lang="en-GB" dirty="0"/>
              <a:t> There are two ways in communicating, verbal and nonverbal. </a:t>
            </a:r>
          </a:p>
        </p:txBody>
      </p:sp>
      <p:graphicFrame>
        <p:nvGraphicFramePr>
          <p:cNvPr id="5" name="Table 4"/>
          <p:cNvGraphicFramePr/>
          <p:nvPr/>
        </p:nvGraphicFramePr>
        <p:xfrm>
          <a:off x="3161665" y="1147731"/>
          <a:ext cx="5379593" cy="1645920"/>
        </p:xfrm>
        <a:graphic>
          <a:graphicData uri="http://schemas.openxmlformats.org/drawingml/2006/table">
            <a:tbl>
              <a:tblPr firstRow="1" bandCol="1"/>
              <a:tblGrid>
                <a:gridCol w="5379593">
                  <a:extLst>
                    <a:ext uri="{9D8B030D-6E8A-4147-A177-3AD203B41FA5}">
                      <a16:colId xmlns:a16="http://schemas.microsoft.com/office/drawing/2014/main" val="20000"/>
                    </a:ext>
                  </a:extLst>
                </a:gridCol>
              </a:tblGrid>
              <a:tr h="132453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3600" b="0" dirty="0">
                          <a:solidFill>
                            <a:schemeClr val="tx1"/>
                          </a:solidFill>
                        </a:rPr>
                        <a:t>The types of barriers that can prevent an effective communication</a:t>
                      </a:r>
                      <a:endParaRPr sz="3600" b="0" i="0" u="none" strike="noStrike" dirty="0">
                        <a:solidFill>
                          <a:schemeClr val="tx1"/>
                        </a:solidFill>
                        <a:latin typeface="+mn-lt"/>
                        <a:ea typeface="+mn-ea"/>
                        <a:cs typeface="+mn-cs"/>
                      </a:endParaRPr>
                    </a:p>
                  </a:txBody>
                  <a:tcPr marL="68580" marR="6858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lnTlToBr w="6350">
                      <a:noFill/>
                    </a:lnTlToBr>
                    <a:lnBlToTr w="6350">
                      <a:noFill/>
                    </a:lnBlToTr>
                  </a:tcPr>
                </a:tc>
                <a:extLst>
                  <a:ext uri="{0D108BD9-81ED-4DB2-BD59-A6C34878D82A}">
                    <a16:rowId xmlns:a16="http://schemas.microsoft.com/office/drawing/2014/main" val="10000"/>
                  </a:ext>
                </a:extLst>
              </a:tr>
            </a:tbl>
          </a:graphicData>
        </a:graphic>
      </p:graphicFrame>
      <p:sp>
        <p:nvSpPr>
          <p:cNvPr id="7" name="TextBox 6"/>
          <p:cNvSpPr txBox="1"/>
          <p:nvPr/>
        </p:nvSpPr>
        <p:spPr>
          <a:xfrm>
            <a:off x="1397364" y="4477387"/>
            <a:ext cx="9606877" cy="1464081"/>
          </a:xfrm>
          <a:prstGeom prst="rect">
            <a:avLst/>
          </a:prstGeom>
          <a:noFill/>
        </p:spPr>
        <p:txBody>
          <a:bodyPr wrap="square" rtlCol="0">
            <a:spAutoFit/>
          </a:bodyPr>
          <a:lstStyle/>
          <a:p>
            <a:r>
              <a:rPr lang="en-GB" dirty="0"/>
              <a:t>Types of communication?</a:t>
            </a:r>
          </a:p>
          <a:p>
            <a:pPr marL="285750" indent="-285750">
              <a:buFont typeface="Arial" panose="020B0604020202020204" pitchFamily="34" charset="0"/>
              <a:buChar char="•"/>
            </a:pPr>
            <a:r>
              <a:rPr lang="en-GB" dirty="0"/>
              <a:t>Verbal - speaking and listening </a:t>
            </a:r>
          </a:p>
          <a:p>
            <a:pPr marL="285750" indent="-285750">
              <a:buFont typeface="Arial" panose="020B0604020202020204" pitchFamily="34" charset="0"/>
              <a:buChar char="•"/>
            </a:pPr>
            <a:r>
              <a:rPr lang="en-GB" dirty="0"/>
              <a:t>Non-verbal - sign language,  using hand gestors </a:t>
            </a:r>
          </a:p>
          <a:p>
            <a:pPr marL="285750" indent="-285750">
              <a:buFont typeface="Arial" panose="020B0604020202020204" pitchFamily="34" charset="0"/>
              <a:buChar char="•"/>
            </a:pPr>
            <a:r>
              <a:rPr lang="en-GB" dirty="0"/>
              <a:t>Body language is not always easy to interpret  however it is a way to communicate whether a person is approachable or not approachable. </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5"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14"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15"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 calcmode="lin" valueType="num">
                                      <p:cBhvr>
                                        <p:cTn id="17"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8"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9"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20" dur="1000" decel="50000">
                                          <p:stCondLst>
                                            <p:cond delay="0"/>
                                          </p:stCondLst>
                                        </p:cTn>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28" dur="1000" fill="hold"/>
                                        <p:tgtEl>
                                          <p:spTgt spid="7"/>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rot="21600000">
            <a:off x="1372619" y="446970"/>
            <a:ext cx="9144000" cy="1677273"/>
          </a:xfrm>
        </p:spPr>
        <p:txBody>
          <a:bodyPr>
            <a:normAutofit/>
          </a:bodyPr>
          <a:lstStyle/>
          <a:p>
            <a:r>
              <a:rPr lang="en-GB" dirty="0">
                <a:solidFill>
                  <a:schemeClr val="tx1"/>
                </a:solidFill>
              </a:rPr>
              <a:t>Barriers that effect communication</a:t>
            </a:r>
            <a:endParaRPr lang="en-US" dirty="0">
              <a:solidFill>
                <a:schemeClr val="tx1"/>
              </a:solidFill>
            </a:endParaRPr>
          </a:p>
        </p:txBody>
      </p:sp>
      <p:sp>
        <p:nvSpPr>
          <p:cNvPr id="4" name="TextBox 3"/>
          <p:cNvSpPr txBox="1"/>
          <p:nvPr/>
        </p:nvSpPr>
        <p:spPr>
          <a:xfrm>
            <a:off x="1036378" y="2334762"/>
            <a:ext cx="9758259" cy="3384322"/>
          </a:xfrm>
          <a:prstGeom prst="rect">
            <a:avLst/>
          </a:prstGeom>
          <a:noFill/>
        </p:spPr>
        <p:txBody>
          <a:bodyPr wrap="square" rtlCol="0">
            <a:spAutoFit/>
          </a:bodyPr>
          <a:lstStyle/>
          <a:p>
            <a:r>
              <a:rPr lang="en-GB" dirty="0"/>
              <a:t>A barrier is something that may cause to hinder something from happening either partially or entirely.   </a:t>
            </a:r>
          </a:p>
          <a:p>
            <a:r>
              <a:rPr lang="en-GB" dirty="0"/>
              <a:t>There are a few things that may make it difficult to communicate to another if not at all. These are :</a:t>
            </a:r>
          </a:p>
          <a:p>
            <a:pPr marL="285750" indent="-285750">
              <a:buFont typeface="Arial" panose="020B0604020202020204" pitchFamily="34" charset="0"/>
              <a:buChar char="•"/>
            </a:pPr>
            <a:r>
              <a:rPr lang="en-GB" dirty="0"/>
              <a:t>Emotional barriers: </a:t>
            </a:r>
          </a:p>
          <a:p>
            <a:pPr marL="285750" indent="-285750">
              <a:buFont typeface="Arial" panose="020B0604020202020204" pitchFamily="34" charset="0"/>
              <a:buChar char="•"/>
            </a:pPr>
            <a:r>
              <a:rPr lang="en-GB" dirty="0"/>
              <a:t>Physical disabilities, (speech difficulties or hearing difficulties)</a:t>
            </a:r>
          </a:p>
          <a:p>
            <a:pPr marL="285750" indent="-285750">
              <a:buFont typeface="Arial" panose="020B0604020202020204" pitchFamily="34" charset="0"/>
              <a:buChar char="•"/>
            </a:pPr>
            <a:r>
              <a:rPr lang="en-GB" dirty="0"/>
              <a:t>Language Barriers</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
                                        <p:tgtEl>
                                          <p:spTgt spid="4"/>
                                        </p:tgtEl>
                                      </p:cBhvr>
                                    </p:animEffect>
                                    <p:anim calcmode="lin" valueType="num">
                                      <p:cBhvr>
                                        <p:cTn id="17" dur="400" fill="hold"/>
                                        <p:tgtEl>
                                          <p:spTgt spid="4"/>
                                        </p:tgtEl>
                                        <p:attrNameLst>
                                          <p:attrName>ppt_x</p:attrName>
                                        </p:attrNameLst>
                                      </p:cBhvr>
                                      <p:tavLst>
                                        <p:tav tm="0">
                                          <p:val>
                                            <p:strVal val="#ppt_x"/>
                                          </p:val>
                                        </p:tav>
                                        <p:tav tm="100000">
                                          <p:val>
                                            <p:strVal val="#ppt_x"/>
                                          </p:val>
                                        </p:tav>
                                      </p:tavLst>
                                    </p:anim>
                                    <p:anim calcmode="lin" valueType="num">
                                      <p:cBhvr>
                                        <p:cTn id="18" dur="400" fill="hold"/>
                                        <p:tgtEl>
                                          <p:spTgt spid="4"/>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Emotional barriers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Emotional barrier may be hard for those who find difficulty in some topics which causes difficulty for people to speak about, whether it is to do with religion, racism, sexual orientation or any topic that may seem controversial.  </a:t>
            </a:r>
          </a:p>
        </p:txBody>
      </p:sp>
      <p:sp>
        <p:nvSpPr>
          <p:cNvPr id="8" name="TextBox 7"/>
          <p:cNvSpPr txBox="1"/>
          <p:nvPr/>
        </p:nvSpPr>
        <p:spPr>
          <a:xfrm>
            <a:off x="2366552" y="3383169"/>
            <a:ext cx="7849618" cy="915441"/>
          </a:xfrm>
          <a:prstGeom prst="rect">
            <a:avLst/>
          </a:prstGeom>
          <a:noFill/>
        </p:spPr>
        <p:txBody>
          <a:bodyPr wrap="square" rtlCol="0">
            <a:spAutoFit/>
          </a:bodyPr>
          <a:lstStyle/>
          <a:p>
            <a:r>
              <a:rPr lang="en-GB" dirty="0"/>
              <a:t>Emotions can interfere with the ability to speak to one another which can cause the individual to have the  lack of attention causing them to unable </a:t>
            </a:r>
            <a:r>
              <a:rPr lang="en-GB" dirty="0" err="1"/>
              <a:t>to,participate</a:t>
            </a:r>
            <a:r>
              <a:rPr lang="en-GB" dirty="0"/>
              <a:t> in the conversation, causing a lack in response from the individual.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Physical disabilities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Physical disability which may affect a person to form words and ability to speak.  whether a person has some type of autism or people which may have speech disorder, which they causes them to find it hard to communicate. </a:t>
            </a:r>
          </a:p>
        </p:txBody>
      </p:sp>
      <p:sp>
        <p:nvSpPr>
          <p:cNvPr id="8" name="TextBox 7"/>
          <p:cNvSpPr txBox="1"/>
          <p:nvPr/>
        </p:nvSpPr>
        <p:spPr>
          <a:xfrm>
            <a:off x="2366552" y="3383169"/>
            <a:ext cx="7849618" cy="1464081"/>
          </a:xfrm>
          <a:prstGeom prst="rect">
            <a:avLst/>
          </a:prstGeom>
          <a:noFill/>
        </p:spPr>
        <p:txBody>
          <a:bodyPr wrap="square" rtlCol="0">
            <a:spAutoFit/>
          </a:bodyPr>
          <a:lstStyle/>
          <a:p>
            <a:r>
              <a:rPr lang="en-GB" dirty="0"/>
              <a:t>Though there may be technology which may assist, there are pro and cons about the idea, it may take time to communicate and to get each other points across. It is much easier to have a verbal face to face. However, it is not impossible to communicate non-verbally even though it may take time which means the other person would need to have patience and understanding.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Language Barriers </a:t>
            </a:r>
            <a:endParaRPr lang="en-US" dirty="0">
              <a:solidFill>
                <a:schemeClr val="bg2">
                  <a:lumMod val="90000"/>
                </a:schemeClr>
              </a:solidFill>
            </a:endParaRPr>
          </a:p>
        </p:txBody>
      </p:sp>
      <p:sp>
        <p:nvSpPr>
          <p:cNvPr id="7" name="TextBox 6"/>
          <p:cNvSpPr txBox="1"/>
          <p:nvPr/>
        </p:nvSpPr>
        <p:spPr>
          <a:xfrm>
            <a:off x="2558209" y="1874909"/>
            <a:ext cx="7524634" cy="1189761"/>
          </a:xfrm>
          <a:prstGeom prst="rect">
            <a:avLst/>
          </a:prstGeom>
          <a:noFill/>
        </p:spPr>
        <p:txBody>
          <a:bodyPr wrap="square" rtlCol="0">
            <a:spAutoFit/>
          </a:bodyPr>
          <a:lstStyle/>
          <a:p>
            <a:r>
              <a:rPr lang="en-GB" dirty="0"/>
              <a:t>Language barrier can be described in two basic ways, whether a person using a dialect which may be hard to comprehend or the individual having a mental or speech disorder which make it hard for them to produce the right words to communicate (or any words at all). </a:t>
            </a:r>
          </a:p>
        </p:txBody>
      </p:sp>
      <p:sp>
        <p:nvSpPr>
          <p:cNvPr id="8" name="TextBox 7"/>
          <p:cNvSpPr txBox="1"/>
          <p:nvPr/>
        </p:nvSpPr>
        <p:spPr>
          <a:xfrm>
            <a:off x="2366552" y="3383169"/>
            <a:ext cx="7849618" cy="1754326"/>
          </a:xfrm>
          <a:prstGeom prst="rect">
            <a:avLst/>
          </a:prstGeom>
          <a:noFill/>
        </p:spPr>
        <p:txBody>
          <a:bodyPr wrap="square" rtlCol="0">
            <a:spAutoFit/>
          </a:bodyPr>
          <a:lstStyle/>
          <a:p>
            <a:r>
              <a:rPr lang="en-GB" dirty="0"/>
              <a:t>This can be a hinderance to the individual depending on age and jargon thermology used in the field of work to describe or inform. Therefore, it is best to use more simplistic words to express the equivalent to another person, so that people who has no knowledge in the filed would understand. Similarly, to children using  simple words or terms to communicate effectively to their understand, which may be different compared to the language of an adult.   </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72">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4" name="Rectangle 74">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04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8" name="Oval 77">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Oval 82">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Oval 83">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Oval 84">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85">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9" name="Oval 86">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87">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1" name="Freeform: Shape 88">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2" name="Freeform: Shape 89">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3" name="Oval 90">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54" name="Freeform: Shape 91">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1055" name="Rectangle 93">
            <a:extLst>
              <a:ext uri="{FF2B5EF4-FFF2-40B4-BE49-F238E27FC236}">
                <a16:creationId xmlns:a16="http://schemas.microsoft.com/office/drawing/2014/main" id="{2BAAE733-5830-4749-BF05-48553257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95">
            <a:extLst>
              <a:ext uri="{FF2B5EF4-FFF2-40B4-BE49-F238E27FC236}">
                <a16:creationId xmlns:a16="http://schemas.microsoft.com/office/drawing/2014/main" id="{22850350-D759-47A0-A2FA-8B445C6D9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9CDC01-06F0-48C6-9DD4-EC396CE24EC3}"/>
              </a:ext>
            </a:extLst>
          </p:cNvPr>
          <p:cNvSpPr>
            <a:spLocks noGrp="1"/>
          </p:cNvSpPr>
          <p:nvPr>
            <p:ph type="ctrTitle"/>
          </p:nvPr>
        </p:nvSpPr>
        <p:spPr>
          <a:xfrm>
            <a:off x="777240" y="777240"/>
            <a:ext cx="4882061" cy="2493876"/>
          </a:xfrm>
        </p:spPr>
        <p:txBody>
          <a:bodyPr vert="horz" lIns="91440" tIns="45720" rIns="91440" bIns="45720" rtlCol="0" anchor="b">
            <a:normAutofit/>
          </a:bodyPr>
          <a:lstStyle/>
          <a:p>
            <a:pPr algn="l"/>
            <a:r>
              <a:rPr lang="en-US" sz="4400" kern="1200" dirty="0">
                <a:latin typeface="+mj-lt"/>
                <a:ea typeface="+mj-ea"/>
                <a:cs typeface="+mj-cs"/>
              </a:rPr>
              <a:t>Channels of communication used by Nike </a:t>
            </a:r>
          </a:p>
        </p:txBody>
      </p:sp>
      <p:sp>
        <p:nvSpPr>
          <p:cNvPr id="3" name="Subtitle 2">
            <a:extLst>
              <a:ext uri="{FF2B5EF4-FFF2-40B4-BE49-F238E27FC236}">
                <a16:creationId xmlns:a16="http://schemas.microsoft.com/office/drawing/2014/main" id="{9EA8B877-C800-4EFC-8923-FC035B30D53A}"/>
              </a:ext>
            </a:extLst>
          </p:cNvPr>
          <p:cNvSpPr>
            <a:spLocks noGrp="1"/>
          </p:cNvSpPr>
          <p:nvPr>
            <p:ph type="subTitle" idx="1"/>
          </p:nvPr>
        </p:nvSpPr>
        <p:spPr>
          <a:xfrm>
            <a:off x="777240" y="3428999"/>
            <a:ext cx="4882061" cy="2747963"/>
          </a:xfrm>
        </p:spPr>
        <p:txBody>
          <a:bodyPr vert="horz" lIns="91440" tIns="45720" rIns="91440" bIns="45720" rtlCol="0" anchor="t">
            <a:normAutofit/>
          </a:bodyPr>
          <a:lstStyle/>
          <a:p>
            <a:pPr indent="-228600" algn="l">
              <a:buFont typeface="Arial" panose="020B0604020202020204" pitchFamily="34" charset="0"/>
              <a:buChar char="•"/>
            </a:pPr>
            <a:r>
              <a:rPr lang="en-US" sz="1300" dirty="0"/>
              <a:t>Nike is one of the largest sportswear brands in the world and possesses a huge share of the clothing markets globally </a:t>
            </a:r>
          </a:p>
          <a:p>
            <a:pPr indent="-228600" algn="l">
              <a:buFont typeface="Arial" panose="020B0604020202020204" pitchFamily="34" charset="0"/>
              <a:buChar char="•"/>
            </a:pPr>
            <a:r>
              <a:rPr lang="en-US" sz="1300" dirty="0"/>
              <a:t>Huge cooperation will need good communication between all departments to keep things ticking and running smoothly </a:t>
            </a:r>
          </a:p>
          <a:p>
            <a:pPr indent="-228600" algn="l">
              <a:buFont typeface="Arial" panose="020B0604020202020204" pitchFamily="34" charset="0"/>
              <a:buChar char="•"/>
            </a:pPr>
            <a:r>
              <a:rPr lang="en-US" sz="1300" dirty="0"/>
              <a:t>Some channels they us to communicate internally </a:t>
            </a:r>
          </a:p>
          <a:p>
            <a:pPr indent="-228600" algn="l">
              <a:buFont typeface="Arial" panose="020B0604020202020204" pitchFamily="34" charset="0"/>
              <a:buChar char="•"/>
            </a:pPr>
            <a:r>
              <a:rPr lang="en-US" sz="1300" dirty="0"/>
              <a:t>Emails  used to update different  departments and between staff to give instructions on processes such as distribution</a:t>
            </a:r>
          </a:p>
          <a:p>
            <a:pPr indent="-228600" algn="l">
              <a:buFont typeface="Arial" panose="020B0604020202020204" pitchFamily="34" charset="0"/>
              <a:buChar char="•"/>
            </a:pPr>
            <a:r>
              <a:rPr lang="en-US" sz="1300" dirty="0"/>
              <a:t>They use boardroom meetings as a way of face to face communication when discussing upcoming campaigns </a:t>
            </a:r>
          </a:p>
          <a:p>
            <a:pPr indent="-228600" algn="l">
              <a:buFont typeface="Arial" panose="020B0604020202020204" pitchFamily="34" charset="0"/>
              <a:buChar char="•"/>
            </a:pPr>
            <a:r>
              <a:rPr lang="en-US" sz="1300" dirty="0"/>
              <a:t>And to communicate with consumers they use social media advertisements and banner ads on websites </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grpSp>
        <p:nvGrpSpPr>
          <p:cNvPr id="1057" name="Decorative circles">
            <a:extLst>
              <a:ext uri="{FF2B5EF4-FFF2-40B4-BE49-F238E27FC236}">
                <a16:creationId xmlns:a16="http://schemas.microsoft.com/office/drawing/2014/main" id="{E001E6B1-E6EC-4718-9B43-2BF6443E10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5126" y="1898042"/>
            <a:ext cx="3331224" cy="4377301"/>
            <a:chOff x="8105126" y="1898042"/>
            <a:chExt cx="3331224" cy="4377301"/>
          </a:xfrm>
        </p:grpSpPr>
        <p:sp>
          <p:nvSpPr>
            <p:cNvPr id="99" name="Oval 98">
              <a:extLst>
                <a:ext uri="{FF2B5EF4-FFF2-40B4-BE49-F238E27FC236}">
                  <a16:creationId xmlns:a16="http://schemas.microsoft.com/office/drawing/2014/main" id="{0FBE738A-E5E6-41D9-86E1-9FAA96A1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834" y="5969563"/>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Oval 99">
              <a:extLst>
                <a:ext uri="{FF2B5EF4-FFF2-40B4-BE49-F238E27FC236}">
                  <a16:creationId xmlns:a16="http://schemas.microsoft.com/office/drawing/2014/main" id="{BB140461-E9E0-4755-8702-4787ADA45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05126" y="573568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Oval 100">
              <a:extLst>
                <a:ext uri="{FF2B5EF4-FFF2-40B4-BE49-F238E27FC236}">
                  <a16:creationId xmlns:a16="http://schemas.microsoft.com/office/drawing/2014/main" id="{EA9A8EAB-7E97-400A-9B16-BE7C8686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9615" y="189804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Oval 101">
              <a:extLst>
                <a:ext uri="{FF2B5EF4-FFF2-40B4-BE49-F238E27FC236}">
                  <a16:creationId xmlns:a16="http://schemas.microsoft.com/office/drawing/2014/main" id="{CD352AD3-928B-4A44-B836-3E0900F5A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4480" y="2661415"/>
              <a:ext cx="466441" cy="466441"/>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1" name="Oval 3">
            <a:extLst>
              <a:ext uri="{FF2B5EF4-FFF2-40B4-BE49-F238E27FC236}">
                <a16:creationId xmlns:a16="http://schemas.microsoft.com/office/drawing/2014/main" id="{A419A7E2-0698-4FEF-A4DB-E3378760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12412" y="4258198"/>
            <a:ext cx="2132258" cy="213225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1028" name="Picture 4">
            <a:extLst>
              <a:ext uri="{FF2B5EF4-FFF2-40B4-BE49-F238E27FC236}">
                <a16:creationId xmlns:a16="http://schemas.microsoft.com/office/drawing/2014/main" id="{B71DBF10-54AB-4015-B550-DB41B2307F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23" r="13918" b="1"/>
          <a:stretch/>
        </p:blipFill>
        <p:spPr bwMode="auto">
          <a:xfrm>
            <a:off x="5889678" y="492757"/>
            <a:ext cx="4552196" cy="455219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pic>
        <p:nvPicPr>
          <p:cNvPr id="1062" name="Graphic 105">
            <a:extLst>
              <a:ext uri="{FF2B5EF4-FFF2-40B4-BE49-F238E27FC236}">
                <a16:creationId xmlns:a16="http://schemas.microsoft.com/office/drawing/2014/main" id="{5E3012D0-3AE4-4594-B37E-2622C81C01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0841" t="10973" r="12288" b="12942"/>
          <a:stretch/>
        </p:blipFill>
        <p:spPr>
          <a:xfrm>
            <a:off x="9340052" y="379390"/>
            <a:ext cx="1639186" cy="1622448"/>
          </a:xfrm>
          <a:prstGeom prst="rect">
            <a:avLst/>
          </a:prstGeom>
        </p:spPr>
      </p:pic>
      <p:pic>
        <p:nvPicPr>
          <p:cNvPr id="1063" name="Graphic 107">
            <a:extLst>
              <a:ext uri="{FF2B5EF4-FFF2-40B4-BE49-F238E27FC236}">
                <a16:creationId xmlns:a16="http://schemas.microsoft.com/office/drawing/2014/main" id="{62AE1365-C56B-4B6A-BA5F-D16C105C6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411" y="4258198"/>
            <a:ext cx="2132258" cy="2132258"/>
          </a:xfrm>
          <a:prstGeom prst="rect">
            <a:avLst/>
          </a:prstGeom>
        </p:spPr>
      </p:pic>
    </p:spTree>
    <p:extLst>
      <p:ext uri="{BB962C8B-B14F-4D97-AF65-F5344CB8AC3E}">
        <p14:creationId xmlns:p14="http://schemas.microsoft.com/office/powerpoint/2010/main" val="17758330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nodeType="clickEffect">
                                  <p:stCondLst>
                                    <p:cond delay="0"/>
                                  </p:stCondLst>
                                  <p:childTnLst>
                                    <p:set>
                                      <p:cBhvr>
                                        <p:cTn id="54" dur="1" fill="hold">
                                          <p:stCondLst>
                                            <p:cond delay="0"/>
                                          </p:stCondLst>
                                        </p:cTn>
                                        <p:tgtEl>
                                          <p:spTgt spid="1028"/>
                                        </p:tgtEl>
                                        <p:attrNameLst>
                                          <p:attrName>style.visibility</p:attrName>
                                        </p:attrNameLst>
                                      </p:cBhvr>
                                      <p:to>
                                        <p:strVal val="visible"/>
                                      </p:to>
                                    </p:set>
                                    <p:anim calcmode="lin" valueType="num">
                                      <p:cBhvr>
                                        <p:cTn id="55" dur="1000" fill="hold"/>
                                        <p:tgtEl>
                                          <p:spTgt spid="1028"/>
                                        </p:tgtEl>
                                        <p:attrNameLst>
                                          <p:attrName>ppt_w</p:attrName>
                                        </p:attrNameLst>
                                      </p:cBhvr>
                                      <p:tavLst>
                                        <p:tav tm="0">
                                          <p:val>
                                            <p:fltVal val="0"/>
                                          </p:val>
                                        </p:tav>
                                        <p:tav tm="100000">
                                          <p:val>
                                            <p:strVal val="#ppt_w"/>
                                          </p:val>
                                        </p:tav>
                                      </p:tavLst>
                                    </p:anim>
                                    <p:anim calcmode="lin" valueType="num">
                                      <p:cBhvr>
                                        <p:cTn id="56" dur="1000" fill="hold"/>
                                        <p:tgtEl>
                                          <p:spTgt spid="1028"/>
                                        </p:tgtEl>
                                        <p:attrNameLst>
                                          <p:attrName>ppt_h</p:attrName>
                                        </p:attrNameLst>
                                      </p:cBhvr>
                                      <p:tavLst>
                                        <p:tav tm="0">
                                          <p:val>
                                            <p:fltVal val="0"/>
                                          </p:val>
                                        </p:tav>
                                        <p:tav tm="100000">
                                          <p:val>
                                            <p:strVal val="#ppt_h"/>
                                          </p:val>
                                        </p:tav>
                                      </p:tavLst>
                                    </p:anim>
                                    <p:anim calcmode="lin" valueType="num">
                                      <p:cBhvr>
                                        <p:cTn id="57" dur="1000" fill="hold"/>
                                        <p:tgtEl>
                                          <p:spTgt spid="1028"/>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02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ECC456-8D05-4418-8374-34EE15C57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BCBA53BE-813B-487A-9E9C-A75F5CD48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5" name="Oval 74">
            <a:extLst>
              <a:ext uri="{FF2B5EF4-FFF2-40B4-BE49-F238E27FC236}">
                <a16:creationId xmlns:a16="http://schemas.microsoft.com/office/drawing/2014/main" id="{D84D8844-B6CA-42E2-9D09-280B8D2C3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91" y="536505"/>
            <a:ext cx="4746298" cy="47462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3">
            <a:extLst>
              <a:ext uri="{FF2B5EF4-FFF2-40B4-BE49-F238E27FC236}">
                <a16:creationId xmlns:a16="http://schemas.microsoft.com/office/drawing/2014/main" id="{9ED44E6B-54B5-4305-8D51-ED14DB5A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1122" y="262303"/>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B0E6-E2B3-4DF9-A764-9030DB33053B}"/>
              </a:ext>
            </a:extLst>
          </p:cNvPr>
          <p:cNvSpPr>
            <a:spLocks noGrp="1"/>
          </p:cNvSpPr>
          <p:nvPr>
            <p:ph type="title"/>
          </p:nvPr>
        </p:nvSpPr>
        <p:spPr>
          <a:xfrm>
            <a:off x="777239" y="777240"/>
            <a:ext cx="4746299" cy="2493876"/>
          </a:xfrm>
        </p:spPr>
        <p:txBody>
          <a:bodyPr anchor="b">
            <a:normAutofit/>
          </a:bodyPr>
          <a:lstStyle/>
          <a:p>
            <a:r>
              <a:rPr lang="en-GB" sz="4400" dirty="0"/>
              <a:t>Channels that could improve Nikes communication </a:t>
            </a:r>
          </a:p>
        </p:txBody>
      </p:sp>
      <p:pic>
        <p:nvPicPr>
          <p:cNvPr id="79" name="Graphic 78">
            <a:extLst>
              <a:ext uri="{FF2B5EF4-FFF2-40B4-BE49-F238E27FC236}">
                <a16:creationId xmlns:a16="http://schemas.microsoft.com/office/drawing/2014/main" id="{33B836EB-A5EB-420E-BA1D-F14C2469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21" y="262302"/>
            <a:ext cx="1571299" cy="1571299"/>
          </a:xfrm>
          <a:prstGeom prst="rect">
            <a:avLst/>
          </a:prstGeom>
        </p:spPr>
      </p:pic>
      <p:sp>
        <p:nvSpPr>
          <p:cNvPr id="3" name="Content Placeholder 2">
            <a:extLst>
              <a:ext uri="{FF2B5EF4-FFF2-40B4-BE49-F238E27FC236}">
                <a16:creationId xmlns:a16="http://schemas.microsoft.com/office/drawing/2014/main" id="{4A303C39-58EA-4241-BAAD-BD8060D11123}"/>
              </a:ext>
            </a:extLst>
          </p:cNvPr>
          <p:cNvSpPr>
            <a:spLocks noGrp="1"/>
          </p:cNvSpPr>
          <p:nvPr>
            <p:ph idx="1"/>
          </p:nvPr>
        </p:nvSpPr>
        <p:spPr>
          <a:xfrm>
            <a:off x="777239" y="3428999"/>
            <a:ext cx="4746299" cy="2747963"/>
          </a:xfrm>
        </p:spPr>
        <p:txBody>
          <a:bodyPr anchor="t">
            <a:normAutofit/>
          </a:bodyPr>
          <a:lstStyle/>
          <a:p>
            <a:r>
              <a:rPr lang="en-GB" sz="1800" dirty="0"/>
              <a:t>Nike could implement video conferencing in order to fight the battle against covid this would help with social distancing and would save staff time and money on transport </a:t>
            </a:r>
          </a:p>
          <a:p>
            <a:r>
              <a:rPr lang="en-GB" sz="1800" dirty="0"/>
              <a:t>Nike is one of the most technologically up to date companies in the world and there isn’t much they could improve on however maybe they could go fully paper free and abolish letters and only use emails and phones to improve their carbon footprint</a:t>
            </a:r>
          </a:p>
        </p:txBody>
      </p:sp>
      <p:grpSp>
        <p:nvGrpSpPr>
          <p:cNvPr id="81" name="decorative circles">
            <a:extLst>
              <a:ext uri="{FF2B5EF4-FFF2-40B4-BE49-F238E27FC236}">
                <a16:creationId xmlns:a16="http://schemas.microsoft.com/office/drawing/2014/main" id="{3385484B-742B-4787-9431-A2DDB1C13C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298832"/>
            <a:ext cx="4437307" cy="6027828"/>
            <a:chOff x="7098662" y="298832"/>
            <a:chExt cx="4437307" cy="6027828"/>
          </a:xfrm>
        </p:grpSpPr>
        <p:sp>
          <p:nvSpPr>
            <p:cNvPr id="82" name="Oval 81">
              <a:extLst>
                <a:ext uri="{FF2B5EF4-FFF2-40B4-BE49-F238E27FC236}">
                  <a16:creationId xmlns:a16="http://schemas.microsoft.com/office/drawing/2014/main" id="{D20D76C3-0F87-4653-93BB-AC31C980E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385850A0-C27C-4606-8770-21E80FECD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086132B-38B3-42DC-9C0B-2018C7B56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23851" y="298832"/>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EF6803EC-E9E6-45E5-96B3-5817EB440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528" y="59468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7" name="Oval 1">
            <a:extLst>
              <a:ext uri="{FF2B5EF4-FFF2-40B4-BE49-F238E27FC236}">
                <a16:creationId xmlns:a16="http://schemas.microsoft.com/office/drawing/2014/main" id="{F7D23E4C-BB5C-4A97-B5BE-18C6B6A55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22619BC-9E40-4C39-A746-851BD053DC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66484" y="1407321"/>
            <a:ext cx="2288437" cy="3004666"/>
          </a:xfrm>
          <a:prstGeom prst="rect">
            <a:avLst/>
          </a:prstGeom>
          <a:noFill/>
          <a:extLst>
            <a:ext uri="{909E8E84-426E-40DD-AFC4-6F175D3DCCD1}">
              <a14:hiddenFill xmlns:a14="http://schemas.microsoft.com/office/drawing/2010/main">
                <a:solidFill>
                  <a:srgbClr val="FFFFFF"/>
                </a:solidFill>
              </a14:hiddenFill>
            </a:ext>
          </a:extLst>
        </p:spPr>
      </p:pic>
      <p:pic>
        <p:nvPicPr>
          <p:cNvPr id="89" name="Graphic 88">
            <a:extLst>
              <a:ext uri="{FF2B5EF4-FFF2-40B4-BE49-F238E27FC236}">
                <a16:creationId xmlns:a16="http://schemas.microsoft.com/office/drawing/2014/main" id="{E5DCD441-4343-4494-AEB1-1420FC18ED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47104" y="4355258"/>
            <a:ext cx="2000751" cy="2000751"/>
          </a:xfrm>
          <a:prstGeom prst="rect">
            <a:avLst/>
          </a:prstGeom>
        </p:spPr>
      </p:pic>
    </p:spTree>
    <p:extLst>
      <p:ext uri="{BB962C8B-B14F-4D97-AF65-F5344CB8AC3E}">
        <p14:creationId xmlns:p14="http://schemas.microsoft.com/office/powerpoint/2010/main" val="22008695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9" presetClass="entr" presetSubtype="0" decel="100000" fill="hold" nodeType="clickEffect">
                                  <p:stCondLst>
                                    <p:cond delay="0"/>
                                  </p:stCondLst>
                                  <p:childTnLst>
                                    <p:set>
                                      <p:cBhvr>
                                        <p:cTn id="27" dur="1" fill="hold">
                                          <p:stCondLst>
                                            <p:cond delay="0"/>
                                          </p:stCondLst>
                                        </p:cTn>
                                        <p:tgtEl>
                                          <p:spTgt spid="2050"/>
                                        </p:tgtEl>
                                        <p:attrNameLst>
                                          <p:attrName>style.visibility</p:attrName>
                                        </p:attrNameLst>
                                      </p:cBhvr>
                                      <p:to>
                                        <p:strVal val="visible"/>
                                      </p:to>
                                    </p:set>
                                    <p:anim calcmode="lin" valueType="num">
                                      <p:cBhvr>
                                        <p:cTn id="28" dur="500" fill="hold"/>
                                        <p:tgtEl>
                                          <p:spTgt spid="2050"/>
                                        </p:tgtEl>
                                        <p:attrNameLst>
                                          <p:attrName>ppt_w</p:attrName>
                                        </p:attrNameLst>
                                      </p:cBhvr>
                                      <p:tavLst>
                                        <p:tav tm="0">
                                          <p:val>
                                            <p:fltVal val="0"/>
                                          </p:val>
                                        </p:tav>
                                        <p:tav tm="100000">
                                          <p:val>
                                            <p:strVal val="#ppt_w"/>
                                          </p:val>
                                        </p:tav>
                                      </p:tavLst>
                                    </p:anim>
                                    <p:anim calcmode="lin" valueType="num">
                                      <p:cBhvr>
                                        <p:cTn id="29" dur="500" fill="hold"/>
                                        <p:tgtEl>
                                          <p:spTgt spid="2050"/>
                                        </p:tgtEl>
                                        <p:attrNameLst>
                                          <p:attrName>ppt_h</p:attrName>
                                        </p:attrNameLst>
                                      </p:cBhvr>
                                      <p:tavLst>
                                        <p:tav tm="0">
                                          <p:val>
                                            <p:fltVal val="0"/>
                                          </p:val>
                                        </p:tav>
                                        <p:tav tm="100000">
                                          <p:val>
                                            <p:strVal val="#ppt_h"/>
                                          </p:val>
                                        </p:tav>
                                      </p:tavLst>
                                    </p:anim>
                                    <p:anim calcmode="lin" valueType="num">
                                      <p:cBhvr>
                                        <p:cTn id="30" dur="500" fill="hold"/>
                                        <p:tgtEl>
                                          <p:spTgt spid="2050"/>
                                        </p:tgtEl>
                                        <p:attrNameLst>
                                          <p:attrName>style.rotation</p:attrName>
                                        </p:attrNameLst>
                                      </p:cBhvr>
                                      <p:tavLst>
                                        <p:tav tm="0">
                                          <p:val>
                                            <p:fltVal val="360"/>
                                          </p:val>
                                        </p:tav>
                                        <p:tav tm="100000">
                                          <p:val>
                                            <p:fltVal val="0"/>
                                          </p:val>
                                        </p:tav>
                                      </p:tavLst>
                                    </p:anim>
                                    <p:animEffect transition="in" filter="fade">
                                      <p:cBhvr>
                                        <p:cTn id="3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2543</TotalTime>
  <Words>1088</Words>
  <Application>Microsoft Macintosh PowerPoint</Application>
  <PresentationFormat>Widescreen</PresentationFormat>
  <Paragraphs>69</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Nova</vt:lpstr>
      <vt:lpstr>ConfettiVTI</vt:lpstr>
      <vt:lpstr>Presentation – Strategies for Effective Communication in a Business Setting. </vt:lpstr>
      <vt:lpstr>NIKE</vt:lpstr>
      <vt:lpstr>Benefits of Effective Communication in Business </vt:lpstr>
      <vt:lpstr>Different Models of Communication.</vt:lpstr>
      <vt:lpstr> Theory relating to model of communication </vt:lpstr>
      <vt:lpstr>PowerPoint Presentation</vt:lpstr>
      <vt:lpstr>Barriers that effect communication</vt:lpstr>
      <vt:lpstr>Emotional barriers </vt:lpstr>
      <vt:lpstr>Physical disabilities </vt:lpstr>
      <vt:lpstr>Language Barriers </vt:lpstr>
      <vt:lpstr>Channels of communication used by Nike </vt:lpstr>
      <vt:lpstr>Channels that could improve Nikes communication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 </dc:title>
  <dc:creator>Albert Sefa (2112523)</dc:creator>
  <cp:lastModifiedBy>Albert Sefa (2112523)</cp:lastModifiedBy>
  <cp:revision>2</cp:revision>
  <dcterms:created xsi:type="dcterms:W3CDTF">2022-03-15T22:15:12Z</dcterms:created>
  <dcterms:modified xsi:type="dcterms:W3CDTF">2022-03-26T15:13:29Z</dcterms:modified>
</cp:coreProperties>
</file>