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62" r:id="rId3"/>
    <p:sldId id="270" r:id="rId4"/>
    <p:sldId id="261" r:id="rId5"/>
    <p:sldId id="273" r:id="rId6"/>
    <p:sldId id="275" r:id="rId7"/>
    <p:sldId id="277" r:id="rId8"/>
    <p:sldId id="258" r:id="rId9"/>
    <p:sldId id="260" r:id="rId10"/>
    <p:sldId id="279" r:id="rId11"/>
    <p:sldId id="278" r:id="rId12"/>
    <p:sldId id="276" r:id="rId13"/>
    <p:sldId id="263" r:id="rId14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-1384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napToGrid="0" snapToObjects="1">
      <p:cViewPr varScale="1">
        <p:scale>
          <a:sx n="67" d="100"/>
          <a:sy n="67" d="100"/>
        </p:scale>
        <p:origin x="-3120" y="-128"/>
      </p:cViewPr>
      <p:guideLst>
        <p:guide orient="horz" pos="3072"/>
        <p:guide pos="21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6" Type="http://schemas.openxmlformats.org/officeDocument/2006/relationships/handoutMaster" Target="handoutMasters/handoutMaster1.xml"/><Relationship Id="rId17" Type="http://schemas.openxmlformats.org/officeDocument/2006/relationships/printerSettings" Target="printerSettings/printerSettings1.bin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07280E-911D-C348-8DD8-372B80432AC2}" type="doc">
      <dgm:prSet loTypeId="urn:microsoft.com/office/officeart/2005/8/layout/cycle3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54B4DC1-6612-7C45-8EF6-B5B142920294}">
      <dgm:prSet/>
      <dgm:spPr/>
      <dgm:t>
        <a:bodyPr/>
        <a:lstStyle/>
        <a:p>
          <a:pPr rtl="0"/>
          <a:r>
            <a:rPr lang="en-US" dirty="0" smtClean="0"/>
            <a:t>Summative Assessment</a:t>
          </a:r>
          <a:endParaRPr lang="en-US" dirty="0"/>
        </a:p>
      </dgm:t>
    </dgm:pt>
    <dgm:pt modelId="{4DDBB2A7-D28C-D44A-AF1E-51CAF1155DA9}" type="parTrans" cxnId="{581C2449-EA14-134B-B0CF-E3C921FE2F2F}">
      <dgm:prSet/>
      <dgm:spPr/>
      <dgm:t>
        <a:bodyPr/>
        <a:lstStyle/>
        <a:p>
          <a:endParaRPr lang="en-US"/>
        </a:p>
      </dgm:t>
    </dgm:pt>
    <dgm:pt modelId="{98877A03-92E3-9843-B0C5-4EEB753F77F0}" type="sibTrans" cxnId="{581C2449-EA14-134B-B0CF-E3C921FE2F2F}">
      <dgm:prSet/>
      <dgm:spPr/>
      <dgm:t>
        <a:bodyPr/>
        <a:lstStyle/>
        <a:p>
          <a:endParaRPr lang="en-US"/>
        </a:p>
      </dgm:t>
    </dgm:pt>
    <dgm:pt modelId="{6703CAE3-4446-A744-B5FC-A17578DF6A33}">
      <dgm:prSet/>
      <dgm:spPr/>
      <dgm:t>
        <a:bodyPr/>
        <a:lstStyle/>
        <a:p>
          <a:pPr rtl="0"/>
          <a:r>
            <a:rPr lang="en-US" dirty="0" smtClean="0"/>
            <a:t>Feedback</a:t>
          </a:r>
          <a:endParaRPr lang="en-US" dirty="0"/>
        </a:p>
      </dgm:t>
    </dgm:pt>
    <dgm:pt modelId="{DA6F3E3A-E2E4-4342-9953-53569C660E53}" type="parTrans" cxnId="{AD58D003-F86B-504C-9DA9-E6D8FED4FD09}">
      <dgm:prSet/>
      <dgm:spPr/>
      <dgm:t>
        <a:bodyPr/>
        <a:lstStyle/>
        <a:p>
          <a:endParaRPr lang="en-US"/>
        </a:p>
      </dgm:t>
    </dgm:pt>
    <dgm:pt modelId="{004254F1-24FD-C74B-9125-057C2090287B}" type="sibTrans" cxnId="{AD58D003-F86B-504C-9DA9-E6D8FED4FD09}">
      <dgm:prSet/>
      <dgm:spPr/>
      <dgm:t>
        <a:bodyPr/>
        <a:lstStyle/>
        <a:p>
          <a:endParaRPr lang="en-US"/>
        </a:p>
      </dgm:t>
    </dgm:pt>
    <dgm:pt modelId="{44D80A8C-EDFE-1A46-B50F-FA99C65D8821}">
      <dgm:prSet/>
      <dgm:spPr/>
      <dgm:t>
        <a:bodyPr/>
        <a:lstStyle/>
        <a:p>
          <a:pPr rtl="0"/>
          <a:r>
            <a:rPr lang="en-US" dirty="0" smtClean="0"/>
            <a:t>Improve learning</a:t>
          </a:r>
          <a:endParaRPr lang="en-US" dirty="0"/>
        </a:p>
      </dgm:t>
    </dgm:pt>
    <dgm:pt modelId="{5DEC307A-B50C-484A-9C98-1136D1798601}" type="parTrans" cxnId="{A6A5C735-728F-8148-A579-27227B1570A7}">
      <dgm:prSet/>
      <dgm:spPr/>
      <dgm:t>
        <a:bodyPr/>
        <a:lstStyle/>
        <a:p>
          <a:endParaRPr lang="en-US"/>
        </a:p>
      </dgm:t>
    </dgm:pt>
    <dgm:pt modelId="{C322EBA9-F059-B145-8B14-A90DCAD3462B}" type="sibTrans" cxnId="{A6A5C735-728F-8148-A579-27227B1570A7}">
      <dgm:prSet/>
      <dgm:spPr/>
      <dgm:t>
        <a:bodyPr/>
        <a:lstStyle/>
        <a:p>
          <a:endParaRPr lang="en-US"/>
        </a:p>
      </dgm:t>
    </dgm:pt>
    <dgm:pt modelId="{9D71BB1E-8BD1-0947-9057-63A529B9A676}" type="pres">
      <dgm:prSet presAssocID="{A207280E-911D-C348-8DD8-372B80432AC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A1C1347-2405-1442-BC46-62EF34086142}" type="pres">
      <dgm:prSet presAssocID="{A207280E-911D-C348-8DD8-372B80432AC2}" presName="cycle" presStyleCnt="0"/>
      <dgm:spPr/>
    </dgm:pt>
    <dgm:pt modelId="{8EE084E2-ECAB-B640-A00C-3CDD9538B9CB}" type="pres">
      <dgm:prSet presAssocID="{C54B4DC1-6612-7C45-8EF6-B5B142920294}" presName="nodeFirs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37B3008-57B7-FA43-93A9-C1934DB25A84}" type="pres">
      <dgm:prSet presAssocID="{98877A03-92E3-9843-B0C5-4EEB753F77F0}" presName="sibTransFirstNode" presStyleLbl="bgShp" presStyleIdx="0" presStyleCnt="1"/>
      <dgm:spPr/>
      <dgm:t>
        <a:bodyPr/>
        <a:lstStyle/>
        <a:p>
          <a:endParaRPr lang="en-US"/>
        </a:p>
      </dgm:t>
    </dgm:pt>
    <dgm:pt modelId="{53513285-DD4F-3A4F-9995-56E70712016C}" type="pres">
      <dgm:prSet presAssocID="{6703CAE3-4446-A744-B5FC-A17578DF6A33}" presName="nodeFollowingNodes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D54E8FD-BCC6-5144-B74C-70A6E84F7F43}" type="pres">
      <dgm:prSet presAssocID="{44D80A8C-EDFE-1A46-B50F-FA99C65D8821}" presName="nodeFollowingNodes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2B1E5E8-8F29-BF4F-92FB-CCB2B6467FC4}" type="presOf" srcId="{C54B4DC1-6612-7C45-8EF6-B5B142920294}" destId="{8EE084E2-ECAB-B640-A00C-3CDD9538B9CB}" srcOrd="0" destOrd="0" presId="urn:microsoft.com/office/officeart/2005/8/layout/cycle3"/>
    <dgm:cxn modelId="{7C81AEE4-0CC7-A943-9AC5-6CA4F5E59A2A}" type="presOf" srcId="{44D80A8C-EDFE-1A46-B50F-FA99C65D8821}" destId="{5D54E8FD-BCC6-5144-B74C-70A6E84F7F43}" srcOrd="0" destOrd="0" presId="urn:microsoft.com/office/officeart/2005/8/layout/cycle3"/>
    <dgm:cxn modelId="{B0172771-43F7-5C4F-8184-451EC2685FA8}" type="presOf" srcId="{6703CAE3-4446-A744-B5FC-A17578DF6A33}" destId="{53513285-DD4F-3A4F-9995-56E70712016C}" srcOrd="0" destOrd="0" presId="urn:microsoft.com/office/officeart/2005/8/layout/cycle3"/>
    <dgm:cxn modelId="{581C2449-EA14-134B-B0CF-E3C921FE2F2F}" srcId="{A207280E-911D-C348-8DD8-372B80432AC2}" destId="{C54B4DC1-6612-7C45-8EF6-B5B142920294}" srcOrd="0" destOrd="0" parTransId="{4DDBB2A7-D28C-D44A-AF1E-51CAF1155DA9}" sibTransId="{98877A03-92E3-9843-B0C5-4EEB753F77F0}"/>
    <dgm:cxn modelId="{AD58D003-F86B-504C-9DA9-E6D8FED4FD09}" srcId="{A207280E-911D-C348-8DD8-372B80432AC2}" destId="{6703CAE3-4446-A744-B5FC-A17578DF6A33}" srcOrd="1" destOrd="0" parTransId="{DA6F3E3A-E2E4-4342-9953-53569C660E53}" sibTransId="{004254F1-24FD-C74B-9125-057C2090287B}"/>
    <dgm:cxn modelId="{A6A5C735-728F-8148-A579-27227B1570A7}" srcId="{A207280E-911D-C348-8DD8-372B80432AC2}" destId="{44D80A8C-EDFE-1A46-B50F-FA99C65D8821}" srcOrd="2" destOrd="0" parTransId="{5DEC307A-B50C-484A-9C98-1136D1798601}" sibTransId="{C322EBA9-F059-B145-8B14-A90DCAD3462B}"/>
    <dgm:cxn modelId="{D46ABEDA-E4AF-7448-8523-F3514B31695A}" type="presOf" srcId="{A207280E-911D-C348-8DD8-372B80432AC2}" destId="{9D71BB1E-8BD1-0947-9057-63A529B9A676}" srcOrd="0" destOrd="0" presId="urn:microsoft.com/office/officeart/2005/8/layout/cycle3"/>
    <dgm:cxn modelId="{4666B31A-3BA4-D846-8E05-EDCEA1599699}" type="presOf" srcId="{98877A03-92E3-9843-B0C5-4EEB753F77F0}" destId="{F37B3008-57B7-FA43-93A9-C1934DB25A84}" srcOrd="0" destOrd="0" presId="urn:microsoft.com/office/officeart/2005/8/layout/cycle3"/>
    <dgm:cxn modelId="{694ED1C0-CDFC-2F4A-AE5C-BA950BBC1DF6}" type="presParOf" srcId="{9D71BB1E-8BD1-0947-9057-63A529B9A676}" destId="{9A1C1347-2405-1442-BC46-62EF34086142}" srcOrd="0" destOrd="0" presId="urn:microsoft.com/office/officeart/2005/8/layout/cycle3"/>
    <dgm:cxn modelId="{DC54CE64-FB08-5D41-9B0F-C8BD628AAC66}" type="presParOf" srcId="{9A1C1347-2405-1442-BC46-62EF34086142}" destId="{8EE084E2-ECAB-B640-A00C-3CDD9538B9CB}" srcOrd="0" destOrd="0" presId="urn:microsoft.com/office/officeart/2005/8/layout/cycle3"/>
    <dgm:cxn modelId="{244DBAEB-B36B-8D44-91CA-4A4C6D8AAD1A}" type="presParOf" srcId="{9A1C1347-2405-1442-BC46-62EF34086142}" destId="{F37B3008-57B7-FA43-93A9-C1934DB25A84}" srcOrd="1" destOrd="0" presId="urn:microsoft.com/office/officeart/2005/8/layout/cycle3"/>
    <dgm:cxn modelId="{92F34BBE-5F64-994A-A251-5A671EF37BD6}" type="presParOf" srcId="{9A1C1347-2405-1442-BC46-62EF34086142}" destId="{53513285-DD4F-3A4F-9995-56E70712016C}" srcOrd="2" destOrd="0" presId="urn:microsoft.com/office/officeart/2005/8/layout/cycle3"/>
    <dgm:cxn modelId="{E1A12CDB-17D4-D846-AD68-E6D60CF6EDBB}" type="presParOf" srcId="{9A1C1347-2405-1442-BC46-62EF34086142}" destId="{5D54E8FD-BCC6-5144-B74C-70A6E84F7F43}" srcOrd="3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7B3008-57B7-FA43-93A9-C1934DB25A84}">
      <dsp:nvSpPr>
        <dsp:cNvPr id="0" name=""/>
        <dsp:cNvSpPr/>
      </dsp:nvSpPr>
      <dsp:spPr>
        <a:xfrm>
          <a:off x="973671" y="-140374"/>
          <a:ext cx="2929455" cy="2929455"/>
        </a:xfrm>
        <a:prstGeom prst="circularArrow">
          <a:avLst>
            <a:gd name="adj1" fmla="val 5689"/>
            <a:gd name="adj2" fmla="val 340510"/>
            <a:gd name="adj3" fmla="val 12565158"/>
            <a:gd name="adj4" fmla="val 18168286"/>
            <a:gd name="adj5" fmla="val 5908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EE084E2-ECAB-B640-A00C-3CDD9538B9CB}">
      <dsp:nvSpPr>
        <dsp:cNvPr id="0" name=""/>
        <dsp:cNvSpPr/>
      </dsp:nvSpPr>
      <dsp:spPr>
        <a:xfrm>
          <a:off x="1439465" y="1000"/>
          <a:ext cx="1997867" cy="99893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Summative Assessment</a:t>
          </a:r>
          <a:endParaRPr lang="en-US" sz="2500" kern="1200" dirty="0"/>
        </a:p>
      </dsp:txBody>
      <dsp:txXfrm>
        <a:off x="1488229" y="49764"/>
        <a:ext cx="1900339" cy="901405"/>
      </dsp:txXfrm>
    </dsp:sp>
    <dsp:sp modelId="{53513285-DD4F-3A4F-9995-56E70712016C}">
      <dsp:nvSpPr>
        <dsp:cNvPr id="0" name=""/>
        <dsp:cNvSpPr/>
      </dsp:nvSpPr>
      <dsp:spPr>
        <a:xfrm>
          <a:off x="2549742" y="1924056"/>
          <a:ext cx="1997867" cy="99893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Feedback</a:t>
          </a:r>
          <a:endParaRPr lang="en-US" sz="2500" kern="1200" dirty="0"/>
        </a:p>
      </dsp:txBody>
      <dsp:txXfrm>
        <a:off x="2598506" y="1972820"/>
        <a:ext cx="1900339" cy="901405"/>
      </dsp:txXfrm>
    </dsp:sp>
    <dsp:sp modelId="{5D54E8FD-BCC6-5144-B74C-70A6E84F7F43}">
      <dsp:nvSpPr>
        <dsp:cNvPr id="0" name=""/>
        <dsp:cNvSpPr/>
      </dsp:nvSpPr>
      <dsp:spPr>
        <a:xfrm>
          <a:off x="329187" y="1924056"/>
          <a:ext cx="1997867" cy="99893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Improve learning</a:t>
          </a:r>
          <a:endParaRPr lang="en-US" sz="2500" kern="1200" dirty="0"/>
        </a:p>
      </dsp:txBody>
      <dsp:txXfrm>
        <a:off x="377951" y="1972820"/>
        <a:ext cx="1900339" cy="9014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860FE6-2D61-430C-AFBC-2B84C2336875}" type="datetimeFigureOut">
              <a:rPr lang="en-GB" smtClean="0"/>
              <a:t>13/02/18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731E69-70E4-40B3-BF73-A529FF9167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8644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211C0A-8010-BE43-9CB8-175557978868}" type="datetimeFigureOut">
              <a:rPr lang="en-US" smtClean="0"/>
              <a:t>13/02/18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7F6BA-E715-8740-B4A3-0F866D965A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4630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7F6BA-E715-8740-B4A3-0F866D965A0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9102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7F6BA-E715-8740-B4A3-0F866D965A0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7802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7F6BA-E715-8740-B4A3-0F866D965A0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874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7F6BA-E715-8740-B4A3-0F866D965A0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8209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7F6BA-E715-8740-B4A3-0F866D965A0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2118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7F6BA-E715-8740-B4A3-0F866D965A0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6444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7F6BA-E715-8740-B4A3-0F866D965A0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573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7F6BA-E715-8740-B4A3-0F866D965A0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4669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7F6BA-E715-8740-B4A3-0F866D965A0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4710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7F6BA-E715-8740-B4A3-0F866D965A0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892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580A9-19BC-254B-8B57-6903538C1CDB}" type="datetimeFigureOut">
              <a:rPr lang="en-US" smtClean="0"/>
              <a:t>13/02/18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14F40-088E-4244-8E45-5ABA6471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888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580A9-19BC-254B-8B57-6903538C1CDB}" type="datetimeFigureOut">
              <a:rPr lang="en-US" smtClean="0"/>
              <a:t>13/02/18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14F40-088E-4244-8E45-5ABA6471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362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580A9-19BC-254B-8B57-6903538C1CDB}" type="datetimeFigureOut">
              <a:rPr lang="en-US" smtClean="0"/>
              <a:t>13/02/18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14F40-088E-4244-8E45-5ABA6471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617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580A9-19BC-254B-8B57-6903538C1CDB}" type="datetimeFigureOut">
              <a:rPr lang="en-US" smtClean="0"/>
              <a:t>13/02/18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14F40-088E-4244-8E45-5ABA6471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678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580A9-19BC-254B-8B57-6903538C1CDB}" type="datetimeFigureOut">
              <a:rPr lang="en-US" smtClean="0"/>
              <a:t>13/02/18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14F40-088E-4244-8E45-5ABA6471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735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580A9-19BC-254B-8B57-6903538C1CDB}" type="datetimeFigureOut">
              <a:rPr lang="en-US" smtClean="0"/>
              <a:t>13/02/18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14F40-088E-4244-8E45-5ABA6471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284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580A9-19BC-254B-8B57-6903538C1CDB}" type="datetimeFigureOut">
              <a:rPr lang="en-US" smtClean="0"/>
              <a:t>13/02/18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14F40-088E-4244-8E45-5ABA6471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731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580A9-19BC-254B-8B57-6903538C1CDB}" type="datetimeFigureOut">
              <a:rPr lang="en-US" smtClean="0"/>
              <a:t>13/02/18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14F40-088E-4244-8E45-5ABA6471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955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580A9-19BC-254B-8B57-6903538C1CDB}" type="datetimeFigureOut">
              <a:rPr lang="en-US" smtClean="0"/>
              <a:t>13/02/18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14F40-088E-4244-8E45-5ABA6471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878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580A9-19BC-254B-8B57-6903538C1CDB}" type="datetimeFigureOut">
              <a:rPr lang="en-US" smtClean="0"/>
              <a:t>13/02/18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14F40-088E-4244-8E45-5ABA6471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877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580A9-19BC-254B-8B57-6903538C1CDB}" type="datetimeFigureOut">
              <a:rPr lang="en-US" smtClean="0"/>
              <a:t>13/02/18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14F40-088E-4244-8E45-5ABA6471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056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2580A9-19BC-254B-8B57-6903538C1CDB}" type="datetimeFigureOut">
              <a:rPr lang="en-US" smtClean="0"/>
              <a:t>13/02/18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714F40-088E-4244-8E45-5ABA64713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147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4" Type="http://schemas.openxmlformats.org/officeDocument/2006/relationships/diagramLayout" Target="../diagrams/layout1.xml"/><Relationship Id="rId5" Type="http://schemas.openxmlformats.org/officeDocument/2006/relationships/diagramQuickStyle" Target="../diagrams/quickStyle1.xml"/><Relationship Id="rId6" Type="http://schemas.openxmlformats.org/officeDocument/2006/relationships/diagramColors" Target="../diagrams/colors1.xml"/><Relationship Id="rId7" Type="http://schemas.microsoft.com/office/2007/relationships/diagramDrawing" Target="../diagrams/drawing1.xml"/><Relationship Id="rId8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1.png"/><Relationship Id="rId6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jpg"/><Relationship Id="rId5" Type="http://schemas.openxmlformats.org/officeDocument/2006/relationships/image" Target="../media/image11.png"/><Relationship Id="rId6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zwGaG1b_T2w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iD6Zadhg4M" TargetMode="External"/><Relationship Id="rId4" Type="http://schemas.openxmlformats.org/officeDocument/2006/relationships/hyperlink" Target="http://learning.gov.wales/docs/learningwales/publications/131104-assessment-for-learning-and-the-nlnf-en.pdf" TargetMode="External"/><Relationship Id="rId5" Type="http://schemas.openxmlformats.org/officeDocument/2006/relationships/hyperlink" Target="http://learning.gov.wales/docs/learningwales/publications/140710-assessment-recording-reporting-using-the-lnf-en.pdf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ogle.co.uk/url?sa=i&amp;rct=j&amp;q=&amp;esrc=s&amp;source=images&amp;cd=&amp;cad=rja&amp;uact=8&amp;ved=2ahUKEwOXf65HZAhXBAMAKHaEqDfIQjRx6BAgAEAY&amp;url=http://laoblogger.com/stick-kids-clip-art.html&amp;psig=AOvVaw1-SrdedULM8G460iPz8jWE&amp;ust=1518025436192154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browse-all/evacuees/?lang=en" TargetMode="External"/><Relationship Id="rId4" Type="http://schemas.openxmlformats.org/officeDocument/2006/relationships/hyperlink" Target="http://learning.gov.wales/docs/learningwales/publications/130429how-to-develop-thinking-en.pdf" TargetMode="External"/><Relationship Id="rId5" Type="http://schemas.openxmlformats.org/officeDocument/2006/relationships/hyperlink" Target="http://learning.gov.wales/docs/learningwales/publications/130415-lnf-guidance-en.pdf" TargetMode="External"/><Relationship Id="rId6" Type="http://schemas.openxmlformats.org/officeDocument/2006/relationships/hyperlink" Target="http://gov.wales/docs/caecd/research/111208NatSurAdultSkillsWales2010en.pdf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262601" y="11676"/>
            <a:ext cx="940660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latin typeface="Arial"/>
                <a:cs typeface="Arial"/>
              </a:rPr>
              <a:t>Assessment for </a:t>
            </a:r>
            <a:r>
              <a:rPr lang="en-US" sz="3200" dirty="0" smtClean="0">
                <a:latin typeface="Arial"/>
                <a:cs typeface="Arial"/>
              </a:rPr>
              <a:t>Learning</a:t>
            </a:r>
          </a:p>
          <a:p>
            <a:pPr algn="ctr"/>
            <a:r>
              <a:rPr lang="en-US" sz="3200" dirty="0" smtClean="0">
                <a:latin typeface="Arial"/>
                <a:cs typeface="Arial"/>
              </a:rPr>
              <a:t>‘</a:t>
            </a:r>
            <a:r>
              <a:rPr lang="en-US" sz="2800" dirty="0" smtClean="0">
                <a:latin typeface="Arial"/>
                <a:cs typeface="Arial"/>
              </a:rPr>
              <a:t>Learning to learn’</a:t>
            </a:r>
            <a:r>
              <a:rPr lang="en-US" sz="2800" dirty="0" smtClean="0">
                <a:latin typeface="Arial"/>
                <a:cs typeface="Arial"/>
              </a:rPr>
              <a:t>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48933" y="2556933"/>
            <a:ext cx="3860800" cy="254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6924" y="1201366"/>
            <a:ext cx="6631654" cy="47422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683430" y="6466066"/>
            <a:ext cx="24526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latin typeface="Arial"/>
                <a:cs typeface="Arial"/>
              </a:rPr>
              <a:t>Google image (2018</a:t>
            </a:r>
            <a:r>
              <a:rPr lang="en-US" sz="1200" dirty="0" smtClean="0">
                <a:latin typeface="Arial"/>
                <a:cs typeface="Arial"/>
              </a:rPr>
              <a:t>) </a:t>
            </a:r>
            <a:endParaRPr lang="en-US" sz="1200" dirty="0">
              <a:latin typeface="Arial"/>
              <a:cs typeface="Arial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572729" y="6466066"/>
            <a:ext cx="232024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>
                <a:latin typeface="Arial"/>
                <a:cs typeface="Arial"/>
              </a:rPr>
              <a:t>Welsh Government</a:t>
            </a:r>
            <a:r>
              <a:rPr lang="en-US" sz="1200" dirty="0">
                <a:latin typeface="Arial"/>
                <a:cs typeface="Arial"/>
              </a:rPr>
              <a:t> </a:t>
            </a:r>
            <a:r>
              <a:rPr lang="en-US" sz="1200" dirty="0" smtClean="0">
                <a:latin typeface="Arial"/>
                <a:cs typeface="Arial"/>
              </a:rPr>
              <a:t>(2013</a:t>
            </a:r>
            <a:r>
              <a:rPr lang="en-US" sz="1200" dirty="0">
                <a:latin typeface="Arial"/>
                <a:cs typeface="Arial"/>
              </a:rPr>
              <a:t>, p.6).</a:t>
            </a:r>
            <a:endParaRPr lang="en-US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75471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652462" y="6380725"/>
            <a:ext cx="72107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 smtClean="0">
                <a:latin typeface="Arial"/>
                <a:cs typeface="Arial"/>
              </a:rPr>
              <a:t>Google </a:t>
            </a:r>
            <a:r>
              <a:rPr lang="en-US" sz="1200" dirty="0" smtClean="0">
                <a:latin typeface="Arial"/>
                <a:cs typeface="Arial"/>
              </a:rPr>
              <a:t>images (2018</a:t>
            </a:r>
            <a:r>
              <a:rPr lang="en-US" sz="1200" dirty="0">
                <a:latin typeface="Arial"/>
                <a:cs typeface="Arial"/>
              </a:rPr>
              <a:t>) The Classroom Experiment (2012, 1, 2) </a:t>
            </a:r>
            <a:r>
              <a:rPr lang="en-US" sz="1200" dirty="0" err="1" smtClean="0">
                <a:latin typeface="Arial"/>
                <a:cs typeface="Arial"/>
              </a:rPr>
              <a:t>Wiliam</a:t>
            </a:r>
            <a:r>
              <a:rPr lang="en-US" sz="1200" dirty="0" smtClean="0">
                <a:latin typeface="Arial"/>
                <a:cs typeface="Arial"/>
              </a:rPr>
              <a:t> (2011) </a:t>
            </a:r>
            <a:r>
              <a:rPr lang="en-US" sz="1200" dirty="0" err="1" smtClean="0">
                <a:latin typeface="Arial"/>
                <a:cs typeface="Arial"/>
              </a:rPr>
              <a:t>Wiliam</a:t>
            </a:r>
            <a:r>
              <a:rPr lang="en-US" sz="1200" dirty="0" smtClean="0">
                <a:latin typeface="Arial"/>
                <a:cs typeface="Arial"/>
              </a:rPr>
              <a:t> (2017)</a:t>
            </a:r>
            <a:endParaRPr lang="en-US" sz="1200" dirty="0">
              <a:latin typeface="Arial"/>
              <a:cs typeface="Arial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503" y="404583"/>
            <a:ext cx="7456134" cy="548572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8637" y="111262"/>
            <a:ext cx="1010247" cy="757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7002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86266" y="186266"/>
            <a:ext cx="8715671" cy="6617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 smtClean="0"/>
          </a:p>
          <a:p>
            <a:pPr algn="ctr"/>
            <a:r>
              <a:rPr lang="en-US" sz="2000" dirty="0">
                <a:latin typeface="Arial"/>
                <a:cs typeface="Arial"/>
              </a:rPr>
              <a:t>5</a:t>
            </a:r>
            <a:r>
              <a:rPr lang="en-US" sz="2000" dirty="0" smtClean="0">
                <a:latin typeface="Arial"/>
                <a:cs typeface="Arial"/>
              </a:rPr>
              <a:t> Key strategies to formative </a:t>
            </a:r>
            <a:r>
              <a:rPr lang="en-US" sz="2000" dirty="0" smtClean="0">
                <a:latin typeface="Arial"/>
                <a:cs typeface="Arial"/>
              </a:rPr>
              <a:t>assessment 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 smtClean="0">
              <a:latin typeface="Arial"/>
              <a:cs typeface="Arial"/>
            </a:endParaRPr>
          </a:p>
          <a:p>
            <a:endParaRPr lang="en-US" sz="2000" dirty="0" smtClean="0">
              <a:latin typeface="Arial"/>
              <a:cs typeface="Arial"/>
            </a:endParaRPr>
          </a:p>
          <a:p>
            <a:r>
              <a:rPr lang="en-US" sz="2000" dirty="0" smtClean="0">
                <a:latin typeface="Arial"/>
                <a:cs typeface="Arial"/>
              </a:rPr>
              <a:t>Teachers need to; </a:t>
            </a:r>
          </a:p>
          <a:p>
            <a:endParaRPr lang="en-US" sz="2000" dirty="0" smtClean="0">
              <a:latin typeface="Arial"/>
              <a:cs typeface="Arial"/>
            </a:endParaRPr>
          </a:p>
          <a:p>
            <a:pPr marL="285750" indent="-285750">
              <a:buFont typeface="Wingdings" charset="2"/>
              <a:buChar char="Ø"/>
            </a:pPr>
            <a:r>
              <a:rPr lang="en-US" sz="2000" dirty="0" smtClean="0">
                <a:latin typeface="Arial"/>
                <a:cs typeface="Arial"/>
              </a:rPr>
              <a:t>Discuss learning objectives-</a:t>
            </a:r>
            <a:r>
              <a:rPr lang="en-US" sz="2000" dirty="0" smtClean="0">
                <a:latin typeface="Arial"/>
                <a:cs typeface="Arial"/>
              </a:rPr>
              <a:t>relevance </a:t>
            </a:r>
            <a:r>
              <a:rPr lang="en-US" sz="2000" dirty="0" smtClean="0">
                <a:latin typeface="Arial"/>
                <a:cs typeface="Arial"/>
              </a:rPr>
              <a:t>and direction of a given task</a:t>
            </a:r>
          </a:p>
          <a:p>
            <a:pPr marL="285750" indent="-285750">
              <a:buFont typeface="Wingdings" charset="2"/>
              <a:buChar char="Ø"/>
            </a:pPr>
            <a:endParaRPr lang="en-US" sz="2000" dirty="0">
              <a:latin typeface="Arial"/>
              <a:cs typeface="Arial"/>
            </a:endParaRPr>
          </a:p>
          <a:p>
            <a:pPr marL="285750" indent="-285750">
              <a:buFont typeface="Wingdings" charset="2"/>
              <a:buChar char="Ø"/>
            </a:pPr>
            <a:r>
              <a:rPr lang="en-US" sz="2000" dirty="0" smtClean="0">
                <a:latin typeface="Arial"/>
                <a:cs typeface="Arial"/>
              </a:rPr>
              <a:t>Take time to discover what pupils already know</a:t>
            </a:r>
          </a:p>
          <a:p>
            <a:pPr marL="285750" indent="-285750">
              <a:buFont typeface="Wingdings" charset="2"/>
              <a:buChar char="Ø"/>
            </a:pPr>
            <a:endParaRPr lang="en-US" sz="2000" dirty="0">
              <a:latin typeface="Arial"/>
              <a:cs typeface="Arial"/>
            </a:endParaRPr>
          </a:p>
          <a:p>
            <a:pPr marL="285750" indent="-285750">
              <a:buFont typeface="Wingdings" charset="2"/>
              <a:buChar char="Ø"/>
            </a:pPr>
            <a:r>
              <a:rPr lang="en-US" sz="2000" dirty="0" smtClean="0">
                <a:latin typeface="Arial"/>
                <a:cs typeface="Arial"/>
              </a:rPr>
              <a:t>Provide feedback so learning can move forward</a:t>
            </a:r>
            <a:endParaRPr lang="en-US" sz="2000" dirty="0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  <a:p>
            <a:pPr marL="285750" indent="-285750">
              <a:buFont typeface="Wingdings" charset="2"/>
              <a:buChar char="Ø"/>
            </a:pPr>
            <a:r>
              <a:rPr lang="en-US" sz="2000" dirty="0" smtClean="0">
                <a:latin typeface="Arial"/>
                <a:cs typeface="Arial"/>
              </a:rPr>
              <a:t>Encourage Peer learning</a:t>
            </a:r>
          </a:p>
          <a:p>
            <a:pPr marL="285750" indent="-285750">
              <a:buFont typeface="Wingdings" charset="2"/>
              <a:buChar char="Ø"/>
            </a:pPr>
            <a:endParaRPr lang="en-US" sz="2000" dirty="0">
              <a:latin typeface="Arial"/>
              <a:cs typeface="Arial"/>
            </a:endParaRPr>
          </a:p>
          <a:p>
            <a:pPr marL="285750" indent="-285750">
              <a:buFont typeface="Wingdings" charset="2"/>
              <a:buChar char="Ø"/>
            </a:pPr>
            <a:r>
              <a:rPr lang="en-US" sz="2000" dirty="0" smtClean="0">
                <a:latin typeface="Arial"/>
                <a:cs typeface="Arial"/>
              </a:rPr>
              <a:t> </a:t>
            </a:r>
            <a:r>
              <a:rPr lang="en-US" sz="2000" dirty="0">
                <a:latin typeface="Arial"/>
                <a:cs typeface="Arial"/>
              </a:rPr>
              <a:t>G</a:t>
            </a:r>
            <a:r>
              <a:rPr lang="en-US" sz="2000" dirty="0" smtClean="0">
                <a:latin typeface="Arial"/>
                <a:cs typeface="Arial"/>
              </a:rPr>
              <a:t>ive</a:t>
            </a:r>
            <a:r>
              <a:rPr lang="en-US" sz="2000" dirty="0" smtClean="0">
                <a:latin typeface="Arial"/>
                <a:cs typeface="Arial"/>
              </a:rPr>
              <a:t> pupil’s control </a:t>
            </a:r>
            <a:r>
              <a:rPr lang="en-US" sz="2000" dirty="0" smtClean="0">
                <a:latin typeface="Arial"/>
                <a:cs typeface="Arial"/>
              </a:rPr>
              <a:t>over learning 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pPr algn="r"/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9200" y="186266"/>
            <a:ext cx="1332737" cy="99955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519003" y="6415947"/>
            <a:ext cx="73829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 smtClean="0">
                <a:latin typeface="Arial"/>
                <a:cs typeface="Arial"/>
              </a:rPr>
              <a:t>Black et al (2004) Davie (2017) Google image (2018) Pritchard (2014) </a:t>
            </a:r>
            <a:r>
              <a:rPr lang="en-US" sz="1200" dirty="0" err="1" smtClean="0">
                <a:latin typeface="Arial"/>
                <a:cs typeface="Arial"/>
              </a:rPr>
              <a:t>Wiliam</a:t>
            </a:r>
            <a:r>
              <a:rPr lang="en-US" sz="1200" dirty="0" smtClean="0">
                <a:latin typeface="Arial"/>
                <a:cs typeface="Arial"/>
              </a:rPr>
              <a:t> (2011, p.2) </a:t>
            </a:r>
            <a:r>
              <a:rPr lang="en-US" sz="1200" dirty="0" err="1" smtClean="0">
                <a:latin typeface="Arial"/>
                <a:cs typeface="Arial"/>
              </a:rPr>
              <a:t>Wiliam</a:t>
            </a:r>
            <a:r>
              <a:rPr lang="en-US" sz="1200" dirty="0" smtClean="0">
                <a:latin typeface="Arial"/>
                <a:cs typeface="Arial"/>
              </a:rPr>
              <a:t> (2017)</a:t>
            </a:r>
            <a:endParaRPr lang="en-US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571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250471"/>
            <a:ext cx="9144000" cy="288126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4305899"/>
            <a:ext cx="4538133" cy="202888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11201" y="6334780"/>
            <a:ext cx="35276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latin typeface="Arial"/>
                <a:cs typeface="Arial"/>
              </a:rPr>
              <a:t>1. Here we are!</a:t>
            </a:r>
            <a:endParaRPr lang="en-US" sz="2800" dirty="0">
              <a:latin typeface="Arial"/>
              <a:cs typeface="Arial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437467" y="120247"/>
            <a:ext cx="55202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latin typeface="Arial"/>
                <a:cs typeface="Arial"/>
              </a:rPr>
              <a:t>2. This is where we are going.</a:t>
            </a:r>
            <a:endParaRPr lang="en-US" sz="2800" dirty="0">
              <a:latin typeface="Arial"/>
              <a:cs typeface="Arial"/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7552265" y="643467"/>
            <a:ext cx="829735" cy="74506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4743175" y="3782679"/>
            <a:ext cx="4400825" cy="26161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latin typeface="Arial"/>
                <a:cs typeface="Arial"/>
              </a:rPr>
              <a:t>3. This is how we will get </a:t>
            </a:r>
            <a:r>
              <a:rPr lang="en-US" sz="2800" dirty="0" smtClean="0">
                <a:latin typeface="Arial"/>
                <a:cs typeface="Arial"/>
              </a:rPr>
              <a:t>there</a:t>
            </a:r>
          </a:p>
          <a:p>
            <a:pPr algn="ctr"/>
            <a:endParaRPr lang="en-US" sz="2800" dirty="0" smtClean="0">
              <a:latin typeface="Arial"/>
              <a:cs typeface="Arial"/>
            </a:endParaRPr>
          </a:p>
          <a:p>
            <a:r>
              <a:rPr lang="en-US" sz="2800" dirty="0" smtClean="0">
                <a:latin typeface="Arial"/>
                <a:cs typeface="Arial"/>
              </a:rPr>
              <a:t>       </a:t>
            </a:r>
            <a:r>
              <a:rPr lang="en-US" sz="2800" dirty="0" err="1" smtClean="0">
                <a:latin typeface="Arial"/>
                <a:cs typeface="Arial"/>
              </a:rPr>
              <a:t>AfL</a:t>
            </a:r>
            <a:r>
              <a:rPr lang="en-US" sz="2800" dirty="0" smtClean="0">
                <a:latin typeface="Arial"/>
                <a:cs typeface="Arial"/>
              </a:rPr>
              <a:t>-  </a:t>
            </a:r>
            <a:r>
              <a:rPr lang="en-US" sz="2400" dirty="0" smtClean="0">
                <a:latin typeface="Arial"/>
                <a:cs typeface="Arial"/>
              </a:rPr>
              <a:t>ZPD - </a:t>
            </a:r>
            <a:r>
              <a:rPr lang="en-US" sz="2400" dirty="0" err="1" smtClean="0">
                <a:latin typeface="Arial"/>
                <a:cs typeface="Arial"/>
              </a:rPr>
              <a:t>Vygotsky</a:t>
            </a:r>
            <a:endParaRPr lang="en-US" sz="2400" dirty="0" smtClean="0">
              <a:latin typeface="Arial"/>
              <a:cs typeface="Arial"/>
            </a:endParaRPr>
          </a:p>
          <a:p>
            <a:pPr algn="ctr"/>
            <a:r>
              <a:rPr lang="en-US" sz="2400" dirty="0" smtClean="0">
                <a:latin typeface="Arial"/>
                <a:cs typeface="Arial"/>
              </a:rPr>
              <a:t>                 Scaffolding - Bruner</a:t>
            </a:r>
          </a:p>
          <a:p>
            <a:pPr algn="ctr"/>
            <a:endParaRPr lang="en-US" sz="2800" dirty="0">
              <a:latin typeface="Arial"/>
              <a:cs typeface="Arial"/>
            </a:endParaRPr>
          </a:p>
        </p:txBody>
      </p:sp>
      <p:cxnSp>
        <p:nvCxnSpPr>
          <p:cNvPr id="13" name="Straight Arrow Connector 12"/>
          <p:cNvCxnSpPr/>
          <p:nvPr/>
        </p:nvCxnSpPr>
        <p:spPr>
          <a:xfrm flipH="1" flipV="1">
            <a:off x="6536267" y="3031067"/>
            <a:ext cx="897462" cy="7516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3437466" y="6473279"/>
            <a:ext cx="60029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latin typeface="Arial"/>
                <a:cs typeface="Arial"/>
              </a:rPr>
              <a:t>B</a:t>
            </a:r>
            <a:r>
              <a:rPr lang="en-US" sz="1200" dirty="0" smtClean="0">
                <a:latin typeface="Arial"/>
                <a:cs typeface="Arial"/>
              </a:rPr>
              <a:t>lack et al (2004) Google </a:t>
            </a:r>
            <a:r>
              <a:rPr lang="en-US" sz="1200" dirty="0" smtClean="0">
                <a:latin typeface="Arial"/>
                <a:cs typeface="Arial"/>
              </a:rPr>
              <a:t>images (2018</a:t>
            </a:r>
            <a:r>
              <a:rPr lang="en-US" sz="1200" dirty="0" smtClean="0">
                <a:latin typeface="Arial"/>
                <a:cs typeface="Arial"/>
              </a:rPr>
              <a:t>) Pound (2005) Pritchard (2014, p.26-28)</a:t>
            </a:r>
            <a:endParaRPr lang="en-US" sz="1200" dirty="0">
              <a:latin typeface="Arial"/>
              <a:cs typeface="Arial"/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1" y="67734"/>
            <a:ext cx="1269999" cy="95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295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610459047"/>
              </p:ext>
            </p:extLst>
          </p:nvPr>
        </p:nvGraphicFramePr>
        <p:xfrm>
          <a:off x="2116669" y="2895941"/>
          <a:ext cx="4876798" cy="29239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79132" y="270933"/>
            <a:ext cx="89463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dirty="0" smtClean="0">
              <a:latin typeface="Arial"/>
              <a:cs typeface="Arial"/>
            </a:endParaRPr>
          </a:p>
          <a:p>
            <a:r>
              <a:rPr lang="en-US" sz="2400" dirty="0" smtClean="0">
                <a:latin typeface="Arial"/>
                <a:cs typeface="Arial"/>
              </a:rPr>
              <a:t>Formative Assessment         During          Informs future learning        </a:t>
            </a:r>
            <a:r>
              <a:rPr lang="en-US" sz="2800" dirty="0" smtClean="0">
                <a:latin typeface="Arial"/>
                <a:cs typeface="Arial"/>
              </a:rPr>
              <a:t>		  (</a:t>
            </a:r>
            <a:r>
              <a:rPr lang="en-US" sz="2800" dirty="0" err="1" smtClean="0">
                <a:latin typeface="Arial"/>
                <a:cs typeface="Arial"/>
              </a:rPr>
              <a:t>AfL</a:t>
            </a:r>
            <a:r>
              <a:rPr lang="en-US" sz="2800" dirty="0" smtClean="0">
                <a:latin typeface="Arial"/>
                <a:cs typeface="Arial"/>
              </a:rPr>
              <a:t>)</a:t>
            </a:r>
          </a:p>
          <a:p>
            <a:endParaRPr lang="en-US" sz="2800" dirty="0">
              <a:latin typeface="Arial"/>
              <a:cs typeface="Arial"/>
            </a:endParaRPr>
          </a:p>
          <a:p>
            <a:r>
              <a:rPr lang="en-US" sz="2400" dirty="0" smtClean="0">
                <a:latin typeface="Arial"/>
                <a:cs typeface="Arial"/>
              </a:rPr>
              <a:t>Summative Assessment       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smtClean="0">
                <a:latin typeface="Arial"/>
                <a:cs typeface="Arial"/>
              </a:rPr>
              <a:t>  After           Sums up learning         		   (</a:t>
            </a:r>
            <a:r>
              <a:rPr lang="en-US" sz="2400" dirty="0" err="1" smtClean="0">
                <a:latin typeface="Arial"/>
                <a:cs typeface="Arial"/>
              </a:rPr>
              <a:t>AoL</a:t>
            </a:r>
            <a:r>
              <a:rPr lang="en-US" sz="2400" dirty="0" smtClean="0">
                <a:latin typeface="Arial"/>
                <a:cs typeface="Arial"/>
              </a:rPr>
              <a:t>)</a:t>
            </a:r>
            <a:endParaRPr lang="en-US" sz="2400" dirty="0">
              <a:latin typeface="Arial"/>
              <a:cs typeface="Arial"/>
            </a:endParaRPr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3452448" y="717039"/>
            <a:ext cx="457200" cy="338666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3601916" y="1939868"/>
            <a:ext cx="477715" cy="338666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3187" y="4947575"/>
            <a:ext cx="1171308" cy="87848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066322" y="717039"/>
            <a:ext cx="457200" cy="338666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5154246" y="1939868"/>
            <a:ext cx="457200" cy="338666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79133" y="6285650"/>
            <a:ext cx="90648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 smtClean="0"/>
              <a:t>Black et al (2004) Welsh Assembly Government (2010) Welsh Government (2013) </a:t>
            </a:r>
            <a:r>
              <a:rPr lang="en-US" dirty="0" err="1" smtClean="0"/>
              <a:t>Wiliam</a:t>
            </a:r>
            <a:r>
              <a:rPr lang="en-US" dirty="0" smtClean="0"/>
              <a:t> (2011)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10021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20301" y="753302"/>
            <a:ext cx="2332163" cy="3016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sz="2800" dirty="0" smtClean="0">
                <a:latin typeface="Arial"/>
                <a:cs typeface="Arial"/>
              </a:rPr>
              <a:t>Literacy</a:t>
            </a:r>
            <a:endParaRPr lang="en-US" sz="2800" dirty="0" smtClean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 smtClean="0">
                <a:latin typeface="Arial"/>
                <a:cs typeface="Arial"/>
              </a:rPr>
              <a:t>Reading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smtClean="0">
                <a:latin typeface="Arial"/>
                <a:cs typeface="Arial"/>
              </a:rPr>
              <a:t>Writing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err="1" smtClean="0">
                <a:latin typeface="Arial"/>
                <a:cs typeface="Arial"/>
              </a:rPr>
              <a:t>Oracy</a:t>
            </a:r>
            <a:r>
              <a:rPr lang="en-US" sz="2400" dirty="0" smtClean="0">
                <a:latin typeface="Arial"/>
                <a:cs typeface="Arial"/>
              </a:rPr>
              <a:t> </a:t>
            </a:r>
          </a:p>
          <a:p>
            <a:endParaRPr lang="en-US" sz="2400" dirty="0" smtClean="0">
              <a:latin typeface="Arial"/>
              <a:cs typeface="Arial"/>
            </a:endParaRPr>
          </a:p>
          <a:p>
            <a:endParaRPr lang="en-US" sz="2400" dirty="0">
              <a:latin typeface="Arial"/>
              <a:cs typeface="Arial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783784" y="961118"/>
            <a:ext cx="3843867" cy="26468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latin typeface="Arial"/>
                <a:cs typeface="Arial"/>
              </a:rPr>
              <a:t>Numeracy</a:t>
            </a:r>
          </a:p>
          <a:p>
            <a:endParaRPr lang="en-US" sz="2400" dirty="0" smtClean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 smtClean="0">
                <a:latin typeface="Arial"/>
                <a:cs typeface="Arial"/>
              </a:rPr>
              <a:t>Number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smtClean="0">
                <a:latin typeface="Arial"/>
                <a:cs typeface="Arial"/>
              </a:rPr>
              <a:t>Measuring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latin typeface="Arial"/>
                <a:cs typeface="Arial"/>
              </a:rPr>
              <a:t>D</a:t>
            </a:r>
            <a:r>
              <a:rPr lang="en-US" sz="2400" dirty="0" smtClean="0">
                <a:latin typeface="Arial"/>
                <a:cs typeface="Arial"/>
              </a:rPr>
              <a:t>ata skills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smtClean="0">
                <a:latin typeface="Arial"/>
                <a:cs typeface="Arial"/>
              </a:rPr>
              <a:t>Numerical reasoning</a:t>
            </a:r>
            <a:endParaRPr lang="en-US" sz="2400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40267" y="220134"/>
            <a:ext cx="84666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>
                <a:latin typeface="Arial"/>
                <a:cs typeface="Arial"/>
              </a:rPr>
              <a:t>National L</a:t>
            </a:r>
            <a:r>
              <a:rPr lang="en-US" sz="2800" dirty="0" smtClean="0">
                <a:latin typeface="Arial"/>
                <a:cs typeface="Arial"/>
              </a:rPr>
              <a:t>iteracy </a:t>
            </a:r>
            <a:r>
              <a:rPr lang="en-US" sz="2800" dirty="0" smtClean="0">
                <a:latin typeface="Arial"/>
                <a:cs typeface="Arial"/>
              </a:rPr>
              <a:t>and Numeracy Framework (LNF</a:t>
            </a:r>
            <a:r>
              <a:rPr lang="en-US" sz="2800" dirty="0" smtClean="0">
                <a:latin typeface="Arial"/>
                <a:cs typeface="Arial"/>
              </a:rPr>
              <a:t>) </a:t>
            </a:r>
            <a:r>
              <a:rPr lang="en-US" sz="2000" dirty="0" smtClean="0">
                <a:latin typeface="Arial"/>
                <a:cs typeface="Arial"/>
              </a:rPr>
              <a:t>(ages 5-14)</a:t>
            </a:r>
            <a:endParaRPr lang="en-US" sz="2000" dirty="0">
              <a:latin typeface="Arial"/>
              <a:cs typeface="Arial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3927402"/>
            <a:ext cx="902546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 smtClean="0">
                <a:latin typeface="Arial"/>
                <a:cs typeface="Arial"/>
              </a:rPr>
              <a:t>AfL</a:t>
            </a:r>
            <a:r>
              <a:rPr lang="en-US" sz="2400" dirty="0" smtClean="0">
                <a:latin typeface="Arial"/>
                <a:cs typeface="Arial"/>
              </a:rPr>
              <a:t> – pupils learn best when they can fully </a:t>
            </a:r>
            <a:r>
              <a:rPr lang="en-US" sz="2400" dirty="0" err="1" smtClean="0">
                <a:latin typeface="Arial"/>
                <a:cs typeface="Arial"/>
              </a:rPr>
              <a:t>comprrehnd</a:t>
            </a:r>
            <a:r>
              <a:rPr lang="en-US" sz="2400" dirty="0" smtClean="0">
                <a:latin typeface="Arial"/>
                <a:cs typeface="Arial"/>
              </a:rPr>
              <a:t>:</a:t>
            </a:r>
          </a:p>
          <a:p>
            <a:r>
              <a:rPr lang="en-US" sz="2400" dirty="0" smtClean="0">
                <a:latin typeface="Arial"/>
                <a:cs typeface="Arial"/>
              </a:rPr>
              <a:t> 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smtClean="0">
                <a:latin typeface="Arial"/>
                <a:cs typeface="Arial"/>
              </a:rPr>
              <a:t>The aim of a task/ activity 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smtClean="0">
                <a:latin typeface="Arial"/>
                <a:cs typeface="Arial"/>
              </a:rPr>
              <a:t>Where they are in relation to aim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smtClean="0">
                <a:latin typeface="Arial"/>
                <a:cs typeface="Arial"/>
              </a:rPr>
              <a:t>How the aim can be achieved</a:t>
            </a:r>
          </a:p>
          <a:p>
            <a:pPr marL="342900" indent="-342900">
              <a:buFont typeface="Arial"/>
              <a:buChar char="•"/>
            </a:pPr>
            <a:endParaRPr lang="en-US" sz="2400" dirty="0" smtClean="0">
              <a:latin typeface="Arial"/>
              <a:cs typeface="Arial"/>
            </a:endParaRPr>
          </a:p>
          <a:p>
            <a:endParaRPr lang="en-US" sz="2400" dirty="0" smtClean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Claxton and Lucas (</a:t>
            </a:r>
            <a:r>
              <a:rPr lang="en-US" sz="1200" dirty="0" smtClean="0">
                <a:latin typeface="Arial"/>
                <a:cs typeface="Arial"/>
              </a:rPr>
              <a:t>2015) Welsh Government (2011) </a:t>
            </a:r>
            <a:r>
              <a:rPr lang="en-US" sz="1200" dirty="0" smtClean="0">
                <a:latin typeface="Arial"/>
                <a:cs typeface="Arial"/>
              </a:rPr>
              <a:t>Welsh </a:t>
            </a:r>
            <a:r>
              <a:rPr lang="en-US" sz="1200" dirty="0" smtClean="0">
                <a:latin typeface="Arial"/>
                <a:cs typeface="Arial"/>
              </a:rPr>
              <a:t>Government (2013, p.23 </a:t>
            </a:r>
            <a:r>
              <a:rPr lang="en-US" sz="1200" dirty="0" smtClean="0">
                <a:latin typeface="Arial"/>
                <a:cs typeface="Arial"/>
              </a:rPr>
              <a:t>) Welsh Government (2014)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9159" y="5395410"/>
            <a:ext cx="1373839" cy="1030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402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16" y="4879474"/>
            <a:ext cx="2562430" cy="187157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6760" y="1554113"/>
            <a:ext cx="3051240" cy="223877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00" y="130160"/>
            <a:ext cx="2179052" cy="201340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607529" y="5497745"/>
            <a:ext cx="2112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Extrinsic motivation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7031789" y="2170298"/>
            <a:ext cx="20052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Intrinsic motivation</a:t>
            </a:r>
          </a:p>
          <a:p>
            <a:r>
              <a:rPr lang="en-US" dirty="0" smtClean="0"/>
              <a:t>Self-estee</a:t>
            </a:r>
            <a:r>
              <a:rPr lang="en-US" dirty="0"/>
              <a:t>m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087124" y="6197222"/>
            <a:ext cx="69499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 smtClean="0">
                <a:latin typeface="Arial"/>
                <a:cs typeface="Arial"/>
              </a:rPr>
              <a:t>Black et al (2004) Claxton and Lucas (2015) </a:t>
            </a:r>
            <a:r>
              <a:rPr lang="en-US" sz="1200" dirty="0" err="1" smtClean="0">
                <a:latin typeface="Arial"/>
                <a:cs typeface="Arial"/>
              </a:rPr>
              <a:t>Dweck</a:t>
            </a:r>
            <a:r>
              <a:rPr lang="en-US" sz="1200" dirty="0" smtClean="0">
                <a:latin typeface="Arial"/>
                <a:cs typeface="Arial"/>
              </a:rPr>
              <a:t> (2012) Gardner (2006) Google images (2018) The Classroom Experiment (2012, 1, 2) </a:t>
            </a:r>
            <a:r>
              <a:rPr lang="en-US" sz="1200" dirty="0" err="1" smtClean="0">
                <a:latin typeface="Arial"/>
                <a:cs typeface="Arial"/>
              </a:rPr>
              <a:t>Wiliam</a:t>
            </a:r>
            <a:r>
              <a:rPr lang="en-US" sz="1200" dirty="0" smtClean="0">
                <a:latin typeface="Arial"/>
                <a:cs typeface="Arial"/>
              </a:rPr>
              <a:t> (2011) </a:t>
            </a:r>
            <a:r>
              <a:rPr lang="en-US" sz="1200" dirty="0" err="1" smtClean="0">
                <a:latin typeface="Arial"/>
                <a:cs typeface="Arial"/>
              </a:rPr>
              <a:t>Wiliam</a:t>
            </a:r>
            <a:r>
              <a:rPr lang="en-US" sz="1200" dirty="0" smtClean="0">
                <a:latin typeface="Arial"/>
                <a:cs typeface="Arial"/>
              </a:rPr>
              <a:t> (2017)  </a:t>
            </a:r>
            <a:endParaRPr lang="en-US" sz="1200" dirty="0">
              <a:latin typeface="Arial"/>
              <a:cs typeface="Arial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638842" y="3792888"/>
            <a:ext cx="2392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Ability is not fixed</a:t>
            </a:r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60399" y="231306"/>
            <a:ext cx="439842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rial"/>
                <a:cs typeface="Arial"/>
              </a:rPr>
              <a:t>Reasons pupils disengage</a:t>
            </a:r>
          </a:p>
          <a:p>
            <a:endParaRPr lang="en-US" sz="2400" dirty="0" smtClean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 smtClean="0">
                <a:latin typeface="Arial"/>
                <a:cs typeface="Arial"/>
              </a:rPr>
              <a:t>Don</a:t>
            </a:r>
            <a:r>
              <a:rPr lang="fr-FR" sz="2400" dirty="0" smtClean="0">
                <a:latin typeface="Arial"/>
                <a:cs typeface="Arial"/>
              </a:rPr>
              <a:t>’</a:t>
            </a:r>
            <a:r>
              <a:rPr lang="en-US" sz="2400" dirty="0" smtClean="0">
                <a:latin typeface="Arial"/>
                <a:cs typeface="Arial"/>
              </a:rPr>
              <a:t>t understand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smtClean="0">
                <a:latin typeface="Arial"/>
                <a:cs typeface="Arial"/>
              </a:rPr>
              <a:t>Afraid to ask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 smtClean="0">
                <a:latin typeface="Arial"/>
                <a:cs typeface="Arial"/>
              </a:rPr>
              <a:t>Afraid to try</a:t>
            </a:r>
            <a:endParaRPr lang="en-US" sz="2400" dirty="0">
              <a:latin typeface="Arial"/>
              <a:cs typeface="Arial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51197" y="5358367"/>
            <a:ext cx="1118474" cy="83885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72552" y="3411788"/>
            <a:ext cx="2686276" cy="1946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8126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128971" y="861590"/>
            <a:ext cx="401502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latin typeface="Arial" charset="0"/>
              </a:rPr>
              <a:t>Learning Wall/ self evaluation/</a:t>
            </a:r>
          </a:p>
          <a:p>
            <a:r>
              <a:rPr lang="en-US" dirty="0" smtClean="0">
                <a:latin typeface="Arial" charset="0"/>
              </a:rPr>
              <a:t>feedback</a:t>
            </a:r>
          </a:p>
          <a:p>
            <a:endParaRPr lang="en-US" dirty="0" smtClean="0">
              <a:latin typeface="Arial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" charset="0"/>
              </a:rPr>
              <a:t>Stop midway</a:t>
            </a:r>
          </a:p>
          <a:p>
            <a:pPr marL="285750" indent="-285750">
              <a:buFont typeface="Arial"/>
              <a:buChar char="•"/>
            </a:pPr>
            <a:endParaRPr lang="en-US" dirty="0" smtClean="0">
              <a:latin typeface="Arial" charset="0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" charset="0"/>
              </a:rPr>
              <a:t>Throughout on going topic work</a:t>
            </a:r>
            <a:endParaRPr lang="en-US" dirty="0">
              <a:latin typeface="Arial" charset="0"/>
            </a:endParaRPr>
          </a:p>
          <a:p>
            <a:endParaRPr lang="en-US" dirty="0" smtClean="0">
              <a:latin typeface="Arial" charset="0"/>
            </a:endParaRPr>
          </a:p>
          <a:p>
            <a:endParaRPr lang="en-US" dirty="0">
              <a:latin typeface="Arial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2899197"/>
            <a:ext cx="58504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 smtClean="0"/>
          </a:p>
          <a:p>
            <a:endParaRPr lang="en-US" dirty="0" smtClean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"/>
                <a:cs typeface="Arial"/>
              </a:rPr>
              <a:t>Learning Objective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"/>
                <a:cs typeface="Arial"/>
              </a:rPr>
              <a:t>Returning to previous topic</a:t>
            </a:r>
          </a:p>
          <a:p>
            <a:pPr marL="285750" indent="-285750">
              <a:buFont typeface="Arial"/>
              <a:buChar char="•"/>
            </a:pPr>
            <a:endParaRPr lang="en-US" dirty="0" smtClean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"/>
                <a:cs typeface="Arial"/>
              </a:rPr>
              <a:t>Stop midway</a:t>
            </a:r>
          </a:p>
          <a:p>
            <a:pPr marL="285750" indent="-285750">
              <a:buFont typeface="Arial"/>
              <a:buChar char="•"/>
            </a:pPr>
            <a:endParaRPr lang="en-US" dirty="0" smtClean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"/>
                <a:cs typeface="Arial"/>
              </a:rPr>
              <a:t>End of session</a:t>
            </a:r>
          </a:p>
          <a:p>
            <a:pPr marL="285750" indent="-285750">
              <a:buFont typeface="Arial"/>
              <a:buChar char="•"/>
            </a:pPr>
            <a:endParaRPr lang="en-US" dirty="0" smtClean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"/>
                <a:cs typeface="Arial"/>
              </a:rPr>
              <a:t>Homework	</a:t>
            </a:r>
          </a:p>
          <a:p>
            <a:r>
              <a:rPr lang="en-US" dirty="0" smtClean="0">
                <a:latin typeface="Arial"/>
                <a:cs typeface="Arial"/>
              </a:rPr>
              <a:t>			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8631" y="820542"/>
            <a:ext cx="1693206" cy="169320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9429" y="6224431"/>
            <a:ext cx="90945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Bing image (2018) Black et al (2004) Google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images (2018) The classroom 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experiment (2012, 1, 2)Welsh Assembly Government (2010) </a:t>
            </a:r>
            <a:r>
              <a:rPr lang="en-US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Wiliam</a:t>
            </a:r>
            <a:r>
              <a:rPr lang="en-US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(2011)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843379" y="60123"/>
            <a:ext cx="3572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 smtClean="0">
                <a:latin typeface="Arial"/>
                <a:cs typeface="Arial"/>
              </a:rPr>
              <a:t>AfL</a:t>
            </a:r>
            <a:r>
              <a:rPr lang="en-US" sz="2800" dirty="0" smtClean="0">
                <a:latin typeface="Arial"/>
                <a:cs typeface="Arial"/>
              </a:rPr>
              <a:t> strategies</a:t>
            </a:r>
            <a:endParaRPr lang="en-US" sz="2800" dirty="0">
              <a:latin typeface="Arial"/>
              <a:cs typeface="Arial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" y="2576031"/>
            <a:ext cx="32590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 smtClean="0"/>
              <a:t>Traffic lights/ understanding/ </a:t>
            </a:r>
          </a:p>
          <a:p>
            <a:r>
              <a:rPr lang="en-US" dirty="0"/>
              <a:t> </a:t>
            </a:r>
            <a:r>
              <a:rPr lang="en-US" dirty="0" smtClean="0"/>
              <a:t>      self/peer assess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4924560" y="3448161"/>
            <a:ext cx="38624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3. Lollipop sticks/effective questioning/</a:t>
            </a:r>
          </a:p>
          <a:p>
            <a:r>
              <a:rPr lang="en-US" dirty="0"/>
              <a:t> </a:t>
            </a:r>
            <a:r>
              <a:rPr lang="en-US" dirty="0" smtClean="0"/>
              <a:t>   discussion/ group work/ feedback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1441" y="4298306"/>
            <a:ext cx="1783117" cy="1780145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924560" y="87032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466" y="456768"/>
            <a:ext cx="1311930" cy="175279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3609" y="1239658"/>
            <a:ext cx="901897" cy="1084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766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" y="169332"/>
            <a:ext cx="9144000" cy="6555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Advantages of strategies</a:t>
            </a:r>
            <a:endParaRPr lang="en-US" dirty="0"/>
          </a:p>
          <a:p>
            <a:pPr algn="ctr"/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Traffic lights/ learning wall/ questioning</a:t>
            </a:r>
          </a:p>
          <a:p>
            <a:endParaRPr lang="en-US" dirty="0" smtClean="0"/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"/>
                <a:cs typeface="Arial"/>
              </a:rPr>
              <a:t>Supports/ compliments </a:t>
            </a:r>
            <a:r>
              <a:rPr lang="en-US" dirty="0" smtClean="0">
                <a:latin typeface="Arial"/>
                <a:cs typeface="Arial"/>
              </a:rPr>
              <a:t>LNF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"/>
                <a:cs typeface="Arial"/>
              </a:rPr>
              <a:t>Clear understanding of LO/ success criteria/ moves learning forward</a:t>
            </a:r>
            <a:endParaRPr lang="en-US" dirty="0" smtClean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"/>
                <a:cs typeface="Arial"/>
              </a:rPr>
              <a:t>Pupils can </a:t>
            </a:r>
            <a:r>
              <a:rPr lang="en-US" dirty="0" smtClean="0">
                <a:latin typeface="Arial"/>
                <a:cs typeface="Arial"/>
              </a:rPr>
              <a:t>self assess/ peer assess</a:t>
            </a:r>
            <a:r>
              <a:rPr lang="en-US" dirty="0" smtClean="0">
                <a:latin typeface="Arial"/>
                <a:cs typeface="Arial"/>
              </a:rPr>
              <a:t>/ reflect on </a:t>
            </a:r>
            <a:r>
              <a:rPr lang="en-US" dirty="0" smtClean="0">
                <a:latin typeface="Arial"/>
                <a:cs typeface="Arial"/>
              </a:rPr>
              <a:t>their own </a:t>
            </a:r>
            <a:r>
              <a:rPr lang="en-US" dirty="0" smtClean="0">
                <a:latin typeface="Arial"/>
                <a:cs typeface="Arial"/>
              </a:rPr>
              <a:t>progress/ feedback</a:t>
            </a:r>
            <a:endParaRPr lang="en-US" dirty="0" smtClean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"/>
                <a:cs typeface="Arial"/>
              </a:rPr>
              <a:t>Pupils </a:t>
            </a:r>
            <a:r>
              <a:rPr lang="en-US" dirty="0" smtClean="0">
                <a:latin typeface="Arial"/>
                <a:cs typeface="Arial"/>
              </a:rPr>
              <a:t>develop growth mindset/ resilience/ metacognition</a:t>
            </a:r>
            <a:endParaRPr lang="en-US" dirty="0" smtClean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"/>
                <a:cs typeface="Arial"/>
              </a:rPr>
              <a:t>Pupils </a:t>
            </a:r>
            <a:r>
              <a:rPr lang="en-US" dirty="0" smtClean="0">
                <a:latin typeface="Arial"/>
                <a:cs typeface="Arial"/>
              </a:rPr>
              <a:t>empowered</a:t>
            </a:r>
            <a:r>
              <a:rPr lang="en-US" dirty="0" smtClean="0">
                <a:latin typeface="Arial"/>
                <a:cs typeface="Arial"/>
              </a:rPr>
              <a:t>/ </a:t>
            </a:r>
            <a:r>
              <a:rPr lang="en-US" dirty="0" smtClean="0">
                <a:latin typeface="Arial"/>
                <a:cs typeface="Arial"/>
              </a:rPr>
              <a:t>motivated to </a:t>
            </a:r>
            <a:r>
              <a:rPr lang="en-US" dirty="0" smtClean="0">
                <a:latin typeface="Arial"/>
                <a:cs typeface="Arial"/>
              </a:rPr>
              <a:t>learn/ engaged</a:t>
            </a:r>
            <a:endParaRPr lang="en-US" dirty="0" smtClean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"/>
                <a:cs typeface="Arial"/>
              </a:rPr>
              <a:t>Can be adapted </a:t>
            </a:r>
            <a:r>
              <a:rPr lang="en-US" dirty="0" smtClean="0">
                <a:latin typeface="Arial"/>
                <a:cs typeface="Arial"/>
              </a:rPr>
              <a:t>to different year groups/ </a:t>
            </a:r>
            <a:r>
              <a:rPr lang="en-US" dirty="0" smtClean="0">
                <a:latin typeface="Arial"/>
                <a:cs typeface="Arial"/>
              </a:rPr>
              <a:t>Nursery-Year 6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Transferable </a:t>
            </a:r>
            <a:r>
              <a:rPr lang="en-US" dirty="0" smtClean="0">
                <a:latin typeface="Arial"/>
                <a:cs typeface="Arial"/>
              </a:rPr>
              <a:t>independent/ collaborative tasks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"/>
                <a:cs typeface="Arial"/>
              </a:rPr>
              <a:t>Inclusive of </a:t>
            </a:r>
            <a:r>
              <a:rPr lang="en-US" dirty="0" smtClean="0">
                <a:latin typeface="Arial"/>
                <a:cs typeface="Arial"/>
              </a:rPr>
              <a:t>ability ALN/ MAT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"/>
                <a:cs typeface="Arial"/>
              </a:rPr>
              <a:t>Informs Planning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Black et al (2004) Gardner (2006) Classroom Experiment (2012, 1, 2) Welsh Government (2013) 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0282" y="186266"/>
            <a:ext cx="1251655" cy="938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3140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44809" y="214193"/>
            <a:ext cx="8690721" cy="84023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Reference List</a:t>
            </a:r>
          </a:p>
          <a:p>
            <a:endParaRPr lang="en-US" dirty="0"/>
          </a:p>
          <a:p>
            <a:r>
              <a:rPr lang="en-US" sz="1200" dirty="0">
                <a:latin typeface="Arial"/>
                <a:cs typeface="Arial"/>
              </a:rPr>
              <a:t>Bing images. </a:t>
            </a:r>
            <a:r>
              <a:rPr lang="en-US" sz="1200" i="1" dirty="0">
                <a:latin typeface="Arial"/>
                <a:cs typeface="Arial"/>
              </a:rPr>
              <a:t>Lollipop sticks</a:t>
            </a:r>
            <a:r>
              <a:rPr lang="en-US" sz="1200" dirty="0">
                <a:latin typeface="Arial"/>
                <a:cs typeface="Arial"/>
              </a:rPr>
              <a:t>. (2018) </a:t>
            </a:r>
            <a:r>
              <a:rPr lang="en-US" sz="1200" u="sng" dirty="0">
                <a:latin typeface="Arial"/>
                <a:cs typeface="Arial"/>
              </a:rPr>
              <a:t>https://</a:t>
            </a:r>
            <a:r>
              <a:rPr lang="en-US" sz="1200" u="sng" dirty="0" err="1">
                <a:latin typeface="Arial"/>
                <a:cs typeface="Arial"/>
              </a:rPr>
              <a:t>www.bing.com</a:t>
            </a:r>
            <a:r>
              <a:rPr lang="en-US" sz="1200" u="sng" dirty="0">
                <a:latin typeface="Arial"/>
                <a:cs typeface="Arial"/>
              </a:rPr>
              <a:t>/images/</a:t>
            </a:r>
            <a:r>
              <a:rPr lang="en-US" sz="1200" u="sng" dirty="0" err="1">
                <a:latin typeface="Arial"/>
                <a:cs typeface="Arial"/>
              </a:rPr>
              <a:t>search?view</a:t>
            </a:r>
            <a:r>
              <a:rPr lang="en-US" sz="1200" u="sng" dirty="0">
                <a:latin typeface="Arial"/>
                <a:cs typeface="Arial"/>
              </a:rPr>
              <a:t>=detailV2&amp;ccid=K0eM4PKr&amp;id=228A2BFEA51F3B8CC724136F1D54E11305506B7D&amp;thid=OIP.k0eM4PKUu_SgXszndRWggHaHZ&amp;mediaurl=http%3a%2f%2f4.bp.blogspot.com%2f-r5vjokw0Zw8%2fVIBAoze0_iI%2fAAAAAAAAAJw%2fxMZ_X-A66tw%2fs1600%2f77629178.jpg&amp;exph=599&amp;expw=600&amp;q=</a:t>
            </a:r>
            <a:r>
              <a:rPr lang="en-US" sz="1200" u="sng" dirty="0" err="1">
                <a:latin typeface="Arial"/>
                <a:cs typeface="Arial"/>
              </a:rPr>
              <a:t>lollipop+sticks+with+names&amp;simid</a:t>
            </a:r>
            <a:r>
              <a:rPr lang="en-US" sz="1200" u="sng" dirty="0">
                <a:latin typeface="Arial"/>
                <a:cs typeface="Arial"/>
              </a:rPr>
              <a:t>=608026887106134924&amp;selectedIndex=5&amp;ajaxhist=0 </a:t>
            </a:r>
          </a:p>
          <a:p>
            <a:r>
              <a:rPr lang="en-US" sz="1200" dirty="0">
                <a:latin typeface="Arial"/>
                <a:cs typeface="Arial"/>
              </a:rPr>
              <a:t>(Accessed: 13 February 2018)</a:t>
            </a:r>
            <a:r>
              <a:rPr lang="en-US" sz="1200" dirty="0" smtClean="0">
                <a:latin typeface="Arial"/>
                <a:cs typeface="Arial"/>
              </a:rPr>
              <a:t>.</a:t>
            </a:r>
          </a:p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Black, P., Harrison, C., Lee, C., Marshall, B. and </a:t>
            </a:r>
            <a:r>
              <a:rPr lang="en-US" sz="1200" dirty="0" err="1">
                <a:latin typeface="Arial"/>
                <a:cs typeface="Arial"/>
              </a:rPr>
              <a:t>Wiliam</a:t>
            </a:r>
            <a:r>
              <a:rPr lang="en-US" sz="1200" dirty="0">
                <a:latin typeface="Arial"/>
                <a:cs typeface="Arial"/>
              </a:rPr>
              <a:t>, D. (2004) ‘Working Inside the Black Box’,86 (1), (1, September), pp.8-21. [Online]. Available </a:t>
            </a:r>
            <a:r>
              <a:rPr lang="en-US" sz="1200" dirty="0" err="1">
                <a:latin typeface="Arial"/>
                <a:cs typeface="Arial"/>
              </a:rPr>
              <a:t>at:http</a:t>
            </a:r>
            <a:r>
              <a:rPr lang="en-US" sz="1200" dirty="0">
                <a:latin typeface="Arial"/>
                <a:cs typeface="Arial"/>
              </a:rPr>
              <a:t>://</a:t>
            </a:r>
            <a:r>
              <a:rPr lang="en-US" sz="1200" dirty="0" err="1">
                <a:latin typeface="Arial"/>
                <a:cs typeface="Arial"/>
              </a:rPr>
              <a:t>journals.sagepub.com.ezproxy.uwtsd.ac.uk</a:t>
            </a:r>
            <a:r>
              <a:rPr lang="en-US" sz="1200" dirty="0">
                <a:latin typeface="Arial"/>
                <a:cs typeface="Arial"/>
              </a:rPr>
              <a:t>/</a:t>
            </a:r>
            <a:r>
              <a:rPr lang="en-US" sz="1200" dirty="0" err="1">
                <a:latin typeface="Arial"/>
                <a:cs typeface="Arial"/>
              </a:rPr>
              <a:t>doi</a:t>
            </a:r>
            <a:r>
              <a:rPr lang="en-US" sz="1200" dirty="0">
                <a:latin typeface="Arial"/>
                <a:cs typeface="Arial"/>
              </a:rPr>
              <a:t>/abs/10.1177/0031721704086001053#articleCitationDownloadContainer (Accessed: 11 February 2018).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Claxton, G and Lucas, B. (2015) </a:t>
            </a:r>
            <a:r>
              <a:rPr lang="en-US" sz="1200" i="1" dirty="0">
                <a:latin typeface="Arial"/>
                <a:cs typeface="Arial"/>
              </a:rPr>
              <a:t>Educating Ruby</a:t>
            </a:r>
            <a:r>
              <a:rPr lang="en-US" sz="1200" dirty="0">
                <a:latin typeface="Arial"/>
                <a:cs typeface="Arial"/>
              </a:rPr>
              <a:t>. Wales: Crown House Publishing.</a:t>
            </a:r>
          </a:p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Davie, E. (2017) How To Be An Outstanding Primary Teaching Assistant. Great Britain: BLOOMSBURY EDUCATION.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 err="1">
                <a:latin typeface="Arial"/>
                <a:cs typeface="Arial"/>
              </a:rPr>
              <a:t>Dweck</a:t>
            </a:r>
            <a:r>
              <a:rPr lang="en-US" sz="1200" dirty="0">
                <a:latin typeface="Arial"/>
                <a:cs typeface="Arial"/>
              </a:rPr>
              <a:t>, S, C. (2012) </a:t>
            </a:r>
            <a:r>
              <a:rPr lang="en-US" sz="1200" i="1" dirty="0">
                <a:latin typeface="Arial"/>
                <a:cs typeface="Arial"/>
              </a:rPr>
              <a:t>Mindset</a:t>
            </a:r>
            <a:r>
              <a:rPr lang="en-US" sz="1200" dirty="0">
                <a:latin typeface="Arial"/>
                <a:cs typeface="Arial"/>
              </a:rPr>
              <a:t>. London: Robinson.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Dylan </a:t>
            </a:r>
            <a:r>
              <a:rPr lang="en-US" sz="1200" dirty="0" err="1">
                <a:latin typeface="Arial"/>
                <a:cs typeface="Arial"/>
              </a:rPr>
              <a:t>Wiliam</a:t>
            </a:r>
            <a:r>
              <a:rPr lang="en-US" sz="1200" dirty="0">
                <a:latin typeface="Arial"/>
                <a:cs typeface="Arial"/>
              </a:rPr>
              <a:t>: </a:t>
            </a:r>
            <a:r>
              <a:rPr lang="en-US" sz="1200" i="1" dirty="0">
                <a:latin typeface="Arial"/>
                <a:cs typeface="Arial"/>
              </a:rPr>
              <a:t>Embedding Formative Assessment SSAT/EEF celebration event keynote </a:t>
            </a:r>
          </a:p>
          <a:p>
            <a:r>
              <a:rPr lang="en-US" sz="1200" dirty="0">
                <a:latin typeface="Arial"/>
                <a:cs typeface="Arial"/>
              </a:rPr>
              <a:t>(2017) </a:t>
            </a:r>
            <a:r>
              <a:rPr lang="en-US" sz="1200" dirty="0">
                <a:latin typeface="Arial"/>
                <a:cs typeface="Arial"/>
                <a:hlinkClick r:id="rId2"/>
              </a:rPr>
              <a:t>https://www.youtube.com/watch?v=zwGaG1b_T2w</a:t>
            </a:r>
            <a:r>
              <a:rPr lang="en-US" sz="1200" dirty="0">
                <a:latin typeface="Arial"/>
                <a:cs typeface="Arial"/>
              </a:rPr>
              <a:t> (Accessed: 7 February 2018).</a:t>
            </a:r>
          </a:p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Gardner, J. (</a:t>
            </a:r>
            <a:r>
              <a:rPr lang="en-US" sz="1200" dirty="0" err="1">
                <a:latin typeface="Arial"/>
                <a:cs typeface="Arial"/>
              </a:rPr>
              <a:t>ed</a:t>
            </a:r>
            <a:r>
              <a:rPr lang="en-US" sz="1200" dirty="0">
                <a:latin typeface="Arial"/>
                <a:cs typeface="Arial"/>
              </a:rPr>
              <a:t>) (2006) </a:t>
            </a:r>
            <a:r>
              <a:rPr lang="en-US" sz="1200" i="1" dirty="0">
                <a:latin typeface="Arial"/>
                <a:cs typeface="Arial"/>
              </a:rPr>
              <a:t>Assessment and Learning</a:t>
            </a:r>
            <a:r>
              <a:rPr lang="en-US" sz="1200" dirty="0">
                <a:latin typeface="Arial"/>
                <a:cs typeface="Arial"/>
              </a:rPr>
              <a:t>. London: SAGE Publications Ltd.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Google image. (2018) </a:t>
            </a:r>
            <a:r>
              <a:rPr lang="en-US" sz="1200" i="1" dirty="0">
                <a:latin typeface="Arial"/>
                <a:cs typeface="Arial"/>
              </a:rPr>
              <a:t>Assessment for learning in the classroom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u="sng" dirty="0">
                <a:latin typeface="Arial"/>
                <a:cs typeface="Arial"/>
              </a:rPr>
              <a:t>https://</a:t>
            </a:r>
            <a:r>
              <a:rPr lang="en-US" sz="1200" u="sng" dirty="0" err="1">
                <a:latin typeface="Arial"/>
                <a:cs typeface="Arial"/>
              </a:rPr>
              <a:t>www.google.co.uk</a:t>
            </a:r>
            <a:r>
              <a:rPr lang="en-US" sz="1200" u="sng" dirty="0">
                <a:latin typeface="Arial"/>
                <a:cs typeface="Arial"/>
              </a:rPr>
              <a:t>/</a:t>
            </a:r>
            <a:r>
              <a:rPr lang="en-US" sz="1200" u="sng" dirty="0" err="1">
                <a:latin typeface="Arial"/>
                <a:cs typeface="Arial"/>
              </a:rPr>
              <a:t>url?sa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i&amp;rct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j&amp;q</a:t>
            </a:r>
            <a:r>
              <a:rPr lang="en-US" sz="1200" u="sng" dirty="0">
                <a:latin typeface="Arial"/>
                <a:cs typeface="Arial"/>
              </a:rPr>
              <a:t>=&amp;</a:t>
            </a:r>
            <a:r>
              <a:rPr lang="en-US" sz="1200" u="sng" dirty="0" err="1">
                <a:latin typeface="Arial"/>
                <a:cs typeface="Arial"/>
              </a:rPr>
              <a:t>esrc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s&amp;source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images&amp;cd</a:t>
            </a:r>
            <a:r>
              <a:rPr lang="en-US" sz="1200" u="sng" dirty="0">
                <a:latin typeface="Arial"/>
                <a:cs typeface="Arial"/>
              </a:rPr>
              <a:t>=&amp;</a:t>
            </a:r>
            <a:r>
              <a:rPr lang="en-US" sz="1200" u="sng" dirty="0" err="1">
                <a:latin typeface="Arial"/>
                <a:cs typeface="Arial"/>
              </a:rPr>
              <a:t>ved</a:t>
            </a:r>
            <a:r>
              <a:rPr lang="en-US" sz="1200" u="sng" dirty="0">
                <a:latin typeface="Arial"/>
                <a:cs typeface="Arial"/>
              </a:rPr>
              <a:t>=2ahUKEwjkvZjqiabZAVIKsAKHaZTC20QjRx6BAgAeAY&amp;url=https%3A%2F%2Fedtech4beginners.com%2F2016%2F06%2F19%2Fassessment-for-learning-helpsheet%2F&amp;psig=AOvVaw00Bjfc09Uiechlv9DpFAy0&amp;ust=1518720750174118 </a:t>
            </a:r>
            <a:r>
              <a:rPr lang="en-US" sz="1200" dirty="0">
                <a:latin typeface="Arial"/>
                <a:cs typeface="Arial"/>
              </a:rPr>
              <a:t>(Accessed: 11 February 2018).</a:t>
            </a:r>
          </a:p>
          <a:p>
            <a:endParaRPr lang="en-US" sz="1200" dirty="0"/>
          </a:p>
          <a:p>
            <a:r>
              <a:rPr lang="en-US" sz="1200" dirty="0">
                <a:latin typeface="Arial"/>
                <a:cs typeface="Arial"/>
              </a:rPr>
              <a:t>Google image (2018)</a:t>
            </a:r>
            <a:r>
              <a:rPr lang="en-US" sz="1200" i="1" dirty="0">
                <a:latin typeface="Arial"/>
                <a:cs typeface="Arial"/>
              </a:rPr>
              <a:t> Assessment more than just a </a:t>
            </a:r>
            <a:r>
              <a:rPr lang="en-US" sz="1200" i="1" dirty="0" err="1">
                <a:latin typeface="Arial"/>
                <a:cs typeface="Arial"/>
              </a:rPr>
              <a:t>grade</a:t>
            </a:r>
            <a:r>
              <a:rPr lang="en-US" sz="1200" dirty="0" err="1">
                <a:latin typeface="Arial"/>
                <a:cs typeface="Arial"/>
              </a:rPr>
              <a:t>.</a:t>
            </a:r>
            <a:r>
              <a:rPr lang="en-US" sz="1200" u="sng" dirty="0" err="1">
                <a:latin typeface="Arial"/>
                <a:cs typeface="Arial"/>
              </a:rPr>
              <a:t>https</a:t>
            </a:r>
            <a:r>
              <a:rPr lang="en-US" sz="1200" u="sng" dirty="0">
                <a:latin typeface="Arial"/>
                <a:cs typeface="Arial"/>
              </a:rPr>
              <a:t>://</a:t>
            </a:r>
            <a:r>
              <a:rPr lang="en-US" sz="1200" u="sng" dirty="0" err="1">
                <a:latin typeface="Arial"/>
                <a:cs typeface="Arial"/>
              </a:rPr>
              <a:t>www.google.co.uk</a:t>
            </a:r>
            <a:r>
              <a:rPr lang="en-US" sz="1200" u="sng" dirty="0">
                <a:latin typeface="Arial"/>
                <a:cs typeface="Arial"/>
              </a:rPr>
              <a:t>/</a:t>
            </a:r>
            <a:r>
              <a:rPr lang="en-US" sz="1200" u="sng" dirty="0" err="1">
                <a:latin typeface="Arial"/>
                <a:cs typeface="Arial"/>
              </a:rPr>
              <a:t>url?sa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i&amp;rct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j&amp;q</a:t>
            </a:r>
            <a:r>
              <a:rPr lang="en-US" sz="1200" u="sng" dirty="0">
                <a:latin typeface="Arial"/>
                <a:cs typeface="Arial"/>
              </a:rPr>
              <a:t>=&amp;</a:t>
            </a:r>
            <a:r>
              <a:rPr lang="en-US" sz="1200" u="sng" dirty="0" err="1">
                <a:latin typeface="Arial"/>
                <a:cs typeface="Arial"/>
              </a:rPr>
              <a:t>esrc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s&amp;source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images&amp;cd</a:t>
            </a:r>
            <a:r>
              <a:rPr lang="en-US" sz="1200" u="sng" dirty="0">
                <a:latin typeface="Arial"/>
                <a:cs typeface="Arial"/>
              </a:rPr>
              <a:t>=&amp;cad=</a:t>
            </a:r>
            <a:r>
              <a:rPr lang="en-US" sz="1200" u="sng" dirty="0" err="1">
                <a:latin typeface="Arial"/>
                <a:cs typeface="Arial"/>
              </a:rPr>
              <a:t>rja&amp;uact</a:t>
            </a:r>
            <a:r>
              <a:rPr lang="en-US" sz="1200" u="sng" dirty="0">
                <a:latin typeface="Arial"/>
                <a:cs typeface="Arial"/>
              </a:rPr>
              <a:t>=8&amp;ved=2ahUKEwjO9YiM_YvZAhUIK8AKHSqfDXEQjRx6BAgAEAY&amp;url=https%3A%2F%2Fmoniquebowes.wordpress.com%2F2014%2F09%2F21%2F454%2F&amp;psig=AOvVaw21wo_Bneq-TsoCDfThcy8m&amp;ust=1517823719076533 </a:t>
            </a:r>
            <a:r>
              <a:rPr lang="en-US" sz="1200" dirty="0">
                <a:latin typeface="Arial"/>
                <a:cs typeface="Arial"/>
              </a:rPr>
              <a:t>(Accessed: 11 February 2018).</a:t>
            </a: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 smtClean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 smtClean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 smtClean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endParaRPr lang="en-US" sz="1200" dirty="0" smtClean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961756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80738" y="267367"/>
            <a:ext cx="8382000" cy="69249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200" dirty="0" smtClean="0"/>
          </a:p>
          <a:p>
            <a:r>
              <a:rPr lang="en-US" sz="1200" dirty="0">
                <a:latin typeface="Arial"/>
                <a:cs typeface="Arial"/>
              </a:rPr>
              <a:t>Google image. (2018</a:t>
            </a:r>
            <a:r>
              <a:rPr lang="en-US" sz="1200" i="1" dirty="0">
                <a:latin typeface="Arial"/>
                <a:cs typeface="Arial"/>
              </a:rPr>
              <a:t>) Drawn bridge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dirty="0">
                <a:latin typeface="Arial"/>
                <a:cs typeface="Arial"/>
                <a:hlinkClick r:id=""/>
              </a:rPr>
              <a:t>https://www.google.co.uk/url?sa=i&amp;rct=j&amp;q=&amp;esrc=s&amp;source=images&amp;cd=&amp;cad=rja&amp;uact=8&amp;ved=2ahUKEwiy7tLD6pHZAhUKBcAKHV4mBhUQiRx6BAgAEAY&amp;url=http%3A%2F%2Fmoziru.com%Fexplore%2FDrawn%2520bridge%2F&amp;psig=AOvVaw0UbYEkGIRo-X2KAZTrxZU5&amp;ust=1518025153652433</a:t>
            </a:r>
            <a:r>
              <a:rPr lang="en-US" sz="1200" dirty="0">
                <a:latin typeface="Arial"/>
                <a:cs typeface="Arial"/>
              </a:rPr>
              <a:t> (Accessed: 11 February 2018).</a:t>
            </a:r>
          </a:p>
          <a:p>
            <a:endParaRPr lang="en-US" sz="1200" dirty="0"/>
          </a:p>
          <a:p>
            <a:r>
              <a:rPr lang="en-US" sz="1200" dirty="0">
                <a:latin typeface="Arial"/>
                <a:cs typeface="Arial"/>
              </a:rPr>
              <a:t>Google image. (2018) </a:t>
            </a:r>
            <a:r>
              <a:rPr lang="en-US" sz="1200" i="1" dirty="0">
                <a:latin typeface="Arial"/>
                <a:cs typeface="Arial"/>
              </a:rPr>
              <a:t>Growth </a:t>
            </a:r>
            <a:r>
              <a:rPr lang="en-US" sz="1200" i="1" dirty="0" err="1">
                <a:latin typeface="Arial"/>
                <a:cs typeface="Arial"/>
              </a:rPr>
              <a:t>Mindset</a:t>
            </a:r>
            <a:r>
              <a:rPr lang="en-US" sz="1200" dirty="0" err="1">
                <a:latin typeface="Arial"/>
                <a:cs typeface="Arial"/>
              </a:rPr>
              <a:t>.</a:t>
            </a:r>
            <a:r>
              <a:rPr lang="en-US" sz="1200" u="sng" dirty="0" err="1">
                <a:latin typeface="Arial"/>
                <a:cs typeface="Arial"/>
              </a:rPr>
              <a:t>https</a:t>
            </a:r>
            <a:r>
              <a:rPr lang="en-US" sz="1200" u="sng" dirty="0">
                <a:latin typeface="Arial"/>
                <a:cs typeface="Arial"/>
              </a:rPr>
              <a:t>://</a:t>
            </a:r>
            <a:r>
              <a:rPr lang="en-US" sz="1200" u="sng" dirty="0" err="1">
                <a:latin typeface="Arial"/>
                <a:cs typeface="Arial"/>
              </a:rPr>
              <a:t>www.google.co.uk</a:t>
            </a:r>
            <a:r>
              <a:rPr lang="en-US" sz="1200" u="sng" dirty="0">
                <a:latin typeface="Arial"/>
                <a:cs typeface="Arial"/>
              </a:rPr>
              <a:t>/</a:t>
            </a:r>
            <a:r>
              <a:rPr lang="en-US" sz="1200" u="sng" dirty="0" err="1">
                <a:latin typeface="Arial"/>
                <a:cs typeface="Arial"/>
              </a:rPr>
              <a:t>url?sa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i&amp;rct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j&amp;q</a:t>
            </a:r>
            <a:r>
              <a:rPr lang="en-US" sz="1200" u="sng" dirty="0">
                <a:latin typeface="Arial"/>
                <a:cs typeface="Arial"/>
              </a:rPr>
              <a:t>=&amp;</a:t>
            </a:r>
            <a:r>
              <a:rPr lang="en-US" sz="1200" u="sng" dirty="0" err="1">
                <a:latin typeface="Arial"/>
                <a:cs typeface="Arial"/>
              </a:rPr>
              <a:t>esrc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s&amp;source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images&amp;cd</a:t>
            </a:r>
            <a:r>
              <a:rPr lang="en-US" sz="1200" u="sng" dirty="0">
                <a:latin typeface="Arial"/>
                <a:cs typeface="Arial"/>
              </a:rPr>
              <a:t>=&amp;cad=</a:t>
            </a:r>
            <a:r>
              <a:rPr lang="en-US" sz="1200" u="sng" dirty="0" err="1">
                <a:latin typeface="Arial"/>
                <a:cs typeface="Arial"/>
              </a:rPr>
              <a:t>rja&amp;uact</a:t>
            </a:r>
            <a:r>
              <a:rPr lang="en-US" sz="1200" u="sng" dirty="0">
                <a:latin typeface="Arial"/>
                <a:cs typeface="Arial"/>
              </a:rPr>
              <a:t>=8&amp;ved=2ahUKEwiws8TSrKPZAhXDCMAKHTEPA-sQjRx6BAgAEAY&amp;url=http%3A%2F%2Fwww.cambridgeschool.org%2Fblog%2Fgrowth&amp;psig=AOvVaw06my-f7r1MNjZ-PYo8fROI&amp;ust=1518626996133009 </a:t>
            </a:r>
            <a:r>
              <a:rPr lang="en-US" sz="1200" dirty="0">
                <a:latin typeface="Arial"/>
                <a:cs typeface="Arial"/>
              </a:rPr>
              <a:t>(Accessed: 13 February 2018).</a:t>
            </a:r>
          </a:p>
          <a:p>
            <a:endParaRPr lang="en-US" sz="1200" dirty="0" smtClean="0"/>
          </a:p>
          <a:p>
            <a:r>
              <a:rPr lang="en-US" sz="1200" dirty="0">
                <a:latin typeface="Arial"/>
                <a:cs typeface="Arial"/>
              </a:rPr>
              <a:t>Google image. (2018) </a:t>
            </a:r>
            <a:r>
              <a:rPr lang="en-US" sz="1200" i="1" dirty="0">
                <a:latin typeface="Arial"/>
                <a:cs typeface="Arial"/>
              </a:rPr>
              <a:t>Is Your Child Struggling At School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u="sng" dirty="0">
                <a:latin typeface="Arial"/>
                <a:cs typeface="Arial"/>
              </a:rPr>
              <a:t>https://</a:t>
            </a:r>
            <a:r>
              <a:rPr lang="en-US" sz="1200" u="sng" dirty="0" err="1">
                <a:latin typeface="Arial"/>
                <a:cs typeface="Arial"/>
              </a:rPr>
              <a:t>www.google.co.uk</a:t>
            </a:r>
            <a:r>
              <a:rPr lang="en-US" sz="1200" u="sng" dirty="0">
                <a:latin typeface="Arial"/>
                <a:cs typeface="Arial"/>
              </a:rPr>
              <a:t>/</a:t>
            </a:r>
            <a:r>
              <a:rPr lang="en-US" sz="1200" u="sng" dirty="0" err="1">
                <a:latin typeface="Arial"/>
                <a:cs typeface="Arial"/>
              </a:rPr>
              <a:t>url?sa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i&amp;rct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j&amp;q</a:t>
            </a:r>
            <a:r>
              <a:rPr lang="en-US" sz="1200" u="sng" dirty="0">
                <a:latin typeface="Arial"/>
                <a:cs typeface="Arial"/>
              </a:rPr>
              <a:t>=&amp;</a:t>
            </a:r>
            <a:r>
              <a:rPr lang="en-US" sz="1200" u="sng" dirty="0" err="1">
                <a:latin typeface="Arial"/>
                <a:cs typeface="Arial"/>
              </a:rPr>
              <a:t>esrc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s&amp;source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images&amp;cd</a:t>
            </a:r>
            <a:r>
              <a:rPr lang="en-US" sz="1200" u="sng" dirty="0">
                <a:latin typeface="Arial"/>
                <a:cs typeface="Arial"/>
              </a:rPr>
              <a:t>=&amp;cad=</a:t>
            </a:r>
            <a:r>
              <a:rPr lang="en-US" sz="1200" u="sng" dirty="0" err="1">
                <a:latin typeface="Arial"/>
                <a:cs typeface="Arial"/>
              </a:rPr>
              <a:t>rja&amp;uact</a:t>
            </a:r>
            <a:r>
              <a:rPr lang="en-US" sz="1200" u="sng" dirty="0">
                <a:latin typeface="Arial"/>
                <a:cs typeface="Arial"/>
              </a:rPr>
              <a:t>=8&amp;ved=2ahUKEwjA0cbRq6PZAhXmA8AKHfoyBdUQjRx6BAgAEAY&amp;url=http%3A%2F%2Fmysheenvillage.com%2Fjust-kids-magazine%2Fis-your-child-struggling-at-school%2F&amp;psig=AOvVaw0YLRx-G-qnjJrDEnu_ejgy&amp;ust=1518626743231207 </a:t>
            </a:r>
            <a:r>
              <a:rPr lang="en-US" sz="1200" dirty="0">
                <a:latin typeface="Arial"/>
                <a:cs typeface="Arial"/>
              </a:rPr>
              <a:t>(Accessed: 13 February 2018).</a:t>
            </a:r>
          </a:p>
          <a:p>
            <a:endParaRPr lang="en-US" sz="1200" dirty="0" smtClean="0"/>
          </a:p>
          <a:p>
            <a:r>
              <a:rPr lang="en-US" sz="1200" dirty="0">
                <a:latin typeface="Arial"/>
                <a:cs typeface="Arial"/>
              </a:rPr>
              <a:t>Google image. (2018) </a:t>
            </a:r>
            <a:r>
              <a:rPr lang="en-US" sz="1200" i="1" dirty="0">
                <a:latin typeface="Arial"/>
                <a:cs typeface="Arial"/>
              </a:rPr>
              <a:t>Letter trays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u="sng" dirty="0">
                <a:latin typeface="Arial"/>
                <a:cs typeface="Arial"/>
              </a:rPr>
              <a:t>https://</a:t>
            </a:r>
            <a:r>
              <a:rPr lang="en-US" sz="1200" u="sng" dirty="0" err="1">
                <a:latin typeface="Arial"/>
                <a:cs typeface="Arial"/>
              </a:rPr>
              <a:t>www.google.co.uk</a:t>
            </a:r>
            <a:r>
              <a:rPr lang="en-US" sz="1200" u="sng" dirty="0">
                <a:latin typeface="Arial"/>
                <a:cs typeface="Arial"/>
              </a:rPr>
              <a:t>/</a:t>
            </a:r>
            <a:r>
              <a:rPr lang="en-US" sz="1200" u="sng" dirty="0" err="1">
                <a:latin typeface="Arial"/>
                <a:cs typeface="Arial"/>
              </a:rPr>
              <a:t>url?sa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i&amp;rct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j&amp;q</a:t>
            </a:r>
            <a:r>
              <a:rPr lang="en-US" sz="1200" u="sng" dirty="0">
                <a:latin typeface="Arial"/>
                <a:cs typeface="Arial"/>
              </a:rPr>
              <a:t>=&amp;</a:t>
            </a:r>
            <a:r>
              <a:rPr lang="en-US" sz="1200" u="sng" dirty="0" err="1">
                <a:latin typeface="Arial"/>
                <a:cs typeface="Arial"/>
              </a:rPr>
              <a:t>esrc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s&amp;source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images&amp;cd</a:t>
            </a:r>
            <a:r>
              <a:rPr lang="en-US" sz="1200" u="sng" dirty="0">
                <a:latin typeface="Arial"/>
                <a:cs typeface="Arial"/>
              </a:rPr>
              <a:t>=&amp;cad=</a:t>
            </a:r>
            <a:r>
              <a:rPr lang="en-US" sz="1200" u="sng" dirty="0" err="1">
                <a:latin typeface="Arial"/>
                <a:cs typeface="Arial"/>
              </a:rPr>
              <a:t>rja&amp;uact</a:t>
            </a:r>
            <a:r>
              <a:rPr lang="en-US" sz="1200" u="sng" dirty="0">
                <a:latin typeface="Arial"/>
                <a:cs typeface="Arial"/>
              </a:rPr>
              <a:t>=8&amp;ved=2ahUKEwiOz5Tj8ZHZAhWEL8AKHbQOCYoQjRx6BAgAEAY&amp;url=https%3A%2F%2Fwww.amazon.co.uk%2FSet-Letter-Trays-Yellow-Green%2Fdp%2FB008MWGWBY&amp;psig=AOvVaw2qYVXwN_4Jrr3FfRq8R4Bd&amp;ust=1518027090238471 </a:t>
            </a:r>
          </a:p>
          <a:p>
            <a:r>
              <a:rPr lang="en-US" sz="1200" dirty="0">
                <a:latin typeface="Arial"/>
                <a:cs typeface="Arial"/>
              </a:rPr>
              <a:t>(Accessed: 13 February 2018).</a:t>
            </a:r>
          </a:p>
          <a:p>
            <a:endParaRPr lang="en-US" dirty="0"/>
          </a:p>
          <a:p>
            <a:r>
              <a:rPr lang="en-US" sz="1200" dirty="0">
                <a:latin typeface="Arial"/>
                <a:cs typeface="Arial"/>
              </a:rPr>
              <a:t>Google image. (2018) </a:t>
            </a:r>
            <a:r>
              <a:rPr lang="en-US" sz="1200" i="1" dirty="0">
                <a:latin typeface="Arial"/>
                <a:cs typeface="Arial"/>
              </a:rPr>
              <a:t>Motivation Techniques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u="sng" dirty="0">
                <a:latin typeface="Arial"/>
                <a:cs typeface="Arial"/>
              </a:rPr>
              <a:t>https://</a:t>
            </a:r>
            <a:r>
              <a:rPr lang="en-US" sz="1200" u="sng" dirty="0" err="1">
                <a:latin typeface="Arial"/>
                <a:cs typeface="Arial"/>
              </a:rPr>
              <a:t>www.google.co.uk</a:t>
            </a:r>
            <a:r>
              <a:rPr lang="en-US" sz="1200" u="sng" dirty="0">
                <a:latin typeface="Arial"/>
                <a:cs typeface="Arial"/>
              </a:rPr>
              <a:t>/</a:t>
            </a:r>
            <a:r>
              <a:rPr lang="en-US" sz="1200" u="sng" dirty="0" err="1">
                <a:latin typeface="Arial"/>
                <a:cs typeface="Arial"/>
              </a:rPr>
              <a:t>url?sa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i&amp;rct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j&amp;q</a:t>
            </a:r>
            <a:r>
              <a:rPr lang="en-US" sz="1200" u="sng" dirty="0">
                <a:latin typeface="Arial"/>
                <a:cs typeface="Arial"/>
              </a:rPr>
              <a:t>=&amp;</a:t>
            </a:r>
            <a:r>
              <a:rPr lang="en-US" sz="1200" u="sng" dirty="0" err="1">
                <a:latin typeface="Arial"/>
                <a:cs typeface="Arial"/>
              </a:rPr>
              <a:t>esrc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s&amp;source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images&amp;cd</a:t>
            </a:r>
            <a:r>
              <a:rPr lang="en-US" sz="1200" u="sng" dirty="0">
                <a:latin typeface="Arial"/>
                <a:cs typeface="Arial"/>
              </a:rPr>
              <a:t>=&amp;cad=</a:t>
            </a:r>
            <a:r>
              <a:rPr lang="en-US" sz="1200" u="sng" dirty="0" err="1">
                <a:latin typeface="Arial"/>
                <a:cs typeface="Arial"/>
              </a:rPr>
              <a:t>rja&amp;uact</a:t>
            </a:r>
            <a:r>
              <a:rPr lang="en-US" sz="1200" u="sng" dirty="0">
                <a:latin typeface="Arial"/>
                <a:cs typeface="Arial"/>
              </a:rPr>
              <a:t>=8&amp;ved=2ahUKEwiajLbxraPZAhWBN8AKHZZBBe8QjRx6BAgAEAY&amp;url=https%3A%2F%2Fwww.fundesem.es%2Fbt%2Fpublicacion-motivation-techniques-for-personel-management&amp;psig=AOvVaw0OPsp7iwK4BRjn_17aUQLk&amp;ust=1518627121208942 </a:t>
            </a:r>
            <a:r>
              <a:rPr lang="en-US" sz="1200" dirty="0">
                <a:latin typeface="Arial"/>
                <a:cs typeface="Arial"/>
              </a:rPr>
              <a:t>(Accessed: 13 February 2018)</a:t>
            </a:r>
            <a:r>
              <a:rPr lang="en-US" sz="1200" dirty="0" smtClean="0">
                <a:latin typeface="Arial"/>
                <a:cs typeface="Arial"/>
              </a:rPr>
              <a:t>.</a:t>
            </a:r>
            <a:endParaRPr lang="en-US" sz="1200" dirty="0"/>
          </a:p>
          <a:p>
            <a:endParaRPr lang="en-US" sz="1200" dirty="0"/>
          </a:p>
          <a:p>
            <a:r>
              <a:rPr lang="en-US" sz="1200" dirty="0">
                <a:latin typeface="Arial"/>
                <a:cs typeface="Arial"/>
              </a:rPr>
              <a:t>Google image.(2018) </a:t>
            </a:r>
            <a:r>
              <a:rPr lang="en-US" sz="1200" i="1" dirty="0">
                <a:latin typeface="Arial"/>
                <a:cs typeface="Arial"/>
              </a:rPr>
              <a:t>Post-It Notes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u="sng" dirty="0">
                <a:latin typeface="Arial"/>
                <a:cs typeface="Arial"/>
              </a:rPr>
              <a:t>https://</a:t>
            </a:r>
            <a:r>
              <a:rPr lang="en-US" sz="1200" u="sng" dirty="0" err="1">
                <a:latin typeface="Arial"/>
                <a:cs typeface="Arial"/>
              </a:rPr>
              <a:t>www.google.co.uk</a:t>
            </a:r>
            <a:r>
              <a:rPr lang="en-US" sz="1200" u="sng" dirty="0">
                <a:latin typeface="Arial"/>
                <a:cs typeface="Arial"/>
              </a:rPr>
              <a:t>/</a:t>
            </a:r>
            <a:r>
              <a:rPr lang="en-US" sz="1200" u="sng" dirty="0" err="1">
                <a:latin typeface="Arial"/>
                <a:cs typeface="Arial"/>
              </a:rPr>
              <a:t>url?sa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i&amp;rct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j&amp;q</a:t>
            </a:r>
            <a:r>
              <a:rPr lang="en-US" sz="1200" u="sng" dirty="0">
                <a:latin typeface="Arial"/>
                <a:cs typeface="Arial"/>
              </a:rPr>
              <a:t>=&amp;</a:t>
            </a:r>
            <a:r>
              <a:rPr lang="en-US" sz="1200" u="sng" dirty="0" err="1">
                <a:latin typeface="Arial"/>
                <a:cs typeface="Arial"/>
              </a:rPr>
              <a:t>esrc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s&amp;source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images&amp;cd</a:t>
            </a:r>
            <a:r>
              <a:rPr lang="en-US" sz="1200" u="sng" dirty="0">
                <a:latin typeface="Arial"/>
                <a:cs typeface="Arial"/>
              </a:rPr>
              <a:t>=&amp;cad=</a:t>
            </a:r>
            <a:r>
              <a:rPr lang="en-US" sz="1200" u="sng" dirty="0" err="1">
                <a:latin typeface="Arial"/>
                <a:cs typeface="Arial"/>
              </a:rPr>
              <a:t>rja&amp;uact</a:t>
            </a:r>
            <a:r>
              <a:rPr lang="en-US" sz="1200" u="sng" dirty="0">
                <a:latin typeface="Arial"/>
                <a:cs typeface="Arial"/>
              </a:rPr>
              <a:t>=8&amp;ved=2ahUKEwiVusOCwabZAhXnJ8AKHax-CowQjRx6BAgAEAY&amp;url=https%3A%2F%2Fwww.amazon.co.uk%2FPost-Notes-76-Energetic-Colours%2Fdp%2FB006jCQJJY&amp;psig=AOvVaw0RXvfPI_g0gAQe7dlgEltE&amp;ust=1518735565039</a:t>
            </a:r>
            <a:r>
              <a:rPr lang="en-US" sz="1200" dirty="0">
                <a:latin typeface="Arial"/>
                <a:cs typeface="Arial"/>
              </a:rPr>
              <a:t>973 (Accessed: 13 February 2018).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3911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29508" y="157893"/>
            <a:ext cx="8767224" cy="6555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US" sz="1200" dirty="0" smtClean="0">
                <a:latin typeface="Arial"/>
                <a:cs typeface="Arial"/>
              </a:rPr>
              <a:t>Google </a:t>
            </a:r>
            <a:r>
              <a:rPr lang="en-US" sz="1200" dirty="0">
                <a:latin typeface="Arial"/>
                <a:cs typeface="Arial"/>
              </a:rPr>
              <a:t>image. (2018) </a:t>
            </a:r>
            <a:r>
              <a:rPr lang="en-US" sz="1200" i="1" dirty="0">
                <a:latin typeface="Arial"/>
                <a:cs typeface="Arial"/>
              </a:rPr>
              <a:t>Stick kids clip art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dirty="0">
                <a:latin typeface="Arial"/>
                <a:cs typeface="Arial"/>
                <a:hlinkClick r:id="rId2"/>
              </a:rPr>
              <a:t>https://www.google.co.uk/url?sa=i&amp;rct=j&amp;q=&amp;esrc=s&amp;source=images&amp;cd=&amp;cad=rja&amp;uact=8&amp;ved=2ahUKEwOXf65HZAhXBAMAKHaEqDfIQjRx6BAgAEAY&amp;url=http%3A%2F%2Flaoblogger.com%2Fstick-kids-clip-art.html&amp;psig=AOvVaw1-SrdedULM8G460iPz8jWE&amp;ust=1518025436192154</a:t>
            </a:r>
            <a:r>
              <a:rPr lang="en-US" sz="1200" dirty="0">
                <a:latin typeface="Arial"/>
                <a:cs typeface="Arial"/>
              </a:rPr>
              <a:t> (Accessed: 11 February 2018).</a:t>
            </a:r>
          </a:p>
          <a:p>
            <a:endParaRPr lang="en-US" sz="1200" dirty="0"/>
          </a:p>
          <a:p>
            <a:r>
              <a:rPr lang="en-US" sz="1200" dirty="0">
                <a:latin typeface="Arial"/>
                <a:cs typeface="Arial"/>
              </a:rPr>
              <a:t>Google image. (2018) </a:t>
            </a:r>
            <a:r>
              <a:rPr lang="en-US" sz="1200" i="1" dirty="0">
                <a:latin typeface="Arial"/>
                <a:cs typeface="Arial"/>
              </a:rPr>
              <a:t>Traffic lights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u="sng" dirty="0">
                <a:latin typeface="Arial"/>
                <a:cs typeface="Arial"/>
              </a:rPr>
              <a:t>https://</a:t>
            </a:r>
            <a:r>
              <a:rPr lang="en-US" sz="1200" u="sng" dirty="0" err="1">
                <a:latin typeface="Arial"/>
                <a:cs typeface="Arial"/>
              </a:rPr>
              <a:t>www.google.co.uk</a:t>
            </a:r>
            <a:r>
              <a:rPr lang="en-US" sz="1200" u="sng" dirty="0">
                <a:latin typeface="Arial"/>
                <a:cs typeface="Arial"/>
              </a:rPr>
              <a:t>/</a:t>
            </a:r>
            <a:r>
              <a:rPr lang="en-US" sz="1200" u="sng" dirty="0" err="1">
                <a:latin typeface="Arial"/>
                <a:cs typeface="Arial"/>
              </a:rPr>
              <a:t>url?sa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i&amp;rct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j&amp;q</a:t>
            </a:r>
            <a:r>
              <a:rPr lang="en-US" sz="1200" u="sng" dirty="0">
                <a:latin typeface="Arial"/>
                <a:cs typeface="Arial"/>
              </a:rPr>
              <a:t>=&amp;</a:t>
            </a:r>
            <a:r>
              <a:rPr lang="en-US" sz="1200" u="sng" dirty="0" err="1">
                <a:latin typeface="Arial"/>
                <a:cs typeface="Arial"/>
              </a:rPr>
              <a:t>esrc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s&amp;source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images&amp;cd</a:t>
            </a:r>
            <a:r>
              <a:rPr lang="en-US" sz="1200" u="sng" dirty="0">
                <a:latin typeface="Arial"/>
                <a:cs typeface="Arial"/>
              </a:rPr>
              <a:t>=&amp;cad=</a:t>
            </a:r>
            <a:r>
              <a:rPr lang="en-US" sz="1200" u="sng" dirty="0" err="1">
                <a:latin typeface="Arial"/>
                <a:cs typeface="Arial"/>
              </a:rPr>
              <a:t>rja&amp;uact</a:t>
            </a:r>
            <a:r>
              <a:rPr lang="en-US" sz="1200" u="sng" dirty="0">
                <a:latin typeface="Arial"/>
                <a:cs typeface="Arial"/>
              </a:rPr>
              <a:t>=8&amp;ved=2ahUKEwignPrLt6bZAhXIIMAKHV0JBEMQjRx6BAgAEAY&amp;url=http%3A%2F%2Fteachingcommons.yorku.ca%2Fstoplight-assessment%2F&amp;psig=AOvVaw0UVmP7bstCuH4uenEeGWku&amp;ust=1518732955365001 </a:t>
            </a:r>
            <a:r>
              <a:rPr lang="en-US" sz="1200" dirty="0">
                <a:latin typeface="Arial"/>
                <a:cs typeface="Arial"/>
              </a:rPr>
              <a:t>(Accessed: 13 February 2018).</a:t>
            </a:r>
          </a:p>
          <a:p>
            <a:endParaRPr lang="en-US" sz="1200" dirty="0"/>
          </a:p>
          <a:p>
            <a:r>
              <a:rPr lang="en-US" sz="1200" dirty="0">
                <a:latin typeface="Arial"/>
                <a:cs typeface="Arial"/>
              </a:rPr>
              <a:t>Google image. (2018) </a:t>
            </a:r>
            <a:r>
              <a:rPr lang="en-US" sz="1200" i="1" dirty="0">
                <a:latin typeface="Arial"/>
                <a:cs typeface="Arial"/>
              </a:rPr>
              <a:t>Yes You Can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u="sng" dirty="0">
                <a:latin typeface="Arial"/>
                <a:cs typeface="Arial"/>
              </a:rPr>
              <a:t>https://</a:t>
            </a:r>
            <a:r>
              <a:rPr lang="en-US" sz="1200" u="sng" dirty="0" err="1">
                <a:latin typeface="Arial"/>
                <a:cs typeface="Arial"/>
              </a:rPr>
              <a:t>www.google.co.uk</a:t>
            </a:r>
            <a:r>
              <a:rPr lang="en-US" sz="1200" u="sng" dirty="0">
                <a:latin typeface="Arial"/>
                <a:cs typeface="Arial"/>
              </a:rPr>
              <a:t>/</a:t>
            </a:r>
            <a:r>
              <a:rPr lang="en-US" sz="1200" u="sng" dirty="0" err="1">
                <a:latin typeface="Arial"/>
                <a:cs typeface="Arial"/>
              </a:rPr>
              <a:t>url?sa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i&amp;rct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j&amp;q</a:t>
            </a:r>
            <a:r>
              <a:rPr lang="en-US" sz="1200" u="sng" dirty="0">
                <a:latin typeface="Arial"/>
                <a:cs typeface="Arial"/>
              </a:rPr>
              <a:t>=&amp;</a:t>
            </a:r>
            <a:r>
              <a:rPr lang="en-US" sz="1200" u="sng" dirty="0" err="1">
                <a:latin typeface="Arial"/>
                <a:cs typeface="Arial"/>
              </a:rPr>
              <a:t>esrc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s&amp;source</a:t>
            </a:r>
            <a:r>
              <a:rPr lang="en-US" sz="1200" u="sng" dirty="0">
                <a:latin typeface="Arial"/>
                <a:cs typeface="Arial"/>
              </a:rPr>
              <a:t>=</a:t>
            </a:r>
            <a:r>
              <a:rPr lang="en-US" sz="1200" u="sng" dirty="0" err="1">
                <a:latin typeface="Arial"/>
                <a:cs typeface="Arial"/>
              </a:rPr>
              <a:t>images&amp;cd</a:t>
            </a:r>
            <a:r>
              <a:rPr lang="en-US" sz="1200" u="sng" dirty="0">
                <a:latin typeface="Arial"/>
                <a:cs typeface="Arial"/>
              </a:rPr>
              <a:t>=&amp;cad=</a:t>
            </a:r>
            <a:r>
              <a:rPr lang="en-US" sz="1200" u="sng" dirty="0" err="1">
                <a:latin typeface="Arial"/>
                <a:cs typeface="Arial"/>
              </a:rPr>
              <a:t>rja&amp;uact</a:t>
            </a:r>
            <a:r>
              <a:rPr lang="en-US" sz="1200" u="sng" dirty="0">
                <a:latin typeface="Arial"/>
                <a:cs typeface="Arial"/>
              </a:rPr>
              <a:t>=8&amp;ved=2ahUKEwj2jbmeyabZAhULC8AKHUUBD0AQjRx6BAgAEAY&amp;url=https%3A%2F%2Fwww.fotolia.com%2Ftag%2F%2522yes%2520you%2520can%2522&amp;psig=AOvVaw0wyyFxB47ICStnAOCJ7W8c&amp;ust=1518737710312208 </a:t>
            </a:r>
            <a:r>
              <a:rPr lang="en-US" sz="1200" dirty="0">
                <a:latin typeface="Arial"/>
                <a:cs typeface="Arial"/>
              </a:rPr>
              <a:t>(Accessed: 13 February 2018).</a:t>
            </a:r>
            <a:endParaRPr lang="en-US" sz="1200" dirty="0"/>
          </a:p>
          <a:p>
            <a:endParaRPr lang="en-US" sz="1200" dirty="0"/>
          </a:p>
          <a:p>
            <a:r>
              <a:rPr lang="en-US" sz="1200" dirty="0">
                <a:latin typeface="Arial"/>
                <a:cs typeface="Arial"/>
              </a:rPr>
              <a:t>Pound, L. (2005) </a:t>
            </a:r>
            <a:r>
              <a:rPr lang="en-US" sz="1200" i="1" dirty="0">
                <a:latin typeface="Arial"/>
                <a:cs typeface="Arial"/>
              </a:rPr>
              <a:t>How children learn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dirty="0" err="1">
                <a:latin typeface="Arial"/>
                <a:cs typeface="Arial"/>
              </a:rPr>
              <a:t>Leamington</a:t>
            </a:r>
            <a:r>
              <a:rPr lang="en-US" sz="1200" dirty="0">
                <a:latin typeface="Arial"/>
                <a:cs typeface="Arial"/>
              </a:rPr>
              <a:t> Spa: Step Forward Publishing Limited.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Pritchard, A. (2014) </a:t>
            </a:r>
            <a:r>
              <a:rPr lang="en-US" sz="1200" i="1" dirty="0">
                <a:latin typeface="Arial"/>
                <a:cs typeface="Arial"/>
              </a:rPr>
              <a:t>Ways of Learning</a:t>
            </a:r>
            <a:r>
              <a:rPr lang="en-US" sz="1200" dirty="0">
                <a:latin typeface="Arial"/>
                <a:cs typeface="Arial"/>
              </a:rPr>
              <a:t>. 3</a:t>
            </a:r>
            <a:r>
              <a:rPr lang="en-US" sz="1200" baseline="30000" dirty="0">
                <a:latin typeface="Arial"/>
                <a:cs typeface="Arial"/>
              </a:rPr>
              <a:t>rd</a:t>
            </a:r>
            <a:r>
              <a:rPr lang="en-US" sz="1200" dirty="0">
                <a:latin typeface="Arial"/>
                <a:cs typeface="Arial"/>
              </a:rPr>
              <a:t> </a:t>
            </a:r>
            <a:r>
              <a:rPr lang="en-US" sz="1200" dirty="0" err="1">
                <a:latin typeface="Arial"/>
                <a:cs typeface="Arial"/>
              </a:rPr>
              <a:t>edn</a:t>
            </a:r>
            <a:r>
              <a:rPr lang="en-US" sz="1200" dirty="0">
                <a:latin typeface="Arial"/>
                <a:cs typeface="Arial"/>
              </a:rPr>
              <a:t>. Oxon: </a:t>
            </a:r>
            <a:r>
              <a:rPr lang="en-US" sz="1200" dirty="0" err="1">
                <a:latin typeface="Arial"/>
                <a:cs typeface="Arial"/>
              </a:rPr>
              <a:t>Routledge</a:t>
            </a:r>
            <a:r>
              <a:rPr lang="en-US" sz="1200" dirty="0">
                <a:latin typeface="Arial"/>
                <a:cs typeface="Arial"/>
              </a:rPr>
              <a:t>.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The Classroom Experiment (Ep.1). (2012) </a:t>
            </a:r>
            <a:r>
              <a:rPr lang="en-US" sz="1200" u="sng" dirty="0">
                <a:latin typeface="Arial"/>
                <a:cs typeface="Arial"/>
              </a:rPr>
              <a:t>https://</a:t>
            </a:r>
            <a:r>
              <a:rPr lang="en-US" sz="1200" u="sng" dirty="0" err="1">
                <a:latin typeface="Arial"/>
                <a:cs typeface="Arial"/>
              </a:rPr>
              <a:t>www.youtube.com</a:t>
            </a:r>
            <a:r>
              <a:rPr lang="en-US" sz="1200" u="sng" dirty="0">
                <a:latin typeface="Arial"/>
                <a:cs typeface="Arial"/>
              </a:rPr>
              <a:t>/</a:t>
            </a:r>
            <a:r>
              <a:rPr lang="en-US" sz="1200" u="sng" dirty="0" err="1">
                <a:latin typeface="Arial"/>
                <a:cs typeface="Arial"/>
              </a:rPr>
              <a:t>watch?v</a:t>
            </a:r>
            <a:r>
              <a:rPr lang="en-US" sz="1200" u="sng" dirty="0">
                <a:latin typeface="Arial"/>
                <a:cs typeface="Arial"/>
              </a:rPr>
              <a:t>=J25d9aC1GZA</a:t>
            </a:r>
            <a:r>
              <a:rPr lang="en-US" sz="1200" dirty="0">
                <a:latin typeface="Arial"/>
                <a:cs typeface="Arial"/>
              </a:rPr>
              <a:t> (Accessed: 7 February 2018).</a:t>
            </a:r>
          </a:p>
          <a:p>
            <a:endParaRPr lang="en-US" sz="1200" dirty="0"/>
          </a:p>
          <a:p>
            <a:r>
              <a:rPr lang="en-US" sz="1200" dirty="0">
                <a:latin typeface="Arial"/>
                <a:cs typeface="Arial"/>
              </a:rPr>
              <a:t>The Classroom Experiment (Ep. 2) (2012) </a:t>
            </a:r>
            <a:r>
              <a:rPr lang="en-US" sz="1200" dirty="0">
                <a:latin typeface="Arial"/>
                <a:cs typeface="Arial"/>
                <a:hlinkClick r:id="rId3"/>
              </a:rPr>
              <a:t>https://www.youtube.com/watch?v=1iD6Zadhg4M</a:t>
            </a:r>
            <a:r>
              <a:rPr lang="en-US" sz="1200" dirty="0">
                <a:latin typeface="Arial"/>
                <a:cs typeface="Arial"/>
              </a:rPr>
              <a:t> (Accessed: 7 February 2018).</a:t>
            </a:r>
          </a:p>
          <a:p>
            <a:endParaRPr lang="en-US" sz="1200" dirty="0" smtClean="0"/>
          </a:p>
          <a:p>
            <a:r>
              <a:rPr lang="en-US" sz="1200" dirty="0">
                <a:latin typeface="Arial"/>
                <a:cs typeface="Arial"/>
              </a:rPr>
              <a:t>Welsh Government. (2013) </a:t>
            </a:r>
            <a:r>
              <a:rPr lang="en-US" sz="1200" i="1" dirty="0">
                <a:latin typeface="Arial"/>
                <a:cs typeface="Arial"/>
              </a:rPr>
              <a:t>Assessment for learning and the National Literacy and Numeracy Framework. </a:t>
            </a:r>
            <a:r>
              <a:rPr lang="en-US" sz="1200" dirty="0">
                <a:latin typeface="Arial"/>
                <a:cs typeface="Arial"/>
                <a:hlinkClick r:id="rId4"/>
              </a:rPr>
              <a:t>http://learning.gov.wales/docs/learningwales/publications/131104-assessment-for-learning-and-the-nlnf-en.pdf</a:t>
            </a:r>
            <a:r>
              <a:rPr lang="en-US" sz="1200" dirty="0">
                <a:latin typeface="Arial"/>
                <a:cs typeface="Arial"/>
              </a:rPr>
              <a:t> (Accessed: 12 February 2018).</a:t>
            </a:r>
          </a:p>
          <a:p>
            <a:endParaRPr lang="en-US" sz="1200" dirty="0" smtClean="0"/>
          </a:p>
          <a:p>
            <a:r>
              <a:rPr lang="en-US" sz="1200" dirty="0">
                <a:latin typeface="Arial"/>
                <a:cs typeface="Arial"/>
              </a:rPr>
              <a:t>Welsh Government.(2014) </a:t>
            </a:r>
            <a:r>
              <a:rPr lang="en-US" sz="1200" i="1" dirty="0">
                <a:latin typeface="Arial"/>
                <a:cs typeface="Arial"/>
              </a:rPr>
              <a:t>Assessment, recording and reporting using the National Literacy and Numeracy Framework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dirty="0">
                <a:latin typeface="Arial"/>
                <a:cs typeface="Arial"/>
                <a:hlinkClick r:id="rId5"/>
              </a:rPr>
              <a:t>http://learning.gov.wales/docs/learningwales/publications/140710-assessment-recording-reporting-using-the-lnf-en.pdf</a:t>
            </a:r>
            <a:r>
              <a:rPr lang="en-US" sz="1200" dirty="0">
                <a:latin typeface="Arial"/>
                <a:cs typeface="Arial"/>
              </a:rPr>
              <a:t> (Accessed: 13 February 2018).</a:t>
            </a:r>
          </a:p>
          <a:p>
            <a:endParaRPr lang="en-US" sz="1200" dirty="0"/>
          </a:p>
          <a:p>
            <a:endParaRPr lang="en-US" sz="1200" dirty="0" smtClean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7230442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20133" y="220133"/>
            <a:ext cx="892386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Welsh Government. (2013) Evacuees. </a:t>
            </a:r>
            <a:r>
              <a:rPr lang="en-US" sz="1200" dirty="0">
                <a:latin typeface="Arial"/>
                <a:cs typeface="Arial"/>
                <a:hlinkClick r:id="rId3"/>
              </a:rPr>
              <a:t>http://learning.gov.wales/resources/browse-all/evacuees/?lang=en</a:t>
            </a:r>
            <a:r>
              <a:rPr lang="en-US" sz="1200" dirty="0">
                <a:latin typeface="Arial"/>
                <a:cs typeface="Arial"/>
              </a:rPr>
              <a:t> (Accessed: 13 February 2018).</a:t>
            </a:r>
          </a:p>
          <a:p>
            <a:endParaRPr lang="en-US" sz="1200" dirty="0" smtClean="0">
              <a:latin typeface="Arial"/>
              <a:cs typeface="Arial"/>
            </a:endParaRPr>
          </a:p>
          <a:p>
            <a:r>
              <a:rPr lang="en-US" sz="1200" dirty="0" smtClean="0">
                <a:latin typeface="Arial"/>
                <a:cs typeface="Arial"/>
              </a:rPr>
              <a:t>Welsh </a:t>
            </a:r>
            <a:r>
              <a:rPr lang="en-US" sz="1200" dirty="0">
                <a:latin typeface="Arial"/>
                <a:cs typeface="Arial"/>
              </a:rPr>
              <a:t>Assembly Government. (2010) </a:t>
            </a:r>
            <a:r>
              <a:rPr lang="en-US" sz="1200" i="1" dirty="0">
                <a:latin typeface="Arial"/>
                <a:cs typeface="Arial"/>
              </a:rPr>
              <a:t>How to develop thinking and assessment for learning in the </a:t>
            </a:r>
            <a:r>
              <a:rPr lang="en-US" sz="1200" i="1" dirty="0" err="1" smtClean="0">
                <a:latin typeface="Arial"/>
                <a:cs typeface="Arial"/>
              </a:rPr>
              <a:t>classroom.</a:t>
            </a:r>
            <a:r>
              <a:rPr lang="en-US" sz="1200" dirty="0" err="1" smtClean="0">
                <a:latin typeface="Arial"/>
                <a:cs typeface="Arial"/>
                <a:hlinkClick r:id="rId4"/>
              </a:rPr>
              <a:t>http</a:t>
            </a:r>
            <a:r>
              <a:rPr lang="en-US" sz="1200" dirty="0">
                <a:latin typeface="Arial"/>
                <a:cs typeface="Arial"/>
                <a:hlinkClick r:id="rId4"/>
              </a:rPr>
              <a:t>://learning.gov.wales/docs/learningwales/publications/130429how-to-develop-thinking-en.pdf</a:t>
            </a:r>
            <a:r>
              <a:rPr lang="en-US" sz="1200" dirty="0">
                <a:latin typeface="Arial"/>
                <a:cs typeface="Arial"/>
              </a:rPr>
              <a:t> (Accessed: 11 February 2018).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Welsh Government (2013) </a:t>
            </a:r>
            <a:r>
              <a:rPr lang="en-US" sz="1200" i="1" dirty="0">
                <a:latin typeface="Arial"/>
                <a:cs typeface="Arial"/>
              </a:rPr>
              <a:t>National Literacy Framework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dirty="0">
                <a:latin typeface="Arial"/>
                <a:cs typeface="Arial"/>
                <a:hlinkClick r:id="rId5"/>
              </a:rPr>
              <a:t>http://learning.gov.wales/docs/learningwales/publications/130415-lnf-guidance-en.pdf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r>
              <a:rPr lang="en-US" sz="1200" dirty="0">
                <a:latin typeface="Arial"/>
                <a:cs typeface="Arial"/>
              </a:rPr>
              <a:t>(Accessed: 13 Feb 2018).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Welsh Government (2011) </a:t>
            </a:r>
            <a:r>
              <a:rPr lang="en-US" sz="1200" i="1" dirty="0">
                <a:latin typeface="Arial"/>
                <a:cs typeface="Arial"/>
              </a:rPr>
              <a:t>National Survey of Adult Skills in Wales 2010</a:t>
            </a:r>
            <a:r>
              <a:rPr lang="en-US" sz="1200" dirty="0">
                <a:latin typeface="Arial"/>
                <a:cs typeface="Arial"/>
              </a:rPr>
              <a:t>. </a:t>
            </a:r>
            <a:r>
              <a:rPr lang="en-US" sz="1200" dirty="0">
                <a:latin typeface="Arial"/>
                <a:cs typeface="Arial"/>
                <a:hlinkClick r:id="rId6"/>
              </a:rPr>
              <a:t>http://gov.wales/docs/caecd/research/111208NatSurAdultSkillsWales2010en.pdf</a:t>
            </a:r>
            <a:r>
              <a:rPr lang="en-US" sz="1200" dirty="0">
                <a:latin typeface="Arial"/>
                <a:cs typeface="Arial"/>
              </a:rPr>
              <a:t> </a:t>
            </a:r>
          </a:p>
          <a:p>
            <a:r>
              <a:rPr lang="en-US" sz="1200" dirty="0">
                <a:latin typeface="Arial"/>
                <a:cs typeface="Arial"/>
              </a:rPr>
              <a:t>(Accessed: 13 February 2018).</a:t>
            </a: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US" sz="1200" dirty="0" err="1">
                <a:latin typeface="Arial"/>
                <a:cs typeface="Arial"/>
              </a:rPr>
              <a:t>Wiliam</a:t>
            </a:r>
            <a:r>
              <a:rPr lang="en-US" sz="1200" dirty="0">
                <a:latin typeface="Arial"/>
                <a:cs typeface="Arial"/>
              </a:rPr>
              <a:t>, D. (2011) </a:t>
            </a:r>
            <a:r>
              <a:rPr lang="en-US" sz="1200" i="1" dirty="0">
                <a:latin typeface="Arial"/>
                <a:cs typeface="Arial"/>
              </a:rPr>
              <a:t>Embedded Formative Assessment</a:t>
            </a:r>
            <a:r>
              <a:rPr lang="en-US" sz="1200" dirty="0">
                <a:latin typeface="Arial"/>
                <a:cs typeface="Arial"/>
              </a:rPr>
              <a:t>. Bloomington: Solution Tree Press.</a:t>
            </a:r>
          </a:p>
          <a:p>
            <a:endParaRPr lang="en-US" sz="1200" dirty="0" smtClean="0">
              <a:latin typeface="Arial"/>
              <a:cs typeface="Arial"/>
            </a:endParaRP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8736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10765</TotalTime>
  <Words>2217</Words>
  <Application>Microsoft Macintosh PowerPoint</Application>
  <PresentationFormat>On-screen Show (4:3)</PresentationFormat>
  <Paragraphs>213</Paragraphs>
  <Slides>13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Hockin</dc:creator>
  <cp:lastModifiedBy>Julie Hockin</cp:lastModifiedBy>
  <cp:revision>165</cp:revision>
  <cp:lastPrinted>2018-02-14T23:46:26Z</cp:lastPrinted>
  <dcterms:created xsi:type="dcterms:W3CDTF">2018-02-04T09:39:38Z</dcterms:created>
  <dcterms:modified xsi:type="dcterms:W3CDTF">2018-02-15T01:20:18Z</dcterms:modified>
</cp:coreProperties>
</file>