
<file path=[Content_Types].xml><?xml version="1.0" encoding="utf-8"?>
<Types xmlns="http://schemas.openxmlformats.org/package/2006/content-types">
  <Default Extension="xml" ContentType="application/xml"/>
  <Default Extension="jpeg" ContentType="image/jpeg"/>
  <Default Extension="JPG" ContentType="image/.jpg"/>
  <Default Extension="png" ContentType="image/png"/>
  <Default Extension="emf" ContentType="image/x-emf"/>
  <Default Extension="rels" ContentType="application/vnd.openxmlformats-package.relationshi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handoutMasterIdLst>
    <p:handoutMasterId r:id="rId43"/>
  </p:handoutMasterIdLst>
  <p:sldIdLst>
    <p:sldId id="256" r:id="rId3"/>
    <p:sldId id="304" r:id="rId4"/>
    <p:sldId id="346" r:id="rId6"/>
    <p:sldId id="283" r:id="rId7"/>
    <p:sldId id="344" r:id="rId8"/>
    <p:sldId id="345" r:id="rId9"/>
    <p:sldId id="340" r:id="rId10"/>
    <p:sldId id="339" r:id="rId11"/>
    <p:sldId id="318" r:id="rId12"/>
    <p:sldId id="313" r:id="rId13"/>
    <p:sldId id="315" r:id="rId14"/>
    <p:sldId id="317" r:id="rId15"/>
    <p:sldId id="319" r:id="rId16"/>
    <p:sldId id="341" r:id="rId17"/>
    <p:sldId id="322" r:id="rId18"/>
    <p:sldId id="342" r:id="rId19"/>
    <p:sldId id="308" r:id="rId20"/>
    <p:sldId id="306" r:id="rId21"/>
    <p:sldId id="320" r:id="rId22"/>
    <p:sldId id="321" r:id="rId23"/>
    <p:sldId id="307" r:id="rId24"/>
    <p:sldId id="323" r:id="rId25"/>
    <p:sldId id="324" r:id="rId26"/>
    <p:sldId id="325" r:id="rId27"/>
    <p:sldId id="310" r:id="rId28"/>
    <p:sldId id="343" r:id="rId29"/>
    <p:sldId id="311" r:id="rId30"/>
    <p:sldId id="336" r:id="rId31"/>
    <p:sldId id="326" r:id="rId32"/>
    <p:sldId id="328" r:id="rId33"/>
    <p:sldId id="330" r:id="rId34"/>
    <p:sldId id="334" r:id="rId35"/>
    <p:sldId id="335" r:id="rId36"/>
    <p:sldId id="331" r:id="rId37"/>
    <p:sldId id="332" r:id="rId38"/>
    <p:sldId id="316" r:id="rId39"/>
    <p:sldId id="275" r:id="rId40"/>
    <p:sldId id="291" r:id="rId41"/>
    <p:sldId id="347"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B9D9"/>
    <a:srgbClr val="000000"/>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76" autoAdjust="0"/>
    <p:restoredTop sz="94756"/>
  </p:normalViewPr>
  <p:slideViewPr>
    <p:cSldViewPr showGuides="1">
      <p:cViewPr varScale="1">
        <p:scale>
          <a:sx n="82" d="100"/>
          <a:sy n="82" d="100"/>
        </p:scale>
        <p:origin x="1402" y="6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9" Type="http://schemas.openxmlformats.org/officeDocument/2006/relationships/customXml" Target="../customXml/item3.xml"/><Relationship Id="rId48" Type="http://schemas.openxmlformats.org/officeDocument/2006/relationships/customXml" Target="../customXml/item2.xml"/><Relationship Id="rId47" Type="http://schemas.openxmlformats.org/officeDocument/2006/relationships/customXml" Target="../customXml/item1.xml"/><Relationship Id="rId46" Type="http://schemas.openxmlformats.org/officeDocument/2006/relationships/tableStyles" Target="tableStyles.xml"/><Relationship Id="rId45" Type="http://schemas.openxmlformats.org/officeDocument/2006/relationships/viewProps" Target="viewProps.xml"/><Relationship Id="rId44" Type="http://schemas.openxmlformats.org/officeDocument/2006/relationships/presProps" Target="presProps.xml"/><Relationship Id="rId43" Type="http://schemas.openxmlformats.org/officeDocument/2006/relationships/handoutMaster" Target="handoutMasters/handoutMaster1.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1C103684-1517-4E42-9782-B963BB65CCF2}"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en-GB"/>
        </a:p>
      </dgm:t>
    </dgm:pt>
    <dgm:pt modelId="{F2494497-C800-4D13-9E43-E2DD10BF47F1}">
      <dgm:prSet phldrT="[Text]" custT="1"/>
      <dgm:spPr/>
      <dgm:t>
        <a:bodyPr/>
        <a:lstStyle/>
        <a:p>
          <a:pPr>
            <a:buNone/>
          </a:pPr>
          <a:r>
            <a:rPr lang="en-GB" sz="3600" dirty="0">
              <a:latin typeface="Arial" panose="020B0604020202020204" pitchFamily="34" charset="0"/>
              <a:cs typeface="Arial" panose="020B0604020202020204" pitchFamily="34" charset="0"/>
            </a:rPr>
            <a:t>We will</a:t>
          </a:r>
          <a:endParaRPr lang="en-GB" sz="3600" dirty="0"/>
        </a:p>
      </dgm:t>
    </dgm:pt>
    <dgm:pt modelId="{31D560DE-F4DF-4416-95BB-4D58994B3B18}" cxnId="{5FC3F486-EEFC-4204-A8C8-61AE56035F6C}" type="parTrans">
      <dgm:prSet/>
      <dgm:spPr/>
      <dgm:t>
        <a:bodyPr/>
        <a:lstStyle/>
        <a:p>
          <a:endParaRPr lang="en-GB"/>
        </a:p>
      </dgm:t>
    </dgm:pt>
    <dgm:pt modelId="{3AC02F4A-1D73-4EAF-8CB6-E813F5B94140}" cxnId="{5FC3F486-EEFC-4204-A8C8-61AE56035F6C}" type="sibTrans">
      <dgm:prSet/>
      <dgm:spPr/>
      <dgm:t>
        <a:bodyPr/>
        <a:lstStyle/>
        <a:p>
          <a:endParaRPr lang="en-GB"/>
        </a:p>
      </dgm:t>
    </dgm:pt>
    <dgm:pt modelId="{D50B2DA2-0F8E-4E60-B687-5249D8B3B3FA}">
      <dgm:prSet phldrT="[Text]" custT="1"/>
      <dgm:spPr/>
      <dgm:t>
        <a:bodyPr/>
        <a:lstStyle/>
        <a:p>
          <a:r>
            <a:rPr lang="en-GB" sz="1600" dirty="0">
              <a:latin typeface="Arial" panose="020B0604020202020204" pitchFamily="34" charset="0"/>
              <a:cs typeface="Arial" panose="020B0604020202020204" pitchFamily="34" charset="0"/>
            </a:rPr>
            <a:t>Consider important of self awareness</a:t>
          </a:r>
          <a:endParaRPr lang="en-GB" sz="1600" dirty="0"/>
        </a:p>
      </dgm:t>
    </dgm:pt>
    <dgm:pt modelId="{D625C3AB-A949-479F-BF66-C8F81EB1C375}" cxnId="{D0DE53B5-8223-4AA0-9327-0712E2D15839}" type="parTrans">
      <dgm:prSet/>
      <dgm:spPr/>
      <dgm:t>
        <a:bodyPr/>
        <a:lstStyle/>
        <a:p>
          <a:endParaRPr lang="en-GB"/>
        </a:p>
      </dgm:t>
    </dgm:pt>
    <dgm:pt modelId="{698D8F0B-F5FC-45AC-9CF0-EE53F0E59307}" cxnId="{D0DE53B5-8223-4AA0-9327-0712E2D15839}" type="sibTrans">
      <dgm:prSet/>
      <dgm:spPr/>
      <dgm:t>
        <a:bodyPr/>
        <a:lstStyle/>
        <a:p>
          <a:endParaRPr lang="en-GB"/>
        </a:p>
      </dgm:t>
    </dgm:pt>
    <dgm:pt modelId="{A6D920AF-058E-4B94-BEFA-FEF6FB3B680A}">
      <dgm:prSet phldrT="[Text]" custT="1"/>
      <dgm:spPr/>
      <dgm:t>
        <a:bodyPr/>
        <a:lstStyle/>
        <a:p>
          <a:r>
            <a:rPr lang="en-GB" sz="1600" dirty="0"/>
            <a:t>Discuss</a:t>
          </a:r>
        </a:p>
        <a:p>
          <a:r>
            <a:rPr lang="en-GB" sz="1600" dirty="0"/>
            <a:t>Assignment brief </a:t>
          </a:r>
        </a:p>
      </dgm:t>
    </dgm:pt>
    <dgm:pt modelId="{E0C95C6F-0599-4B32-AE8F-2CE6A58130A1}" cxnId="{6F17EA47-9E7B-4065-8687-C64F79D51862}" type="parTrans">
      <dgm:prSet/>
      <dgm:spPr/>
      <dgm:t>
        <a:bodyPr/>
        <a:lstStyle/>
        <a:p>
          <a:endParaRPr lang="en-GB"/>
        </a:p>
      </dgm:t>
    </dgm:pt>
    <dgm:pt modelId="{20497EF9-6A7D-4146-AF04-CE8E61C16A67}" cxnId="{6F17EA47-9E7B-4065-8687-C64F79D51862}" type="sibTrans">
      <dgm:prSet/>
      <dgm:spPr/>
      <dgm:t>
        <a:bodyPr/>
        <a:lstStyle/>
        <a:p>
          <a:endParaRPr lang="en-GB"/>
        </a:p>
      </dgm:t>
    </dgm:pt>
    <dgm:pt modelId="{0161680C-9700-46A4-B19A-42CE57E30E38}">
      <dgm:prSet phldrT="[Text]" custT="1"/>
      <dgm:spPr/>
      <dgm:t>
        <a:bodyPr/>
        <a:lstStyle/>
        <a:p>
          <a:r>
            <a:rPr lang="en-GB" sz="1400" dirty="0">
              <a:latin typeface="Arial" panose="020B0604020202020204" pitchFamily="34" charset="0"/>
              <a:cs typeface="Arial" panose="020B0604020202020204" pitchFamily="34" charset="0"/>
            </a:rPr>
            <a:t>Investigate some </a:t>
          </a:r>
          <a:r>
            <a:rPr lang="en-GB" sz="1400" u="sng" dirty="0">
              <a:latin typeface="Arial" panose="020B0604020202020204" pitchFamily="34" charset="0"/>
              <a:cs typeface="Arial" panose="020B0604020202020204" pitchFamily="34" charset="0"/>
            </a:rPr>
            <a:t>tools</a:t>
          </a:r>
          <a:r>
            <a:rPr lang="en-GB" sz="1400" dirty="0">
              <a:latin typeface="Arial" panose="020B0604020202020204" pitchFamily="34" charset="0"/>
              <a:cs typeface="Arial" panose="020B0604020202020204" pitchFamily="34" charset="0"/>
            </a:rPr>
            <a:t> available for improving self-awareness</a:t>
          </a:r>
          <a:endParaRPr lang="en-GB" sz="1400" dirty="0"/>
        </a:p>
      </dgm:t>
    </dgm:pt>
    <dgm:pt modelId="{C81626A6-6F31-48A0-906E-41141CE34338}" cxnId="{A3EAEB41-AE26-47FD-8540-ED68C6BE0EA0}" type="parTrans">
      <dgm:prSet/>
      <dgm:spPr/>
      <dgm:t>
        <a:bodyPr/>
        <a:lstStyle/>
        <a:p>
          <a:endParaRPr lang="en-GB"/>
        </a:p>
      </dgm:t>
    </dgm:pt>
    <dgm:pt modelId="{A2CB2884-8EEC-49D0-97F4-5683E4BA8484}" cxnId="{A3EAEB41-AE26-47FD-8540-ED68C6BE0EA0}" type="sibTrans">
      <dgm:prSet/>
      <dgm:spPr/>
      <dgm:t>
        <a:bodyPr/>
        <a:lstStyle/>
        <a:p>
          <a:endParaRPr lang="en-GB"/>
        </a:p>
      </dgm:t>
    </dgm:pt>
    <dgm:pt modelId="{3CB080D3-7ECF-4128-8783-FAF5E65D7FA8}">
      <dgm:prSet phldrT="[Text]" custT="1"/>
      <dgm:spPr/>
      <dgm:t>
        <a:bodyPr/>
        <a:lstStyle/>
        <a:p>
          <a:r>
            <a:rPr lang="en-GB" sz="1600" dirty="0">
              <a:latin typeface="Arial" panose="020B0604020202020204" pitchFamily="34" charset="0"/>
              <a:cs typeface="Arial" panose="020B0604020202020204" pitchFamily="34" charset="0"/>
            </a:rPr>
            <a:t>Discuss </a:t>
          </a:r>
          <a:r>
            <a:rPr lang="en-GB" sz="1600" u="sng" dirty="0">
              <a:latin typeface="Arial" panose="020B0604020202020204" pitchFamily="34" charset="0"/>
              <a:cs typeface="Arial" panose="020B0604020202020204" pitchFamily="34" charset="0"/>
            </a:rPr>
            <a:t>what is self-awareness</a:t>
          </a:r>
          <a:endParaRPr lang="en-GB" sz="1600" dirty="0"/>
        </a:p>
      </dgm:t>
    </dgm:pt>
    <dgm:pt modelId="{887C0015-3892-4A3A-8D41-09A0641A2C98}" cxnId="{C3FC07A4-38FF-4DD3-9E44-5D16F786B2F4}" type="parTrans">
      <dgm:prSet/>
      <dgm:spPr/>
      <dgm:t>
        <a:bodyPr/>
        <a:lstStyle/>
        <a:p>
          <a:endParaRPr lang="en-GB"/>
        </a:p>
      </dgm:t>
    </dgm:pt>
    <dgm:pt modelId="{19EB9222-4C8F-411F-AF9F-0EEC499AD465}" cxnId="{C3FC07A4-38FF-4DD3-9E44-5D16F786B2F4}" type="sibTrans">
      <dgm:prSet/>
      <dgm:spPr/>
      <dgm:t>
        <a:bodyPr/>
        <a:lstStyle/>
        <a:p>
          <a:endParaRPr lang="en-GB"/>
        </a:p>
      </dgm:t>
    </dgm:pt>
    <dgm:pt modelId="{78DC6FF8-2FCD-450D-AF9B-1F70F71EDD6F}">
      <dgm:prSet custT="1"/>
      <dgm:spPr/>
      <dgm:t>
        <a:bodyPr/>
        <a:lstStyle/>
        <a:p>
          <a:r>
            <a:rPr lang="en-GB" sz="1600" dirty="0">
              <a:latin typeface="Arial" panose="020B0604020202020204" pitchFamily="34" charset="0"/>
              <a:cs typeface="Arial" panose="020B0604020202020204" pitchFamily="34" charset="0"/>
            </a:rPr>
            <a:t>Discuss attributes of self awareness</a:t>
          </a:r>
        </a:p>
      </dgm:t>
    </dgm:pt>
    <dgm:pt modelId="{936552D4-43B3-423D-BBEF-80B1AFE49F3B}" cxnId="{301CEE39-5B02-4AB9-959C-5827211FDE10}" type="parTrans">
      <dgm:prSet/>
      <dgm:spPr/>
      <dgm:t>
        <a:bodyPr/>
        <a:lstStyle/>
        <a:p>
          <a:endParaRPr lang="en-GB"/>
        </a:p>
      </dgm:t>
    </dgm:pt>
    <dgm:pt modelId="{599DC985-9D76-4440-A05A-C8C3BA660CA3}" cxnId="{301CEE39-5B02-4AB9-959C-5827211FDE10}" type="sibTrans">
      <dgm:prSet/>
      <dgm:spPr/>
      <dgm:t>
        <a:bodyPr/>
        <a:lstStyle/>
        <a:p>
          <a:endParaRPr lang="en-GB"/>
        </a:p>
      </dgm:t>
    </dgm:pt>
    <dgm:pt modelId="{EE5EA2E3-7139-4DAD-805A-45A1FEA36357}" type="pres">
      <dgm:prSet presAssocID="{1C103684-1517-4E42-9782-B963BB65CCF2}" presName="composite" presStyleCnt="0">
        <dgm:presLayoutVars>
          <dgm:chMax val="1"/>
          <dgm:dir/>
          <dgm:resizeHandles val="exact"/>
        </dgm:presLayoutVars>
      </dgm:prSet>
      <dgm:spPr/>
    </dgm:pt>
    <dgm:pt modelId="{1795AF99-A835-462E-9CEE-3628DC1E30C2}" type="pres">
      <dgm:prSet presAssocID="{1C103684-1517-4E42-9782-B963BB65CCF2}" presName="radial" presStyleCnt="0">
        <dgm:presLayoutVars>
          <dgm:animLvl val="ctr"/>
        </dgm:presLayoutVars>
      </dgm:prSet>
      <dgm:spPr/>
    </dgm:pt>
    <dgm:pt modelId="{08D778AA-E89B-40A5-9110-FC8262AFB9A9}" type="pres">
      <dgm:prSet presAssocID="{F2494497-C800-4D13-9E43-E2DD10BF47F1}" presName="centerShape" presStyleLbl="vennNode1" presStyleIdx="0" presStyleCnt="6" custScaleX="74366" custScaleY="70061"/>
      <dgm:spPr/>
    </dgm:pt>
    <dgm:pt modelId="{B73D10A0-8728-44BE-8650-AC719EBFC6C8}" type="pres">
      <dgm:prSet presAssocID="{D50B2DA2-0F8E-4E60-B687-5249D8B3B3FA}" presName="node" presStyleLbl="vennNode1" presStyleIdx="1" presStyleCnt="6">
        <dgm:presLayoutVars>
          <dgm:bulletEnabled val="1"/>
        </dgm:presLayoutVars>
      </dgm:prSet>
      <dgm:spPr/>
    </dgm:pt>
    <dgm:pt modelId="{978EA538-D706-4910-A64D-423ECB275BC5}" type="pres">
      <dgm:prSet presAssocID="{78DC6FF8-2FCD-450D-AF9B-1F70F71EDD6F}" presName="node" presStyleLbl="vennNode1" presStyleIdx="2" presStyleCnt="6" custRadScaleRad="121867" custRadScaleInc="-24366">
        <dgm:presLayoutVars>
          <dgm:bulletEnabled val="1"/>
        </dgm:presLayoutVars>
      </dgm:prSet>
      <dgm:spPr/>
    </dgm:pt>
    <dgm:pt modelId="{DF1FE880-F515-4A96-B249-855F4CEA3168}" type="pres">
      <dgm:prSet presAssocID="{A6D920AF-058E-4B94-BEFA-FEF6FB3B680A}" presName="node" presStyleLbl="vennNode1" presStyleIdx="3" presStyleCnt="6" custRadScaleRad="105021" custRadScaleInc="-48288">
        <dgm:presLayoutVars>
          <dgm:bulletEnabled val="1"/>
        </dgm:presLayoutVars>
      </dgm:prSet>
      <dgm:spPr/>
    </dgm:pt>
    <dgm:pt modelId="{71CD94C9-7E9E-45A1-99C5-6463260370C5}" type="pres">
      <dgm:prSet presAssocID="{0161680C-9700-46A4-B19A-42CE57E30E38}" presName="node" presStyleLbl="vennNode1" presStyleIdx="4" presStyleCnt="6" custRadScaleRad="106657" custRadScaleInc="48714">
        <dgm:presLayoutVars>
          <dgm:bulletEnabled val="1"/>
        </dgm:presLayoutVars>
      </dgm:prSet>
      <dgm:spPr/>
    </dgm:pt>
    <dgm:pt modelId="{FFA66EA4-EE81-4B2F-94DB-4B50FDAFFE6F}" type="pres">
      <dgm:prSet presAssocID="{3CB080D3-7ECF-4128-8783-FAF5E65D7FA8}" presName="node" presStyleLbl="vennNode1" presStyleIdx="5" presStyleCnt="6" custRadScaleRad="123280" custRadScaleInc="23717">
        <dgm:presLayoutVars>
          <dgm:bulletEnabled val="1"/>
        </dgm:presLayoutVars>
      </dgm:prSet>
      <dgm:spPr/>
    </dgm:pt>
  </dgm:ptLst>
  <dgm:cxnLst>
    <dgm:cxn modelId="{A1BB5B03-9C2F-466F-BD07-5D23D8723AEC}" type="presOf" srcId="{0161680C-9700-46A4-B19A-42CE57E30E38}" destId="{71CD94C9-7E9E-45A1-99C5-6463260370C5}" srcOrd="0" destOrd="0" presId="urn:microsoft.com/office/officeart/2005/8/layout/radial3"/>
    <dgm:cxn modelId="{8C1A1625-6444-46DD-A2F9-9E0353402193}" type="presOf" srcId="{78DC6FF8-2FCD-450D-AF9B-1F70F71EDD6F}" destId="{978EA538-D706-4910-A64D-423ECB275BC5}" srcOrd="0" destOrd="0" presId="urn:microsoft.com/office/officeart/2005/8/layout/radial3"/>
    <dgm:cxn modelId="{301CEE39-5B02-4AB9-959C-5827211FDE10}" srcId="{F2494497-C800-4D13-9E43-E2DD10BF47F1}" destId="{78DC6FF8-2FCD-450D-AF9B-1F70F71EDD6F}" srcOrd="1" destOrd="0" parTransId="{936552D4-43B3-423D-BBEF-80B1AFE49F3B}" sibTransId="{599DC985-9D76-4440-A05A-C8C3BA660CA3}"/>
    <dgm:cxn modelId="{50A5AA3C-42B2-450E-B9BD-CD44EEFA8B85}" type="presOf" srcId="{F2494497-C800-4D13-9E43-E2DD10BF47F1}" destId="{08D778AA-E89B-40A5-9110-FC8262AFB9A9}" srcOrd="0" destOrd="0" presId="urn:microsoft.com/office/officeart/2005/8/layout/radial3"/>
    <dgm:cxn modelId="{A3EAEB41-AE26-47FD-8540-ED68C6BE0EA0}" srcId="{F2494497-C800-4D13-9E43-E2DD10BF47F1}" destId="{0161680C-9700-46A4-B19A-42CE57E30E38}" srcOrd="3" destOrd="0" parTransId="{C81626A6-6F31-48A0-906E-41141CE34338}" sibTransId="{A2CB2884-8EEC-49D0-97F4-5683E4BA8484}"/>
    <dgm:cxn modelId="{6F17EA47-9E7B-4065-8687-C64F79D51862}" srcId="{F2494497-C800-4D13-9E43-E2DD10BF47F1}" destId="{A6D920AF-058E-4B94-BEFA-FEF6FB3B680A}" srcOrd="2" destOrd="0" parTransId="{E0C95C6F-0599-4B32-AE8F-2CE6A58130A1}" sibTransId="{20497EF9-6A7D-4146-AF04-CE8E61C16A67}"/>
    <dgm:cxn modelId="{8C61EB7C-3677-461A-8809-EDD4E093FC2A}" type="presOf" srcId="{D50B2DA2-0F8E-4E60-B687-5249D8B3B3FA}" destId="{B73D10A0-8728-44BE-8650-AC719EBFC6C8}" srcOrd="0" destOrd="0" presId="urn:microsoft.com/office/officeart/2005/8/layout/radial3"/>
    <dgm:cxn modelId="{5FC3F486-EEFC-4204-A8C8-61AE56035F6C}" srcId="{1C103684-1517-4E42-9782-B963BB65CCF2}" destId="{F2494497-C800-4D13-9E43-E2DD10BF47F1}" srcOrd="0" destOrd="0" parTransId="{31D560DE-F4DF-4416-95BB-4D58994B3B18}" sibTransId="{3AC02F4A-1D73-4EAF-8CB6-E813F5B94140}"/>
    <dgm:cxn modelId="{C3FC07A4-38FF-4DD3-9E44-5D16F786B2F4}" srcId="{F2494497-C800-4D13-9E43-E2DD10BF47F1}" destId="{3CB080D3-7ECF-4128-8783-FAF5E65D7FA8}" srcOrd="4" destOrd="0" parTransId="{887C0015-3892-4A3A-8D41-09A0641A2C98}" sibTransId="{19EB9222-4C8F-411F-AF9F-0EEC499AD465}"/>
    <dgm:cxn modelId="{F4BBFFA8-3BC5-4259-9062-A90B71280D5F}" type="presOf" srcId="{1C103684-1517-4E42-9782-B963BB65CCF2}" destId="{EE5EA2E3-7139-4DAD-805A-45A1FEA36357}" srcOrd="0" destOrd="0" presId="urn:microsoft.com/office/officeart/2005/8/layout/radial3"/>
    <dgm:cxn modelId="{D0DE53B5-8223-4AA0-9327-0712E2D15839}" srcId="{F2494497-C800-4D13-9E43-E2DD10BF47F1}" destId="{D50B2DA2-0F8E-4E60-B687-5249D8B3B3FA}" srcOrd="0" destOrd="0" parTransId="{D625C3AB-A949-479F-BF66-C8F81EB1C375}" sibTransId="{698D8F0B-F5FC-45AC-9CF0-EE53F0E59307}"/>
    <dgm:cxn modelId="{CA94F0C9-FD54-4382-A890-33F12FF7DAC7}" type="presOf" srcId="{3CB080D3-7ECF-4128-8783-FAF5E65D7FA8}" destId="{FFA66EA4-EE81-4B2F-94DB-4B50FDAFFE6F}" srcOrd="0" destOrd="0" presId="urn:microsoft.com/office/officeart/2005/8/layout/radial3"/>
    <dgm:cxn modelId="{B14956D4-51FF-48BB-AAD6-FFB6A5A3607B}" type="presOf" srcId="{A6D920AF-058E-4B94-BEFA-FEF6FB3B680A}" destId="{DF1FE880-F515-4A96-B249-855F4CEA3168}" srcOrd="0" destOrd="0" presId="urn:microsoft.com/office/officeart/2005/8/layout/radial3"/>
    <dgm:cxn modelId="{1E0658F3-0CFB-4AEB-85CB-72EFCF205389}" type="presParOf" srcId="{EE5EA2E3-7139-4DAD-805A-45A1FEA36357}" destId="{1795AF99-A835-462E-9CEE-3628DC1E30C2}" srcOrd="0" destOrd="0" presId="urn:microsoft.com/office/officeart/2005/8/layout/radial3"/>
    <dgm:cxn modelId="{FCED5BFC-90A6-4CC1-992B-BBB80A91884E}" type="presParOf" srcId="{1795AF99-A835-462E-9CEE-3628DC1E30C2}" destId="{08D778AA-E89B-40A5-9110-FC8262AFB9A9}" srcOrd="0" destOrd="0" presId="urn:microsoft.com/office/officeart/2005/8/layout/radial3"/>
    <dgm:cxn modelId="{A3F99EEA-4D85-4124-A673-03501195069D}" type="presParOf" srcId="{1795AF99-A835-462E-9CEE-3628DC1E30C2}" destId="{B73D10A0-8728-44BE-8650-AC719EBFC6C8}" srcOrd="1" destOrd="0" presId="urn:microsoft.com/office/officeart/2005/8/layout/radial3"/>
    <dgm:cxn modelId="{08F64A1B-DA54-4151-882B-49157297AFB4}" type="presParOf" srcId="{1795AF99-A835-462E-9CEE-3628DC1E30C2}" destId="{978EA538-D706-4910-A64D-423ECB275BC5}" srcOrd="2" destOrd="0" presId="urn:microsoft.com/office/officeart/2005/8/layout/radial3"/>
    <dgm:cxn modelId="{B8425C7A-3F7C-488E-A0C3-BE6D0F5E39D1}" type="presParOf" srcId="{1795AF99-A835-462E-9CEE-3628DC1E30C2}" destId="{DF1FE880-F515-4A96-B249-855F4CEA3168}" srcOrd="3" destOrd="0" presId="urn:microsoft.com/office/officeart/2005/8/layout/radial3"/>
    <dgm:cxn modelId="{B775593C-6247-4921-BEB1-A08AAA4C6551}" type="presParOf" srcId="{1795AF99-A835-462E-9CEE-3628DC1E30C2}" destId="{71CD94C9-7E9E-45A1-99C5-6463260370C5}" srcOrd="4" destOrd="0" presId="urn:microsoft.com/office/officeart/2005/8/layout/radial3"/>
    <dgm:cxn modelId="{E1BFF509-84E2-40BA-AF5B-EFC564B22301}" type="presParOf" srcId="{1795AF99-A835-462E-9CEE-3628DC1E30C2}" destId="{FFA66EA4-EE81-4B2F-94DB-4B50FDAFFE6F}" srcOrd="5" destOrd="0" presId="urn:microsoft.com/office/officeart/2005/8/layout/radial3"/>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5386926" cy="5386926"/>
        <a:chOff x="0" y="0"/>
        <a:chExt cx="5386926" cy="5386926"/>
      </a:xfrm>
    </dsp:grpSpPr>
    <dsp:sp modelId="{08D778AA-E89B-40A5-9110-FC8262AFB9A9}">
      <dsp:nvSpPr>
        <dsp:cNvPr id="3" name="Oval 2"/>
        <dsp:cNvSpPr/>
      </dsp:nvSpPr>
      <dsp:spPr bwMode="white">
        <a:xfrm>
          <a:off x="2337232" y="1334827"/>
          <a:ext cx="3102401" cy="3102401"/>
        </a:xfrm>
        <a:prstGeom prst="ellipse">
          <a:avLst/>
        </a:prstGeom>
      </dsp:spPr>
      <dsp:style>
        <a:lnRef idx="2">
          <a:schemeClr val="lt1"/>
        </a:lnRef>
        <a:fillRef idx="1">
          <a:schemeClr val="accent1">
            <a:alpha val="50000"/>
          </a:schemeClr>
        </a:fillRef>
        <a:effectRef idx="0">
          <a:scrgbClr r="0" g="0" b="0"/>
        </a:effectRef>
        <a:fontRef idx="minor">
          <a:schemeClr val="tx1"/>
        </a:fontRef>
      </dsp:style>
      <dsp:txBody>
        <a:bodyPr lIns="45720" tIns="45720" rIns="45720" bIns="4572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buNone/>
          </a:pPr>
          <a:r>
            <a:rPr lang="en-GB" sz="3600" dirty="0">
              <a:latin typeface="Arial" panose="020B0604020202020204" pitchFamily="34" charset="0"/>
              <a:cs typeface="Arial" panose="020B0604020202020204" pitchFamily="34" charset="0"/>
            </a:rPr>
            <a:t>We will</a:t>
          </a:r>
          <a:endParaRPr lang="en-GB" sz="3600" dirty="0"/>
        </a:p>
      </dsp:txBody>
      <dsp:txXfrm>
        <a:off x="2337232" y="1334827"/>
        <a:ext cx="3102401" cy="3102401"/>
      </dsp:txXfrm>
    </dsp:sp>
    <dsp:sp modelId="{B73D10A0-8728-44BE-8650-AC719EBFC6C8}">
      <dsp:nvSpPr>
        <dsp:cNvPr id="4" name="Oval 3"/>
        <dsp:cNvSpPr/>
      </dsp:nvSpPr>
      <dsp:spPr bwMode="white">
        <a:xfrm>
          <a:off x="3112832" y="93867"/>
          <a:ext cx="1551200" cy="1551200"/>
        </a:xfrm>
        <a:prstGeom prst="ellipse">
          <a:avLst/>
        </a:prstGeom>
      </dsp:spPr>
      <dsp:style>
        <a:lnRef idx="2">
          <a:schemeClr val="lt1"/>
        </a:lnRef>
        <a:fillRef idx="1">
          <a:schemeClr val="accent1">
            <a:alpha val="50000"/>
          </a:schemeClr>
        </a:fillRef>
        <a:effectRef idx="0">
          <a:scrgbClr r="0" g="0" b="0"/>
        </a:effectRef>
        <a:fontRef idx="minor">
          <a:schemeClr val="tx1"/>
        </a:fontRef>
      </dsp:style>
      <dsp:txBody>
        <a:bodyPr lIns="20320" tIns="20320" rIns="20320" bIns="2032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en-GB" sz="1600" dirty="0">
              <a:latin typeface="Arial" panose="020B0604020202020204" pitchFamily="34" charset="0"/>
              <a:cs typeface="Arial" panose="020B0604020202020204" pitchFamily="34" charset="0"/>
            </a:rPr>
            <a:t>Consider important of self awareness</a:t>
          </a:r>
          <a:endParaRPr lang="en-GB" sz="1600" dirty="0"/>
        </a:p>
      </dsp:txBody>
      <dsp:txXfrm>
        <a:off x="3112832" y="93867"/>
        <a:ext cx="1551200" cy="1551200"/>
      </dsp:txXfrm>
    </dsp:sp>
    <dsp:sp modelId="{978EA538-D706-4910-A64D-423ECB275BC5}">
      <dsp:nvSpPr>
        <dsp:cNvPr id="5" name="Oval 4"/>
        <dsp:cNvSpPr/>
      </dsp:nvSpPr>
      <dsp:spPr bwMode="white">
        <a:xfrm>
          <a:off x="5112454" y="681818"/>
          <a:ext cx="1551200" cy="1551200"/>
        </a:xfrm>
        <a:prstGeom prst="ellipse">
          <a:avLst/>
        </a:prstGeom>
      </dsp:spPr>
      <dsp:style>
        <a:lnRef idx="2">
          <a:schemeClr val="lt1"/>
        </a:lnRef>
        <a:fillRef idx="1">
          <a:schemeClr val="accent1">
            <a:alpha val="50000"/>
          </a:schemeClr>
        </a:fillRef>
        <a:effectRef idx="0">
          <a:scrgbClr r="0" g="0" b="0"/>
        </a:effectRef>
        <a:fontRef idx="minor">
          <a:schemeClr val="tx1"/>
        </a:fontRef>
      </dsp:style>
      <dsp:txBody>
        <a:bodyPr lIns="20320" tIns="20320" rIns="20320" bIns="2032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en-GB" sz="1600" dirty="0">
              <a:latin typeface="Arial" panose="020B0604020202020204" pitchFamily="34" charset="0"/>
              <a:cs typeface="Arial" panose="020B0604020202020204" pitchFamily="34" charset="0"/>
            </a:rPr>
            <a:t>Discuss attributes of self awareness</a:t>
          </a:r>
        </a:p>
      </dsp:txBody>
      <dsp:txXfrm>
        <a:off x="5112454" y="681818"/>
        <a:ext cx="1551200" cy="1551200"/>
      </dsp:txXfrm>
    </dsp:sp>
    <dsp:sp modelId="{DF1FE880-F515-4A96-B249-855F4CEA3168}">
      <dsp:nvSpPr>
        <dsp:cNvPr id="6" name="Oval 5"/>
        <dsp:cNvSpPr/>
      </dsp:nvSpPr>
      <dsp:spPr bwMode="white">
        <a:xfrm>
          <a:off x="5112446" y="2808044"/>
          <a:ext cx="1551200" cy="1551200"/>
        </a:xfrm>
        <a:prstGeom prst="ellipse">
          <a:avLst/>
        </a:prstGeom>
      </dsp:spPr>
      <dsp:style>
        <a:lnRef idx="2">
          <a:schemeClr val="lt1"/>
        </a:lnRef>
        <a:fillRef idx="1">
          <a:schemeClr val="accent1">
            <a:alpha val="50000"/>
          </a:schemeClr>
        </a:fillRef>
        <a:effectRef idx="0">
          <a:scrgbClr r="0" g="0" b="0"/>
        </a:effectRef>
        <a:fontRef idx="minor">
          <a:schemeClr val="tx1"/>
        </a:fontRef>
      </dsp:style>
      <dsp:txBody>
        <a:bodyPr lIns="20320" tIns="20320" rIns="20320" bIns="2032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en-GB" sz="1600" dirty="0"/>
            <a:t>Discuss</a:t>
          </a:r>
          <a:endParaRPr lang="en-GB" sz="1600" dirty="0"/>
        </a:p>
        <a:p>
          <a:pPr lvl="0">
            <a:lnSpc>
              <a:spcPct val="100000"/>
            </a:lnSpc>
            <a:spcBef>
              <a:spcPct val="0"/>
            </a:spcBef>
            <a:spcAft>
              <a:spcPct val="35000"/>
            </a:spcAft>
          </a:pPr>
          <a:r>
            <a:rPr lang="en-GB" sz="1600" dirty="0"/>
            <a:t>Assignment brief </a:t>
          </a:r>
        </a:p>
      </dsp:txBody>
      <dsp:txXfrm>
        <a:off x="5112446" y="2808044"/>
        <a:ext cx="1551200" cy="1551200"/>
      </dsp:txXfrm>
    </dsp:sp>
    <dsp:sp modelId="{71CD94C9-7E9E-45A1-99C5-6463260370C5}">
      <dsp:nvSpPr>
        <dsp:cNvPr id="7" name="Oval 6"/>
        <dsp:cNvSpPr/>
      </dsp:nvSpPr>
      <dsp:spPr bwMode="white">
        <a:xfrm>
          <a:off x="1078304" y="2808030"/>
          <a:ext cx="1551200" cy="1551200"/>
        </a:xfrm>
        <a:prstGeom prst="ellipse">
          <a:avLst/>
        </a:prstGeom>
      </dsp:spPr>
      <dsp:style>
        <a:lnRef idx="2">
          <a:schemeClr val="lt1"/>
        </a:lnRef>
        <a:fillRef idx="1">
          <a:schemeClr val="accent1">
            <a:alpha val="50000"/>
          </a:schemeClr>
        </a:fillRef>
        <a:effectRef idx="0">
          <a:scrgbClr r="0" g="0" b="0"/>
        </a:effectRef>
        <a:fontRef idx="minor">
          <a:schemeClr val="tx1"/>
        </a:fontRef>
      </dsp:style>
      <dsp:txBody>
        <a:bodyPr lIns="17780" tIns="17780" rIns="17780" bIns="1778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en-GB" sz="1400" dirty="0">
              <a:latin typeface="Arial" panose="020B0604020202020204" pitchFamily="34" charset="0"/>
              <a:cs typeface="Arial" panose="020B0604020202020204" pitchFamily="34" charset="0"/>
            </a:rPr>
            <a:t>Investigate some </a:t>
          </a:r>
          <a:r>
            <a:rPr lang="en-GB" sz="1400" u="sng" dirty="0">
              <a:latin typeface="Arial" panose="020B0604020202020204" pitchFamily="34" charset="0"/>
              <a:cs typeface="Arial" panose="020B0604020202020204" pitchFamily="34" charset="0"/>
            </a:rPr>
            <a:t>tools</a:t>
          </a:r>
          <a:r>
            <a:rPr lang="en-GB" sz="1400" dirty="0">
              <a:latin typeface="Arial" panose="020B0604020202020204" pitchFamily="34" charset="0"/>
              <a:cs typeface="Arial" panose="020B0604020202020204" pitchFamily="34" charset="0"/>
            </a:rPr>
            <a:t> available for improving self-awareness</a:t>
          </a:r>
          <a:endParaRPr lang="en-GB" sz="1400" dirty="0"/>
        </a:p>
      </dsp:txBody>
      <dsp:txXfrm>
        <a:off x="1078304" y="2808030"/>
        <a:ext cx="1551200" cy="1551200"/>
      </dsp:txXfrm>
    </dsp:sp>
    <dsp:sp modelId="{FFA66EA4-EE81-4B2F-94DB-4B50FDAFFE6F}">
      <dsp:nvSpPr>
        <dsp:cNvPr id="8" name="Oval 7"/>
        <dsp:cNvSpPr/>
      </dsp:nvSpPr>
      <dsp:spPr bwMode="white">
        <a:xfrm>
          <a:off x="1078306" y="681799"/>
          <a:ext cx="1551200" cy="1551200"/>
        </a:xfrm>
        <a:prstGeom prst="ellipse">
          <a:avLst/>
        </a:prstGeom>
      </dsp:spPr>
      <dsp:style>
        <a:lnRef idx="2">
          <a:schemeClr val="lt1"/>
        </a:lnRef>
        <a:fillRef idx="1">
          <a:schemeClr val="accent1">
            <a:alpha val="50000"/>
          </a:schemeClr>
        </a:fillRef>
        <a:effectRef idx="0">
          <a:scrgbClr r="0" g="0" b="0"/>
        </a:effectRef>
        <a:fontRef idx="minor">
          <a:schemeClr val="tx1"/>
        </a:fontRef>
      </dsp:style>
      <dsp:txBody>
        <a:bodyPr lIns="20320" tIns="20320" rIns="20320" bIns="2032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en-GB" sz="1600" dirty="0">
              <a:latin typeface="Arial" panose="020B0604020202020204" pitchFamily="34" charset="0"/>
              <a:cs typeface="Arial" panose="020B0604020202020204" pitchFamily="34" charset="0"/>
            </a:rPr>
            <a:t>Discuss </a:t>
          </a:r>
          <a:r>
            <a:rPr lang="en-GB" sz="1600" u="sng" dirty="0">
              <a:latin typeface="Arial" panose="020B0604020202020204" pitchFamily="34" charset="0"/>
              <a:cs typeface="Arial" panose="020B0604020202020204" pitchFamily="34" charset="0"/>
            </a:rPr>
            <a:t>what is self-awareness</a:t>
          </a:r>
          <a:endParaRPr lang="en-GB" sz="1600" dirty="0"/>
        </a:p>
      </dsp:txBody>
      <dsp:txXfrm>
        <a:off x="1078306" y="681799"/>
        <a:ext cx="1551200" cy="1551200"/>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endParaRPr lang="en-GB"/>
          </a:p>
          <a:p>
            <a:pPr lvl="1"/>
            <a:r>
              <a:rPr lang="en-GB"/>
              <a:t>Second level</a:t>
            </a:r>
            <a:endParaRPr lang="en-GB"/>
          </a:p>
          <a:p>
            <a:pPr lvl="2"/>
            <a:r>
              <a:rPr lang="en-GB"/>
              <a:t>Third level</a:t>
            </a:r>
            <a:endParaRPr lang="en-GB"/>
          </a:p>
          <a:p>
            <a:pPr lvl="3"/>
            <a:r>
              <a:rPr lang="en-GB"/>
              <a:t>Fourth level</a:t>
            </a:r>
            <a:endParaRPr lang="en-GB"/>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dirty="0"/>
              <a:t>Students should be informed that the class is being recorded</a:t>
            </a:r>
            <a:endParaRPr lang="en-GB" dirty="0"/>
          </a:p>
          <a:p>
            <a:pPr marL="0" marR="0" lvl="0" indent="0" algn="l" defTabSz="914400" rtl="0" eaLnBrk="1" fontAlgn="auto" latinLnBrk="0" hangingPunct="1">
              <a:lnSpc>
                <a:spcPct val="100000"/>
              </a:lnSpc>
              <a:spcBef>
                <a:spcPts val="0"/>
              </a:spcBef>
              <a:spcAft>
                <a:spcPts val="0"/>
              </a:spcAft>
              <a:buClrTx/>
              <a:buSzTx/>
              <a:buFontTx/>
              <a:buNone/>
              <a:defRPr/>
            </a:pPr>
            <a:endParaRPr lang="en-GB" dirty="0"/>
          </a:p>
          <a:p>
            <a:pPr marL="0" marR="0" lvl="0" indent="0" algn="l" defTabSz="914400" rtl="0" eaLnBrk="1" fontAlgn="auto" latinLnBrk="0" hangingPunct="1">
              <a:lnSpc>
                <a:spcPct val="100000"/>
              </a:lnSpc>
              <a:spcBef>
                <a:spcPts val="0"/>
              </a:spcBef>
              <a:spcAft>
                <a:spcPts val="0"/>
              </a:spcAft>
              <a:buClrTx/>
              <a:buSzTx/>
              <a:buFontTx/>
              <a:buNone/>
              <a:defRPr/>
            </a:pPr>
            <a:r>
              <a:rPr lang="en-GB" dirty="0"/>
              <a:t>Lecturer should explain how students can access the class recordings on  Microsoft Teams. </a:t>
            </a:r>
            <a:endParaRPr lang="en-GB" dirty="0"/>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Lecturer should show students where to find the assignment brief and associated guidance. Read through the briefs with the students  and answer any questions. Feedback to the module lead if there are any common issues. </a:t>
            </a:r>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Self disclosure – Example – when you join a new organisation, you reveal to</a:t>
            </a:r>
            <a:r>
              <a:rPr lang="en-GB" baseline="0" dirty="0"/>
              <a:t> your colleagues about a disability that you have. This will reduce the hidden area.</a:t>
            </a:r>
            <a:endParaRPr lang="en-GB" baseline="0" dirty="0"/>
          </a:p>
          <a:p>
            <a:endParaRPr lang="en-GB" baseline="0" dirty="0"/>
          </a:p>
          <a:p>
            <a:r>
              <a:rPr lang="en-GB" baseline="0" dirty="0"/>
              <a:t>Feedback -  Organisation will use multiples mechanisms to provide feedback such as performance appraisals/360 degree feedback etc. But you can obtain informal feedback from your peers/</a:t>
            </a:r>
            <a:r>
              <a:rPr lang="en-GB" baseline="0" dirty="0" err="1"/>
              <a:t>collegues</a:t>
            </a:r>
            <a:r>
              <a:rPr lang="en-GB" baseline="0" dirty="0"/>
              <a:t> </a:t>
            </a:r>
            <a:r>
              <a:rPr lang="en-GB" baseline="0" dirty="0" err="1"/>
              <a:t>whould</a:t>
            </a:r>
            <a:r>
              <a:rPr lang="en-GB" baseline="0" dirty="0"/>
              <a:t> would be able to provide you more insights about how they see yourself.</a:t>
            </a:r>
            <a:endParaRPr lang="en-GB" dirty="0"/>
          </a:p>
        </p:txBody>
      </p:sp>
      <p:sp>
        <p:nvSpPr>
          <p:cNvPr id="4" name="Slide Number Placeholder 3"/>
          <p:cNvSpPr>
            <a:spLocks noGrp="1"/>
          </p:cNvSpPr>
          <p:nvPr>
            <p:ph type="sldNum" sz="quarter" idx="10"/>
          </p:nvPr>
        </p:nvSpPr>
        <p:spPr/>
        <p:txBody>
          <a:bodyPr/>
          <a:lstStyle/>
          <a:p>
            <a:fld id="{6936E1E2-17D2-5E4C-B96D-EEDAC0EF77DB}" type="slidenum">
              <a:rPr lang="en-US" smtClean="0"/>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9C64F3F4-CE19-49F8-9EF4-FF4EE52031C2}" type="datetimeFigureOut">
              <a:rPr lang="en-GB" smtClean="0"/>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9C64F3F4-CE19-49F8-9EF4-FF4EE52031C2}" type="datetimeFigureOut">
              <a:rPr lang="en-GB" smtClean="0"/>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9C64F3F4-CE19-49F8-9EF4-FF4EE52031C2}" type="datetimeFigureOut">
              <a:rPr lang="en-GB" smtClean="0"/>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1.jpeg"/><Relationship Id="rId2" Type="http://schemas.microsoft.com/office/2007/relationships/media" Target="https://www.youtube.com/embed/nC3U_4OtNJs" TargetMode="External"/><Relationship Id="rId1" Type="http://schemas.openxmlformats.org/officeDocument/2006/relationships/video" Target="https://www.youtube.com/embed/nC3U_4OtNJs" TargetMode="Externa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png"/><Relationship Id="rId1" Type="http://schemas.openxmlformats.org/officeDocument/2006/relationships/image" Target="../media/image13.emf"/></Relationships>
</file>

<file path=ppt/slides/_rels/slide20.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2.xml"/><Relationship Id="rId2" Type="http://schemas.openxmlformats.org/officeDocument/2006/relationships/image" Target="../media/image16.png"/><Relationship Id="rId1" Type="http://schemas.openxmlformats.org/officeDocument/2006/relationships/image" Target="../media/image1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png"/><Relationship Id="rId1" Type="http://schemas.openxmlformats.org/officeDocument/2006/relationships/image" Target="../media/image17.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https://www.16personalities.com/free-personality-test"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https://web.archive.org/web/20160304072804/http:/sxills.nl/lerenlerennu/bronnen/Learning%20styles%20by%20Coffield%20e.a..pdf" TargetMode="Externa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9.jpe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1.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http://www.educationplanner.org/students/self-assessments/learning-styles-quiz.shtml"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jpe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png"/></Relationships>
</file>

<file path=ppt/slides/_rels/slide39.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hyperlink" Target="https://ruspat.wordpress.com/2010/12/05/investigating-learning-styles/" TargetMode="External"/><Relationship Id="rId4" Type="http://schemas.openxmlformats.org/officeDocument/2006/relationships/hyperlink" Target="http://psychclassics.yorku.ca/Maslow/motivation.htm" TargetMode="External"/><Relationship Id="rId3" Type="http://schemas.openxmlformats.org/officeDocument/2006/relationships/hyperlink" Target="https://hbr.org/2018/10/working-with-people-who-arent-self-aware#:~:text=Researchers%20have%20found%20that%20although%2095%25%20of%20people,to%20increased%20stress%2C%20decreased%20motivation%2C%20and%20higher%20turnover" TargetMode="External"/><Relationship Id="rId2" Type="http://schemas.openxmlformats.org/officeDocument/2006/relationships/hyperlink" Target="https://esl-curriculum.com/learning-styles-effective-teaching-strategy-or-harmful-neuromyth/" TargetMode="External"/><Relationship Id="rId1" Type="http://schemas.openxmlformats.org/officeDocument/2006/relationships/hyperlink" Target="https://web.archive.org/web/20160304072804/http:/sxills.nl/lerenlerennu/bronnen/Learning%20styles%20by%20Coffield%20e.a..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908720"/>
            <a:ext cx="8568952" cy="4968552"/>
          </a:xfrm>
        </p:spPr>
        <p:txBody>
          <a:bodyPr>
            <a:normAutofit/>
          </a:bodyPr>
          <a:lstStyle/>
          <a:p>
            <a:r>
              <a:rPr lang="en-GB" altLang="en-US" sz="3600" dirty="0">
                <a:latin typeface="Arial" panose="020B0604020202020204" pitchFamily="34" charset="0"/>
                <a:cs typeface="Arial" panose="020B0604020202020204" pitchFamily="34" charset="0"/>
              </a:rPr>
              <a:t>Certificate of Higher Education in Skills for the Workplace</a:t>
            </a:r>
            <a:br>
              <a:rPr lang="en-GB" altLang="en-US" sz="3600" dirty="0">
                <a:latin typeface="Arial" panose="020B0604020202020204" pitchFamily="34" charset="0"/>
                <a:cs typeface="Arial" panose="020B0604020202020204" pitchFamily="34" charset="0"/>
              </a:rPr>
            </a:br>
            <a:br>
              <a:rPr lang="en-GB" altLang="en-US"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 </a:t>
            </a:r>
            <a:r>
              <a:rPr lang="en-GB" sz="3600" b="1" dirty="0">
                <a:solidFill>
                  <a:schemeClr val="accent2">
                    <a:lumMod val="20000"/>
                    <a:lumOff val="80000"/>
                  </a:schemeClr>
                </a:solidFill>
                <a:latin typeface="Arial" panose="020B0604020202020204" pitchFamily="34" charset="0"/>
                <a:cs typeface="Arial" panose="020B0604020202020204" pitchFamily="34" charset="0"/>
              </a:rPr>
              <a:t>Professional Career Development (LCLM 4005)</a:t>
            </a:r>
            <a:br>
              <a:rPr lang="en-GB" sz="3600" b="1" dirty="0">
                <a:solidFill>
                  <a:schemeClr val="accent2">
                    <a:lumMod val="20000"/>
                    <a:lumOff val="80000"/>
                  </a:schemeClr>
                </a:solidFill>
                <a:latin typeface="Arial" panose="020B0604020202020204" pitchFamily="34" charset="0"/>
                <a:cs typeface="Arial" panose="020B0604020202020204" pitchFamily="34" charset="0"/>
              </a:rPr>
            </a:br>
            <a:r>
              <a:rPr lang="en-GB" sz="3600" b="1" dirty="0">
                <a:solidFill>
                  <a:schemeClr val="bg1"/>
                </a:solidFill>
                <a:latin typeface="Arial" panose="020B0604020202020204" pitchFamily="34" charset="0"/>
                <a:cs typeface="Arial" panose="020B0604020202020204" pitchFamily="34" charset="0"/>
              </a:rPr>
              <a:t>Session 2</a:t>
            </a:r>
            <a:br>
              <a:rPr lang="en-GB" sz="3200" b="1" dirty="0">
                <a:solidFill>
                  <a:schemeClr val="accent2">
                    <a:lumMod val="20000"/>
                    <a:lumOff val="80000"/>
                  </a:schemeClr>
                </a:solidFill>
              </a:rPr>
            </a:br>
            <a:r>
              <a:rPr lang="en-GB" sz="4000" b="1" dirty="0">
                <a:solidFill>
                  <a:schemeClr val="accent2">
                    <a:lumMod val="20000"/>
                    <a:lumOff val="80000"/>
                  </a:schemeClr>
                </a:solidFill>
                <a:latin typeface="Arial" panose="020B0604020202020204" pitchFamily="34" charset="0"/>
                <a:cs typeface="Arial" panose="020B0604020202020204" pitchFamily="34" charset="0"/>
              </a:rPr>
              <a:t>Improving Self-awareness</a:t>
            </a:r>
            <a:endParaRPr lang="en-GB" altLang="en-US" sz="4000" dirty="0">
              <a:solidFill>
                <a:schemeClr val="accent2">
                  <a:lumMod val="20000"/>
                  <a:lumOff val="80000"/>
                </a:schemeClr>
              </a:solidFill>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a:bodyPr>
          <a:lstStyle/>
          <a:p>
            <a:r>
              <a:rPr lang="en-GB" sz="3200" b="1" dirty="0">
                <a:latin typeface="Arial" panose="020B0604020202020204" pitchFamily="34" charset="0"/>
                <a:cs typeface="Arial" panose="020B0604020202020204" pitchFamily="34" charset="0"/>
              </a:rPr>
              <a:t>We are Recording!</a:t>
            </a:r>
            <a:endParaRPr lang="en-GB" sz="3200" b="1" dirty="0">
              <a:latin typeface="Arial" panose="020B0604020202020204" pitchFamily="34" charset="0"/>
              <a:cs typeface="Arial" panose="020B0604020202020204" pitchFamily="34" charset="0"/>
            </a:endParaRPr>
          </a:p>
        </p:txBody>
      </p:sp>
      <p:pic>
        <p:nvPicPr>
          <p:cNvPr id="4" name="Picture 6" descr="Recording Icon Video Recording Camera Filming Movie Production Instant  Download Digital File Clip Art Vector Design Svg, Png, Jpg, Eps, Pdf - Etsy  UK"/>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835696" y="970586"/>
            <a:ext cx="5226687" cy="41764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a:bodyPr>
          <a:lstStyle/>
          <a:p>
            <a:r>
              <a:rPr lang="en-GB" sz="3200" b="1" dirty="0">
                <a:latin typeface="Arial" panose="020B0604020202020204" pitchFamily="34" charset="0"/>
                <a:cs typeface="Arial" panose="020B0604020202020204" pitchFamily="34" charset="0"/>
              </a:rPr>
              <a:t>Previously…</a:t>
            </a:r>
            <a:endParaRPr lang="en-GB" sz="32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015859"/>
            <a:ext cx="4834880" cy="1765069"/>
          </a:xfrm>
        </p:spPr>
        <p:txBody>
          <a:bodyPr>
            <a:normAutofit/>
          </a:bodyPr>
          <a:lstStyle/>
          <a:p>
            <a:pPr marL="0" indent="0">
              <a:buNone/>
            </a:pPr>
            <a:r>
              <a:rPr lang="en-GB" sz="2800" dirty="0">
                <a:latin typeface="Arial" panose="020B0604020202020204" pitchFamily="34" charset="0"/>
                <a:cs typeface="Arial" panose="020B0604020202020204" pitchFamily="34" charset="0"/>
              </a:rPr>
              <a:t>We have;</a:t>
            </a:r>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Overview of the module</a:t>
            </a:r>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Tested existing knowledge</a:t>
            </a:r>
            <a:endParaRPr lang="en-GB" sz="28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500"/>
                                  </p:stCondLst>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50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99392"/>
            <a:ext cx="8229600" cy="1143000"/>
          </a:xfrm>
        </p:spPr>
        <p:txBody>
          <a:bodyPr>
            <a:normAutofit/>
          </a:bodyPr>
          <a:lstStyle/>
          <a:p>
            <a:r>
              <a:rPr lang="en-GB" sz="3200" b="1" dirty="0">
                <a:latin typeface="Arial" panose="020B0604020202020204" pitchFamily="34" charset="0"/>
                <a:cs typeface="Arial" panose="020B0604020202020204" pitchFamily="34" charset="0"/>
              </a:rPr>
              <a:t>In this session…..</a:t>
            </a:r>
            <a:endParaRPr lang="en-GB" sz="3200" b="1" dirty="0">
              <a:latin typeface="Arial" panose="020B0604020202020204" pitchFamily="34" charset="0"/>
              <a:cs typeface="Arial" panose="020B0604020202020204" pitchFamily="34" charset="0"/>
            </a:endParaRPr>
          </a:p>
        </p:txBody>
      </p:sp>
      <p:graphicFrame>
        <p:nvGraphicFramePr>
          <p:cNvPr id="4" name="Diagram 3"/>
          <p:cNvGraphicFramePr/>
          <p:nvPr/>
        </p:nvGraphicFramePr>
        <p:xfrm>
          <a:off x="683568" y="1196436"/>
          <a:ext cx="7776864" cy="5386926"/>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a:bodyPr>
          <a:lstStyle/>
          <a:p>
            <a:r>
              <a:rPr lang="en-GB" sz="3200" b="1" dirty="0">
                <a:latin typeface="Arial" panose="020B0604020202020204" pitchFamily="34" charset="0"/>
                <a:cs typeface="Arial" panose="020B0604020202020204" pitchFamily="34" charset="0"/>
              </a:rPr>
              <a:t>Assignment Brief Breakdown</a:t>
            </a:r>
            <a:endParaRPr lang="en-GB" sz="3200" b="1" dirty="0">
              <a:latin typeface="Arial" panose="020B0604020202020204" pitchFamily="34" charset="0"/>
              <a:cs typeface="Arial" panose="020B0604020202020204" pitchFamily="34" charset="0"/>
            </a:endParaRPr>
          </a:p>
        </p:txBody>
      </p:sp>
      <p:sp>
        <p:nvSpPr>
          <p:cNvPr id="4" name="Content Placeholder 3"/>
          <p:cNvSpPr>
            <a:spLocks noGrp="1"/>
          </p:cNvSpPr>
          <p:nvPr>
            <p:ph idx="1"/>
          </p:nvPr>
        </p:nvSpPr>
        <p:spPr/>
        <p:txBody>
          <a:bodyPr/>
          <a:lstStyle/>
          <a:p>
            <a:pPr marL="0" indent="0">
              <a:buNone/>
            </a:pPr>
            <a:r>
              <a:rPr lang="en-GB" dirty="0"/>
              <a:t> </a:t>
            </a:r>
            <a:endParaRPr lang="en-GB" dirty="0"/>
          </a:p>
        </p:txBody>
      </p:sp>
      <p:pic>
        <p:nvPicPr>
          <p:cNvPr id="6" name="Picture 5"/>
          <p:cNvPicPr>
            <a:picLocks noChangeAspect="1"/>
          </p:cNvPicPr>
          <p:nvPr/>
        </p:nvPicPr>
        <p:blipFill>
          <a:blip r:embed="rId1"/>
          <a:stretch>
            <a:fillRect/>
          </a:stretch>
        </p:blipFill>
        <p:spPr>
          <a:xfrm>
            <a:off x="1475656" y="1320280"/>
            <a:ext cx="6019331" cy="4095860"/>
          </a:xfrm>
          <a:prstGeom prst="rect">
            <a:avLst/>
          </a:prstGeom>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a:bodyPr>
          <a:lstStyle/>
          <a:p>
            <a:r>
              <a:rPr lang="en-GB" sz="3200" b="1" dirty="0">
                <a:latin typeface="Arial" panose="020B0604020202020204" pitchFamily="34" charset="0"/>
                <a:cs typeface="Arial" panose="020B0604020202020204" pitchFamily="34" charset="0"/>
              </a:rPr>
              <a:t>What is Self-Awareness?</a:t>
            </a:r>
            <a:endParaRPr lang="en-GB" sz="3200" b="1" dirty="0">
              <a:latin typeface="Arial" panose="020B0604020202020204" pitchFamily="34" charset="0"/>
              <a:cs typeface="Arial" panose="020B0604020202020204" pitchFamily="34" charset="0"/>
            </a:endParaRPr>
          </a:p>
        </p:txBody>
      </p:sp>
      <p:pic>
        <p:nvPicPr>
          <p:cNvPr id="9" name="Content Placeholder 8"/>
          <p:cNvPicPr>
            <a:picLocks noGrp="1" noChangeAspect="1"/>
          </p:cNvPicPr>
          <p:nvPr>
            <p:ph idx="1"/>
          </p:nvPr>
        </p:nvPicPr>
        <p:blipFill>
          <a:blip r:embed="rId1">
            <a:extLst>
              <a:ext uri="{28A0092B-C50C-407E-A947-70E740481C1C}">
                <a14:useLocalDpi xmlns:a14="http://schemas.microsoft.com/office/drawing/2010/main" val="0"/>
              </a:ext>
            </a:extLst>
          </a:blip>
          <a:stretch>
            <a:fillRect/>
          </a:stretch>
        </p:blipFill>
        <p:spPr>
          <a:xfrm>
            <a:off x="1816580" y="1268759"/>
            <a:ext cx="6211803" cy="4183459"/>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a:bodyPr>
          <a:lstStyle/>
          <a:p>
            <a:r>
              <a:rPr lang="en-GB" sz="3200" b="1" dirty="0">
                <a:latin typeface="Arial" panose="020B0604020202020204" pitchFamily="34" charset="0"/>
                <a:cs typeface="Arial" panose="020B0604020202020204" pitchFamily="34" charset="0"/>
              </a:rPr>
              <a:t>What is self-awareness?</a:t>
            </a:r>
            <a:endParaRPr lang="en-GB" sz="32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79512" y="1124744"/>
            <a:ext cx="8856983" cy="4209926"/>
          </a:xfrm>
        </p:spPr>
        <p:txBody>
          <a:bodyPr>
            <a:normAutofit/>
          </a:bodyPr>
          <a:lstStyle/>
          <a:p>
            <a:pPr marL="0" indent="0">
              <a:buNone/>
            </a:pPr>
            <a:endParaRPr lang="en-GB" sz="2400" dirty="0">
              <a:solidFill>
                <a:srgbClr val="C00000"/>
              </a:solidFill>
              <a:latin typeface="Arial" panose="020B0604020202020204" pitchFamily="34" charset="0"/>
              <a:cs typeface="Arial" panose="020B0604020202020204" pitchFamily="34" charset="0"/>
            </a:endParaRPr>
          </a:p>
          <a:p>
            <a:pPr marL="0" indent="0">
              <a:buNone/>
            </a:pPr>
            <a:r>
              <a:rPr lang="en-GB" sz="2400" dirty="0">
                <a:solidFill>
                  <a:srgbClr val="C00000"/>
                </a:solidFill>
                <a:latin typeface="Arial" panose="020B0604020202020204" pitchFamily="34" charset="0"/>
                <a:cs typeface="Arial" panose="020B0604020202020204" pitchFamily="34" charset="0"/>
              </a:rPr>
              <a:t>Self awareness </a:t>
            </a:r>
            <a:r>
              <a:rPr lang="en-GB" sz="2400" dirty="0">
                <a:latin typeface="Arial" panose="020B0604020202020204" pitchFamily="34" charset="0"/>
                <a:cs typeface="Arial" panose="020B0604020202020204" pitchFamily="34" charset="0"/>
              </a:rPr>
              <a:t>is having a clear perception of yourself and your personality, including  strengths, weakness, thoughts, beliefs, motivation, and emotions.</a:t>
            </a: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400" dirty="0">
                <a:solidFill>
                  <a:srgbClr val="C00000"/>
                </a:solidFill>
                <a:latin typeface="Arial" panose="020B0604020202020204" pitchFamily="34" charset="0"/>
                <a:cs typeface="Arial" panose="020B0604020202020204" pitchFamily="34" charset="0"/>
              </a:rPr>
              <a:t>Self‐awareness </a:t>
            </a:r>
            <a:r>
              <a:rPr lang="en-GB" sz="2400" dirty="0">
                <a:latin typeface="Arial" panose="020B0604020202020204" pitchFamily="34" charset="0"/>
                <a:cs typeface="Arial" panose="020B0604020202020204" pitchFamily="34" charset="0"/>
              </a:rPr>
              <a:t>represents the capacity of becoming the object of one’s own attention. In this state one actively </a:t>
            </a:r>
            <a:r>
              <a:rPr lang="en-GB" sz="2400" u="sng" dirty="0">
                <a:latin typeface="Arial" panose="020B0604020202020204" pitchFamily="34" charset="0"/>
                <a:cs typeface="Arial" panose="020B0604020202020204" pitchFamily="34" charset="0"/>
              </a:rPr>
              <a:t>identifies</a:t>
            </a:r>
            <a:r>
              <a:rPr lang="en-GB" sz="2400" dirty="0">
                <a:latin typeface="Arial" panose="020B0604020202020204" pitchFamily="34" charset="0"/>
                <a:cs typeface="Arial" panose="020B0604020202020204" pitchFamily="34" charset="0"/>
              </a:rPr>
              <a:t>, </a:t>
            </a:r>
            <a:r>
              <a:rPr lang="en-GB" sz="2400" u="sng" dirty="0">
                <a:latin typeface="Arial" panose="020B0604020202020204" pitchFamily="34" charset="0"/>
                <a:cs typeface="Arial" panose="020B0604020202020204" pitchFamily="34" charset="0"/>
              </a:rPr>
              <a:t>processes</a:t>
            </a:r>
            <a:r>
              <a:rPr lang="en-GB" sz="2400" dirty="0">
                <a:latin typeface="Arial" panose="020B0604020202020204" pitchFamily="34" charset="0"/>
                <a:cs typeface="Arial" panose="020B0604020202020204" pitchFamily="34" charset="0"/>
              </a:rPr>
              <a:t>, and </a:t>
            </a:r>
            <a:r>
              <a:rPr lang="en-GB" sz="2400" u="sng" dirty="0">
                <a:latin typeface="Arial" panose="020B0604020202020204" pitchFamily="34" charset="0"/>
                <a:cs typeface="Arial" panose="020B0604020202020204" pitchFamily="34" charset="0"/>
              </a:rPr>
              <a:t>stores information </a:t>
            </a:r>
            <a:r>
              <a:rPr lang="en-GB" sz="2400" dirty="0">
                <a:latin typeface="Arial" panose="020B0604020202020204" pitchFamily="34" charset="0"/>
                <a:cs typeface="Arial" panose="020B0604020202020204" pitchFamily="34" charset="0"/>
              </a:rPr>
              <a:t>about the self (Alain Morin, 2011)</a:t>
            </a: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a:bodyPr>
          <a:lstStyle/>
          <a:p>
            <a:r>
              <a:rPr lang="en-GB" sz="3200" b="1" dirty="0">
                <a:solidFill>
                  <a:srgbClr val="C00000"/>
                </a:solidFill>
                <a:latin typeface="Arial" panose="020B0604020202020204" pitchFamily="34" charset="0"/>
                <a:cs typeface="Arial" panose="020B0604020202020204" pitchFamily="34" charset="0"/>
              </a:rPr>
              <a:t>Why is self awareness Important</a:t>
            </a:r>
            <a:endParaRPr lang="en-GB" sz="3200" b="1" dirty="0">
              <a:solidFill>
                <a:srgbClr val="C0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79512" y="1124744"/>
            <a:ext cx="8856983" cy="4209926"/>
          </a:xfrm>
        </p:spPr>
        <p:txBody>
          <a:bodyPr>
            <a:normAutofit lnSpcReduction="10000"/>
          </a:bodyPr>
          <a:lstStyle/>
          <a:p>
            <a:pPr marL="0" indent="0">
              <a:buNone/>
            </a:pPr>
            <a:r>
              <a:rPr lang="en-GB" sz="2400" dirty="0">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Self reflection</a:t>
            </a: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Recognise strength and weakness</a:t>
            </a: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Helps to manage your emotion</a:t>
            </a: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Consider other people</a:t>
            </a: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Take criticism</a:t>
            </a:r>
            <a:endParaRPr lang="en-GB" sz="24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Startling Fact…</a:t>
            </a:r>
            <a:endParaRPr lang="en-GB" dirty="0"/>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a:p>
            <a:pPr marL="0" indent="0">
              <a:buNone/>
            </a:pPr>
            <a:r>
              <a:rPr lang="en-GB" sz="4000" dirty="0"/>
              <a:t>‘While 95% of people think they are self-aware, the real figure is closer to 10–15%’</a:t>
            </a:r>
            <a:endParaRPr lang="en-GB" sz="4000" dirty="0"/>
          </a:p>
          <a:p>
            <a:pPr marL="0" indent="0" algn="r">
              <a:buNone/>
            </a:pPr>
            <a:r>
              <a:rPr lang="en-GB" sz="1600" dirty="0"/>
              <a:t>(</a:t>
            </a:r>
            <a:r>
              <a:rPr lang="en-GB" sz="1600" dirty="0" err="1"/>
              <a:t>Eurich</a:t>
            </a:r>
            <a:r>
              <a:rPr lang="en-GB" sz="1600" dirty="0"/>
              <a:t>, 2017)</a:t>
            </a:r>
            <a:endParaRPr lang="en-GB" sz="16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124744"/>
            <a:ext cx="8229600" cy="504055"/>
          </a:xfrm>
        </p:spPr>
        <p:txBody>
          <a:bodyPr>
            <a:normAutofit/>
          </a:bodyPr>
          <a:lstStyle/>
          <a:p>
            <a:pPr marL="0" indent="0">
              <a:lnSpc>
                <a:spcPct val="120000"/>
              </a:lnSpc>
              <a:buNone/>
            </a:pPr>
            <a:r>
              <a:rPr lang="en-GB" sz="2400" dirty="0">
                <a:latin typeface="Arial" panose="020B0604020202020204" pitchFamily="34" charset="0"/>
                <a:cs typeface="Arial" panose="020B0604020202020204" pitchFamily="34" charset="0"/>
              </a:rPr>
              <a:t>Four levels of consciousness</a:t>
            </a:r>
            <a:endParaRPr lang="en-GB" sz="2400" dirty="0"/>
          </a:p>
        </p:txBody>
      </p:sp>
      <p:sp>
        <p:nvSpPr>
          <p:cNvPr id="4" name="Title 1"/>
          <p:cNvSpPr>
            <a:spLocks noGrp="1"/>
          </p:cNvSpPr>
          <p:nvPr>
            <p:ph type="title"/>
          </p:nvPr>
        </p:nvSpPr>
        <p:spPr>
          <a:xfrm>
            <a:off x="457200" y="274638"/>
            <a:ext cx="6563072" cy="706090"/>
          </a:xfrm>
        </p:spPr>
        <p:txBody>
          <a:bodyPr>
            <a:normAutofit/>
          </a:bodyPr>
          <a:lstStyle/>
          <a:p>
            <a:pPr algn="l"/>
            <a:r>
              <a:rPr lang="en-GB" sz="3200" b="1" dirty="0">
                <a:latin typeface="Arial" panose="020B0604020202020204" pitchFamily="34" charset="0"/>
                <a:cs typeface="Arial" panose="020B0604020202020204" pitchFamily="34" charset="0"/>
              </a:rPr>
              <a:t>What is self-awareness? Cont.…</a:t>
            </a:r>
            <a:endParaRPr lang="en-GB" sz="3200" b="1" dirty="0">
              <a:latin typeface="Arial" panose="020B0604020202020204" pitchFamily="34" charset="0"/>
              <a:cs typeface="Arial" panose="020B0604020202020204" pitchFamily="34" charset="0"/>
            </a:endParaRPr>
          </a:p>
        </p:txBody>
      </p:sp>
      <p:graphicFrame>
        <p:nvGraphicFramePr>
          <p:cNvPr id="5" name="Table 4"/>
          <p:cNvGraphicFramePr>
            <a:graphicFrameLocks noGrp="1"/>
          </p:cNvGraphicFramePr>
          <p:nvPr/>
        </p:nvGraphicFramePr>
        <p:xfrm>
          <a:off x="179512" y="1700808"/>
          <a:ext cx="8784976" cy="3749040"/>
        </p:xfrm>
        <a:graphic>
          <a:graphicData uri="http://schemas.openxmlformats.org/drawingml/2006/table">
            <a:tbl>
              <a:tblPr firstRow="1" bandRow="1">
                <a:tableStyleId>{5C22544A-7EE6-4342-B048-85BDC9FD1C3A}</a:tableStyleId>
              </a:tblPr>
              <a:tblGrid>
                <a:gridCol w="2635493"/>
                <a:gridCol w="6149483"/>
              </a:tblGrid>
              <a:tr h="410966">
                <a:tc>
                  <a:txBody>
                    <a:bodyPr/>
                    <a:lstStyle/>
                    <a:p>
                      <a:pPr algn="ctr"/>
                      <a:r>
                        <a:rPr lang="en-GB" sz="2400" dirty="0">
                          <a:solidFill>
                            <a:schemeClr val="tx1"/>
                          </a:solidFill>
                          <a:latin typeface="Arial" panose="020B0604020202020204" pitchFamily="34" charset="0"/>
                          <a:cs typeface="Arial" panose="020B0604020202020204" pitchFamily="34" charset="0"/>
                        </a:rPr>
                        <a:t>Levels</a:t>
                      </a:r>
                      <a:endParaRPr lang="en-GB" sz="24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60000"/>
                        <a:lumOff val="40000"/>
                      </a:schemeClr>
                    </a:solidFill>
                  </a:tcPr>
                </a:tc>
                <a:tc>
                  <a:txBody>
                    <a:bodyPr/>
                    <a:lstStyle/>
                    <a:p>
                      <a:pPr algn="ctr"/>
                      <a:r>
                        <a:rPr lang="en-GB" sz="2400" dirty="0">
                          <a:solidFill>
                            <a:schemeClr val="tx1"/>
                          </a:solidFill>
                          <a:latin typeface="Arial" panose="020B0604020202020204" pitchFamily="34" charset="0"/>
                          <a:cs typeface="Arial" panose="020B0604020202020204" pitchFamily="34" charset="0"/>
                        </a:rPr>
                        <a:t>Definition</a:t>
                      </a:r>
                      <a:endParaRPr lang="en-GB" sz="24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60000"/>
                        <a:lumOff val="40000"/>
                      </a:schemeClr>
                    </a:solidFill>
                  </a:tcPr>
                </a:tc>
              </a:tr>
              <a:tr h="410966">
                <a:tc>
                  <a:txBody>
                    <a:bodyPr/>
                    <a:lstStyle/>
                    <a:p>
                      <a:pPr algn="l"/>
                      <a:r>
                        <a:rPr lang="en-GB" sz="2400" dirty="0">
                          <a:solidFill>
                            <a:schemeClr val="tx1"/>
                          </a:solidFill>
                          <a:latin typeface="Arial" panose="020B0604020202020204" pitchFamily="34" charset="0"/>
                          <a:cs typeface="Arial" panose="020B0604020202020204" pitchFamily="34" charset="0"/>
                        </a:rPr>
                        <a:t>Unconsciousness</a:t>
                      </a:r>
                      <a:endParaRPr lang="en-GB" sz="24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400" dirty="0">
                          <a:solidFill>
                            <a:schemeClr val="tx1"/>
                          </a:solidFill>
                          <a:latin typeface="Arial" panose="020B0604020202020204" pitchFamily="34" charset="0"/>
                          <a:cs typeface="Arial" panose="020B0604020202020204" pitchFamily="34" charset="0"/>
                        </a:rPr>
                        <a:t>Being non-responsiveness</a:t>
                      </a:r>
                      <a:r>
                        <a:rPr lang="en-GB" sz="2400" baseline="0" dirty="0">
                          <a:solidFill>
                            <a:schemeClr val="tx1"/>
                          </a:solidFill>
                          <a:latin typeface="Arial" panose="020B0604020202020204" pitchFamily="34" charset="0"/>
                          <a:cs typeface="Arial" panose="020B0604020202020204" pitchFamily="34" charset="0"/>
                        </a:rPr>
                        <a:t> to self and environment</a:t>
                      </a:r>
                      <a:endParaRPr lang="en-GB" sz="24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709339">
                <a:tc>
                  <a:txBody>
                    <a:bodyPr/>
                    <a:lstStyle/>
                    <a:p>
                      <a:pPr algn="l"/>
                      <a:r>
                        <a:rPr lang="en-GB" sz="2400" dirty="0">
                          <a:solidFill>
                            <a:schemeClr val="tx1"/>
                          </a:solidFill>
                          <a:latin typeface="Arial" panose="020B0604020202020204" pitchFamily="34" charset="0"/>
                          <a:cs typeface="Arial" panose="020B0604020202020204" pitchFamily="34" charset="0"/>
                        </a:rPr>
                        <a:t>Consciousness</a:t>
                      </a:r>
                      <a:endParaRPr lang="en-GB" sz="24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400" dirty="0">
                          <a:solidFill>
                            <a:schemeClr val="tx1"/>
                          </a:solidFill>
                          <a:latin typeface="Arial" panose="020B0604020202020204" pitchFamily="34" charset="0"/>
                          <a:cs typeface="Arial" panose="020B0604020202020204" pitchFamily="34" charset="0"/>
                        </a:rPr>
                        <a:t>Focusing attention on the environment; processing incoming external stimuli</a:t>
                      </a:r>
                      <a:endParaRPr lang="en-GB" sz="24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709339">
                <a:tc>
                  <a:txBody>
                    <a:bodyPr/>
                    <a:lstStyle/>
                    <a:p>
                      <a:pPr algn="l"/>
                      <a:r>
                        <a:rPr lang="en-GB" sz="2400" dirty="0">
                          <a:solidFill>
                            <a:schemeClr val="tx1"/>
                          </a:solidFill>
                          <a:latin typeface="Arial" panose="020B0604020202020204" pitchFamily="34" charset="0"/>
                          <a:cs typeface="Arial" panose="020B0604020202020204" pitchFamily="34" charset="0"/>
                        </a:rPr>
                        <a:t>Self-awareness</a:t>
                      </a:r>
                      <a:endParaRPr lang="en-GB" sz="24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400" dirty="0">
                          <a:solidFill>
                            <a:schemeClr val="tx1"/>
                          </a:solidFill>
                          <a:latin typeface="Arial" panose="020B0604020202020204" pitchFamily="34" charset="0"/>
                          <a:cs typeface="Arial" panose="020B0604020202020204" pitchFamily="34" charset="0"/>
                        </a:rPr>
                        <a:t>Focusing attention on the self; processing private and public self-information</a:t>
                      </a:r>
                      <a:endParaRPr lang="en-GB" sz="24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709339">
                <a:tc>
                  <a:txBody>
                    <a:bodyPr/>
                    <a:lstStyle/>
                    <a:p>
                      <a:pPr algn="l"/>
                      <a:r>
                        <a:rPr lang="en-GB" sz="2400" dirty="0">
                          <a:solidFill>
                            <a:schemeClr val="tx1"/>
                          </a:solidFill>
                          <a:latin typeface="Arial" panose="020B0604020202020204" pitchFamily="34" charset="0"/>
                          <a:cs typeface="Arial" panose="020B0604020202020204" pitchFamily="34" charset="0"/>
                        </a:rPr>
                        <a:t>Meta-self awareness</a:t>
                      </a:r>
                      <a:endParaRPr lang="en-GB" sz="24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400" dirty="0">
                          <a:solidFill>
                            <a:schemeClr val="tx1"/>
                          </a:solidFill>
                          <a:latin typeface="Arial" panose="020B0604020202020204" pitchFamily="34" charset="0"/>
                          <a:cs typeface="Arial" panose="020B0604020202020204" pitchFamily="34" charset="0"/>
                        </a:rPr>
                        <a:t>Being aware that one is self-aware</a:t>
                      </a:r>
                      <a:endParaRPr lang="en-GB" sz="24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7590"/>
            <a:ext cx="8229600" cy="677114"/>
          </a:xfrm>
        </p:spPr>
        <p:txBody>
          <a:bodyPr>
            <a:noAutofit/>
          </a:bodyPr>
          <a:lstStyle/>
          <a:p>
            <a:r>
              <a:rPr lang="en-GB" sz="3200" b="1" dirty="0">
                <a:latin typeface="Arial" panose="020B0604020202020204" pitchFamily="34" charset="0"/>
                <a:cs typeface="Arial" panose="020B0604020202020204" pitchFamily="34" charset="0"/>
              </a:rPr>
              <a:t>Self-evaluation process</a:t>
            </a:r>
            <a:endParaRPr lang="en-GB" sz="3200" b="1" dirty="0">
              <a:latin typeface="Arial" panose="020B0604020202020204" pitchFamily="34" charset="0"/>
              <a:cs typeface="Arial" panose="020B0604020202020204" pitchFamily="34" charset="0"/>
            </a:endParaRPr>
          </a:p>
        </p:txBody>
      </p:sp>
      <p:sp>
        <p:nvSpPr>
          <p:cNvPr id="5" name="TextBox 4"/>
          <p:cNvSpPr txBox="1"/>
          <p:nvPr/>
        </p:nvSpPr>
        <p:spPr>
          <a:xfrm>
            <a:off x="2556310" y="1386903"/>
            <a:ext cx="2565267"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Discrepancy</a:t>
            </a:r>
            <a:endParaRPr lang="en-GB" sz="2000" dirty="0">
              <a:latin typeface="Arial" panose="020B0604020202020204" pitchFamily="34" charset="0"/>
              <a:cs typeface="Arial" panose="020B0604020202020204" pitchFamily="34" charset="0"/>
            </a:endParaRPr>
          </a:p>
        </p:txBody>
      </p:sp>
      <p:sp>
        <p:nvSpPr>
          <p:cNvPr id="6" name="TextBox 5"/>
          <p:cNvSpPr txBox="1"/>
          <p:nvPr/>
        </p:nvSpPr>
        <p:spPr>
          <a:xfrm>
            <a:off x="3930796" y="2468049"/>
            <a:ext cx="3449515"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Avoidance of self-awareness</a:t>
            </a:r>
            <a:endParaRPr lang="en-GB" sz="2000" dirty="0">
              <a:latin typeface="Arial" panose="020B0604020202020204" pitchFamily="34" charset="0"/>
              <a:cs typeface="Arial" panose="020B0604020202020204" pitchFamily="34" charset="0"/>
            </a:endParaRPr>
          </a:p>
        </p:txBody>
      </p:sp>
      <p:sp>
        <p:nvSpPr>
          <p:cNvPr id="11" name="TextBox 10"/>
          <p:cNvSpPr txBox="1"/>
          <p:nvPr/>
        </p:nvSpPr>
        <p:spPr>
          <a:xfrm>
            <a:off x="3838943" y="3573016"/>
            <a:ext cx="2885638"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Reducing discrepancy</a:t>
            </a:r>
            <a:endParaRPr lang="en-GB" sz="2000" dirty="0">
              <a:latin typeface="Arial" panose="020B0604020202020204" pitchFamily="34" charset="0"/>
              <a:cs typeface="Arial" panose="020B0604020202020204" pitchFamily="34" charset="0"/>
            </a:endParaRPr>
          </a:p>
        </p:txBody>
      </p:sp>
      <p:sp>
        <p:nvSpPr>
          <p:cNvPr id="13" name="TextBox 12"/>
          <p:cNvSpPr txBox="1"/>
          <p:nvPr/>
        </p:nvSpPr>
        <p:spPr>
          <a:xfrm>
            <a:off x="2740393" y="4513690"/>
            <a:ext cx="1947692"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Modifying Real self</a:t>
            </a:r>
            <a:endParaRPr lang="en-GB" sz="2000" dirty="0">
              <a:latin typeface="Arial" panose="020B0604020202020204" pitchFamily="34" charset="0"/>
              <a:cs typeface="Arial" panose="020B0604020202020204" pitchFamily="34" charset="0"/>
            </a:endParaRPr>
          </a:p>
        </p:txBody>
      </p:sp>
      <p:sp>
        <p:nvSpPr>
          <p:cNvPr id="15" name="TextBox 14"/>
          <p:cNvSpPr txBox="1"/>
          <p:nvPr/>
        </p:nvSpPr>
        <p:spPr>
          <a:xfrm>
            <a:off x="601216" y="2435325"/>
            <a:ext cx="1738536"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Self-criticism</a:t>
            </a:r>
            <a:endParaRPr lang="en-GB" sz="2000" dirty="0">
              <a:latin typeface="Arial" panose="020B0604020202020204" pitchFamily="34" charset="0"/>
              <a:cs typeface="Arial" panose="020B0604020202020204" pitchFamily="34" charset="0"/>
            </a:endParaRPr>
          </a:p>
        </p:txBody>
      </p:sp>
      <p:cxnSp>
        <p:nvCxnSpPr>
          <p:cNvPr id="30" name="Straight Arrow Connector 29"/>
          <p:cNvCxnSpPr/>
          <p:nvPr/>
        </p:nvCxnSpPr>
        <p:spPr>
          <a:xfrm>
            <a:off x="2339752" y="2664302"/>
            <a:ext cx="1499191" cy="1144531"/>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38" name="TextBox 37"/>
          <p:cNvSpPr txBox="1"/>
          <p:nvPr/>
        </p:nvSpPr>
        <p:spPr>
          <a:xfrm>
            <a:off x="68651" y="1006584"/>
            <a:ext cx="1209145"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Real self</a:t>
            </a:r>
            <a:endParaRPr lang="en-GB" sz="2000" dirty="0">
              <a:latin typeface="Arial" panose="020B0604020202020204" pitchFamily="34" charset="0"/>
              <a:cs typeface="Arial" panose="020B0604020202020204" pitchFamily="34" charset="0"/>
            </a:endParaRPr>
          </a:p>
        </p:txBody>
      </p:sp>
      <p:sp>
        <p:nvSpPr>
          <p:cNvPr id="39" name="TextBox 38"/>
          <p:cNvSpPr txBox="1"/>
          <p:nvPr/>
        </p:nvSpPr>
        <p:spPr>
          <a:xfrm>
            <a:off x="4488563" y="1069451"/>
            <a:ext cx="1209145"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Ideal self</a:t>
            </a:r>
            <a:endParaRPr lang="en-GB" sz="2000" dirty="0">
              <a:latin typeface="Arial" panose="020B0604020202020204" pitchFamily="34" charset="0"/>
              <a:cs typeface="Arial" panose="020B0604020202020204" pitchFamily="34" charset="0"/>
            </a:endParaRPr>
          </a:p>
        </p:txBody>
      </p:sp>
      <p:cxnSp>
        <p:nvCxnSpPr>
          <p:cNvPr id="41" name="Straight Arrow Connector 40"/>
          <p:cNvCxnSpPr/>
          <p:nvPr/>
        </p:nvCxnSpPr>
        <p:spPr>
          <a:xfrm flipV="1">
            <a:off x="1331640" y="1188995"/>
            <a:ext cx="2952328" cy="7757"/>
          </a:xfrm>
          <a:prstGeom prst="straightConnector1">
            <a:avLst/>
          </a:prstGeom>
          <a:ln w="28575">
            <a:headEnd type="triangle"/>
            <a:tailEnd type="triangle"/>
          </a:ln>
        </p:spPr>
        <p:style>
          <a:lnRef idx="1">
            <a:schemeClr val="dk1"/>
          </a:lnRef>
          <a:fillRef idx="0">
            <a:schemeClr val="dk1"/>
          </a:fillRef>
          <a:effectRef idx="0">
            <a:schemeClr val="dk1"/>
          </a:effectRef>
          <a:fontRef idx="minor">
            <a:schemeClr val="tx1"/>
          </a:fontRef>
        </p:style>
      </p:cxnSp>
      <p:grpSp>
        <p:nvGrpSpPr>
          <p:cNvPr id="3" name="Group 2"/>
          <p:cNvGrpSpPr/>
          <p:nvPr/>
        </p:nvGrpSpPr>
        <p:grpSpPr>
          <a:xfrm>
            <a:off x="1392469" y="1586958"/>
            <a:ext cx="1163841" cy="711850"/>
            <a:chOff x="1392469" y="1586958"/>
            <a:chExt cx="1163841" cy="711850"/>
          </a:xfrm>
        </p:grpSpPr>
        <p:cxnSp>
          <p:nvCxnSpPr>
            <p:cNvPr id="21" name="Straight Arrow Connector 20"/>
            <p:cNvCxnSpPr/>
            <p:nvPr/>
          </p:nvCxnSpPr>
          <p:spPr>
            <a:xfrm>
              <a:off x="1392469" y="1586958"/>
              <a:ext cx="0" cy="71185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8" name="Straight Connector 17"/>
            <p:cNvCxnSpPr>
              <a:stCxn id="5" idx="1"/>
            </p:cNvCxnSpPr>
            <p:nvPr/>
          </p:nvCxnSpPr>
          <p:spPr>
            <a:xfrm flipH="1">
              <a:off x="1392469" y="1586958"/>
              <a:ext cx="1163841" cy="0"/>
            </a:xfrm>
            <a:prstGeom prst="line">
              <a:avLst/>
            </a:prstGeom>
            <a:ln w="19050"/>
          </p:spPr>
          <p:style>
            <a:lnRef idx="1">
              <a:schemeClr val="dk1"/>
            </a:lnRef>
            <a:fillRef idx="0">
              <a:schemeClr val="dk1"/>
            </a:fillRef>
            <a:effectRef idx="0">
              <a:schemeClr val="dk1"/>
            </a:effectRef>
            <a:fontRef idx="minor">
              <a:schemeClr val="tx1"/>
            </a:fontRef>
          </p:style>
        </p:cxnSp>
      </p:grpSp>
      <p:cxnSp>
        <p:nvCxnSpPr>
          <p:cNvPr id="29" name="Straight Arrow Connector 28"/>
          <p:cNvCxnSpPr/>
          <p:nvPr/>
        </p:nvCxnSpPr>
        <p:spPr>
          <a:xfrm>
            <a:off x="2339752" y="2654653"/>
            <a:ext cx="1374487" cy="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40" name="TextBox 39"/>
          <p:cNvSpPr txBox="1"/>
          <p:nvPr/>
        </p:nvSpPr>
        <p:spPr>
          <a:xfrm>
            <a:off x="6012160" y="4490430"/>
            <a:ext cx="1947692"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Modifying Ideal self</a:t>
            </a:r>
            <a:endParaRPr lang="en-GB" sz="2000" dirty="0">
              <a:latin typeface="Arial" panose="020B0604020202020204" pitchFamily="34" charset="0"/>
              <a:cs typeface="Arial" panose="020B0604020202020204" pitchFamily="34" charset="0"/>
            </a:endParaRPr>
          </a:p>
        </p:txBody>
      </p:sp>
      <p:cxnSp>
        <p:nvCxnSpPr>
          <p:cNvPr id="42" name="Straight Arrow Connector 41"/>
          <p:cNvCxnSpPr>
            <a:stCxn id="11" idx="2"/>
            <a:endCxn id="13" idx="0"/>
          </p:cNvCxnSpPr>
          <p:nvPr/>
        </p:nvCxnSpPr>
        <p:spPr>
          <a:xfrm flipH="1">
            <a:off x="3714239" y="3973126"/>
            <a:ext cx="1567523" cy="54056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a:stCxn id="11" idx="2"/>
            <a:endCxn id="40" idx="0"/>
          </p:cNvCxnSpPr>
          <p:nvPr/>
        </p:nvCxnSpPr>
        <p:spPr>
          <a:xfrm>
            <a:off x="5281762" y="3973126"/>
            <a:ext cx="1704244" cy="51730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wipe(left)">
                                      <p:cBhvr>
                                        <p:cTn id="30" dur="500"/>
                                        <p:tgtEl>
                                          <p:spTgt spid="30"/>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wipe(up)">
                                      <p:cBhvr>
                                        <p:cTn id="39" dur="500"/>
                                        <p:tgtEl>
                                          <p:spTgt spid="42"/>
                                        </p:tgtEl>
                                      </p:cBhvr>
                                    </p:animEffect>
                                  </p:childTnLst>
                                </p:cTn>
                              </p:par>
                            </p:childTnLst>
                          </p:cTn>
                        </p:par>
                        <p:par>
                          <p:cTn id="40" fill="hold">
                            <p:stCondLst>
                              <p:cond delay="500"/>
                            </p:stCondLst>
                            <p:childTnLst>
                              <p:par>
                                <p:cTn id="41" presetID="10"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nodeType="click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wipe(up)">
                                      <p:cBhvr>
                                        <p:cTn id="48" dur="500"/>
                                        <p:tgtEl>
                                          <p:spTgt spid="45"/>
                                        </p:tgtEl>
                                      </p:cBhvr>
                                    </p:animEffect>
                                  </p:childTnLst>
                                </p:cTn>
                              </p:par>
                            </p:childTnLst>
                          </p:cTn>
                        </p:par>
                        <p:par>
                          <p:cTn id="49" fill="hold">
                            <p:stCondLst>
                              <p:cond delay="500"/>
                            </p:stCondLst>
                            <p:childTnLst>
                              <p:par>
                                <p:cTn id="50" presetID="10" presetClass="entr" presetSubtype="0" fill="hold" grpId="0" nodeType="after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1" grpId="0"/>
      <p:bldP spid="13" grpId="0"/>
      <p:bldP spid="15" grpId="0"/>
      <p:bldP spid="4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Activity 2.1</a:t>
            </a:r>
            <a:endParaRPr lang="en-GB" dirty="0"/>
          </a:p>
        </p:txBody>
      </p:sp>
      <p:sp>
        <p:nvSpPr>
          <p:cNvPr id="3" name="Content Placeholder 2"/>
          <p:cNvSpPr>
            <a:spLocks noGrp="1"/>
          </p:cNvSpPr>
          <p:nvPr>
            <p:ph idx="1"/>
          </p:nvPr>
        </p:nvSpPr>
        <p:spPr/>
        <p:txBody>
          <a:bodyPr/>
          <a:lstStyle/>
          <a:p>
            <a:pPr marL="0" indent="0">
              <a:buNone/>
            </a:pPr>
            <a:endParaRPr lang="en-GB"/>
          </a:p>
          <a:p>
            <a:pPr marL="0" indent="0">
              <a:buNone/>
            </a:pPr>
            <a:r>
              <a:rPr lang="en-GB"/>
              <a:t>Complete the self-awareness quiz by clicking the link on Moodle.</a:t>
            </a:r>
            <a:endParaRPr lang="en-GB"/>
          </a:p>
          <a:p>
            <a:pPr marL="0" indent="0">
              <a:buNone/>
            </a:pPr>
            <a:endParaRPr lang="en-GB"/>
          </a:p>
          <a:p>
            <a:pPr marL="0" indent="0">
              <a:buNone/>
            </a:pPr>
            <a:r>
              <a:rPr lang="en-GB"/>
              <a:t>(15 Minutes)</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Tools for improving self-awareness</a:t>
            </a:r>
            <a:endParaRPr lang="en-GB" dirty="0"/>
          </a:p>
        </p:txBody>
      </p:sp>
      <p:pic>
        <p:nvPicPr>
          <p:cNvPr id="4" name="Picture 3"/>
          <p:cNvPicPr>
            <a:picLocks noChangeAspect="1"/>
          </p:cNvPicPr>
          <p:nvPr/>
        </p:nvPicPr>
        <p:blipFill>
          <a:blip r:embed="rId1"/>
          <a:stretch>
            <a:fillRect/>
          </a:stretch>
        </p:blipFill>
        <p:spPr>
          <a:xfrm>
            <a:off x="461361" y="2333419"/>
            <a:ext cx="2143125" cy="2143125"/>
          </a:xfrm>
          <a:prstGeom prst="rect">
            <a:avLst/>
          </a:prstGeom>
        </p:spPr>
      </p:pic>
      <p:grpSp>
        <p:nvGrpSpPr>
          <p:cNvPr id="7" name="Group 6"/>
          <p:cNvGrpSpPr/>
          <p:nvPr/>
        </p:nvGrpSpPr>
        <p:grpSpPr>
          <a:xfrm>
            <a:off x="2812429" y="1172975"/>
            <a:ext cx="3240360" cy="2320888"/>
            <a:chOff x="2843808" y="1417638"/>
            <a:chExt cx="2664296" cy="2172010"/>
          </a:xfrm>
        </p:grpSpPr>
        <p:pic>
          <p:nvPicPr>
            <p:cNvPr id="5" name="Picture 4"/>
            <p:cNvPicPr>
              <a:picLocks noChangeAspect="1"/>
            </p:cNvPicPr>
            <p:nvPr/>
          </p:nvPicPr>
          <p:blipFill>
            <a:blip r:embed="rId2"/>
            <a:stretch>
              <a:fillRect/>
            </a:stretch>
          </p:blipFill>
          <p:spPr>
            <a:xfrm>
              <a:off x="2843808" y="1417638"/>
              <a:ext cx="2664296" cy="1812341"/>
            </a:xfrm>
            <a:prstGeom prst="rect">
              <a:avLst/>
            </a:prstGeom>
          </p:spPr>
        </p:pic>
        <p:sp>
          <p:nvSpPr>
            <p:cNvPr id="6" name="TextBox 5"/>
            <p:cNvSpPr txBox="1"/>
            <p:nvPr/>
          </p:nvSpPr>
          <p:spPr>
            <a:xfrm>
              <a:off x="3275856" y="3220316"/>
              <a:ext cx="2016224" cy="369332"/>
            </a:xfrm>
            <a:prstGeom prst="rect">
              <a:avLst/>
            </a:prstGeom>
            <a:noFill/>
          </p:spPr>
          <p:txBody>
            <a:bodyPr wrap="square" rtlCol="0">
              <a:spAutoFit/>
            </a:bodyPr>
            <a:lstStyle/>
            <a:p>
              <a:pPr algn="ctr"/>
              <a:r>
                <a:rPr lang="en-GB" dirty="0"/>
                <a:t>Johari Window</a:t>
              </a:r>
              <a:endParaRPr lang="en-GB" dirty="0"/>
            </a:p>
          </p:txBody>
        </p:sp>
      </p:grpSp>
      <p:grpSp>
        <p:nvGrpSpPr>
          <p:cNvPr id="10" name="Group 9"/>
          <p:cNvGrpSpPr/>
          <p:nvPr/>
        </p:nvGrpSpPr>
        <p:grpSpPr>
          <a:xfrm>
            <a:off x="6388474" y="2395518"/>
            <a:ext cx="1734716" cy="2081026"/>
            <a:chOff x="6372200" y="1556792"/>
            <a:chExt cx="1734716" cy="2081026"/>
          </a:xfrm>
        </p:grpSpPr>
        <p:pic>
          <p:nvPicPr>
            <p:cNvPr id="8" name="Picture 7"/>
            <p:cNvPicPr>
              <a:picLocks noChangeAspect="1"/>
            </p:cNvPicPr>
            <p:nvPr/>
          </p:nvPicPr>
          <p:blipFill>
            <a:blip r:embed="rId3"/>
            <a:stretch>
              <a:fillRect/>
            </a:stretch>
          </p:blipFill>
          <p:spPr>
            <a:xfrm>
              <a:off x="6372200" y="1903102"/>
              <a:ext cx="1734716" cy="1734716"/>
            </a:xfrm>
            <a:prstGeom prst="rect">
              <a:avLst/>
            </a:prstGeom>
          </p:spPr>
        </p:pic>
        <p:sp>
          <p:nvSpPr>
            <p:cNvPr id="9" name="TextBox 8"/>
            <p:cNvSpPr txBox="1"/>
            <p:nvPr/>
          </p:nvSpPr>
          <p:spPr>
            <a:xfrm>
              <a:off x="6372200" y="1556792"/>
              <a:ext cx="1734716" cy="338554"/>
            </a:xfrm>
            <a:prstGeom prst="rect">
              <a:avLst/>
            </a:prstGeom>
            <a:solidFill>
              <a:schemeClr val="accent2">
                <a:lumMod val="40000"/>
                <a:lumOff val="60000"/>
              </a:schemeClr>
            </a:solidFill>
          </p:spPr>
          <p:txBody>
            <a:bodyPr wrap="square" rtlCol="0">
              <a:spAutoFit/>
            </a:bodyPr>
            <a:lstStyle/>
            <a:p>
              <a:pPr algn="ctr"/>
              <a:r>
                <a:rPr lang="en-GB" sz="1600" dirty="0"/>
                <a:t>Personality Tests</a:t>
              </a:r>
              <a:endParaRPr lang="en-GB" sz="1600" dirty="0"/>
            </a:p>
          </p:txBody>
        </p:sp>
      </p:grpSp>
      <p:pic>
        <p:nvPicPr>
          <p:cNvPr id="11" name="Picture 10"/>
          <p:cNvPicPr>
            <a:picLocks noChangeAspect="1"/>
          </p:cNvPicPr>
          <p:nvPr/>
        </p:nvPicPr>
        <p:blipFill>
          <a:blip r:embed="rId4"/>
          <a:stretch>
            <a:fillRect/>
          </a:stretch>
        </p:blipFill>
        <p:spPr>
          <a:xfrm>
            <a:off x="3250129" y="3637818"/>
            <a:ext cx="2466975" cy="18478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dissolv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dissolv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PERSONAL SWOT ANALYSIS</a:t>
            </a:r>
            <a:endParaRPr lang="en-GB" b="1" dirty="0"/>
          </a:p>
        </p:txBody>
      </p:sp>
      <p:sp>
        <p:nvSpPr>
          <p:cNvPr id="5" name="Rectangle 4"/>
          <p:cNvSpPr/>
          <p:nvPr/>
        </p:nvSpPr>
        <p:spPr>
          <a:xfrm>
            <a:off x="683568" y="1484784"/>
            <a:ext cx="8064896" cy="2554545"/>
          </a:xfrm>
          <a:prstGeom prst="rect">
            <a:avLst/>
          </a:prstGeom>
        </p:spPr>
        <p:txBody>
          <a:bodyPr wrap="square">
            <a:spAutoFit/>
          </a:bodyPr>
          <a:lstStyle/>
          <a:p>
            <a:r>
              <a:rPr lang="en-GB" sz="3200" dirty="0">
                <a:solidFill>
                  <a:srgbClr val="1A1A1A"/>
                </a:solidFill>
              </a:rPr>
              <a:t>SWOT analysis or also known as “strengths, weaknesses, opportunities, and threats analysis”</a:t>
            </a:r>
            <a:r>
              <a:rPr lang="en-GB" sz="3200" dirty="0"/>
              <a:t> is a great tool to assess yourself in order to plan your career.</a:t>
            </a:r>
            <a:endParaRPr lang="en-GB" sz="4800" dirty="0">
              <a:solidFill>
                <a:srgbClr val="1A1A1A"/>
              </a:solidFill>
            </a:endParaRPr>
          </a:p>
          <a:p>
            <a:endParaRPr lang="en-GB" sz="3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95536" y="-243408"/>
            <a:ext cx="8229600" cy="1143000"/>
          </a:xfrm>
        </p:spPr>
        <p:txBody>
          <a:bodyPr/>
          <a:lstStyle/>
          <a:p>
            <a:r>
              <a:rPr lang="en-GB" b="1" dirty="0"/>
              <a:t>SWOT </a:t>
            </a:r>
            <a:endParaRPr lang="en-GB" b="1" dirty="0"/>
          </a:p>
        </p:txBody>
      </p:sp>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979712" y="764704"/>
            <a:ext cx="5040560" cy="4896544"/>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784976" cy="5400600"/>
          </a:xfrm>
          <a:solidFill>
            <a:schemeClr val="accent5">
              <a:lumMod val="75000"/>
            </a:schemeClr>
          </a:solidFill>
          <a:scene3d>
            <a:camera prst="orthographicFront"/>
            <a:lightRig rig="threePt" dir="t"/>
          </a:scene3d>
          <a:sp3d>
            <a:bevelT w="152400" h="50800" prst="softRound"/>
          </a:sp3d>
        </p:spPr>
        <p:txBody>
          <a:bodyPr>
            <a:normAutofit/>
          </a:bodyPr>
          <a:lstStyle/>
          <a:p>
            <a:r>
              <a:rPr lang="en-GB" sz="7200" b="1" spc="50" dirty="0">
                <a:ln w="0"/>
                <a:solidFill>
                  <a:schemeClr val="bg2"/>
                </a:solidFill>
                <a:effectLst>
                  <a:innerShdw blurRad="63500" dist="50800" dir="13500000">
                    <a:srgbClr val="000000">
                      <a:alpha val="50000"/>
                    </a:srgbClr>
                  </a:innerShdw>
                </a:effectLst>
              </a:rPr>
              <a:t>Johari Window</a:t>
            </a:r>
            <a:endParaRPr lang="en-GB" sz="7200" b="1" spc="50" dirty="0">
              <a:ln w="0"/>
              <a:solidFill>
                <a:schemeClr val="bg2"/>
              </a:solidFill>
              <a:effectLst>
                <a:innerShdw blurRad="63500" dist="50800" dir="13500000">
                  <a:srgbClr val="000000">
                    <a:alpha val="50000"/>
                  </a:srgbClr>
                </a:innerShdw>
              </a:effectLs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Activity 2.2. - The Johari window</a:t>
            </a:r>
            <a:endParaRPr lang="en-GB" dirty="0"/>
          </a:p>
        </p:txBody>
      </p:sp>
      <p:pic>
        <p:nvPicPr>
          <p:cNvPr id="4" name="nC3U_4OtNJs"/>
          <p:cNvPicPr>
            <a:picLocks noRot="1" noChangeAspect="1"/>
          </p:cNvPicPr>
          <p:nvPr>
            <a:videoFile r:link="rId1"/>
            <p:extLst>
              <p:ext uri="{DAA4B4D4-6D71-4841-9C94-3DE7FCFB9230}">
                <p14:media xmlns:p14="http://schemas.microsoft.com/office/powerpoint/2010/main" r:link="rId2"/>
              </p:ext>
            </p:extLst>
          </p:nvPr>
        </p:nvPicPr>
        <p:blipFill>
          <a:blip r:embed="rId3"/>
          <a:stretch>
            <a:fillRect/>
          </a:stretch>
        </p:blipFill>
        <p:spPr>
          <a:xfrm>
            <a:off x="251520" y="1268760"/>
            <a:ext cx="8640960" cy="432048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06090"/>
          </a:xfrm>
        </p:spPr>
        <p:txBody>
          <a:bodyPr>
            <a:normAutofit/>
          </a:bodyPr>
          <a:lstStyle/>
          <a:p>
            <a:r>
              <a:rPr lang="en-GB" sz="3200" b="1" dirty="0">
                <a:latin typeface="Arial" panose="020B0604020202020204" pitchFamily="34" charset="0"/>
                <a:cs typeface="Arial" panose="020B0604020202020204" pitchFamily="34" charset="0"/>
              </a:rPr>
              <a:t>The Johari window</a:t>
            </a:r>
            <a:endParaRPr lang="en-GB" sz="3200" b="1"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1"/>
          <a:stretch>
            <a:fillRect/>
          </a:stretch>
        </p:blipFill>
        <p:spPr>
          <a:xfrm>
            <a:off x="529208" y="764704"/>
            <a:ext cx="8075240" cy="48208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7433"/>
            <a:ext cx="8229600" cy="687271"/>
          </a:xfrm>
        </p:spPr>
        <p:txBody>
          <a:bodyPr>
            <a:normAutofit fontScale="90000"/>
          </a:bodyPr>
          <a:lstStyle/>
          <a:p>
            <a:r>
              <a:rPr lang="en-GB" b="1" dirty="0">
                <a:latin typeface="Arial" panose="020B0604020202020204" pitchFamily="34" charset="0"/>
                <a:cs typeface="Arial" panose="020B0604020202020204" pitchFamily="34" charset="0"/>
              </a:rPr>
              <a:t>The Johari window</a:t>
            </a:r>
            <a:endParaRPr lang="en-GB" dirty="0"/>
          </a:p>
        </p:txBody>
      </p:sp>
      <p:sp>
        <p:nvSpPr>
          <p:cNvPr id="3" name="Content Placeholder 2"/>
          <p:cNvSpPr>
            <a:spLocks noGrp="1"/>
          </p:cNvSpPr>
          <p:nvPr>
            <p:ph idx="1"/>
          </p:nvPr>
        </p:nvSpPr>
        <p:spPr>
          <a:xfrm>
            <a:off x="457200" y="799786"/>
            <a:ext cx="8229600" cy="1108719"/>
          </a:xfrm>
        </p:spPr>
        <p:txBody>
          <a:bodyPr/>
          <a:lstStyle/>
          <a:p>
            <a:pPr marL="0" indent="0">
              <a:buNone/>
            </a:pPr>
            <a:r>
              <a:rPr lang="en-GB" dirty="0"/>
              <a:t>The objective is to enlarge the ‘open self’ and reduce ‘unknown self’</a:t>
            </a:r>
            <a:endParaRPr lang="en-GB" dirty="0"/>
          </a:p>
        </p:txBody>
      </p:sp>
      <p:pic>
        <p:nvPicPr>
          <p:cNvPr id="4" name="Picture 3"/>
          <p:cNvPicPr>
            <a:picLocks noChangeAspect="1"/>
          </p:cNvPicPr>
          <p:nvPr/>
        </p:nvPicPr>
        <p:blipFill>
          <a:blip r:embed="rId1"/>
          <a:stretch>
            <a:fillRect/>
          </a:stretch>
        </p:blipFill>
        <p:spPr>
          <a:xfrm>
            <a:off x="611560" y="1988840"/>
            <a:ext cx="3617289" cy="3592031"/>
          </a:xfrm>
          <a:prstGeom prst="rect">
            <a:avLst/>
          </a:prstGeom>
        </p:spPr>
      </p:pic>
      <p:pic>
        <p:nvPicPr>
          <p:cNvPr id="5" name="Picture 4"/>
          <p:cNvPicPr>
            <a:picLocks noChangeAspect="1"/>
          </p:cNvPicPr>
          <p:nvPr/>
        </p:nvPicPr>
        <p:blipFill>
          <a:blip r:embed="rId2"/>
          <a:stretch>
            <a:fillRect/>
          </a:stretch>
        </p:blipFill>
        <p:spPr>
          <a:xfrm>
            <a:off x="5095875" y="1984338"/>
            <a:ext cx="3590925" cy="3581400"/>
          </a:xfrm>
          <a:prstGeom prst="rect">
            <a:avLst/>
          </a:prstGeom>
        </p:spPr>
      </p:pic>
      <p:sp>
        <p:nvSpPr>
          <p:cNvPr id="6" name="Right Arrow 5"/>
          <p:cNvSpPr/>
          <p:nvPr/>
        </p:nvSpPr>
        <p:spPr>
          <a:xfrm>
            <a:off x="4355976" y="3284984"/>
            <a:ext cx="576064" cy="936104"/>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How can we enlarge the ‘open self’?</a:t>
            </a:r>
            <a:endParaRPr lang="en-GB" dirty="0"/>
          </a:p>
        </p:txBody>
      </p:sp>
      <p:pic>
        <p:nvPicPr>
          <p:cNvPr id="4" name="Picture 3"/>
          <p:cNvPicPr>
            <a:picLocks noChangeAspect="1"/>
          </p:cNvPicPr>
          <p:nvPr/>
        </p:nvPicPr>
        <p:blipFill>
          <a:blip r:embed="rId1"/>
          <a:stretch>
            <a:fillRect/>
          </a:stretch>
        </p:blipFill>
        <p:spPr>
          <a:xfrm>
            <a:off x="683568" y="1628800"/>
            <a:ext cx="3384376" cy="3650739"/>
          </a:xfrm>
          <a:prstGeom prst="rect">
            <a:avLst/>
          </a:prstGeom>
        </p:spPr>
      </p:pic>
      <p:pic>
        <p:nvPicPr>
          <p:cNvPr id="5" name="Picture 4"/>
          <p:cNvPicPr>
            <a:picLocks noChangeAspect="1"/>
          </p:cNvPicPr>
          <p:nvPr/>
        </p:nvPicPr>
        <p:blipFill>
          <a:blip r:embed="rId2"/>
          <a:stretch>
            <a:fillRect/>
          </a:stretch>
        </p:blipFill>
        <p:spPr>
          <a:xfrm>
            <a:off x="4788024" y="1628799"/>
            <a:ext cx="3997068" cy="365073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340768"/>
            <a:ext cx="8784976" cy="3024336"/>
          </a:xfrm>
          <a:solidFill>
            <a:schemeClr val="accent4">
              <a:lumMod val="20000"/>
              <a:lumOff val="80000"/>
            </a:schemeClr>
          </a:solidFill>
        </p:spPr>
        <p:txBody>
          <a:bodyPr>
            <a:normAutofit/>
          </a:bodyPr>
          <a:lstStyle/>
          <a:p>
            <a:pPr marL="0" indent="0">
              <a:buNone/>
            </a:pPr>
            <a:endParaRPr lang="en-GB" sz="2800" dirty="0">
              <a:latin typeface="Arial" panose="020B0604020202020204" pitchFamily="34" charset="0"/>
              <a:cs typeface="Arial" panose="020B0604020202020204" pitchFamily="34" charset="0"/>
            </a:endParaRPr>
          </a:p>
          <a:p>
            <a:pPr marL="0" indent="0">
              <a:buNone/>
            </a:pPr>
            <a:r>
              <a:rPr lang="en-GB" sz="2800" dirty="0">
                <a:latin typeface="Arial" panose="020B0604020202020204" pitchFamily="34" charset="0"/>
                <a:cs typeface="Arial" panose="020B0604020202020204" pitchFamily="34" charset="0"/>
              </a:rPr>
              <a:t>From what you have learned from The Johari Window</a:t>
            </a:r>
            <a:endParaRPr lang="en-GB" sz="2800" dirty="0">
              <a:latin typeface="Arial" panose="020B0604020202020204" pitchFamily="34" charset="0"/>
              <a:cs typeface="Arial" panose="020B0604020202020204" pitchFamily="34" charset="0"/>
            </a:endParaRPr>
          </a:p>
          <a:p>
            <a:pPr marL="0" indent="0">
              <a:buNone/>
            </a:pPr>
            <a:r>
              <a:rPr lang="en-GB" sz="2800" dirty="0">
                <a:latin typeface="Arial" panose="020B0604020202020204" pitchFamily="34" charset="0"/>
                <a:cs typeface="Arial" panose="020B0604020202020204" pitchFamily="34" charset="0"/>
              </a:rPr>
              <a:t>Ask your friend/family member to complete a Johari Window for you ( and you for them).  </a:t>
            </a:r>
            <a:endParaRPr lang="en-GB" sz="2800" dirty="0">
              <a:latin typeface="Arial" panose="020B0604020202020204" pitchFamily="34" charset="0"/>
              <a:cs typeface="Arial" panose="020B0604020202020204" pitchFamily="34" charset="0"/>
            </a:endParaRPr>
          </a:p>
        </p:txBody>
      </p:sp>
      <p:sp>
        <p:nvSpPr>
          <p:cNvPr id="4" name="Title 1"/>
          <p:cNvSpPr>
            <a:spLocks noGrp="1"/>
          </p:cNvSpPr>
          <p:nvPr>
            <p:ph type="title"/>
          </p:nvPr>
        </p:nvSpPr>
        <p:spPr>
          <a:xfrm>
            <a:off x="457200" y="274638"/>
            <a:ext cx="8229600" cy="778098"/>
          </a:xfrm>
        </p:spPr>
        <p:txBody>
          <a:bodyPr>
            <a:normAutofit/>
          </a:bodyPr>
          <a:lstStyle/>
          <a:p>
            <a:r>
              <a:rPr lang="en-GB" sz="3200" b="1" dirty="0">
                <a:latin typeface="Arial" panose="020B0604020202020204" pitchFamily="34" charset="0"/>
                <a:cs typeface="Arial" panose="020B0604020202020204" pitchFamily="34" charset="0"/>
              </a:rPr>
              <a:t>The Johari window - Activity</a:t>
            </a:r>
            <a:endParaRPr lang="en-GB" sz="3200" b="1"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784976" cy="5400600"/>
          </a:xfrm>
          <a:solidFill>
            <a:schemeClr val="tx2">
              <a:lumMod val="75000"/>
            </a:schemeClr>
          </a:solidFill>
          <a:scene3d>
            <a:camera prst="orthographicFront"/>
            <a:lightRig rig="threePt" dir="t"/>
          </a:scene3d>
          <a:sp3d>
            <a:bevelT w="152400" h="50800" prst="softRound"/>
          </a:sp3d>
        </p:spPr>
        <p:txBody>
          <a:bodyPr>
            <a:normAutofit/>
          </a:bodyPr>
          <a:lstStyle/>
          <a:p>
            <a:r>
              <a:rPr lang="en-GB" sz="7200" b="1" spc="50" dirty="0">
                <a:ln w="0"/>
                <a:solidFill>
                  <a:schemeClr val="bg2"/>
                </a:solidFill>
                <a:effectLst>
                  <a:innerShdw blurRad="63500" dist="50800" dir="13500000">
                    <a:srgbClr val="000000">
                      <a:alpha val="50000"/>
                    </a:srgbClr>
                  </a:innerShdw>
                </a:effectLst>
              </a:rPr>
              <a:t>Personality Tests</a:t>
            </a:r>
            <a:endParaRPr lang="en-GB" sz="7200" b="1" spc="50" dirty="0">
              <a:ln w="0"/>
              <a:solidFill>
                <a:schemeClr val="bg2"/>
              </a:solidFill>
              <a:effectLst>
                <a:innerShdw blurRad="63500" dist="50800" dir="13500000">
                  <a:srgbClr val="000000">
                    <a:alpha val="50000"/>
                  </a:srgbClr>
                </a:innerShdw>
              </a:effectLs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Personality Test</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a:solidFill>
                  <a:srgbClr val="C00000"/>
                </a:solidFill>
              </a:rPr>
              <a:t>What is Personality?</a:t>
            </a:r>
            <a:endParaRPr lang="en-GB" dirty="0">
              <a:solidFill>
                <a:srgbClr val="C00000"/>
              </a:solidFill>
            </a:endParaRPr>
          </a:p>
          <a:p>
            <a:pPr marL="0" indent="0">
              <a:buNone/>
            </a:pPr>
            <a:r>
              <a:rPr lang="en-GB" dirty="0"/>
              <a:t>An individual’s predisposition to behave in a particular manner across a broad range of situations.</a:t>
            </a:r>
            <a:endParaRPr lang="en-GB" dirty="0"/>
          </a:p>
          <a:p>
            <a:pPr marL="0" indent="0">
              <a:buNone/>
            </a:pPr>
            <a:r>
              <a:rPr lang="en-GB" dirty="0">
                <a:solidFill>
                  <a:srgbClr val="C00000"/>
                </a:solidFill>
              </a:rPr>
              <a:t>Personality Test</a:t>
            </a:r>
            <a:endParaRPr lang="en-GB" dirty="0">
              <a:solidFill>
                <a:srgbClr val="C00000"/>
              </a:solidFill>
            </a:endParaRPr>
          </a:p>
          <a:p>
            <a:pPr marL="0" indent="0">
              <a:buNone/>
            </a:pPr>
            <a:r>
              <a:rPr lang="en-GB" dirty="0"/>
              <a:t>A valid and reliable tool which measures an individual’s predisposition to act an behave in particular ways.</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Types of Personality tests</a:t>
            </a:r>
            <a:endParaRPr lang="en-GB" dirty="0"/>
          </a:p>
        </p:txBody>
      </p:sp>
      <p:sp>
        <p:nvSpPr>
          <p:cNvPr id="3" name="Content Placeholder 2"/>
          <p:cNvSpPr>
            <a:spLocks noGrp="1"/>
          </p:cNvSpPr>
          <p:nvPr>
            <p:ph idx="1"/>
          </p:nvPr>
        </p:nvSpPr>
        <p:spPr>
          <a:xfrm>
            <a:off x="3463815" y="1386591"/>
            <a:ext cx="5400600" cy="1958516"/>
          </a:xfrm>
        </p:spPr>
        <p:txBody>
          <a:bodyPr>
            <a:normAutofit fontScale="70000" lnSpcReduction="20000"/>
          </a:bodyPr>
          <a:lstStyle/>
          <a:p>
            <a:pPr marL="0" indent="0">
              <a:lnSpc>
                <a:spcPct val="120000"/>
              </a:lnSpc>
              <a:buNone/>
            </a:pPr>
            <a:r>
              <a:rPr lang="en-GB" sz="3100" dirty="0"/>
              <a:t>The purpose of the Myers-Briggs Type Indicator </a:t>
            </a:r>
            <a:r>
              <a:rPr lang="en-GB" sz="3100" b="1" dirty="0"/>
              <a:t>(MBTI) </a:t>
            </a:r>
            <a:r>
              <a:rPr lang="en-GB" sz="3100" dirty="0"/>
              <a:t>personality inventory is to make the theory of psychological types described by C. G. Jung understandable and useful in people's lives.</a:t>
            </a:r>
            <a:endParaRPr lang="en-GB" sz="3100" dirty="0"/>
          </a:p>
        </p:txBody>
      </p:sp>
      <p:pic>
        <p:nvPicPr>
          <p:cNvPr id="4" name="Picture 3"/>
          <p:cNvPicPr>
            <a:picLocks noChangeAspect="1"/>
          </p:cNvPicPr>
          <p:nvPr/>
        </p:nvPicPr>
        <p:blipFill>
          <a:blip r:embed="rId1"/>
          <a:stretch>
            <a:fillRect/>
          </a:stretch>
        </p:blipFill>
        <p:spPr>
          <a:xfrm>
            <a:off x="611558" y="1394299"/>
            <a:ext cx="2352675" cy="1943100"/>
          </a:xfrm>
          <a:prstGeom prst="rect">
            <a:avLst/>
          </a:prstGeom>
        </p:spPr>
      </p:pic>
      <p:pic>
        <p:nvPicPr>
          <p:cNvPr id="5" name="Picture 4"/>
          <p:cNvPicPr>
            <a:picLocks noChangeAspect="1"/>
          </p:cNvPicPr>
          <p:nvPr/>
        </p:nvPicPr>
        <p:blipFill>
          <a:blip r:embed="rId2"/>
          <a:stretch>
            <a:fillRect/>
          </a:stretch>
        </p:blipFill>
        <p:spPr>
          <a:xfrm>
            <a:off x="611558" y="3441251"/>
            <a:ext cx="2736306" cy="2536661"/>
          </a:xfrm>
          <a:prstGeom prst="rect">
            <a:avLst/>
          </a:prstGeom>
        </p:spPr>
      </p:pic>
      <p:sp>
        <p:nvSpPr>
          <p:cNvPr id="6" name="TextBox 5"/>
          <p:cNvSpPr txBox="1"/>
          <p:nvPr/>
        </p:nvSpPr>
        <p:spPr>
          <a:xfrm>
            <a:off x="3463815" y="3817029"/>
            <a:ext cx="5402738" cy="1785104"/>
          </a:xfrm>
          <a:prstGeom prst="rect">
            <a:avLst/>
          </a:prstGeom>
          <a:noFill/>
        </p:spPr>
        <p:txBody>
          <a:bodyPr wrap="square" rtlCol="0">
            <a:spAutoFit/>
          </a:bodyPr>
          <a:lstStyle/>
          <a:p>
            <a:r>
              <a:rPr lang="en-GB" sz="2200" b="1" dirty="0"/>
              <a:t>Insights</a:t>
            </a:r>
            <a:r>
              <a:rPr lang="en-GB" sz="2200" dirty="0"/>
              <a:t> Discovery helps people understand themselves and their colleagues so that they can have more respectful, productive and positive working relationships, even across virtual boundaries.</a:t>
            </a:r>
            <a:endParaRPr lang="en-GB"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a:latin typeface="Arial" panose="020B0604020202020204" pitchFamily="34" charset="0"/>
                <a:cs typeface="Arial" panose="020B0604020202020204" pitchFamily="34" charset="0"/>
              </a:rPr>
              <a:t>Myers-Briggs Types Indicator</a:t>
            </a:r>
            <a:endParaRPr lang="en-GB" sz="32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600201"/>
            <a:ext cx="8229600" cy="4349079"/>
          </a:xfrm>
        </p:spPr>
        <p:txBody>
          <a:bodyPr>
            <a:normAutofit/>
          </a:bodyPr>
          <a:lstStyle/>
          <a:p>
            <a:pPr marL="0" indent="0">
              <a:buNone/>
            </a:pPr>
            <a:r>
              <a:rPr lang="en-GB" dirty="0"/>
              <a:t>The Myers-Briggs</a:t>
            </a:r>
            <a:r>
              <a:rPr lang="en-GB" baseline="30000" dirty="0"/>
              <a:t> </a:t>
            </a:r>
            <a:r>
              <a:rPr lang="en-GB" dirty="0"/>
              <a:t>system consists of four preference pairs that reflect different aspects of personality</a:t>
            </a:r>
            <a:endParaRPr lang="en-GB" dirty="0"/>
          </a:p>
          <a:p>
            <a:r>
              <a:rPr lang="en-GB" dirty="0"/>
              <a:t>Extraversion (E) – Introversion (I)</a:t>
            </a:r>
            <a:endParaRPr lang="en-GB" dirty="0"/>
          </a:p>
          <a:p>
            <a:r>
              <a:rPr lang="en-GB" dirty="0"/>
              <a:t>Sensing (S) – Intuition (N)</a:t>
            </a:r>
            <a:endParaRPr lang="en-GB" dirty="0"/>
          </a:p>
          <a:p>
            <a:r>
              <a:rPr lang="en-GB" dirty="0"/>
              <a:t>Thinking (T) – Feeling (F)</a:t>
            </a:r>
            <a:endParaRPr lang="en-GB" dirty="0"/>
          </a:p>
          <a:p>
            <a:r>
              <a:rPr lang="en-GB" dirty="0"/>
              <a:t>Judging (J) – Perceiving (P)</a:t>
            </a:r>
            <a:endParaRPr lang="en-GB" dirty="0"/>
          </a:p>
          <a:p>
            <a:endParaRPr lang="en-GB" dirty="0"/>
          </a:p>
          <a:p>
            <a:endParaRPr lang="en-GB" dirty="0"/>
          </a:p>
          <a:p>
            <a:endParaRPr lang="en-GB" dirty="0"/>
          </a:p>
          <a:p>
            <a:pPr marL="0" indent="0">
              <a:buNone/>
            </a:pPr>
            <a:endParaRPr lang="en-GB" sz="28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a:latin typeface="Arial" panose="020B0604020202020204" pitchFamily="34" charset="0"/>
                <a:cs typeface="Arial" panose="020B0604020202020204" pitchFamily="34" charset="0"/>
              </a:rPr>
              <a:t>Activity 2.3</a:t>
            </a:r>
            <a:endParaRPr lang="en-GB" sz="32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600201"/>
            <a:ext cx="8229600" cy="2260847"/>
          </a:xfrm>
        </p:spPr>
        <p:txBody>
          <a:bodyPr>
            <a:normAutofit/>
          </a:bodyPr>
          <a:lstStyle/>
          <a:p>
            <a:pPr marL="0" indent="0">
              <a:buNone/>
            </a:pPr>
            <a:r>
              <a:rPr lang="en-GB" sz="2800" dirty="0">
                <a:latin typeface="Arial" panose="020B0604020202020204" pitchFamily="34" charset="0"/>
                <a:cs typeface="Arial" panose="020B0604020202020204" pitchFamily="34" charset="0"/>
              </a:rPr>
              <a:t>Complete the online personality test</a:t>
            </a:r>
            <a:endParaRPr lang="en-GB" sz="2800" dirty="0">
              <a:latin typeface="Arial" panose="020B0604020202020204" pitchFamily="34" charset="0"/>
              <a:cs typeface="Arial" panose="020B0604020202020204" pitchFamily="34" charset="0"/>
            </a:endParaRPr>
          </a:p>
          <a:p>
            <a:pPr marL="0" indent="0">
              <a:buNone/>
            </a:pPr>
            <a:endParaRPr lang="en-GB" sz="2800" dirty="0">
              <a:latin typeface="Arial" panose="020B0604020202020204" pitchFamily="34" charset="0"/>
              <a:cs typeface="Arial" panose="020B0604020202020204" pitchFamily="34" charset="0"/>
            </a:endParaRPr>
          </a:p>
          <a:p>
            <a:pPr marL="0" indent="0">
              <a:buNone/>
            </a:pPr>
            <a:r>
              <a:rPr lang="en-GB" sz="2800" dirty="0">
                <a:latin typeface="Arial" panose="020B0604020202020204" pitchFamily="34" charset="0"/>
                <a:cs typeface="Arial" panose="020B0604020202020204" pitchFamily="34" charset="0"/>
              </a:rPr>
              <a:t>20 Minutes</a:t>
            </a:r>
            <a:endParaRPr lang="en-GB" sz="2800" dirty="0">
              <a:latin typeface="Arial" panose="020B0604020202020204" pitchFamily="34" charset="0"/>
              <a:cs typeface="Arial" panose="020B0604020202020204" pitchFamily="34" charset="0"/>
            </a:endParaRPr>
          </a:p>
        </p:txBody>
      </p:sp>
      <p:sp>
        <p:nvSpPr>
          <p:cNvPr id="4" name="TextBox 3"/>
          <p:cNvSpPr txBox="1"/>
          <p:nvPr/>
        </p:nvSpPr>
        <p:spPr>
          <a:xfrm>
            <a:off x="457200" y="3628112"/>
            <a:ext cx="7761876"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hlinkClick r:id="rId1"/>
              </a:rPr>
              <a:t>https://www.16personalities.com/free-personality-test</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sp>
        <p:nvSpPr>
          <p:cNvPr id="5" name="TextBox 4"/>
          <p:cNvSpPr txBox="1"/>
          <p:nvPr/>
        </p:nvSpPr>
        <p:spPr>
          <a:xfrm>
            <a:off x="827584" y="4459109"/>
            <a:ext cx="7391492" cy="646331"/>
          </a:xfrm>
          <a:prstGeom prst="rect">
            <a:avLst/>
          </a:prstGeom>
          <a:solidFill>
            <a:schemeClr val="accent2">
              <a:lumMod val="40000"/>
              <a:lumOff val="60000"/>
            </a:schemeClr>
          </a:solidFill>
        </p:spPr>
        <p:txBody>
          <a:bodyPr wrap="square" rtlCol="0">
            <a:spAutoFit/>
          </a:bodyPr>
          <a:lstStyle/>
          <a:p>
            <a:pPr algn="ctr"/>
            <a:r>
              <a:rPr lang="en-GB" dirty="0"/>
              <a:t>Ensure you save your results/take a screen shot. You will need it when you prepare your coursework</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childTnLst>
                                </p:cTn>
                              </p:par>
                            </p:childTnLst>
                          </p:cTn>
                        </p:par>
                        <p:par>
                          <p:cTn id="10" fill="hold">
                            <p:stCondLst>
                              <p:cond delay="0"/>
                            </p:stCondLst>
                            <p:childTnLst>
                              <p:par>
                                <p:cTn id="11" presetID="10" presetClass="entr" presetSubtype="0" fill="hold" grpId="0" nodeType="after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par>
                          <p:cTn id="14" fill="hold">
                            <p:stCondLst>
                              <p:cond delay="1000"/>
                            </p:stCondLst>
                            <p:childTnLst>
                              <p:par>
                                <p:cTn id="15" presetID="1" presetClass="entr" presetSubtype="0" fill="hold" nodeType="after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a:latin typeface="Arial" panose="020B0604020202020204" pitchFamily="34" charset="0"/>
                <a:cs typeface="Arial" panose="020B0604020202020204" pitchFamily="34" charset="0"/>
              </a:rPr>
              <a:t>Activity reflection</a:t>
            </a:r>
            <a:endParaRPr lang="en-GB" sz="32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600201"/>
            <a:ext cx="8229600" cy="2692895"/>
          </a:xfrm>
        </p:spPr>
        <p:txBody>
          <a:bodyPr>
            <a:normAutofit/>
          </a:bodyPr>
          <a:lstStyle/>
          <a:p>
            <a:pPr marL="0" indent="0">
              <a:buNone/>
            </a:pPr>
            <a:r>
              <a:rPr lang="en-GB" sz="2800" dirty="0">
                <a:latin typeface="Arial" panose="020B0604020202020204" pitchFamily="34" charset="0"/>
                <a:cs typeface="Arial" panose="020B0604020202020204" pitchFamily="34" charset="0"/>
              </a:rPr>
              <a:t>Did you find any elements of your hidden-self?</a:t>
            </a:r>
            <a:endParaRPr lang="en-GB" sz="2800" dirty="0">
              <a:latin typeface="Arial" panose="020B0604020202020204" pitchFamily="34" charset="0"/>
              <a:cs typeface="Arial" panose="020B0604020202020204" pitchFamily="34" charset="0"/>
            </a:endParaRPr>
          </a:p>
          <a:p>
            <a:pPr marL="0" indent="0">
              <a:buNone/>
            </a:pPr>
            <a:r>
              <a:rPr lang="en-GB" sz="2800" dirty="0">
                <a:latin typeface="Arial" panose="020B0604020202020204" pitchFamily="34" charset="0"/>
                <a:cs typeface="Arial" panose="020B0604020202020204" pitchFamily="34" charset="0"/>
              </a:rPr>
              <a:t>Share (something that your are comfortable) with the class when you get the opportunity.</a:t>
            </a:r>
            <a:endParaRPr lang="en-GB" sz="2800" dirty="0">
              <a:latin typeface="Arial" panose="020B0604020202020204" pitchFamily="34" charset="0"/>
              <a:cs typeface="Arial" panose="020B0604020202020204" pitchFamily="34" charset="0"/>
            </a:endParaRPr>
          </a:p>
          <a:p>
            <a:pPr marL="0" indent="0">
              <a:buNone/>
            </a:pPr>
            <a:endParaRPr lang="en-GB" sz="2800" dirty="0">
              <a:latin typeface="Arial" panose="020B0604020202020204" pitchFamily="34" charset="0"/>
              <a:cs typeface="Arial" panose="020B0604020202020204" pitchFamily="34" charset="0"/>
            </a:endParaRPr>
          </a:p>
          <a:p>
            <a:pPr marL="0" indent="0">
              <a:buNone/>
            </a:pPr>
            <a:r>
              <a:rPr lang="en-GB" sz="2800" dirty="0">
                <a:latin typeface="Arial" panose="020B0604020202020204" pitchFamily="34" charset="0"/>
                <a:cs typeface="Arial" panose="020B0604020202020204" pitchFamily="34" charset="0"/>
              </a:rPr>
              <a:t>10 Minutes.</a:t>
            </a:r>
            <a:endParaRPr lang="en-GB" sz="2800" dirty="0">
              <a:latin typeface="Arial" panose="020B0604020202020204" pitchFamily="34" charset="0"/>
              <a:cs typeface="Arial" panose="020B060402020202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Activity 2.4 – A job to suite your personality</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a:t>Use the internet to find suitable jobs for the type of personality you found from your test.</a:t>
            </a:r>
            <a:endParaRPr lang="en-GB" dirty="0"/>
          </a:p>
          <a:p>
            <a:pPr marL="0" indent="0">
              <a:buNone/>
            </a:pPr>
            <a:endParaRPr lang="en-GB" dirty="0"/>
          </a:p>
          <a:p>
            <a:pPr marL="0" indent="0">
              <a:buNone/>
            </a:pPr>
            <a:r>
              <a:rPr lang="en-GB" dirty="0"/>
              <a:t>Would you prefer any of the suggested jobs? Why/Why not?</a:t>
            </a:r>
            <a:endParaRPr lang="en-GB" dirty="0"/>
          </a:p>
          <a:p>
            <a:pPr marL="0" indent="0">
              <a:buNone/>
            </a:pPr>
            <a:endParaRPr lang="en-GB" dirty="0"/>
          </a:p>
          <a:p>
            <a:pPr marL="0" indent="0">
              <a:buNone/>
            </a:pPr>
            <a:r>
              <a:rPr lang="en-GB" dirty="0"/>
              <a:t>Be ready to share your thought with the class when the lecturer gives you the opportunity</a:t>
            </a:r>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784976" cy="5400600"/>
          </a:xfrm>
          <a:solidFill>
            <a:schemeClr val="tx1">
              <a:lumMod val="85000"/>
              <a:lumOff val="15000"/>
            </a:schemeClr>
          </a:solidFill>
          <a:scene3d>
            <a:camera prst="orthographicFront"/>
            <a:lightRig rig="threePt" dir="t"/>
          </a:scene3d>
          <a:sp3d>
            <a:bevelT w="152400" h="50800" prst="softRound"/>
          </a:sp3d>
        </p:spPr>
        <p:txBody>
          <a:bodyPr>
            <a:normAutofit/>
          </a:bodyPr>
          <a:lstStyle/>
          <a:p>
            <a:r>
              <a:rPr lang="en-GB" sz="7200" b="1" spc="50" dirty="0">
                <a:ln w="0"/>
                <a:solidFill>
                  <a:schemeClr val="bg2"/>
                </a:solidFill>
                <a:effectLst>
                  <a:innerShdw blurRad="63500" dist="50800" dir="13500000">
                    <a:srgbClr val="000000">
                      <a:alpha val="50000"/>
                    </a:srgbClr>
                  </a:innerShdw>
                </a:effectLst>
              </a:rPr>
              <a:t>Learning Styles</a:t>
            </a:r>
            <a:endParaRPr lang="en-GB" sz="7200" b="1" spc="50" dirty="0">
              <a:ln w="0"/>
              <a:solidFill>
                <a:schemeClr val="bg2"/>
              </a:solidFill>
              <a:effectLst>
                <a:innerShdw blurRad="63500" dist="50800" dir="13500000">
                  <a:srgbClr val="000000">
                    <a:alpha val="50000"/>
                  </a:srgbClr>
                </a:innerShdw>
              </a:effectLs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are learning styles?</a:t>
            </a:r>
            <a:endParaRPr lang="en-GB" dirty="0"/>
          </a:p>
        </p:txBody>
      </p:sp>
      <p:sp>
        <p:nvSpPr>
          <p:cNvPr id="3" name="Content Placeholder 2"/>
          <p:cNvSpPr>
            <a:spLocks noGrp="1"/>
          </p:cNvSpPr>
          <p:nvPr>
            <p:ph idx="1"/>
          </p:nvPr>
        </p:nvSpPr>
        <p:spPr/>
        <p:txBody>
          <a:bodyPr>
            <a:normAutofit fontScale="55000" lnSpcReduction="20000"/>
          </a:bodyPr>
          <a:lstStyle/>
          <a:p>
            <a:pPr marL="0" indent="0">
              <a:buNone/>
            </a:pPr>
            <a:r>
              <a:rPr lang="en-GB" sz="3800" dirty="0"/>
              <a:t>Learning styles refer to a range of competing and contested theories that aim to account for differences in individuals' learning. </a:t>
            </a:r>
            <a:endParaRPr lang="en-GB" sz="3800" dirty="0"/>
          </a:p>
          <a:p>
            <a:pPr marL="0" indent="0">
              <a:buNone/>
            </a:pPr>
            <a:endParaRPr lang="en-GB" sz="3800" dirty="0"/>
          </a:p>
          <a:p>
            <a:pPr marL="0" indent="0">
              <a:buNone/>
            </a:pPr>
            <a:r>
              <a:rPr lang="en-GB" sz="3800" dirty="0"/>
              <a:t>The many theories share the proposition that humans can be classified according to their 'style' of learning, but differ in how the proposed styles should be defined, categorized and assessed. </a:t>
            </a:r>
            <a:endParaRPr lang="en-GB" sz="3800" dirty="0"/>
          </a:p>
          <a:p>
            <a:pPr marL="0" indent="0">
              <a:buNone/>
            </a:pPr>
            <a:endParaRPr lang="en-GB" sz="3800" dirty="0"/>
          </a:p>
          <a:p>
            <a:pPr marL="0" indent="0">
              <a:buNone/>
            </a:pPr>
            <a:r>
              <a:rPr lang="en-GB" sz="3800" dirty="0"/>
              <a:t>A common concept is that individuals differ in how they learn.</a:t>
            </a:r>
            <a:endParaRPr lang="en-GB" sz="3800" dirty="0"/>
          </a:p>
          <a:p>
            <a:pPr marL="0" indent="0">
              <a:buNone/>
            </a:pPr>
            <a:endParaRPr lang="en-GB" dirty="0"/>
          </a:p>
          <a:p>
            <a:pPr marL="0" indent="0">
              <a:buNone/>
            </a:pPr>
            <a:r>
              <a:rPr lang="en-GB" sz="1400" dirty="0" err="1"/>
              <a:t>Coffield</a:t>
            </a:r>
            <a:r>
              <a:rPr lang="en-GB" sz="1400" dirty="0"/>
              <a:t>, Frank; Moseley, David; Hall, Elaine; </a:t>
            </a:r>
            <a:r>
              <a:rPr lang="en-GB" sz="1400" dirty="0" err="1"/>
              <a:t>Ecclestone</a:t>
            </a:r>
            <a:r>
              <a:rPr lang="en-GB" sz="1400" dirty="0"/>
              <a:t>, Kathryn (2004). </a:t>
            </a:r>
            <a:r>
              <a:rPr lang="en-GB" sz="1400" i="1" dirty="0">
                <a:hlinkClick r:id="rId1"/>
              </a:rPr>
              <a:t>Learning styles and pedagogy in post-16 learning: a systematic and critical review</a:t>
            </a:r>
            <a:r>
              <a:rPr lang="en-GB" sz="1400" dirty="0"/>
              <a:t> (PDF). London: Learning and Skills Research Centre.</a:t>
            </a:r>
            <a:endParaRPr lang="en-GB" sz="1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fade">
                                      <p:cBhvr>
                                        <p:cTn id="2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936104"/>
          </a:xfrm>
        </p:spPr>
        <p:txBody>
          <a:bodyPr/>
          <a:lstStyle/>
          <a:p>
            <a:r>
              <a:rPr lang="en-GB" dirty="0"/>
              <a:t>Different learning Styles - Kolb</a:t>
            </a:r>
            <a:endParaRPr lang="en-GB" dirty="0"/>
          </a:p>
        </p:txBody>
      </p:sp>
      <p:pic>
        <p:nvPicPr>
          <p:cNvPr id="1026" name="Picture 2" descr="David Kolb's learning model | Instructional design, Experiential ..."/>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619672" y="1052736"/>
            <a:ext cx="5544616" cy="450029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588224" y="4782642"/>
            <a:ext cx="2520280"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dirty="0">
              <a:solidFill>
                <a:srgbClr val="000000"/>
              </a:solidFill>
              <a:latin typeface="Arial" panose="020B0604020202020204" pitchFamily="34" charset="0"/>
              <a:cs typeface="Arial" panose="020B0604020202020204" pitchFamily="34" charset="0"/>
            </a:endParaRPr>
          </a:p>
          <a:p>
            <a:pPr algn="ctr"/>
            <a:endParaRPr lang="en-GB" sz="1000" dirty="0">
              <a:solidFill>
                <a:srgbClr val="000000"/>
              </a:solidFill>
              <a:latin typeface="Arial" panose="020B0604020202020204" pitchFamily="34" charset="0"/>
              <a:cs typeface="Arial" panose="020B0604020202020204" pitchFamily="34" charset="0"/>
            </a:endParaRPr>
          </a:p>
          <a:p>
            <a:pPr algn="ctr"/>
            <a:endParaRPr lang="en-GB" sz="1000" dirty="0">
              <a:solidFill>
                <a:srgbClr val="000000"/>
              </a:solidFill>
              <a:latin typeface="Arial" panose="020B0604020202020204" pitchFamily="34" charset="0"/>
              <a:cs typeface="Arial" panose="020B0604020202020204" pitchFamily="34" charset="0"/>
            </a:endParaRPr>
          </a:p>
          <a:p>
            <a:pPr algn="ctr"/>
            <a:r>
              <a:rPr lang="en-GB" sz="1000" dirty="0">
                <a:solidFill>
                  <a:srgbClr val="000000"/>
                </a:solidFill>
                <a:latin typeface="Arial" panose="020B0604020202020204" pitchFamily="34" charset="0"/>
                <a:cs typeface="Arial" panose="020B0604020202020204" pitchFamily="34" charset="0"/>
              </a:rPr>
              <a:t>Source: Ruspat 2010</a:t>
            </a:r>
            <a:endParaRPr lang="en-GB" sz="1000" dirty="0">
              <a:solidFill>
                <a:srgbClr val="0000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936104"/>
          </a:xfrm>
        </p:spPr>
        <p:txBody>
          <a:bodyPr>
            <a:normAutofit fontScale="90000"/>
          </a:bodyPr>
          <a:lstStyle/>
          <a:p>
            <a:r>
              <a:rPr lang="en-GB" dirty="0"/>
              <a:t>Different learning Styles – Honey &amp; Mumford</a:t>
            </a:r>
            <a:endParaRPr lang="en-GB" dirty="0"/>
          </a:p>
        </p:txBody>
      </p:sp>
      <p:pic>
        <p:nvPicPr>
          <p:cNvPr id="5" name="Picture 4"/>
          <p:cNvPicPr>
            <a:picLocks noChangeAspect="1"/>
          </p:cNvPicPr>
          <p:nvPr/>
        </p:nvPicPr>
        <p:blipFill>
          <a:blip r:embed="rId1"/>
          <a:stretch>
            <a:fillRect/>
          </a:stretch>
        </p:blipFill>
        <p:spPr>
          <a:xfrm>
            <a:off x="1014412" y="1087372"/>
            <a:ext cx="7115175" cy="46005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936104"/>
          </a:xfrm>
        </p:spPr>
        <p:txBody>
          <a:bodyPr>
            <a:normAutofit/>
          </a:bodyPr>
          <a:lstStyle/>
          <a:p>
            <a:r>
              <a:rPr lang="en-GB" sz="3600" dirty="0"/>
              <a:t>Different learning Styles – Neil Fleming</a:t>
            </a:r>
            <a:endParaRPr lang="en-GB" sz="3600" dirty="0"/>
          </a:p>
        </p:txBody>
      </p:sp>
      <p:sp>
        <p:nvSpPr>
          <p:cNvPr id="4" name="AutoShape 2" descr="C:\Users\olubukola.adegbite\Desktop\Learning styles.webp"/>
          <p:cNvSpPr>
            <a:spLocks noChangeAspect="1" noChangeArrowheads="1"/>
          </p:cNvSpPr>
          <p:nvPr/>
        </p:nvSpPr>
        <p:spPr bwMode="auto">
          <a:xfrm>
            <a:off x="4419600" y="3276600"/>
            <a:ext cx="45719"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pic>
        <p:nvPicPr>
          <p:cNvPr id="1028" name="Picture 4" descr="Learning Styles – Effective Teaching Strategy or Harmful Neuromyth? –  Crystal Clear ESL"/>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403350" y="1052830"/>
            <a:ext cx="5544820" cy="440245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444208" y="4725144"/>
            <a:ext cx="2376264" cy="10180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rgbClr val="000000"/>
                </a:solidFill>
                <a:latin typeface="Arial" panose="020B0604020202020204" pitchFamily="34" charset="0"/>
                <a:cs typeface="Arial" panose="020B0604020202020204" pitchFamily="34" charset="0"/>
              </a:rPr>
              <a:t>Source:</a:t>
            </a:r>
            <a:r>
              <a:rPr lang="en-GB" sz="1600" dirty="0">
                <a:solidFill>
                  <a:srgbClr val="000000"/>
                </a:solidFill>
              </a:rPr>
              <a:t> </a:t>
            </a:r>
            <a:r>
              <a:rPr lang="en-GB" sz="1000" dirty="0">
                <a:solidFill>
                  <a:srgbClr val="000000"/>
                </a:solidFill>
              </a:rPr>
              <a:t>Weber 2023</a:t>
            </a:r>
            <a:endParaRPr lang="en-GB" sz="1000" dirty="0">
              <a:solidFill>
                <a:srgbClr val="000000"/>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Activity 2.5 – What is your learning style?</a:t>
            </a:r>
            <a:endParaRPr lang="en-GB" dirty="0"/>
          </a:p>
        </p:txBody>
      </p:sp>
      <p:sp>
        <p:nvSpPr>
          <p:cNvPr id="3" name="Content Placeholder 2"/>
          <p:cNvSpPr>
            <a:spLocks noGrp="1"/>
          </p:cNvSpPr>
          <p:nvPr>
            <p:ph idx="1"/>
          </p:nvPr>
        </p:nvSpPr>
        <p:spPr/>
        <p:txBody>
          <a:bodyPr/>
          <a:lstStyle/>
          <a:p>
            <a:pPr marL="0" indent="0">
              <a:buNone/>
            </a:pPr>
            <a:r>
              <a:rPr lang="en-GB" dirty="0"/>
              <a:t>Complete the quiz below to find out what your strongest learning style is.</a:t>
            </a:r>
            <a:endParaRPr lang="en-GB" dirty="0"/>
          </a:p>
          <a:p>
            <a:pPr marL="0" indent="0">
              <a:buNone/>
            </a:pPr>
            <a:endParaRPr lang="en-GB" dirty="0"/>
          </a:p>
          <a:p>
            <a:pPr marL="0" indent="0">
              <a:buNone/>
            </a:pPr>
            <a:r>
              <a:rPr lang="en-GB" dirty="0">
                <a:hlinkClick r:id="rId1"/>
              </a:rPr>
              <a:t>http://www.educationplanner.org/students/self-assessments/learning-styles-quiz.shtml</a:t>
            </a:r>
            <a:endParaRPr lang="en-GB" dirty="0"/>
          </a:p>
          <a:p>
            <a:pPr marL="0" indent="0">
              <a:buNone/>
            </a:pPr>
            <a:endParaRPr lang="en-GB" dirty="0"/>
          </a:p>
          <a:p>
            <a:pPr marL="0" indent="0">
              <a:buNone/>
            </a:pPr>
            <a:r>
              <a:rPr lang="en-GB" dirty="0"/>
              <a:t>15 Minutes</a:t>
            </a:r>
            <a:endParaRPr lang="en-GB"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Activity 2.6 – Log entry</a:t>
            </a:r>
            <a:endParaRPr lang="en-GB" dirty="0"/>
          </a:p>
        </p:txBody>
      </p:sp>
      <p:sp>
        <p:nvSpPr>
          <p:cNvPr id="3" name="Content Placeholder 2"/>
          <p:cNvSpPr>
            <a:spLocks noGrp="1"/>
          </p:cNvSpPr>
          <p:nvPr>
            <p:ph idx="1"/>
          </p:nvPr>
        </p:nvSpPr>
        <p:spPr/>
        <p:txBody>
          <a:bodyPr/>
          <a:lstStyle/>
          <a:p>
            <a:pPr marL="0" indent="0">
              <a:buNone/>
            </a:pPr>
            <a:r>
              <a:rPr lang="en-GB" dirty="0"/>
              <a:t>Create a log entry in your </a:t>
            </a:r>
            <a:r>
              <a:rPr lang="en-GB"/>
              <a:t>reflective journal </a:t>
            </a:r>
            <a:r>
              <a:rPr lang="en-GB" dirty="0"/>
              <a:t>explaining what your learning style is and if you agree with it or not. </a:t>
            </a:r>
            <a:endParaRPr lang="en-GB" dirty="0"/>
          </a:p>
          <a:p>
            <a:pPr marL="0" indent="0">
              <a:buNone/>
            </a:pPr>
            <a:r>
              <a:rPr lang="en-GB" dirty="0"/>
              <a:t>Provide examples from previous experiences to support/defend your thoughts.</a:t>
            </a:r>
            <a:endParaRPr lang="en-GB" dirty="0"/>
          </a:p>
          <a:p>
            <a:pPr marL="0" indent="0">
              <a:buNone/>
            </a:pPr>
            <a:endParaRPr lang="en-GB" dirty="0"/>
          </a:p>
          <a:p>
            <a:pPr marL="0" indent="0">
              <a:buNone/>
            </a:pPr>
            <a:r>
              <a:rPr lang="en-GB" dirty="0"/>
              <a:t>(Approximately 250 words – 15 Minutes)</a:t>
            </a:r>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24B9D9"/>
          </a:solidFill>
        </p:spPr>
        <p:txBody>
          <a:bodyPr>
            <a:normAutofit/>
          </a:bodyPr>
          <a:lstStyle/>
          <a:p>
            <a:r>
              <a:rPr lang="en-GB" sz="3200" b="1" dirty="0">
                <a:latin typeface="Arial" panose="020B0604020202020204" pitchFamily="34" charset="0"/>
                <a:cs typeface="Arial" panose="020B0604020202020204" pitchFamily="34" charset="0"/>
              </a:rPr>
              <a:t>Homework </a:t>
            </a:r>
            <a:r>
              <a:rPr lang="en-GB" sz="3200" b="1" dirty="0">
                <a:solidFill>
                  <a:srgbClr val="FF0000"/>
                </a:solidFill>
                <a:latin typeface="Arial" panose="020B0604020202020204" pitchFamily="34" charset="0"/>
                <a:cs typeface="Arial" panose="020B0604020202020204" pitchFamily="34" charset="0"/>
              </a:rPr>
              <a:t>(Reminder)</a:t>
            </a:r>
            <a:endParaRPr lang="en-GB" sz="3200" b="1" dirty="0">
              <a:solidFill>
                <a:srgbClr val="FF0000"/>
              </a:solidFill>
              <a:latin typeface="Arial" panose="020B0604020202020204" pitchFamily="34" charset="0"/>
              <a:cs typeface="Arial" panose="020B0604020202020204" pitchFamily="34" charset="0"/>
            </a:endParaRPr>
          </a:p>
        </p:txBody>
      </p:sp>
      <p:sp>
        <p:nvSpPr>
          <p:cNvPr id="5" name="Content Placeholder 2"/>
          <p:cNvSpPr>
            <a:spLocks noGrp="1"/>
          </p:cNvSpPr>
          <p:nvPr>
            <p:ph idx="1"/>
          </p:nvPr>
        </p:nvSpPr>
        <p:spPr>
          <a:xfrm>
            <a:off x="0" y="1417638"/>
            <a:ext cx="9144000" cy="4243610"/>
          </a:xfrm>
          <a:solidFill>
            <a:schemeClr val="bg1">
              <a:lumMod val="85000"/>
            </a:schemeClr>
          </a:solidFill>
        </p:spPr>
        <p:txBody>
          <a:bodyPr>
            <a:normAutofit/>
          </a:bodyPr>
          <a:lstStyle/>
          <a:p>
            <a:r>
              <a:rPr lang="en-GB" dirty="0">
                <a:sym typeface="+mn-ea"/>
              </a:rPr>
              <a:t>Don’t Forget your Academic and Library InfoSkills  homework</a:t>
            </a:r>
            <a:endParaRPr lang="en-GB" dirty="0">
              <a:sym typeface="+mn-ea"/>
            </a:endParaRPr>
          </a:p>
          <a:p>
            <a:r>
              <a:rPr lang="en-GB" dirty="0"/>
              <a:t>This will be reviewed next week </a:t>
            </a:r>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Summary</a:t>
            </a:r>
            <a:endParaRPr lang="en-GB" dirty="0"/>
          </a:p>
        </p:txBody>
      </p:sp>
      <p:sp>
        <p:nvSpPr>
          <p:cNvPr id="3" name="Content Placeholder 2"/>
          <p:cNvSpPr>
            <a:spLocks noGrp="1"/>
          </p:cNvSpPr>
          <p:nvPr>
            <p:ph idx="1"/>
          </p:nvPr>
        </p:nvSpPr>
        <p:spPr>
          <a:xfrm>
            <a:off x="457200" y="1600201"/>
            <a:ext cx="5266928" cy="3917032"/>
          </a:xfrm>
        </p:spPr>
        <p:txBody>
          <a:bodyPr>
            <a:normAutofit fontScale="92500" lnSpcReduction="10000"/>
          </a:bodyPr>
          <a:lstStyle/>
          <a:p>
            <a:r>
              <a:rPr lang="en-GB" dirty="0"/>
              <a:t>Can you explain what is ‘self-awareness?</a:t>
            </a:r>
            <a:endParaRPr lang="en-GB" dirty="0"/>
          </a:p>
          <a:p>
            <a:r>
              <a:rPr lang="en-GB" dirty="0"/>
              <a:t>Can you explain the self-awareness improvement process?</a:t>
            </a:r>
            <a:endParaRPr lang="en-GB" dirty="0"/>
          </a:p>
          <a:p>
            <a:r>
              <a:rPr lang="en-GB" dirty="0"/>
              <a:t>Can you identify some of the tools used for improving self awareness?</a:t>
            </a:r>
            <a:endParaRPr lang="en-GB" dirty="0"/>
          </a:p>
        </p:txBody>
      </p:sp>
      <p:pic>
        <p:nvPicPr>
          <p:cNvPr id="4" name="Picture 1"/>
          <p:cNvPicPr>
            <a:picLocks noChangeAspect="1"/>
          </p:cNvPicPr>
          <p:nvPr/>
        </p:nvPicPr>
        <p:blipFill>
          <a:blip r:embed="rId1"/>
          <a:srcRect/>
          <a:stretch>
            <a:fillRect/>
          </a:stretch>
        </p:blipFill>
        <p:spPr bwMode="auto">
          <a:xfrm>
            <a:off x="5508104" y="1618489"/>
            <a:ext cx="3499990" cy="281470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1"/>
          <a:stretch>
            <a:fillRect/>
          </a:stretch>
        </p:blipFill>
        <p:spPr>
          <a:xfrm>
            <a:off x="0" y="33403"/>
            <a:ext cx="9144000" cy="5699853"/>
          </a:xfrm>
          <a:prstGeom prst="rect">
            <a:avLst/>
          </a:prstGeom>
        </p:spPr>
      </p:pic>
      <p:sp>
        <p:nvSpPr>
          <p:cNvPr id="2" name="Title 1"/>
          <p:cNvSpPr>
            <a:spLocks noGrp="1"/>
          </p:cNvSpPr>
          <p:nvPr>
            <p:ph type="title"/>
          </p:nvPr>
        </p:nvSpPr>
        <p:spPr/>
        <p:txBody>
          <a:bodyPr>
            <a:normAutofit/>
          </a:bodyPr>
          <a:lstStyle/>
          <a:p>
            <a:r>
              <a:rPr lang="en-GB" sz="3600" b="1" dirty="0">
                <a:latin typeface="Arial" panose="020B0604020202020204" pitchFamily="34" charset="0"/>
                <a:cs typeface="Arial" panose="020B0604020202020204" pitchFamily="34" charset="0"/>
              </a:rPr>
              <a:t>Next Session…..</a:t>
            </a:r>
            <a:endParaRPr lang="en-GB"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0" y="4394600"/>
            <a:ext cx="9144000" cy="1390714"/>
          </a:xfrm>
          <a:solidFill>
            <a:srgbClr val="000000">
              <a:alpha val="50196"/>
            </a:srgbClr>
          </a:solidFill>
          <a:ln>
            <a:noFill/>
          </a:ln>
          <a:effectLst>
            <a:softEdge rad="127000"/>
          </a:effectLst>
        </p:spPr>
        <p:txBody>
          <a:bodyPr>
            <a:normAutofit fontScale="92500" lnSpcReduction="20000"/>
          </a:bodyPr>
          <a:lstStyle/>
          <a:p>
            <a:pPr marL="0" indent="0" algn="ctr">
              <a:buNone/>
            </a:pPr>
            <a:r>
              <a:rPr lang="en-GB" sz="5400" b="1">
                <a:solidFill>
                  <a:schemeClr val="bg1"/>
                </a:solidFill>
                <a:latin typeface="Arial" panose="020B0604020202020204" pitchFamily="34" charset="0"/>
                <a:cs typeface="Arial" panose="020B0604020202020204" pitchFamily="34" charset="0"/>
              </a:rPr>
              <a:t>Exploring employment </a:t>
            </a:r>
            <a:r>
              <a:rPr lang="en-GB" sz="5400" b="1" dirty="0">
                <a:solidFill>
                  <a:schemeClr val="bg1"/>
                </a:solidFill>
                <a:latin typeface="Arial" panose="020B0604020202020204" pitchFamily="34" charset="0"/>
                <a:cs typeface="Arial" panose="020B0604020202020204" pitchFamily="34" charset="0"/>
              </a:rPr>
              <a:t>opportunities.</a:t>
            </a:r>
            <a:endParaRPr lang="en-GB" sz="5400" b="1"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Reference list</a:t>
            </a:r>
            <a:endParaRPr lang="en-GB" sz="3200" dirty="0"/>
          </a:p>
        </p:txBody>
      </p:sp>
      <p:sp>
        <p:nvSpPr>
          <p:cNvPr id="3" name="Content Placeholder 2"/>
          <p:cNvSpPr>
            <a:spLocks noGrp="1"/>
          </p:cNvSpPr>
          <p:nvPr>
            <p:ph idx="1"/>
          </p:nvPr>
        </p:nvSpPr>
        <p:spPr/>
        <p:txBody>
          <a:bodyPr>
            <a:normAutofit fontScale="77500" lnSpcReduction="20000"/>
          </a:bodyPr>
          <a:lstStyle/>
          <a:p>
            <a:pPr marL="0" indent="0">
              <a:buNone/>
            </a:pPr>
            <a:endParaRPr lang="en-GB" sz="1600" dirty="0"/>
          </a:p>
          <a:p>
            <a:pPr marL="0" indent="0">
              <a:buNone/>
            </a:pPr>
            <a:r>
              <a:rPr lang="en-GB" sz="1600" dirty="0"/>
              <a:t>Morin, A. (2011). Self‐Awareness Part 1: Definition, Measures, Effects, Functions, and Antecedents. Social and Personality Psychology Compass. 5. 807 - 823. 10.1111/j.1751-9004.2011.00387.x. </a:t>
            </a:r>
            <a:endParaRPr lang="en-GB" sz="1600" dirty="0"/>
          </a:p>
          <a:p>
            <a:pPr marL="0" indent="0">
              <a:buNone/>
            </a:pPr>
            <a:endParaRPr lang="en-GB" sz="1600" dirty="0"/>
          </a:p>
          <a:p>
            <a:pPr marL="0" indent="0">
              <a:buNone/>
            </a:pPr>
            <a:r>
              <a:rPr lang="en-GB" sz="1600" dirty="0" err="1"/>
              <a:t>Coffield</a:t>
            </a:r>
            <a:r>
              <a:rPr lang="en-GB" sz="1600" dirty="0"/>
              <a:t>, Frank; Moseley, David; Hall, Elaine; Ecclestone, Kathryn (2004). </a:t>
            </a:r>
            <a:r>
              <a:rPr lang="en-GB" sz="1600" i="1" dirty="0">
                <a:hlinkClick r:id="rId1"/>
              </a:rPr>
              <a:t>Learning styles and pedagogy in post-16 learning: a systematic and critical review</a:t>
            </a:r>
            <a:r>
              <a:rPr lang="en-GB" sz="1600" dirty="0"/>
              <a:t> (PDF). London: Learning and Skills Research Centre.</a:t>
            </a:r>
            <a:endParaRPr lang="en-GB" sz="1600" dirty="0"/>
          </a:p>
          <a:p>
            <a:pPr marL="0" indent="0">
              <a:buNone/>
            </a:pPr>
            <a:endParaRPr lang="en-GB" sz="1600" dirty="0"/>
          </a:p>
          <a:p>
            <a:pPr marL="0" indent="0">
              <a:buNone/>
            </a:pPr>
            <a:r>
              <a:rPr lang="en-GB" sz="200" dirty="0"/>
              <a:t>Cristal</a:t>
            </a:r>
            <a:endParaRPr lang="en-GB" sz="200" dirty="0"/>
          </a:p>
          <a:p>
            <a:pPr marL="0" indent="0">
              <a:buNone/>
            </a:pPr>
            <a:r>
              <a:rPr lang="en-GB" sz="1600" dirty="0"/>
              <a:t>Weber, C. (2023). </a:t>
            </a:r>
            <a:r>
              <a:rPr lang="en-GB" sz="1700" dirty="0"/>
              <a:t>Learning Styles – Effective Teaching Strategy or Harmful Neuromyth?</a:t>
            </a:r>
            <a:endParaRPr lang="en-GB" sz="1700" dirty="0"/>
          </a:p>
          <a:p>
            <a:pPr marL="0" indent="0">
              <a:buNone/>
            </a:pPr>
            <a:r>
              <a:rPr lang="en-GB" sz="1700" dirty="0"/>
              <a:t>Available @:</a:t>
            </a:r>
            <a:r>
              <a:rPr lang="en-GB" sz="1800" dirty="0">
                <a:hlinkClick r:id="rId2"/>
              </a:rPr>
              <a:t> Learning Styles – Effective Teaching Strategy or Harmful Neuromyth? – Crystal Clear ESL (esl-curriculum.com)</a:t>
            </a:r>
            <a:r>
              <a:rPr lang="en-GB" sz="1800" dirty="0"/>
              <a:t> (Accessed on 28/04/2024)</a:t>
            </a:r>
            <a:endParaRPr lang="en-GB" sz="1700" dirty="0"/>
          </a:p>
          <a:p>
            <a:pPr marL="0" indent="0">
              <a:buNone/>
            </a:pPr>
            <a:endParaRPr lang="en-GB" sz="1800" dirty="0"/>
          </a:p>
          <a:p>
            <a:pPr marL="0" indent="0">
              <a:buNone/>
            </a:pPr>
            <a:r>
              <a:rPr lang="en-GB" sz="1700" dirty="0" err="1"/>
              <a:t>Eurich</a:t>
            </a:r>
            <a:r>
              <a:rPr lang="en-GB" sz="1700" dirty="0"/>
              <a:t>, T., (2018). Working with People Who Aren’t Self-Aware, available @:</a:t>
            </a:r>
            <a:r>
              <a:rPr lang="en-GB" sz="1800" dirty="0">
                <a:hlinkClick r:id="rId3"/>
              </a:rPr>
              <a:t> Working with People Who Aren’t Self-Aware (hbr.org)</a:t>
            </a:r>
            <a:r>
              <a:rPr lang="en-GB" sz="1800" dirty="0"/>
              <a:t> (Accessed on 29/04/2024).</a:t>
            </a:r>
            <a:endParaRPr lang="en-GB" sz="1800" dirty="0"/>
          </a:p>
          <a:p>
            <a:pPr marL="0" indent="0">
              <a:buNone/>
            </a:pPr>
            <a:endParaRPr lang="en-GB" sz="1800" dirty="0"/>
          </a:p>
          <a:p>
            <a:pPr marL="0" indent="0">
              <a:buNone/>
            </a:pPr>
            <a:r>
              <a:rPr lang="en-GB" sz="1800" dirty="0"/>
              <a:t>Maslow, A. H., (1943) “A Theory of Human Motivation.” </a:t>
            </a:r>
            <a:r>
              <a:rPr lang="en-GB" sz="1800" i="1" dirty="0"/>
              <a:t>Psychological Review</a:t>
            </a:r>
            <a:r>
              <a:rPr lang="en-GB" sz="1800" dirty="0"/>
              <a:t>, vol. 50, no. 4, pp. 370-396,</a:t>
            </a:r>
            <a:r>
              <a:rPr lang="en-GB" sz="2100" dirty="0"/>
              <a:t> </a:t>
            </a:r>
            <a:r>
              <a:rPr lang="en-GB" sz="2100" dirty="0">
                <a:hlinkClick r:id="rId4"/>
              </a:rPr>
              <a:t>http://psychclassics.yorku.ca/Maslow/motivation.htm</a:t>
            </a:r>
            <a:endParaRPr lang="en-GB" sz="2100" dirty="0"/>
          </a:p>
          <a:p>
            <a:pPr marL="0" indent="0">
              <a:buNone/>
            </a:pPr>
            <a:endParaRPr lang="en-GB" sz="1800" dirty="0"/>
          </a:p>
          <a:p>
            <a:pPr marL="0" indent="0">
              <a:buNone/>
            </a:pPr>
            <a:endParaRPr lang="en-GB" sz="1600" dirty="0"/>
          </a:p>
          <a:p>
            <a:pPr marL="0" indent="0">
              <a:buNone/>
            </a:pPr>
            <a:r>
              <a:rPr lang="en-GB" sz="1600" dirty="0"/>
              <a:t>Ruspat, (2010). Investigating Learning Styles, available @: </a:t>
            </a:r>
            <a:r>
              <a:rPr lang="en-GB" sz="1600" dirty="0">
                <a:hlinkClick r:id="rId5"/>
              </a:rPr>
              <a:t>https://ruspat.wordpress.com/2010/12/05/investigating-learning-styles/</a:t>
            </a:r>
            <a:r>
              <a:rPr lang="en-GB" sz="1600" dirty="0"/>
              <a:t>,  (Accessed 20/04/2024).</a:t>
            </a:r>
            <a:endParaRPr lang="en-GB" sz="1600" dirty="0"/>
          </a:p>
          <a:p>
            <a:pPr marL="0" indent="0">
              <a:buNone/>
            </a:pPr>
            <a:endParaRPr lang="en-GB" sz="1600" dirty="0"/>
          </a:p>
          <a:p>
            <a:pPr marL="0" indent="0">
              <a:buNone/>
            </a:pPr>
            <a:endParaRPr lang="en-GB" sz="1600" dirty="0"/>
          </a:p>
          <a:p>
            <a:pPr marL="0" indent="0">
              <a:buNone/>
            </a:pPr>
            <a:endParaRPr lang="en-GB" dirty="0"/>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
</file>

<file path=customXml/item2.xml>��
</file>

<file path=customXml/item3.xml>��
</file>

<file path=customXml/itemProps1.xml><?xml version="1.0" encoding="utf-8"?>
<ds:datastoreItem xmlns:ds="http://schemas.openxmlformats.org/officeDocument/2006/customXml" ds:itemID="{65FC5585-51CA-4C4C-9028-AEC8FAD67B8B}">
  <ds:schemaRefs/>
</ds:datastoreItem>
</file>

<file path=customXml/itemProps2.xml><?xml version="1.0" encoding="utf-8"?>
<ds:datastoreItem xmlns:ds="http://schemas.openxmlformats.org/officeDocument/2006/customXml" ds:itemID="{D081439C-114A-4151-B03A-0408F1ADA968}">
  <ds:schemaRefs/>
</ds:datastoreItem>
</file>

<file path=customXml/itemProps3.xml><?xml version="1.0" encoding="utf-8"?>
<ds:datastoreItem xmlns:ds="http://schemas.openxmlformats.org/officeDocument/2006/customXml" ds:itemID="{F5B0EF21-CA5D-4A60-A3B8-014B63530527}">
  <ds:schemaRefs/>
</ds:datastoreItem>
</file>

<file path=docProps/app.xml><?xml version="1.0" encoding="utf-8"?>
<Properties xmlns="http://schemas.openxmlformats.org/officeDocument/2006/extended-properties" xmlns:vt="http://schemas.openxmlformats.org/officeDocument/2006/docPropsVTypes">
  <TotalTime>0</TotalTime>
  <Words>6414</Words>
  <Application>WPS Presentation</Application>
  <PresentationFormat>On-screen Show (4:3)</PresentationFormat>
  <Paragraphs>251</Paragraphs>
  <Slides>39</Slides>
  <Notes>4</Notes>
  <HiddenSlides>0</HiddenSlides>
  <MMClips>1</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39</vt:i4>
      </vt:variant>
    </vt:vector>
  </HeadingPairs>
  <TitlesOfParts>
    <vt:vector size="48" baseType="lpstr">
      <vt:lpstr>Arial</vt:lpstr>
      <vt:lpstr>SimSun</vt:lpstr>
      <vt:lpstr>Wingdings</vt:lpstr>
      <vt:lpstr>Myriad Pro</vt:lpstr>
      <vt:lpstr>Tiresias PCfont</vt:lpstr>
      <vt:lpstr>Microsoft YaHei</vt:lpstr>
      <vt:lpstr>Arial Unicode MS</vt:lpstr>
      <vt:lpstr>Calibri</vt:lpstr>
      <vt:lpstr>20140311PresentationUWTSDTemplate</vt:lpstr>
      <vt:lpstr>Certificate of Higher Education in Skills for the Workplace   Professional Career Development (LCLM 4005) Session 2 Improving Self-awareness</vt:lpstr>
      <vt:lpstr>We are Recording!</vt:lpstr>
      <vt:lpstr>Previously…</vt:lpstr>
      <vt:lpstr>In this session…..</vt:lpstr>
      <vt:lpstr>Assignment Brief Breakdown</vt:lpstr>
      <vt:lpstr>What is Self-Awareness?</vt:lpstr>
      <vt:lpstr>What is self-awareness?</vt:lpstr>
      <vt:lpstr>Why is self awareness Important</vt:lpstr>
      <vt:lpstr>Startling Fact…</vt:lpstr>
      <vt:lpstr>What is self-awareness? Cont.…</vt:lpstr>
      <vt:lpstr>Self-evaluation process</vt:lpstr>
      <vt:lpstr>Activity 2.1</vt:lpstr>
      <vt:lpstr>Tools for improving self-awareness</vt:lpstr>
      <vt:lpstr>PERSONAL SWOT ANALYSIS</vt:lpstr>
      <vt:lpstr>SWOT </vt:lpstr>
      <vt:lpstr>Johari Window</vt:lpstr>
      <vt:lpstr>Activity 2.2. - The Johari window</vt:lpstr>
      <vt:lpstr>The Johari window</vt:lpstr>
      <vt:lpstr>The Johari window</vt:lpstr>
      <vt:lpstr>How can we enlarge the ‘open self’?</vt:lpstr>
      <vt:lpstr>The Johari window - Activity</vt:lpstr>
      <vt:lpstr>Personality Tests</vt:lpstr>
      <vt:lpstr>Personality Test</vt:lpstr>
      <vt:lpstr>Types of Personality tests</vt:lpstr>
      <vt:lpstr>Myers-Briggs Types Indicator</vt:lpstr>
      <vt:lpstr>Activity 2.3</vt:lpstr>
      <vt:lpstr>Activity reflection</vt:lpstr>
      <vt:lpstr>Activity 2.4 – A job to suite your personality</vt:lpstr>
      <vt:lpstr>Learning Styles</vt:lpstr>
      <vt:lpstr>What are learning styles?</vt:lpstr>
      <vt:lpstr>Different learning Styles - Kolb</vt:lpstr>
      <vt:lpstr>Different learning Styles – Honey &amp; Mumford</vt:lpstr>
      <vt:lpstr>Different learning Styles – Neil Fleming</vt:lpstr>
      <vt:lpstr>Activity 2.5 – What is your learning style?</vt:lpstr>
      <vt:lpstr>Activity 2.6 – Log entry</vt:lpstr>
      <vt:lpstr>Homework (Reminder)</vt:lpstr>
      <vt:lpstr>Summary</vt:lpstr>
      <vt:lpstr>Next Session…..</vt:lpstr>
      <vt:lpstr>Reference list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olubukola.adegbite</cp:lastModifiedBy>
  <cp:revision>217</cp:revision>
  <dcterms:created xsi:type="dcterms:W3CDTF">2015-04-14T15:21:00Z</dcterms:created>
  <dcterms:modified xsi:type="dcterms:W3CDTF">2024-09-07T11:25:41Z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y fmtid="{D5CDD505-2E9C-101B-9397-08002B2CF9AE}" pid="3" name="ICV">
    <vt:lpwstr>B0A2CBB2A0324F41B707DD8C27C283A4_12</vt:lpwstr>
  </property>
  <property fmtid="{D5CDD505-2E9C-101B-9397-08002B2CF9AE}" pid="4" name="KSOProductBuildVer">
    <vt:lpwstr>2057-12.2.0.17562</vt:lpwstr>
  </property>
</Properties>
</file>