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7"/>
  </p:notesMasterIdLst>
  <p:sldIdLst>
    <p:sldId id="256" r:id="rId2"/>
    <p:sldId id="274" r:id="rId3"/>
    <p:sldId id="257" r:id="rId4"/>
    <p:sldId id="259" r:id="rId5"/>
    <p:sldId id="275" r:id="rId6"/>
    <p:sldId id="260" r:id="rId7"/>
    <p:sldId id="276" r:id="rId8"/>
    <p:sldId id="271" r:id="rId9"/>
    <p:sldId id="262" r:id="rId10"/>
    <p:sldId id="272" r:id="rId11"/>
    <p:sldId id="277" r:id="rId12"/>
    <p:sldId id="278" r:id="rId13"/>
    <p:sldId id="265" r:id="rId14"/>
    <p:sldId id="267" r:id="rId15"/>
    <p:sldId id="269" r:id="rId16"/>
  </p:sldIdLst>
  <p:sldSz cx="18288000" cy="10287000"/>
  <p:notesSz cx="6858000" cy="9144000"/>
  <p:embeddedFontLst>
    <p:embeddedFont>
      <p:font typeface="Calibri" panose="020F0502020204030204" pitchFamily="34" charset="0"/>
      <p:regular r:id="rId18"/>
      <p:bold r:id="rId19"/>
      <p:italic r:id="rId20"/>
      <p:boldItalic r:id="rId21"/>
    </p:embeddedFont>
    <p:embeddedFont>
      <p:font typeface="Lato Bold" panose="020B0604020202020204" charset="0"/>
      <p:regular r:id="rId22"/>
    </p:embeddedFont>
    <p:embeddedFont>
      <p:font typeface="Montserrat" panose="00000500000000000000" pitchFamily="2" charset="0"/>
      <p:regular r:id="rId23"/>
      <p:bold r:id="rId24"/>
      <p:italic r:id="rId25"/>
      <p:boldItalic r:id="rId26"/>
    </p:embeddedFont>
    <p:embeddedFont>
      <p:font typeface="Montserrat Extra-Bold" panose="020B0604020202020204" charset="0"/>
      <p:regular r:id="rId27"/>
    </p:embeddedFont>
    <p:embeddedFont>
      <p:font typeface="Montserrat Italics" panose="020B0604020202020204" charset="0"/>
      <p:regular r:id="rId28"/>
    </p:embeddedFont>
    <p:embeddedFont>
      <p:font typeface="Oswald Bold" panose="020B0604020202020204" charset="0"/>
      <p:regular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240">
          <p15:clr>
            <a:srgbClr val="A4A3A4"/>
          </p15:clr>
        </p15:guide>
        <p15:guide id="2" pos="57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79035" autoAdjust="0"/>
  </p:normalViewPr>
  <p:slideViewPr>
    <p:cSldViewPr>
      <p:cViewPr varScale="1">
        <p:scale>
          <a:sx n="44" d="100"/>
          <a:sy n="44" d="100"/>
        </p:scale>
        <p:origin x="1330" y="53"/>
      </p:cViewPr>
      <p:guideLst>
        <p:guide orient="horz" pos="3240"/>
        <p:guide pos="576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D19381-8708-4859-BB78-F72BC469DC2D}" type="datetimeFigureOut">
              <a:rPr lang="en-US" smtClean="0"/>
              <a:pPr/>
              <a:t>10/14/2023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DFB3F-F769-4CA9-99F7-21131BB6CFAF}" type="slidenum">
              <a:rPr lang="en-US" smtClean="0"/>
              <a:pPr/>
              <a:t>‹#›</a:t>
            </a:fld>
            <a:endParaRPr lang="en-US"/>
          </a:p>
        </p:txBody>
      </p:sp>
    </p:spTree>
    <p:extLst>
      <p:ext uri="{BB962C8B-B14F-4D97-AF65-F5344CB8AC3E}">
        <p14:creationId xmlns:p14="http://schemas.microsoft.com/office/powerpoint/2010/main" val="2662814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Hello, this </a:t>
            </a:r>
            <a:r>
              <a:rPr lang="en-US"/>
              <a:t>is Mihai </a:t>
            </a:r>
            <a:r>
              <a:rPr lang="en-US" dirty="0"/>
              <a:t>and my student </a:t>
            </a:r>
            <a:r>
              <a:rPr lang="en-US"/>
              <a:t>ID 2244870. </a:t>
            </a:r>
            <a:r>
              <a:rPr lang="en-US" dirty="0"/>
              <a:t>I am now presenting on</a:t>
            </a:r>
            <a:r>
              <a:rPr lang="en-US" baseline="0" dirty="0"/>
              <a:t> </a:t>
            </a:r>
            <a:r>
              <a:rPr lang="en-US" sz="1200" b="1" kern="1200" dirty="0">
                <a:solidFill>
                  <a:schemeClr val="tx1"/>
                </a:solidFill>
                <a:latin typeface="+mn-lt"/>
                <a:ea typeface="+mn-ea"/>
                <a:cs typeface="+mn-cs"/>
              </a:rPr>
              <a:t>The Role and Importance of Quality Service, Hospitality and Guest Services within Waldorf Astoria</a:t>
            </a:r>
            <a:r>
              <a:rPr lang="en-US" dirty="0"/>
              <a:t>. Without delay, let’s get started.</a:t>
            </a:r>
          </a:p>
        </p:txBody>
      </p:sp>
      <p:sp>
        <p:nvSpPr>
          <p:cNvPr id="4" name="Slide Number Placeholder 3"/>
          <p:cNvSpPr>
            <a:spLocks noGrp="1"/>
          </p:cNvSpPr>
          <p:nvPr>
            <p:ph type="sldNum" sz="quarter" idx="5"/>
          </p:nvPr>
        </p:nvSpPr>
        <p:spPr/>
        <p:txBody>
          <a:bodyPr/>
          <a:lstStyle/>
          <a:p>
            <a:fld id="{A16DFB3F-F769-4CA9-99F7-21131BB6CFAF}" type="slidenum">
              <a:rPr lang="en-US" smtClean="0"/>
              <a:pPr/>
              <a:t>1</a:t>
            </a:fld>
            <a:endParaRPr lang="en-US"/>
          </a:p>
        </p:txBody>
      </p:sp>
    </p:spTree>
    <p:extLst>
      <p:ext uri="{BB962C8B-B14F-4D97-AF65-F5344CB8AC3E}">
        <p14:creationId xmlns:p14="http://schemas.microsoft.com/office/powerpoint/2010/main" val="10910535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contents are as follows:</a:t>
            </a:r>
          </a:p>
          <a:p>
            <a:r>
              <a:rPr lang="en-US" dirty="0"/>
              <a:t>Hotel Overview of Waldorf Astoria</a:t>
            </a:r>
          </a:p>
          <a:p>
            <a:r>
              <a:rPr lang="en-US" dirty="0"/>
              <a:t>Waldorf Astoria’s Main Consumers</a:t>
            </a:r>
          </a:p>
          <a:p>
            <a:r>
              <a:rPr lang="en-US" dirty="0"/>
              <a:t>Nature and Scope of Guests Services and Facilities</a:t>
            </a:r>
          </a:p>
          <a:p>
            <a:r>
              <a:rPr lang="en-US" dirty="0"/>
              <a:t>Role of Guests Services and Facilities</a:t>
            </a:r>
          </a:p>
          <a:p>
            <a:r>
              <a:rPr lang="en-US" dirty="0"/>
              <a:t>The Need to Consider the Role and Function of Guest Services</a:t>
            </a:r>
          </a:p>
          <a:p>
            <a:r>
              <a:rPr lang="en-US" dirty="0"/>
              <a:t>The Importance of Hospitality and How Waldorf Astoria exceeds Guest expectation</a:t>
            </a:r>
          </a:p>
          <a:p>
            <a:r>
              <a:rPr lang="en-US" dirty="0"/>
              <a:t>Conclusion</a:t>
            </a:r>
          </a:p>
        </p:txBody>
      </p:sp>
      <p:sp>
        <p:nvSpPr>
          <p:cNvPr id="4" name="Slide Number Placeholder 3"/>
          <p:cNvSpPr>
            <a:spLocks noGrp="1"/>
          </p:cNvSpPr>
          <p:nvPr>
            <p:ph type="sldNum" sz="quarter" idx="5"/>
          </p:nvPr>
        </p:nvSpPr>
        <p:spPr/>
        <p:txBody>
          <a:bodyPr/>
          <a:lstStyle/>
          <a:p>
            <a:fld id="{A16DFB3F-F769-4CA9-99F7-21131BB6CFAF}" type="slidenum">
              <a:rPr lang="en-US" smtClean="0"/>
              <a:pPr/>
              <a:t>2</a:t>
            </a:fld>
            <a:endParaRPr lang="en-US"/>
          </a:p>
        </p:txBody>
      </p:sp>
    </p:spTree>
    <p:extLst>
      <p:ext uri="{BB962C8B-B14F-4D97-AF65-F5344CB8AC3E}">
        <p14:creationId xmlns:p14="http://schemas.microsoft.com/office/powerpoint/2010/main" val="41648862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latin typeface="+mn-lt"/>
                <a:ea typeface="+mn-ea"/>
                <a:cs typeface="+mn-cs"/>
              </a:rPr>
              <a:t>Hotel Overview of Waldorf Astoria</a:t>
            </a:r>
          </a:p>
          <a:p>
            <a:r>
              <a:rPr lang="en-US" sz="1200" kern="1200" dirty="0">
                <a:solidFill>
                  <a:schemeClr val="tx1"/>
                </a:solidFill>
                <a:latin typeface="+mn-lt"/>
                <a:ea typeface="+mn-ea"/>
                <a:cs typeface="+mn-cs"/>
              </a:rPr>
              <a:t>Originally built by William Waldorf Astor and opening to the public in 1893 at the corner of 33rd Street and Fifth Avenue, the Waldorf Hotel is named after its original owner (</a:t>
            </a:r>
            <a:r>
              <a:rPr lang="en-US" sz="1200" kern="1200" dirty="0" err="1">
                <a:solidFill>
                  <a:schemeClr val="tx1"/>
                </a:solidFill>
                <a:latin typeface="+mn-lt"/>
                <a:ea typeface="+mn-ea"/>
                <a:cs typeface="+mn-cs"/>
              </a:rPr>
              <a:t>Walford</a:t>
            </a:r>
            <a:r>
              <a:rPr lang="en-US" sz="1200" kern="1200" dirty="0">
                <a:solidFill>
                  <a:schemeClr val="tx1"/>
                </a:solidFill>
                <a:latin typeface="+mn-lt"/>
                <a:ea typeface="+mn-ea"/>
                <a:cs typeface="+mn-cs"/>
              </a:rPr>
              <a:t>, 2023). John Jacob Astor IV, a cousin and a relative adversary of William's, built a hotel next to the latter's establishment that was taller four years after it was finished. In a bustling metropolis, the Waldorf Astoria is a magnificent retreat. This legendary hotel exudes richness with its timeless beauty and outstanding service. The Waldorf Astoria blends classic charm with modern comforts, drawing from years of history (</a:t>
            </a:r>
            <a:r>
              <a:rPr lang="en-US" sz="1200" kern="1200" dirty="0" err="1">
                <a:solidFill>
                  <a:schemeClr val="tx1"/>
                </a:solidFill>
                <a:latin typeface="+mn-lt"/>
                <a:ea typeface="+mn-ea"/>
                <a:cs typeface="+mn-cs"/>
              </a:rPr>
              <a:t>Walford</a:t>
            </a:r>
            <a:r>
              <a:rPr lang="en-US" sz="1200" kern="1200" dirty="0">
                <a:solidFill>
                  <a:schemeClr val="tx1"/>
                </a:solidFill>
                <a:latin typeface="+mn-lt"/>
                <a:ea typeface="+mn-ea"/>
                <a:cs typeface="+mn-cs"/>
              </a:rPr>
              <a:t>, 2023). A world of refinement and comfort awaits guests in its spacious lobby with crystal chandeliers and marble floors. The hotel's luxurious rooms and suites are designed to satisfy the most discerning tourist. Guests can relax in the spa, dine at the hotel's restaurants, or enjoy city views from the rooftop terrace. The Waldorf Astoria's blend of luxury, convenience, and unsurpassed hospitality makes your stay unforgettable, whether you're here for business or pleasure. Waldorf Astoria has 50 luxury hotels and resorts in prime locations worldwide (</a:t>
            </a:r>
            <a:r>
              <a:rPr lang="en-US" sz="1200" kern="1200" dirty="0" err="1">
                <a:solidFill>
                  <a:schemeClr val="tx1"/>
                </a:solidFill>
                <a:latin typeface="+mn-lt"/>
                <a:ea typeface="+mn-ea"/>
                <a:cs typeface="+mn-cs"/>
              </a:rPr>
              <a:t>Walford</a:t>
            </a:r>
            <a:r>
              <a:rPr lang="en-US" sz="1200" kern="1200" dirty="0">
                <a:solidFill>
                  <a:schemeClr val="tx1"/>
                </a:solidFill>
                <a:latin typeface="+mn-lt"/>
                <a:ea typeface="+mn-ea"/>
                <a:cs typeface="+mn-cs"/>
              </a:rPr>
              <a:t>, 2023). These businesses are in North America, Europe, Asia, and beyond. Waldorf Astoria is a global hospitality leader known for its great service and luxurious experiences, with an annual turnover of over $3.5 billion (</a:t>
            </a:r>
            <a:r>
              <a:rPr lang="en-US" sz="1200" kern="1200" dirty="0" err="1">
                <a:solidFill>
                  <a:schemeClr val="tx1"/>
                </a:solidFill>
                <a:latin typeface="+mn-lt"/>
                <a:ea typeface="+mn-ea"/>
                <a:cs typeface="+mn-cs"/>
              </a:rPr>
              <a:t>Walford</a:t>
            </a:r>
            <a:r>
              <a:rPr lang="en-US" sz="1200" kern="1200" dirty="0">
                <a:solidFill>
                  <a:schemeClr val="tx1"/>
                </a:solidFill>
                <a:latin typeface="+mn-lt"/>
                <a:ea typeface="+mn-ea"/>
                <a:cs typeface="+mn-cs"/>
              </a:rPr>
              <a:t>, 2023).</a:t>
            </a:r>
          </a:p>
          <a:p>
            <a:endParaRPr lang="en-US" dirty="0"/>
          </a:p>
        </p:txBody>
      </p:sp>
      <p:sp>
        <p:nvSpPr>
          <p:cNvPr id="4" name="Slide Number Placeholder 3"/>
          <p:cNvSpPr>
            <a:spLocks noGrp="1"/>
          </p:cNvSpPr>
          <p:nvPr>
            <p:ph type="sldNum" sz="quarter" idx="5"/>
          </p:nvPr>
        </p:nvSpPr>
        <p:spPr/>
        <p:txBody>
          <a:bodyPr/>
          <a:lstStyle/>
          <a:p>
            <a:fld id="{A16DFB3F-F769-4CA9-99F7-21131BB6CFAF}" type="slidenum">
              <a:rPr lang="en-US" smtClean="0"/>
              <a:pPr/>
              <a:t>3</a:t>
            </a:fld>
            <a:endParaRPr lang="en-US"/>
          </a:p>
        </p:txBody>
      </p:sp>
    </p:spTree>
    <p:extLst>
      <p:ext uri="{BB962C8B-B14F-4D97-AF65-F5344CB8AC3E}">
        <p14:creationId xmlns:p14="http://schemas.microsoft.com/office/powerpoint/2010/main" val="24701974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Now, let’s find out</a:t>
            </a:r>
            <a:r>
              <a:rPr lang="en-US" sz="1200" kern="1200" baseline="0" dirty="0">
                <a:solidFill>
                  <a:schemeClr val="tx1"/>
                </a:solidFill>
                <a:effectLst/>
                <a:latin typeface="+mn-lt"/>
                <a:ea typeface="+mn-ea"/>
                <a:cs typeface="+mn-cs"/>
              </a:rPr>
              <a:t> </a:t>
            </a:r>
            <a:r>
              <a:rPr lang="en-US" sz="1200" b="1" kern="1200" dirty="0">
                <a:solidFill>
                  <a:schemeClr val="tx1"/>
                </a:solidFill>
                <a:latin typeface="+mn-lt"/>
                <a:ea typeface="+mn-ea"/>
                <a:cs typeface="+mn-cs"/>
              </a:rPr>
              <a:t>Waldorf Astoria’s Main Consumers</a:t>
            </a:r>
          </a:p>
          <a:p>
            <a:r>
              <a:rPr lang="en-US" sz="1200" b="1" kern="1200" dirty="0">
                <a:solidFill>
                  <a:schemeClr val="tx1"/>
                </a:solidFill>
                <a:latin typeface="+mn-lt"/>
                <a:ea typeface="+mn-ea"/>
                <a:cs typeface="+mn-cs"/>
              </a:rPr>
              <a:t>Wealthy Tourists:</a:t>
            </a:r>
            <a:r>
              <a:rPr lang="en-US" sz="1200" kern="1200" dirty="0">
                <a:solidFill>
                  <a:schemeClr val="tx1"/>
                </a:solidFill>
                <a:latin typeface="+mn-lt"/>
                <a:ea typeface="+mn-ea"/>
                <a:cs typeface="+mn-cs"/>
              </a:rPr>
              <a:t> The iconic Waldorf Astoria in New York City caters to a distinguished clientele. Its main customers are wealthy travelers from throughout the world seeking luxury. These travelers choose the Waldorf Astoria for its prime Manhattan location and luxurious reputation. The luxurious rooms and excellent service make their stay a true New York experience (</a:t>
            </a:r>
            <a:r>
              <a:rPr lang="en-US" sz="1200" kern="1200" dirty="0" err="1">
                <a:solidFill>
                  <a:schemeClr val="tx1"/>
                </a:solidFill>
                <a:latin typeface="+mn-lt"/>
                <a:ea typeface="+mn-ea"/>
                <a:cs typeface="+mn-cs"/>
              </a:rPr>
              <a:t>Bodet</a:t>
            </a:r>
            <a:r>
              <a:rPr lang="en-US" sz="1200" kern="1200" dirty="0">
                <a:solidFill>
                  <a:schemeClr val="tx1"/>
                </a:solidFill>
                <a:latin typeface="+mn-lt"/>
                <a:ea typeface="+mn-ea"/>
                <a:cs typeface="+mn-cs"/>
              </a:rPr>
              <a:t>, </a:t>
            </a:r>
            <a:r>
              <a:rPr lang="en-US" sz="1200" kern="1200" dirty="0" err="1">
                <a:solidFill>
                  <a:schemeClr val="tx1"/>
                </a:solidFill>
                <a:latin typeface="+mn-lt"/>
                <a:ea typeface="+mn-ea"/>
                <a:cs typeface="+mn-cs"/>
              </a:rPr>
              <a:t>Anaba</a:t>
            </a:r>
            <a:r>
              <a:rPr lang="en-US" sz="1200" kern="1200" dirty="0">
                <a:solidFill>
                  <a:schemeClr val="tx1"/>
                </a:solidFill>
                <a:latin typeface="+mn-lt"/>
                <a:ea typeface="+mn-ea"/>
                <a:cs typeface="+mn-cs"/>
              </a:rPr>
              <a:t> and </a:t>
            </a:r>
            <a:r>
              <a:rPr lang="en-US" sz="1200" kern="1200" dirty="0" err="1">
                <a:solidFill>
                  <a:schemeClr val="tx1"/>
                </a:solidFill>
                <a:latin typeface="+mn-lt"/>
                <a:ea typeface="+mn-ea"/>
                <a:cs typeface="+mn-cs"/>
              </a:rPr>
              <a:t>Bouchet</a:t>
            </a:r>
            <a:r>
              <a:rPr lang="en-US" sz="1200" kern="1200" dirty="0">
                <a:solidFill>
                  <a:schemeClr val="tx1"/>
                </a:solidFill>
                <a:latin typeface="+mn-lt"/>
                <a:ea typeface="+mn-ea"/>
                <a:cs typeface="+mn-cs"/>
              </a:rPr>
              <a:t>, 2017).</a:t>
            </a:r>
          </a:p>
          <a:p>
            <a:r>
              <a:rPr lang="en-US" sz="1200" b="1" kern="1200" dirty="0">
                <a:solidFill>
                  <a:schemeClr val="tx1"/>
                </a:solidFill>
                <a:latin typeface="+mn-lt"/>
                <a:ea typeface="+mn-ea"/>
                <a:cs typeface="+mn-cs"/>
              </a:rPr>
              <a:t>Business executives:</a:t>
            </a:r>
            <a:r>
              <a:rPr lang="en-US" sz="1200" kern="1200" dirty="0">
                <a:solidFill>
                  <a:schemeClr val="tx1"/>
                </a:solidFill>
                <a:latin typeface="+mn-lt"/>
                <a:ea typeface="+mn-ea"/>
                <a:cs typeface="+mn-cs"/>
              </a:rPr>
              <a:t> Top CEOs and corporate leaders prefer the Waldorf Astoria. Its luxurious meeting spaces, cutting-edge conference facilities, and concierge services cater to high-stakes meetings, negotiations, and conferences in the city (</a:t>
            </a:r>
            <a:r>
              <a:rPr lang="en-US" sz="1200" kern="1200" dirty="0" err="1">
                <a:solidFill>
                  <a:schemeClr val="tx1"/>
                </a:solidFill>
                <a:latin typeface="+mn-lt"/>
                <a:ea typeface="+mn-ea"/>
                <a:cs typeface="+mn-cs"/>
              </a:rPr>
              <a:t>Peng</a:t>
            </a:r>
            <a:r>
              <a:rPr lang="en-US" sz="1200" kern="1200" dirty="0">
                <a:solidFill>
                  <a:schemeClr val="tx1"/>
                </a:solidFill>
                <a:latin typeface="+mn-lt"/>
                <a:ea typeface="+mn-ea"/>
                <a:cs typeface="+mn-cs"/>
              </a:rPr>
              <a:t> and Chen, 2019). Business travelers love the hotel's seamless blend of luxury and functionality, which ensures competent service.</a:t>
            </a:r>
          </a:p>
          <a:p>
            <a:r>
              <a:rPr lang="en-US" sz="1200" b="1" kern="1200" dirty="0">
                <a:solidFill>
                  <a:schemeClr val="tx1"/>
                </a:solidFill>
                <a:latin typeface="+mn-lt"/>
                <a:ea typeface="+mn-ea"/>
                <a:cs typeface="+mn-cs"/>
              </a:rPr>
              <a:t>Celebrities and Entertainers:</a:t>
            </a:r>
            <a:r>
              <a:rPr lang="en-US" sz="1200" kern="1200" dirty="0">
                <a:solidFill>
                  <a:schemeClr val="tx1"/>
                </a:solidFill>
                <a:latin typeface="+mn-lt"/>
                <a:ea typeface="+mn-ea"/>
                <a:cs typeface="+mn-cs"/>
              </a:rPr>
              <a:t> The Waldorf Astoria has long hosted celebrities and entertainers seeking a discreet but luxurious getaway. Its privacy and exclusivity attract actors, musicians, and other celebrities. The hotel's apartments offer privacy from the public, and its proximity to New York's entertainment scene attracts industry professionals (</a:t>
            </a:r>
            <a:r>
              <a:rPr lang="en-US" sz="1200" kern="1200" dirty="0" err="1">
                <a:solidFill>
                  <a:schemeClr val="tx1"/>
                </a:solidFill>
                <a:latin typeface="+mn-lt"/>
                <a:ea typeface="+mn-ea"/>
                <a:cs typeface="+mn-cs"/>
              </a:rPr>
              <a:t>Denysenko</a:t>
            </a:r>
            <a:r>
              <a:rPr lang="en-US" sz="1200" kern="1200" dirty="0">
                <a:solidFill>
                  <a:schemeClr val="tx1"/>
                </a:solidFill>
                <a:latin typeface="+mn-lt"/>
                <a:ea typeface="+mn-ea"/>
                <a:cs typeface="+mn-cs"/>
              </a:rPr>
              <a:t> and </a:t>
            </a:r>
            <a:r>
              <a:rPr lang="en-US" sz="1200" kern="1200" dirty="0" err="1">
                <a:solidFill>
                  <a:schemeClr val="tx1"/>
                </a:solidFill>
                <a:latin typeface="+mn-lt"/>
                <a:ea typeface="+mn-ea"/>
                <a:cs typeface="+mn-cs"/>
              </a:rPr>
              <a:t>Breus</a:t>
            </a:r>
            <a:r>
              <a:rPr lang="en-US" sz="1200" kern="1200" dirty="0">
                <a:solidFill>
                  <a:schemeClr val="tx1"/>
                </a:solidFill>
                <a:latin typeface="+mn-lt"/>
                <a:ea typeface="+mn-ea"/>
                <a:cs typeface="+mn-cs"/>
              </a:rPr>
              <a:t>, 2020).</a:t>
            </a:r>
          </a:p>
        </p:txBody>
      </p:sp>
      <p:sp>
        <p:nvSpPr>
          <p:cNvPr id="4" name="Slide Number Placeholder 3"/>
          <p:cNvSpPr>
            <a:spLocks noGrp="1"/>
          </p:cNvSpPr>
          <p:nvPr>
            <p:ph type="sldNum" sz="quarter" idx="5"/>
          </p:nvPr>
        </p:nvSpPr>
        <p:spPr/>
        <p:txBody>
          <a:bodyPr/>
          <a:lstStyle/>
          <a:p>
            <a:fld id="{A16DFB3F-F769-4CA9-99F7-21131BB6CFAF}" type="slidenum">
              <a:rPr lang="en-US" smtClean="0"/>
              <a:pPr/>
              <a:t>4</a:t>
            </a:fld>
            <a:endParaRPr lang="en-US"/>
          </a:p>
        </p:txBody>
      </p:sp>
    </p:spTree>
    <p:extLst>
      <p:ext uri="{BB962C8B-B14F-4D97-AF65-F5344CB8AC3E}">
        <p14:creationId xmlns:p14="http://schemas.microsoft.com/office/powerpoint/2010/main" val="15622588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2000" b="1" dirty="0"/>
              <a:t>Government officials and diplomats:</a:t>
            </a:r>
            <a:r>
              <a:rPr lang="en-US" sz="2000" dirty="0"/>
              <a:t> Diplomats, ambassadors, and government officials visiting New York City for international meetings and talks choose the Waldorf Astoria because of its proximity to the UN headquarters (Merlo and de Souza </a:t>
            </a:r>
            <a:r>
              <a:rPr lang="en-US" sz="2000" dirty="0" err="1"/>
              <a:t>João</a:t>
            </a:r>
            <a:r>
              <a:rPr lang="en-US" sz="2000" dirty="0"/>
              <a:t>, 2022). Diplomatic guests can do business in privacy and comfort due to its elegant atmosphere and strict security.</a:t>
            </a:r>
          </a:p>
          <a:p>
            <a:pPr algn="just"/>
            <a:r>
              <a:rPr lang="en-US" sz="2000" b="1" dirty="0"/>
              <a:t>High Society and Socialites:</a:t>
            </a:r>
            <a:r>
              <a:rPr lang="en-US" sz="2000" dirty="0"/>
              <a:t>  The Waldorf Astoria attracts New York's elite. The city's elite attend its galas and parties. It is part of the city's social calendar since its enormous ballrooms and lavish settings provide for dazzling events (</a:t>
            </a:r>
            <a:r>
              <a:rPr lang="en-US" sz="2000" dirty="0" err="1"/>
              <a:t>Murasiranwa</a:t>
            </a:r>
            <a:r>
              <a:rPr lang="en-US" sz="2000" dirty="0"/>
              <a:t>, </a:t>
            </a:r>
            <a:r>
              <a:rPr lang="en-US" sz="2000" dirty="0" err="1"/>
              <a:t>Nield</a:t>
            </a:r>
            <a:r>
              <a:rPr lang="en-US" sz="2000" dirty="0"/>
              <a:t> and Ball, 2020).</a:t>
            </a:r>
          </a:p>
          <a:p>
            <a:pPr algn="just"/>
            <a:r>
              <a:rPr lang="en-US" sz="2000" b="1" dirty="0"/>
              <a:t>Wedding parties:</a:t>
            </a:r>
            <a:r>
              <a:rPr lang="en-US" sz="2000" dirty="0"/>
              <a:t>  A fairytale wedding often takes place at the Waldorf Astoria due to its gorgeous wedding settings and exceptional service. Brides and grooms choose the hotel for its grandeur and attention to detail, which makes weddings spectacular.</a:t>
            </a:r>
          </a:p>
          <a:p>
            <a:pPr marL="539749" lvl="1" indent="-269875" algn="just">
              <a:lnSpc>
                <a:spcPts val="4524"/>
              </a:lnSpc>
            </a:pPr>
            <a:endParaRPr lang="en-US" sz="2800" spc="49" dirty="0">
              <a:solidFill>
                <a:srgbClr val="263F6B"/>
              </a:solidFill>
              <a:latin typeface="Montserrat Extra-Bold"/>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A16DFB3F-F769-4CA9-99F7-21131BB6CFAF}" type="slidenum">
              <a:rPr lang="en-US" smtClean="0"/>
              <a:pPr/>
              <a:t>5</a:t>
            </a:fld>
            <a:endParaRPr lang="en-US"/>
          </a:p>
        </p:txBody>
      </p:sp>
    </p:spTree>
    <p:extLst>
      <p:ext uri="{BB962C8B-B14F-4D97-AF65-F5344CB8AC3E}">
        <p14:creationId xmlns:p14="http://schemas.microsoft.com/office/powerpoint/2010/main" val="15622588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latin typeface="+mn-lt"/>
                <a:ea typeface="+mn-ea"/>
                <a:cs typeface="+mn-cs"/>
              </a:rPr>
              <a:t>Nature and Scope of Guests Services and Facilities</a:t>
            </a:r>
          </a:p>
          <a:p>
            <a:r>
              <a:rPr lang="en-US" sz="1200" kern="1200" dirty="0">
                <a:solidFill>
                  <a:schemeClr val="tx1"/>
                </a:solidFill>
                <a:latin typeface="+mn-lt"/>
                <a:ea typeface="+mn-ea"/>
                <a:cs typeface="+mn-cs"/>
              </a:rPr>
              <a:t>The Waldorf Astoria is known for its top-notch guest services and facilities for discerning guests. A summary of Waldorf Astoria guest services and facilities:</a:t>
            </a:r>
          </a:p>
          <a:p>
            <a:r>
              <a:rPr lang="en-US" sz="1200" b="1" kern="1200" dirty="0">
                <a:solidFill>
                  <a:schemeClr val="tx1"/>
                </a:solidFill>
                <a:latin typeface="+mn-lt"/>
                <a:ea typeface="+mn-ea"/>
                <a:cs typeface="+mn-cs"/>
              </a:rPr>
              <a:t> Luxury Accommodations:</a:t>
            </a:r>
            <a:r>
              <a:rPr lang="en-US" sz="1200" kern="1200" dirty="0">
                <a:solidFill>
                  <a:schemeClr val="tx1"/>
                </a:solidFill>
                <a:latin typeface="+mn-lt"/>
                <a:ea typeface="+mn-ea"/>
                <a:cs typeface="+mn-cs"/>
              </a:rPr>
              <a:t> Guest rooms and suites at the Waldorf Astoria are luxuriously designed and furnished with the best materials and attention to detail. Many rooms have luxury mattresses, marble baths, and city views (</a:t>
            </a:r>
            <a:r>
              <a:rPr lang="en-US" sz="1200" kern="1200" dirty="0" err="1">
                <a:solidFill>
                  <a:schemeClr val="tx1"/>
                </a:solidFill>
                <a:latin typeface="+mn-lt"/>
                <a:ea typeface="+mn-ea"/>
                <a:cs typeface="+mn-cs"/>
              </a:rPr>
              <a:t>Bodet</a:t>
            </a:r>
            <a:r>
              <a:rPr lang="en-US" sz="1200" kern="1200" dirty="0">
                <a:solidFill>
                  <a:schemeClr val="tx1"/>
                </a:solidFill>
                <a:latin typeface="+mn-lt"/>
                <a:ea typeface="+mn-ea"/>
                <a:cs typeface="+mn-cs"/>
              </a:rPr>
              <a:t>, </a:t>
            </a:r>
            <a:r>
              <a:rPr lang="en-US" sz="1200" kern="1200" dirty="0" err="1">
                <a:solidFill>
                  <a:schemeClr val="tx1"/>
                </a:solidFill>
                <a:latin typeface="+mn-lt"/>
                <a:ea typeface="+mn-ea"/>
                <a:cs typeface="+mn-cs"/>
              </a:rPr>
              <a:t>Anaba</a:t>
            </a:r>
            <a:r>
              <a:rPr lang="en-US" sz="1200" kern="1200" dirty="0">
                <a:solidFill>
                  <a:schemeClr val="tx1"/>
                </a:solidFill>
                <a:latin typeface="+mn-lt"/>
                <a:ea typeface="+mn-ea"/>
                <a:cs typeface="+mn-cs"/>
              </a:rPr>
              <a:t> and </a:t>
            </a:r>
            <a:r>
              <a:rPr lang="en-US" sz="1200" kern="1200" dirty="0" err="1">
                <a:solidFill>
                  <a:schemeClr val="tx1"/>
                </a:solidFill>
                <a:latin typeface="+mn-lt"/>
                <a:ea typeface="+mn-ea"/>
                <a:cs typeface="+mn-cs"/>
              </a:rPr>
              <a:t>Bouchet</a:t>
            </a:r>
            <a:r>
              <a:rPr lang="en-US" sz="1200" kern="1200" dirty="0">
                <a:solidFill>
                  <a:schemeClr val="tx1"/>
                </a:solidFill>
                <a:latin typeface="+mn-lt"/>
                <a:ea typeface="+mn-ea"/>
                <a:cs typeface="+mn-cs"/>
              </a:rPr>
              <a:t>, 2017).</a:t>
            </a:r>
          </a:p>
          <a:p>
            <a:r>
              <a:rPr lang="en-US" sz="1200" b="1" kern="1200" dirty="0">
                <a:solidFill>
                  <a:schemeClr val="tx1"/>
                </a:solidFill>
                <a:latin typeface="+mn-lt"/>
                <a:ea typeface="+mn-ea"/>
                <a:cs typeface="+mn-cs"/>
              </a:rPr>
              <a:t>Dining Excellence:</a:t>
            </a:r>
            <a:r>
              <a:rPr lang="en-US" sz="1200" kern="1200" dirty="0">
                <a:solidFill>
                  <a:schemeClr val="tx1"/>
                </a:solidFill>
                <a:latin typeface="+mn-lt"/>
                <a:ea typeface="+mn-ea"/>
                <a:cs typeface="+mn-cs"/>
              </a:rPr>
              <a:t> The hotel has many fine dining alternatives. The elegant Peacock Alley delivers gourmet food, while other restaurants serve steaks and international cuisine. Guests who prefer dining in their suites can order room service 24/7.</a:t>
            </a:r>
          </a:p>
          <a:p>
            <a:r>
              <a:rPr lang="en-US" sz="1200" kern="1200" dirty="0">
                <a:solidFill>
                  <a:schemeClr val="tx1"/>
                </a:solidFill>
                <a:latin typeface="+mn-lt"/>
                <a:ea typeface="+mn-ea"/>
                <a:cs typeface="+mn-cs"/>
              </a:rPr>
              <a:t> </a:t>
            </a:r>
            <a:r>
              <a:rPr lang="en-US" sz="1200" b="1" kern="1200" dirty="0">
                <a:solidFill>
                  <a:schemeClr val="tx1"/>
                </a:solidFill>
                <a:latin typeface="+mn-lt"/>
                <a:ea typeface="+mn-ea"/>
                <a:cs typeface="+mn-cs"/>
              </a:rPr>
              <a:t>Spa and Wellness:</a:t>
            </a:r>
            <a:r>
              <a:rPr lang="en-US" sz="1200" kern="1200" dirty="0">
                <a:solidFill>
                  <a:schemeClr val="tx1"/>
                </a:solidFill>
                <a:latin typeface="+mn-lt"/>
                <a:ea typeface="+mn-ea"/>
                <a:cs typeface="+mn-cs"/>
              </a:rPr>
              <a:t> A magnificent spa and wellness center of the Waldorf Astoria offers massages, facials, and other revitalizing treatments. The fitness center has modern equipment and personal trainers to help customers stay healthy (Jones, 2022).</a:t>
            </a:r>
          </a:p>
          <a:p>
            <a:r>
              <a:rPr lang="en-US" sz="1200" kern="1200" dirty="0">
                <a:solidFill>
                  <a:schemeClr val="tx1"/>
                </a:solidFill>
                <a:latin typeface="+mn-lt"/>
                <a:ea typeface="+mn-ea"/>
                <a:cs typeface="+mn-cs"/>
              </a:rPr>
              <a:t> </a:t>
            </a:r>
            <a:r>
              <a:rPr lang="en-US" sz="1200" b="1" kern="1200" dirty="0">
                <a:solidFill>
                  <a:schemeClr val="tx1"/>
                </a:solidFill>
                <a:latin typeface="+mn-lt"/>
                <a:ea typeface="+mn-ea"/>
                <a:cs typeface="+mn-cs"/>
              </a:rPr>
              <a:t>Concierge Services: </a:t>
            </a:r>
            <a:r>
              <a:rPr lang="en-US" sz="1200" kern="1200" dirty="0">
                <a:solidFill>
                  <a:schemeClr val="tx1"/>
                </a:solidFill>
                <a:latin typeface="+mn-lt"/>
                <a:ea typeface="+mn-ea"/>
                <a:cs typeface="+mn-cs"/>
              </a:rPr>
              <a:t>The hotel's concierge team helps visitors book great meals, Broadway tickets, and transportation. They help guests plan and enjoy their New York City stay.</a:t>
            </a:r>
          </a:p>
          <a:p>
            <a:r>
              <a:rPr lang="en-US" sz="1200" b="1" kern="1200" dirty="0">
                <a:solidFill>
                  <a:schemeClr val="tx1"/>
                </a:solidFill>
                <a:latin typeface="+mn-lt"/>
                <a:ea typeface="+mn-ea"/>
                <a:cs typeface="+mn-cs"/>
              </a:rPr>
              <a:t>Meeting and event spaces:</a:t>
            </a:r>
            <a:r>
              <a:rPr lang="en-US" sz="1200" kern="1200" dirty="0">
                <a:solidFill>
                  <a:schemeClr val="tx1"/>
                </a:solidFill>
                <a:latin typeface="+mn-lt"/>
                <a:ea typeface="+mn-ea"/>
                <a:cs typeface="+mn-cs"/>
              </a:rPr>
              <a:t> The Waldorf Astoria has huge ballrooms, boardrooms, and exquisite salons for events. Professional event planners help </a:t>
            </a:r>
            <a:r>
              <a:rPr lang="en-US" sz="1200" kern="1200" dirty="0" err="1">
                <a:solidFill>
                  <a:schemeClr val="tx1"/>
                </a:solidFill>
                <a:latin typeface="+mn-lt"/>
                <a:ea typeface="+mn-ea"/>
                <a:cs typeface="+mn-cs"/>
              </a:rPr>
              <a:t>organise</a:t>
            </a:r>
            <a:r>
              <a:rPr lang="en-US" sz="1200" kern="1200" dirty="0">
                <a:solidFill>
                  <a:schemeClr val="tx1"/>
                </a:solidFill>
                <a:latin typeface="+mn-lt"/>
                <a:ea typeface="+mn-ea"/>
                <a:cs typeface="+mn-cs"/>
              </a:rPr>
              <a:t> weddings, corporate meetings, seminars, and social gatherings at these sites (</a:t>
            </a:r>
            <a:r>
              <a:rPr lang="en-US" sz="1200" kern="1200" dirty="0" err="1">
                <a:solidFill>
                  <a:schemeClr val="tx1"/>
                </a:solidFill>
                <a:latin typeface="+mn-lt"/>
                <a:ea typeface="+mn-ea"/>
                <a:cs typeface="+mn-cs"/>
              </a:rPr>
              <a:t>Peng</a:t>
            </a:r>
            <a:r>
              <a:rPr lang="en-US" sz="1200" kern="1200" dirty="0">
                <a:solidFill>
                  <a:schemeClr val="tx1"/>
                </a:solidFill>
                <a:latin typeface="+mn-lt"/>
                <a:ea typeface="+mn-ea"/>
                <a:cs typeface="+mn-cs"/>
              </a:rPr>
              <a:t> and Chen, 2019).</a:t>
            </a:r>
          </a:p>
          <a:p>
            <a:endParaRPr lang="en-US" dirty="0"/>
          </a:p>
        </p:txBody>
      </p:sp>
      <p:sp>
        <p:nvSpPr>
          <p:cNvPr id="4" name="Slide Number Placeholder 3"/>
          <p:cNvSpPr>
            <a:spLocks noGrp="1"/>
          </p:cNvSpPr>
          <p:nvPr>
            <p:ph type="sldNum" sz="quarter" idx="5"/>
          </p:nvPr>
        </p:nvSpPr>
        <p:spPr/>
        <p:txBody>
          <a:bodyPr/>
          <a:lstStyle/>
          <a:p>
            <a:fld id="{A16DFB3F-F769-4CA9-99F7-21131BB6CFAF}" type="slidenum">
              <a:rPr lang="en-US" smtClean="0"/>
              <a:pPr/>
              <a:t>6</a:t>
            </a:fld>
            <a:endParaRPr lang="en-US"/>
          </a:p>
        </p:txBody>
      </p:sp>
    </p:spTree>
    <p:extLst>
      <p:ext uri="{BB962C8B-B14F-4D97-AF65-F5344CB8AC3E}">
        <p14:creationId xmlns:p14="http://schemas.microsoft.com/office/powerpoint/2010/main" val="28349930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latin typeface="+mn-lt"/>
                <a:ea typeface="+mn-ea"/>
                <a:cs typeface="+mn-cs"/>
              </a:rPr>
              <a:t>Business Services:</a:t>
            </a:r>
            <a:r>
              <a:rPr lang="en-US" sz="1200" kern="1200" dirty="0">
                <a:solidFill>
                  <a:schemeClr val="tx1"/>
                </a:solidFill>
                <a:latin typeface="+mn-lt"/>
                <a:ea typeface="+mn-ea"/>
                <a:cs typeface="+mn-cs"/>
              </a:rPr>
              <a:t> Business travelers can use the hotel's high-speed internet, audiovisual equipment rental, and well-equipped business center. It helps corporate guests work smoothly.</a:t>
            </a:r>
          </a:p>
          <a:p>
            <a:r>
              <a:rPr lang="en-US" sz="1200" b="1" kern="1200" dirty="0">
                <a:solidFill>
                  <a:schemeClr val="tx1"/>
                </a:solidFill>
                <a:latin typeface="+mn-lt"/>
                <a:ea typeface="+mn-ea"/>
                <a:cs typeface="+mn-cs"/>
              </a:rPr>
              <a:t>Transportation:</a:t>
            </a:r>
            <a:r>
              <a:rPr lang="en-US" sz="1200" kern="1200" dirty="0">
                <a:solidFill>
                  <a:schemeClr val="tx1"/>
                </a:solidFill>
                <a:latin typeface="+mn-lt"/>
                <a:ea typeface="+mn-ea"/>
                <a:cs typeface="+mn-cs"/>
              </a:rPr>
              <a:t> The Waldorf Astoria provides limousine services, airport transfers, and valet parking to help guests traverse the city (Merlo and Souza </a:t>
            </a:r>
            <a:r>
              <a:rPr lang="en-US" sz="1200" kern="1200" dirty="0" err="1">
                <a:solidFill>
                  <a:schemeClr val="tx1"/>
                </a:solidFill>
                <a:latin typeface="+mn-lt"/>
                <a:ea typeface="+mn-ea"/>
                <a:cs typeface="+mn-cs"/>
              </a:rPr>
              <a:t>João</a:t>
            </a:r>
            <a:r>
              <a:rPr lang="en-US" sz="1200" kern="1200" dirty="0">
                <a:solidFill>
                  <a:schemeClr val="tx1"/>
                </a:solidFill>
                <a:latin typeface="+mn-lt"/>
                <a:ea typeface="+mn-ea"/>
                <a:cs typeface="+mn-cs"/>
              </a:rPr>
              <a:t>, 2022). The hotel's Manhattan location puts public transportation and major attractions within reach.</a:t>
            </a:r>
          </a:p>
          <a:p>
            <a:r>
              <a:rPr lang="en-US" sz="1200" b="1" kern="1200" dirty="0">
                <a:solidFill>
                  <a:schemeClr val="tx1"/>
                </a:solidFill>
                <a:latin typeface="+mn-lt"/>
                <a:ea typeface="+mn-ea"/>
                <a:cs typeface="+mn-cs"/>
              </a:rPr>
              <a:t>Privacy and security:</a:t>
            </a:r>
            <a:r>
              <a:rPr lang="en-US" sz="1200" kern="1200" dirty="0">
                <a:solidFill>
                  <a:schemeClr val="tx1"/>
                </a:solidFill>
                <a:latin typeface="+mn-lt"/>
                <a:ea typeface="+mn-ea"/>
                <a:cs typeface="+mn-cs"/>
              </a:rPr>
              <a:t> The hotel prioritizes security and privacy, guaranteeing that officials and celebrities may relax. Secure safeguards are discreet yet effective (</a:t>
            </a:r>
            <a:r>
              <a:rPr lang="en-US" sz="1200" kern="1200" dirty="0" err="1">
                <a:solidFill>
                  <a:schemeClr val="tx1"/>
                </a:solidFill>
                <a:latin typeface="+mn-lt"/>
                <a:ea typeface="+mn-ea"/>
                <a:cs typeface="+mn-cs"/>
              </a:rPr>
              <a:t>Ramanathan</a:t>
            </a:r>
            <a:r>
              <a:rPr lang="en-US" sz="1200" kern="1200" dirty="0">
                <a:solidFill>
                  <a:schemeClr val="tx1"/>
                </a:solidFill>
                <a:latin typeface="+mn-lt"/>
                <a:ea typeface="+mn-ea"/>
                <a:cs typeface="+mn-cs"/>
              </a:rPr>
              <a:t>, 2021).</a:t>
            </a:r>
          </a:p>
          <a:p>
            <a:r>
              <a:rPr lang="en-US" sz="1200" b="1" kern="1200" dirty="0">
                <a:solidFill>
                  <a:schemeClr val="tx1"/>
                </a:solidFill>
                <a:latin typeface="+mn-lt"/>
                <a:ea typeface="+mn-ea"/>
                <a:cs typeface="+mn-cs"/>
              </a:rPr>
              <a:t>Culture and entertainment partnerships:</a:t>
            </a:r>
            <a:r>
              <a:rPr lang="en-US" sz="1200" kern="1200" dirty="0">
                <a:solidFill>
                  <a:schemeClr val="tx1"/>
                </a:solidFill>
                <a:latin typeface="+mn-lt"/>
                <a:ea typeface="+mn-ea"/>
                <a:cs typeface="+mn-cs"/>
              </a:rPr>
              <a:t> The Waldorf Astoria partners with New York City museums and theaters to provide guests special tours and early access to famous plays.</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A16DFB3F-F769-4CA9-99F7-21131BB6CFAF}" type="slidenum">
              <a:rPr lang="en-US" smtClean="0"/>
              <a:pPr/>
              <a:t>7</a:t>
            </a:fld>
            <a:endParaRPr lang="en-US"/>
          </a:p>
        </p:txBody>
      </p:sp>
    </p:spTree>
    <p:extLst>
      <p:ext uri="{BB962C8B-B14F-4D97-AF65-F5344CB8AC3E}">
        <p14:creationId xmlns:p14="http://schemas.microsoft.com/office/powerpoint/2010/main" val="15622588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this slide, I am going to describe</a:t>
            </a:r>
            <a:r>
              <a:rPr lang="en-US" sz="1200" kern="1200" baseline="0" dirty="0">
                <a:solidFill>
                  <a:schemeClr val="tx1"/>
                </a:solidFill>
                <a:effectLst/>
                <a:latin typeface="+mn-lt"/>
                <a:ea typeface="+mn-ea"/>
                <a:cs typeface="+mn-cs"/>
              </a:rPr>
              <a:t> </a:t>
            </a:r>
            <a:r>
              <a:rPr lang="en-US" sz="1200" b="1" dirty="0">
                <a:solidFill>
                  <a:schemeClr val="bg1"/>
                </a:solidFill>
              </a:rPr>
              <a:t>Role of Guests Services and Facilities</a:t>
            </a:r>
          </a:p>
          <a:p>
            <a:r>
              <a:rPr lang="en-US" sz="1200" b="1" kern="1200" dirty="0">
                <a:solidFill>
                  <a:schemeClr val="tx1"/>
                </a:solidFill>
                <a:effectLst/>
                <a:latin typeface="+mn-lt"/>
                <a:ea typeface="+mn-ea"/>
                <a:cs typeface="+mn-cs"/>
              </a:rPr>
              <a:t>Role of Guest Services and Facilities</a:t>
            </a:r>
          </a:p>
          <a:p>
            <a:r>
              <a:rPr lang="en-US" sz="1200" kern="1200" dirty="0">
                <a:solidFill>
                  <a:schemeClr val="tx1"/>
                </a:solidFill>
                <a:effectLst/>
                <a:latin typeface="+mn-lt"/>
                <a:ea typeface="+mn-ea"/>
                <a:cs typeface="+mn-cs"/>
              </a:rPr>
              <a:t>Guest services and facilities at hotels like the Waldorf Astoria are crucial to a pleasant and comfortable stay. Services and facilities play these crucial roles:</a:t>
            </a:r>
          </a:p>
          <a:p>
            <a:r>
              <a:rPr lang="en-US" sz="1200" b="1" kern="1200" dirty="0">
                <a:solidFill>
                  <a:schemeClr val="tx1"/>
                </a:solidFill>
                <a:effectLst/>
                <a:latin typeface="+mn-lt"/>
                <a:ea typeface="+mn-ea"/>
                <a:cs typeface="+mn-cs"/>
              </a:rPr>
              <a:t>Enhancing Guest Experience:</a:t>
            </a:r>
            <a:r>
              <a:rPr lang="en-US" sz="1200" kern="1200" dirty="0">
                <a:solidFill>
                  <a:schemeClr val="tx1"/>
                </a:solidFill>
                <a:effectLst/>
                <a:latin typeface="+mn-lt"/>
                <a:ea typeface="+mn-ea"/>
                <a:cs typeface="+mn-cs"/>
              </a:rPr>
              <a:t>  Guest services and facilities offered by Waldorf Astoria aim to improve the guest experience. They want guests to feel welcome, pampered, and catered to during their stay, making their stay unforgettable.</a:t>
            </a:r>
          </a:p>
          <a:p>
            <a:r>
              <a:rPr lang="en-US" sz="1200" b="1" kern="1200" dirty="0">
                <a:solidFill>
                  <a:schemeClr val="tx1"/>
                </a:solidFill>
                <a:effectLst/>
                <a:latin typeface="+mn-lt"/>
                <a:ea typeface="+mn-ea"/>
                <a:cs typeface="+mn-cs"/>
              </a:rPr>
              <a:t>Meeting Diverse Needs:</a:t>
            </a:r>
            <a:r>
              <a:rPr lang="en-US" sz="1200" kern="1200" dirty="0">
                <a:solidFill>
                  <a:schemeClr val="tx1"/>
                </a:solidFill>
                <a:effectLst/>
                <a:latin typeface="+mn-lt"/>
                <a:ea typeface="+mn-ea"/>
                <a:cs typeface="+mn-cs"/>
              </a:rPr>
              <a:t> Waldorf Astoria hotels serve diverse clients with different needs and tastes. Guest services and facilities are tailored to leisure travellers, business leaders, and couples commemorating special occasions (</a:t>
            </a:r>
            <a:r>
              <a:rPr lang="en-US" sz="1200" kern="1200" dirty="0" err="1">
                <a:solidFill>
                  <a:schemeClr val="tx1"/>
                </a:solidFill>
                <a:effectLst/>
                <a:latin typeface="+mn-lt"/>
                <a:ea typeface="+mn-ea"/>
                <a:cs typeface="+mn-cs"/>
              </a:rPr>
              <a:t>Murasiranwa</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Nield</a:t>
            </a:r>
            <a:r>
              <a:rPr lang="en-US" sz="1200" kern="1200" dirty="0">
                <a:solidFill>
                  <a:schemeClr val="tx1"/>
                </a:solidFill>
                <a:effectLst/>
                <a:latin typeface="+mn-lt"/>
                <a:ea typeface="+mn-ea"/>
                <a:cs typeface="+mn-cs"/>
              </a:rPr>
              <a:t> and Ball, 2020). The hotel meets visitors' different needs by offering a variety of services and amenities.</a:t>
            </a:r>
          </a:p>
          <a:p>
            <a:r>
              <a:rPr lang="en-US" sz="1200" b="1" kern="1200" dirty="0">
                <a:solidFill>
                  <a:schemeClr val="tx1"/>
                </a:solidFill>
                <a:effectLst/>
                <a:latin typeface="+mn-lt"/>
                <a:ea typeface="+mn-ea"/>
                <a:cs typeface="+mn-cs"/>
              </a:rPr>
              <a:t>Ensuring Comfort and Convenience: </a:t>
            </a:r>
            <a:r>
              <a:rPr lang="en-US" sz="1200" kern="1200" dirty="0">
                <a:solidFill>
                  <a:schemeClr val="tx1"/>
                </a:solidFill>
                <a:effectLst/>
                <a:latin typeface="+mn-lt"/>
                <a:ea typeface="+mn-ea"/>
                <a:cs typeface="+mn-cs"/>
              </a:rPr>
              <a:t>Comfort and convenience are key in hospitality. Guest comfort and convenience in Waldorf Astoria are enhanced by well-appointed rooms, comfortable bedding, superb dining, and fast transit.</a:t>
            </a:r>
          </a:p>
          <a:p>
            <a:r>
              <a:rPr lang="en-US" sz="1200" b="1" kern="1200" dirty="0">
                <a:solidFill>
                  <a:schemeClr val="tx1"/>
                </a:solidFill>
                <a:effectLst/>
                <a:latin typeface="+mn-lt"/>
                <a:ea typeface="+mn-ea"/>
                <a:cs typeface="+mn-cs"/>
              </a:rPr>
              <a:t>Providing Personalization:</a:t>
            </a:r>
            <a:r>
              <a:rPr lang="en-US" sz="1200" kern="1200" dirty="0">
                <a:solidFill>
                  <a:schemeClr val="tx1"/>
                </a:solidFill>
                <a:effectLst/>
                <a:latin typeface="+mn-lt"/>
                <a:ea typeface="+mn-ea"/>
                <a:cs typeface="+mn-cs"/>
              </a:rPr>
              <a:t> The Waldorf Astoria, like other premium hotels, emphasizes customized service. Guest services are crucial to understanding guest preferences and </a:t>
            </a:r>
            <a:r>
              <a:rPr lang="en-US" sz="1200" kern="1200" dirty="0" err="1">
                <a:solidFill>
                  <a:schemeClr val="tx1"/>
                </a:solidFill>
                <a:effectLst/>
                <a:latin typeface="+mn-lt"/>
                <a:ea typeface="+mn-ea"/>
                <a:cs typeface="+mn-cs"/>
              </a:rPr>
              <a:t>customising</a:t>
            </a:r>
            <a:r>
              <a:rPr lang="en-US" sz="1200" kern="1200" dirty="0">
                <a:solidFill>
                  <a:schemeClr val="tx1"/>
                </a:solidFill>
                <a:effectLst/>
                <a:latin typeface="+mn-lt"/>
                <a:ea typeface="+mn-ea"/>
                <a:cs typeface="+mn-cs"/>
              </a:rPr>
              <a:t> the experience. This includes providing accommodation amenities, personalized meal recommendations, or unique requests.</a:t>
            </a:r>
          </a:p>
          <a:p>
            <a:r>
              <a:rPr lang="en-US" sz="1200" b="1" kern="1200" dirty="0">
                <a:solidFill>
                  <a:schemeClr val="tx1"/>
                </a:solidFill>
                <a:effectLst/>
                <a:latin typeface="+mn-lt"/>
                <a:ea typeface="+mn-ea"/>
                <a:cs typeface="+mn-cs"/>
              </a:rPr>
              <a:t>Creating a Memorable Stay:</a:t>
            </a:r>
            <a:r>
              <a:rPr lang="en-US" sz="1200" kern="1200" dirty="0">
                <a:solidFill>
                  <a:schemeClr val="tx1"/>
                </a:solidFill>
                <a:effectLst/>
                <a:latin typeface="+mn-lt"/>
                <a:ea typeface="+mn-ea"/>
                <a:cs typeface="+mn-cs"/>
              </a:rPr>
              <a:t> Excellent guest services and facilities offered by Waldorf Astoria seek to make guests' stays unforgettable. From warm greetings to thoughtful gestures and surprises, hotels aim to make guests feel unique and build memories (</a:t>
            </a:r>
            <a:r>
              <a:rPr lang="en-US" sz="1200" kern="1200" dirty="0" err="1">
                <a:solidFill>
                  <a:schemeClr val="tx1"/>
                </a:solidFill>
                <a:effectLst/>
                <a:latin typeface="+mn-lt"/>
                <a:ea typeface="+mn-ea"/>
                <a:cs typeface="+mn-cs"/>
              </a:rPr>
              <a:t>Bodet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Anaba</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Bouchet</a:t>
            </a:r>
            <a:r>
              <a:rPr lang="en-US" sz="1200" kern="1200" dirty="0">
                <a:solidFill>
                  <a:schemeClr val="tx1"/>
                </a:solidFill>
                <a:effectLst/>
                <a:latin typeface="+mn-lt"/>
                <a:ea typeface="+mn-ea"/>
                <a:cs typeface="+mn-cs"/>
              </a:rPr>
              <a:t>, 2017).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dirty="0">
              <a:solidFill>
                <a:schemeClr val="bg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A16DFB3F-F769-4CA9-99F7-21131BB6CFAF}" type="slidenum">
              <a:rPr lang="en-US" smtClean="0"/>
              <a:pPr/>
              <a:t>8</a:t>
            </a:fld>
            <a:endParaRPr lang="en-US"/>
          </a:p>
        </p:txBody>
      </p:sp>
    </p:spTree>
    <p:extLst>
      <p:ext uri="{BB962C8B-B14F-4D97-AF65-F5344CB8AC3E}">
        <p14:creationId xmlns:p14="http://schemas.microsoft.com/office/powerpoint/2010/main" val="17276598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latin typeface="+mn-lt"/>
                <a:ea typeface="+mn-ea"/>
                <a:cs typeface="+mn-cs"/>
              </a:rPr>
              <a:t>Supporting Special Events:</a:t>
            </a:r>
            <a:r>
              <a:rPr lang="en-US" sz="1200" kern="1200" dirty="0">
                <a:solidFill>
                  <a:schemeClr val="tx1"/>
                </a:solidFill>
                <a:latin typeface="+mn-lt"/>
                <a:ea typeface="+mn-ea"/>
                <a:cs typeface="+mn-cs"/>
              </a:rPr>
              <a:t> Guest services and facilities offered by Waldorf Astoria help guests holding weddings, conferences, and celebrations at the hotel succeed by providing support and amenities. Event planning, food, and conference technical assistance are included.</a:t>
            </a:r>
          </a:p>
          <a:p>
            <a:r>
              <a:rPr lang="en-US" sz="1200" b="1" kern="1200" dirty="0">
                <a:solidFill>
                  <a:schemeClr val="tx1"/>
                </a:solidFill>
                <a:latin typeface="+mn-lt"/>
                <a:ea typeface="+mn-ea"/>
                <a:cs typeface="+mn-cs"/>
              </a:rPr>
              <a:t>Ensuring Safety and Security: </a:t>
            </a:r>
            <a:r>
              <a:rPr lang="en-US" sz="1200" kern="1200" dirty="0">
                <a:solidFill>
                  <a:schemeClr val="tx1"/>
                </a:solidFill>
                <a:latin typeface="+mn-lt"/>
                <a:ea typeface="+mn-ea"/>
                <a:cs typeface="+mn-cs"/>
              </a:rPr>
              <a:t>To give guests peace of mind, guest services include security and safety. Secure access, surveillance, and emergency-trained staff are included (</a:t>
            </a:r>
            <a:r>
              <a:rPr lang="en-US" sz="1200" kern="1200" dirty="0" err="1">
                <a:solidFill>
                  <a:schemeClr val="tx1"/>
                </a:solidFill>
                <a:latin typeface="+mn-lt"/>
                <a:ea typeface="+mn-ea"/>
                <a:cs typeface="+mn-cs"/>
              </a:rPr>
              <a:t>Ramanathan</a:t>
            </a:r>
            <a:r>
              <a:rPr lang="en-US" sz="1200" kern="1200" dirty="0">
                <a:solidFill>
                  <a:schemeClr val="tx1"/>
                </a:solidFill>
                <a:latin typeface="+mn-lt"/>
                <a:ea typeface="+mn-ea"/>
                <a:cs typeface="+mn-cs"/>
              </a:rPr>
              <a:t>, 2021).</a:t>
            </a:r>
          </a:p>
          <a:p>
            <a:r>
              <a:rPr lang="en-US" sz="1200" b="1" kern="1200" dirty="0">
                <a:solidFill>
                  <a:schemeClr val="tx1"/>
                </a:solidFill>
                <a:latin typeface="+mn-lt"/>
                <a:ea typeface="+mn-ea"/>
                <a:cs typeface="+mn-cs"/>
              </a:rPr>
              <a:t>Enhancing Business Travel: </a:t>
            </a:r>
            <a:r>
              <a:rPr lang="en-US" sz="1200" kern="1200" dirty="0">
                <a:solidFill>
                  <a:schemeClr val="tx1"/>
                </a:solidFill>
                <a:latin typeface="+mn-lt"/>
                <a:ea typeface="+mn-ea"/>
                <a:cs typeface="+mn-cs"/>
              </a:rPr>
              <a:t>Guest services offered by Waldorf Astoria boost business travelers' productivity and efficiency. Business amenities include well-equipped business centers, high-speed internet, and concierge services (</a:t>
            </a:r>
            <a:r>
              <a:rPr lang="en-US" sz="1200" kern="1200" dirty="0" err="1">
                <a:solidFill>
                  <a:schemeClr val="tx1"/>
                </a:solidFill>
                <a:latin typeface="+mn-lt"/>
                <a:ea typeface="+mn-ea"/>
                <a:cs typeface="+mn-cs"/>
              </a:rPr>
              <a:t>Peng</a:t>
            </a:r>
            <a:r>
              <a:rPr lang="en-US" sz="1200" kern="1200" dirty="0">
                <a:solidFill>
                  <a:schemeClr val="tx1"/>
                </a:solidFill>
                <a:latin typeface="+mn-lt"/>
                <a:ea typeface="+mn-ea"/>
                <a:cs typeface="+mn-cs"/>
              </a:rPr>
              <a:t> and Chen, 2019).</a:t>
            </a:r>
          </a:p>
          <a:p>
            <a:r>
              <a:rPr lang="en-US" sz="1200" b="1" kern="1200" dirty="0">
                <a:solidFill>
                  <a:schemeClr val="tx1"/>
                </a:solidFill>
                <a:latin typeface="+mn-lt"/>
                <a:ea typeface="+mn-ea"/>
                <a:cs typeface="+mn-cs"/>
              </a:rPr>
              <a:t>Promoting Loyalty and Repeat Business:</a:t>
            </a:r>
            <a:r>
              <a:rPr lang="en-US" sz="1200" kern="1200" dirty="0">
                <a:solidFill>
                  <a:schemeClr val="tx1"/>
                </a:solidFill>
                <a:latin typeface="+mn-lt"/>
                <a:ea typeface="+mn-ea"/>
                <a:cs typeface="+mn-cs"/>
              </a:rPr>
              <a:t> Guest pleasure and loyalty often result from excellent service and facilities offered by Waldorf Astoria. Happy customers return and recommend the hotel, boosting its long-term prosperity (Watson, 2018).</a:t>
            </a:r>
          </a:p>
          <a:p>
            <a:r>
              <a:rPr lang="en-US" sz="1200" b="1" kern="1200" dirty="0">
                <a:solidFill>
                  <a:schemeClr val="tx1"/>
                </a:solidFill>
                <a:latin typeface="+mn-lt"/>
                <a:ea typeface="+mn-ea"/>
                <a:cs typeface="+mn-cs"/>
              </a:rPr>
              <a:t>Differentiating the Brand:</a:t>
            </a:r>
            <a:r>
              <a:rPr lang="en-US" sz="1200" kern="1200" dirty="0">
                <a:solidFill>
                  <a:schemeClr val="tx1"/>
                </a:solidFill>
                <a:latin typeface="+mn-lt"/>
                <a:ea typeface="+mn-ea"/>
                <a:cs typeface="+mn-cs"/>
              </a:rPr>
              <a:t> Quality and distinctive guest services and facilities offered by Waldorf Astoria set a hotel apart in the competitive hospitality business. Luxury hotels like the Waldorf Astoria are noted for their magnificence and individual service.</a:t>
            </a:r>
          </a:p>
        </p:txBody>
      </p:sp>
      <p:sp>
        <p:nvSpPr>
          <p:cNvPr id="4" name="Slide Number Placeholder 3"/>
          <p:cNvSpPr>
            <a:spLocks noGrp="1"/>
          </p:cNvSpPr>
          <p:nvPr>
            <p:ph type="sldNum" sz="quarter" idx="5"/>
          </p:nvPr>
        </p:nvSpPr>
        <p:spPr/>
        <p:txBody>
          <a:bodyPr/>
          <a:lstStyle/>
          <a:p>
            <a:fld id="{A16DFB3F-F769-4CA9-99F7-21131BB6CFAF}" type="slidenum">
              <a:rPr lang="en-US" smtClean="0"/>
              <a:pPr/>
              <a:t>9</a:t>
            </a:fld>
            <a:endParaRPr lang="en-US"/>
          </a:p>
        </p:txBody>
      </p:sp>
    </p:spTree>
    <p:extLst>
      <p:ext uri="{BB962C8B-B14F-4D97-AF65-F5344CB8AC3E}">
        <p14:creationId xmlns:p14="http://schemas.microsoft.com/office/powerpoint/2010/main" val="36275648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latin typeface="+mn-lt"/>
                <a:ea typeface="+mn-ea"/>
                <a:cs typeface="+mn-cs"/>
              </a:rPr>
              <a:t>The Need to Consider the Role and Function of Guest Services</a:t>
            </a:r>
          </a:p>
          <a:p>
            <a:r>
              <a:rPr lang="en-US" sz="1200" kern="1200" dirty="0">
                <a:solidFill>
                  <a:schemeClr val="tx1"/>
                </a:solidFill>
                <a:latin typeface="+mn-lt"/>
                <a:ea typeface="+mn-ea"/>
                <a:cs typeface="+mn-cs"/>
              </a:rPr>
              <a:t>Due to the Waldorf Astoria's dedication to elegance and hospitality, guest services must be understood. Waldorf Astoria is known for its elegance and sophistication, and guest services are its foundation. Guest services are Waldorf Astoria's top priority for a memorable stay (Merlo and Souza </a:t>
            </a:r>
            <a:r>
              <a:rPr lang="en-US" sz="1200" kern="1200" dirty="0" err="1">
                <a:solidFill>
                  <a:schemeClr val="tx1"/>
                </a:solidFill>
                <a:latin typeface="+mn-lt"/>
                <a:ea typeface="+mn-ea"/>
                <a:cs typeface="+mn-cs"/>
              </a:rPr>
              <a:t>João</a:t>
            </a:r>
            <a:r>
              <a:rPr lang="en-US" sz="1200" kern="1200" dirty="0">
                <a:solidFill>
                  <a:schemeClr val="tx1"/>
                </a:solidFill>
                <a:latin typeface="+mn-lt"/>
                <a:ea typeface="+mn-ea"/>
                <a:cs typeface="+mn-cs"/>
              </a:rPr>
              <a:t>, 2022). These renowned brand guests want the best service, and the guest services team is key to meeting and surpassing those expectations. Guests are met personally and treated like royalty from the start. Additionally, Waldorf Astoria guest services help create and sustain the hotel's prestige. This prestigious brand is known for exclusivity and excellent service, so any deviation could damage its image (Jones, 2022). Thus, maintaining the Waldorf Astoria's brand identity requires knowing guest services' rigorous attention to detail and commitment to quality. In the competitive luxury hotel industry, Waldorf Astoria guest services stand out. Service is crucial in a competitive business with many high-end options for discerning travelers. Guests choose the Waldorf Astoria for its luxury amenities and exceptional guest services that make their stay memorable. Customer loyalty and repeat business depend on Waldorf Astoria guest services. The Waldorf Astoria's long-term success is due to guests who return and promote it due to its excellent service. The Waldorf Astoria must understand guest services to preserve its elegance and excellence, stand out in a competitive market, and keep its valued guests happy (Bader, 2021). These services define the Waldorf Astoria experience and make a stay unforgettable.</a:t>
            </a:r>
          </a:p>
          <a:p>
            <a:endParaRPr lang="en-US" dirty="0"/>
          </a:p>
        </p:txBody>
      </p:sp>
      <p:sp>
        <p:nvSpPr>
          <p:cNvPr id="4" name="Slide Number Placeholder 3"/>
          <p:cNvSpPr>
            <a:spLocks noGrp="1"/>
          </p:cNvSpPr>
          <p:nvPr>
            <p:ph type="sldNum" sz="quarter" idx="5"/>
          </p:nvPr>
        </p:nvSpPr>
        <p:spPr/>
        <p:txBody>
          <a:bodyPr/>
          <a:lstStyle/>
          <a:p>
            <a:fld id="{A16DFB3F-F769-4CA9-99F7-21131BB6CFAF}" type="slidenum">
              <a:rPr lang="en-US" smtClean="0"/>
              <a:pPr/>
              <a:t>10</a:t>
            </a:fld>
            <a:endParaRPr lang="en-US"/>
          </a:p>
        </p:txBody>
      </p:sp>
    </p:spTree>
    <p:extLst>
      <p:ext uri="{BB962C8B-B14F-4D97-AF65-F5344CB8AC3E}">
        <p14:creationId xmlns:p14="http://schemas.microsoft.com/office/powerpoint/2010/main" val="42258486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latin typeface="+mn-lt"/>
                <a:ea typeface="+mn-ea"/>
                <a:cs typeface="+mn-cs"/>
              </a:rPr>
              <a:t>The Importance of Hospitality and How Waldorf Astoria exceeds Guest expectation</a:t>
            </a:r>
          </a:p>
          <a:p>
            <a:r>
              <a:rPr lang="en-US" sz="1200" kern="1200" dirty="0">
                <a:solidFill>
                  <a:schemeClr val="tx1"/>
                </a:solidFill>
                <a:latin typeface="+mn-lt"/>
                <a:ea typeface="+mn-ea"/>
                <a:cs typeface="+mn-cs"/>
              </a:rPr>
              <a:t>Hospitality is crucial to society, business, and personal relationships. Hospitality is about making others feel welcome, comfortable, and included. It's key to success in hotels, restaurants, and tourism (</a:t>
            </a:r>
            <a:r>
              <a:rPr lang="en-US" sz="1200" kern="1200" dirty="0" err="1">
                <a:solidFill>
                  <a:schemeClr val="tx1"/>
                </a:solidFill>
                <a:latin typeface="+mn-lt"/>
                <a:ea typeface="+mn-ea"/>
                <a:cs typeface="+mn-cs"/>
              </a:rPr>
              <a:t>Bodet</a:t>
            </a:r>
            <a:r>
              <a:rPr lang="en-US" sz="1200" kern="1200" dirty="0">
                <a:solidFill>
                  <a:schemeClr val="tx1"/>
                </a:solidFill>
                <a:latin typeface="+mn-lt"/>
                <a:ea typeface="+mn-ea"/>
                <a:cs typeface="+mn-cs"/>
              </a:rPr>
              <a:t>, </a:t>
            </a:r>
            <a:r>
              <a:rPr lang="en-US" sz="1200" kern="1200" dirty="0" err="1">
                <a:solidFill>
                  <a:schemeClr val="tx1"/>
                </a:solidFill>
                <a:latin typeface="+mn-lt"/>
                <a:ea typeface="+mn-ea"/>
                <a:cs typeface="+mn-cs"/>
              </a:rPr>
              <a:t>Anaba</a:t>
            </a:r>
            <a:r>
              <a:rPr lang="en-US" sz="1200" kern="1200" dirty="0">
                <a:solidFill>
                  <a:schemeClr val="tx1"/>
                </a:solidFill>
                <a:latin typeface="+mn-lt"/>
                <a:ea typeface="+mn-ea"/>
                <a:cs typeface="+mn-cs"/>
              </a:rPr>
              <a:t> and </a:t>
            </a:r>
            <a:r>
              <a:rPr lang="en-US" sz="1200" kern="1200" dirty="0" err="1">
                <a:solidFill>
                  <a:schemeClr val="tx1"/>
                </a:solidFill>
                <a:latin typeface="+mn-lt"/>
                <a:ea typeface="+mn-ea"/>
                <a:cs typeface="+mn-cs"/>
              </a:rPr>
              <a:t>Bouchet</a:t>
            </a:r>
            <a:r>
              <a:rPr lang="en-US" sz="1200" kern="1200" dirty="0">
                <a:solidFill>
                  <a:schemeClr val="tx1"/>
                </a:solidFill>
                <a:latin typeface="+mn-lt"/>
                <a:ea typeface="+mn-ea"/>
                <a:cs typeface="+mn-cs"/>
              </a:rPr>
              <a:t>, 2017). Providing outstanding hospitality means creating memorable visitor experiences, not merely providing a bed or a food. Hospitality is crucial in business. It boosts brand reputation, trust, and loyalty. Customers are more inclined to return, promote a firm, and give great reviews, which can boost profits. In a globalized society where diverse people interact, hospitality promotes cultural understanding and tranquility. Personal hospitality shows kindness and sensitivity. It enhances our lives, promotes social relationships, and fosters belonging. Hospitality underpins business and society (Davies, 2021). It drives customer pleasure, social harmony, and personal well-being via generosity, respect, and empathy. Recognizing its value can make the world more inclusive, prosperous, and compassionate.</a:t>
            </a:r>
          </a:p>
          <a:p>
            <a:endParaRPr lang="en-US" dirty="0"/>
          </a:p>
        </p:txBody>
      </p:sp>
      <p:sp>
        <p:nvSpPr>
          <p:cNvPr id="4" name="Slide Number Placeholder 3"/>
          <p:cNvSpPr>
            <a:spLocks noGrp="1"/>
          </p:cNvSpPr>
          <p:nvPr>
            <p:ph type="sldNum" sz="quarter" idx="5"/>
          </p:nvPr>
        </p:nvSpPr>
        <p:spPr/>
        <p:txBody>
          <a:bodyPr/>
          <a:lstStyle/>
          <a:p>
            <a:fld id="{A16DFB3F-F769-4CA9-99F7-21131BB6CFAF}" type="slidenum">
              <a:rPr lang="en-US" smtClean="0"/>
              <a:pPr/>
              <a:t>11</a:t>
            </a:fld>
            <a:endParaRPr lang="en-US"/>
          </a:p>
        </p:txBody>
      </p:sp>
    </p:spTree>
    <p:extLst>
      <p:ext uri="{BB962C8B-B14F-4D97-AF65-F5344CB8AC3E}">
        <p14:creationId xmlns:p14="http://schemas.microsoft.com/office/powerpoint/2010/main" val="42258486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latin typeface="+mn-lt"/>
                <a:ea typeface="+mn-ea"/>
                <a:cs typeface="+mn-cs"/>
              </a:rPr>
              <a:t>The Importance of Hospitality and How Waldorf Astoria exceeds Guest expectation</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Waldorf Astoria thoughtfully curates a classic and modern luxury experience that exceeds guest expectations. The lavish lobby greets guests with customized service and a warm welcome that sets the tone for their stay (Jones, 2022). From the luxurious rooms with sophisticated décor to the world-class dining selections that cater to varied culinary preferences, the hotel's commitment to great service is obvious in every aspect. Waldorf Astoria's guest services team anticipates and meets guests' needs, making them feel cherished and cared for (Merlo and Souza </a:t>
            </a:r>
            <a:r>
              <a:rPr lang="en-US" sz="1200" kern="1200" dirty="0" err="1">
                <a:solidFill>
                  <a:schemeClr val="tx1"/>
                </a:solidFill>
                <a:latin typeface="+mn-lt"/>
                <a:ea typeface="+mn-ea"/>
                <a:cs typeface="+mn-cs"/>
              </a:rPr>
              <a:t>João</a:t>
            </a:r>
            <a:r>
              <a:rPr lang="en-US" sz="1200" kern="1200" dirty="0">
                <a:solidFill>
                  <a:schemeClr val="tx1"/>
                </a:solidFill>
                <a:latin typeface="+mn-lt"/>
                <a:ea typeface="+mn-ea"/>
                <a:cs typeface="+mn-cs"/>
              </a:rPr>
              <a:t>, 2022). From the original Waldorf Astoria in New York, the brand has maintained its famous service, instilling trust and tradition in visitors. Waldorf Astoria also blends current technology with timeless luxury. The brand's traditional beauty and sophistication are combined with modern amenities and digital conveniences (Bader, 2021). Whether they're relaxing by the pool, getting a spa treatment, or discovering the hotel's culture, Waldorf Astoria visitors have everything they want. Waldorf Astoria exceeds guest expectations by combining heritage, luxury, innovation, and personalized service. Waldorf Astoria fulfills guests' dreams by continually giving an amazing experience.</a:t>
            </a:r>
          </a:p>
          <a:p>
            <a:endParaRPr lang="en-US" sz="1200" b="1" kern="120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A16DFB3F-F769-4CA9-99F7-21131BB6CFAF}" type="slidenum">
              <a:rPr lang="en-US" smtClean="0"/>
              <a:pPr/>
              <a:t>12</a:t>
            </a:fld>
            <a:endParaRPr lang="en-US"/>
          </a:p>
        </p:txBody>
      </p:sp>
    </p:spTree>
    <p:extLst>
      <p:ext uri="{BB962C8B-B14F-4D97-AF65-F5344CB8AC3E}">
        <p14:creationId xmlns:p14="http://schemas.microsoft.com/office/powerpoint/2010/main" val="42258486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latin typeface="+mn-lt"/>
                <a:ea typeface="+mn-ea"/>
                <a:cs typeface="+mn-cs"/>
              </a:rPr>
              <a:t>Conclusion</a:t>
            </a:r>
          </a:p>
          <a:p>
            <a:r>
              <a:rPr lang="en-US" sz="1200" kern="1200" dirty="0">
                <a:solidFill>
                  <a:schemeClr val="tx1"/>
                </a:solidFill>
                <a:latin typeface="+mn-lt"/>
                <a:ea typeface="+mn-ea"/>
                <a:cs typeface="+mn-cs"/>
              </a:rPr>
              <a:t>In conclusion, Waldorf Astoria epitomizes hospitality luxury and quality. Since its founding in 1893, this legendary brand has exceeded visitor expectations with its distinctive blend of classic charm and modern amenities. Waldorf Astoria stands apart in a competitive industry with its superior guest services, customized care, and attention to detail. The brand's versatility and adaptability allow it to serve wealthy tourists, business leaders, celebrities, and diplomats. The hotel's world-class accommodations, dining, spa, and wellness amenities give visitors everything they need for a wonderful stay. The success of Waldorf Astoria's exceptional hospitality is due to its guest services, which keep guests coming back for an unforgettable experience.</a:t>
            </a:r>
            <a:endParaRPr lang="en-US" dirty="0"/>
          </a:p>
        </p:txBody>
      </p:sp>
      <p:sp>
        <p:nvSpPr>
          <p:cNvPr id="4" name="Slide Number Placeholder 3"/>
          <p:cNvSpPr>
            <a:spLocks noGrp="1"/>
          </p:cNvSpPr>
          <p:nvPr>
            <p:ph type="sldNum" sz="quarter" idx="5"/>
          </p:nvPr>
        </p:nvSpPr>
        <p:spPr/>
        <p:txBody>
          <a:bodyPr/>
          <a:lstStyle/>
          <a:p>
            <a:fld id="{A16DFB3F-F769-4CA9-99F7-21131BB6CFAF}" type="slidenum">
              <a:rPr lang="en-US" smtClean="0"/>
              <a:pPr/>
              <a:t>13</a:t>
            </a:fld>
            <a:endParaRPr lang="en-US"/>
          </a:p>
        </p:txBody>
      </p:sp>
    </p:spTree>
    <p:extLst>
      <p:ext uri="{BB962C8B-B14F-4D97-AF65-F5344CB8AC3E}">
        <p14:creationId xmlns:p14="http://schemas.microsoft.com/office/powerpoint/2010/main" val="41648862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latin typeface="+mn-lt"/>
                <a:ea typeface="+mn-ea"/>
                <a:cs typeface="+mn-cs"/>
              </a:rPr>
              <a:t>References</a:t>
            </a:r>
            <a:endParaRPr lang="en-US" sz="1200" kern="1200" dirty="0">
              <a:solidFill>
                <a:schemeClr val="tx1"/>
              </a:solidFill>
              <a:latin typeface="+mn-lt"/>
              <a:ea typeface="+mn-ea"/>
              <a:cs typeface="+mn-cs"/>
            </a:endParaRPr>
          </a:p>
          <a:p>
            <a:r>
              <a:rPr lang="en-US" sz="1200" kern="1200" dirty="0">
                <a:solidFill>
                  <a:schemeClr val="tx1"/>
                </a:solidFill>
                <a:latin typeface="+mn-lt"/>
                <a:ea typeface="+mn-ea"/>
                <a:cs typeface="+mn-cs"/>
              </a:rPr>
              <a:t>Bader, E.E., 2021. Sustainable hotel business practices. </a:t>
            </a:r>
            <a:r>
              <a:rPr lang="en-US" sz="1200" i="1" kern="1200" dirty="0">
                <a:solidFill>
                  <a:schemeClr val="tx1"/>
                </a:solidFill>
                <a:latin typeface="+mn-lt"/>
                <a:ea typeface="+mn-ea"/>
                <a:cs typeface="+mn-cs"/>
              </a:rPr>
              <a:t>Journal of Retail &amp; Leisure Property</a:t>
            </a:r>
            <a:r>
              <a:rPr lang="en-US" sz="1200" kern="1200" dirty="0">
                <a:solidFill>
                  <a:schemeClr val="tx1"/>
                </a:solidFill>
                <a:latin typeface="+mn-lt"/>
                <a:ea typeface="+mn-ea"/>
                <a:cs typeface="+mn-cs"/>
              </a:rPr>
              <a:t>, </a:t>
            </a:r>
            <a:r>
              <a:rPr lang="en-US" sz="1200" i="1" kern="1200" dirty="0">
                <a:solidFill>
                  <a:schemeClr val="tx1"/>
                </a:solidFill>
                <a:latin typeface="+mn-lt"/>
                <a:ea typeface="+mn-ea"/>
                <a:cs typeface="+mn-cs"/>
              </a:rPr>
              <a:t>5</a:t>
            </a:r>
            <a:r>
              <a:rPr lang="en-US" sz="1200" kern="1200" dirty="0">
                <a:solidFill>
                  <a:schemeClr val="tx1"/>
                </a:solidFill>
                <a:latin typeface="+mn-lt"/>
                <a:ea typeface="+mn-ea"/>
                <a:cs typeface="+mn-cs"/>
              </a:rPr>
              <a:t>, pp.70-77.</a:t>
            </a:r>
          </a:p>
          <a:p>
            <a:r>
              <a:rPr lang="en-US" sz="1200" kern="1200" dirty="0" err="1">
                <a:solidFill>
                  <a:schemeClr val="tx1"/>
                </a:solidFill>
                <a:latin typeface="+mn-lt"/>
                <a:ea typeface="+mn-ea"/>
                <a:cs typeface="+mn-cs"/>
              </a:rPr>
              <a:t>Bodet</a:t>
            </a:r>
            <a:r>
              <a:rPr lang="en-US" sz="1200" kern="1200" dirty="0">
                <a:solidFill>
                  <a:schemeClr val="tx1"/>
                </a:solidFill>
                <a:latin typeface="+mn-lt"/>
                <a:ea typeface="+mn-ea"/>
                <a:cs typeface="+mn-cs"/>
              </a:rPr>
              <a:t>, G., </a:t>
            </a:r>
            <a:r>
              <a:rPr lang="en-US" sz="1200" kern="1200" dirty="0" err="1">
                <a:solidFill>
                  <a:schemeClr val="tx1"/>
                </a:solidFill>
                <a:latin typeface="+mn-lt"/>
                <a:ea typeface="+mn-ea"/>
                <a:cs typeface="+mn-cs"/>
              </a:rPr>
              <a:t>Anaba</a:t>
            </a:r>
            <a:r>
              <a:rPr lang="en-US" sz="1200" kern="1200" dirty="0">
                <a:solidFill>
                  <a:schemeClr val="tx1"/>
                </a:solidFill>
                <a:latin typeface="+mn-lt"/>
                <a:ea typeface="+mn-ea"/>
                <a:cs typeface="+mn-cs"/>
              </a:rPr>
              <a:t>, V. and </a:t>
            </a:r>
            <a:r>
              <a:rPr lang="en-US" sz="1200" kern="1200" dirty="0" err="1">
                <a:solidFill>
                  <a:schemeClr val="tx1"/>
                </a:solidFill>
                <a:latin typeface="+mn-lt"/>
                <a:ea typeface="+mn-ea"/>
                <a:cs typeface="+mn-cs"/>
              </a:rPr>
              <a:t>Bouchet</a:t>
            </a:r>
            <a:r>
              <a:rPr lang="en-US" sz="1200" kern="1200" dirty="0">
                <a:solidFill>
                  <a:schemeClr val="tx1"/>
                </a:solidFill>
                <a:latin typeface="+mn-lt"/>
                <a:ea typeface="+mn-ea"/>
                <a:cs typeface="+mn-cs"/>
              </a:rPr>
              <a:t>, P., 2017. Hotel attributes and consumer satisfaction: A cross-country and cross-hotel study. </a:t>
            </a:r>
            <a:r>
              <a:rPr lang="en-US" sz="1200" i="1" kern="1200" dirty="0">
                <a:solidFill>
                  <a:schemeClr val="tx1"/>
                </a:solidFill>
                <a:latin typeface="+mn-lt"/>
                <a:ea typeface="+mn-ea"/>
                <a:cs typeface="+mn-cs"/>
              </a:rPr>
              <a:t>Journal of Travel &amp; Tourism Marketing</a:t>
            </a:r>
            <a:r>
              <a:rPr lang="en-US" sz="1200" kern="1200" dirty="0">
                <a:solidFill>
                  <a:schemeClr val="tx1"/>
                </a:solidFill>
                <a:latin typeface="+mn-lt"/>
                <a:ea typeface="+mn-ea"/>
                <a:cs typeface="+mn-cs"/>
              </a:rPr>
              <a:t>, </a:t>
            </a:r>
            <a:r>
              <a:rPr lang="en-US" sz="1200" i="1" kern="1200" dirty="0">
                <a:solidFill>
                  <a:schemeClr val="tx1"/>
                </a:solidFill>
                <a:latin typeface="+mn-lt"/>
                <a:ea typeface="+mn-ea"/>
                <a:cs typeface="+mn-cs"/>
              </a:rPr>
              <a:t>34</a:t>
            </a:r>
            <a:r>
              <a:rPr lang="en-US" sz="1200" kern="1200" dirty="0">
                <a:solidFill>
                  <a:schemeClr val="tx1"/>
                </a:solidFill>
                <a:latin typeface="+mn-lt"/>
                <a:ea typeface="+mn-ea"/>
                <a:cs typeface="+mn-cs"/>
              </a:rPr>
              <a:t>(1), pp.52-69.</a:t>
            </a:r>
          </a:p>
          <a:p>
            <a:r>
              <a:rPr lang="en-US" sz="1200" kern="1200" dirty="0">
                <a:solidFill>
                  <a:schemeClr val="tx1"/>
                </a:solidFill>
                <a:latin typeface="+mn-lt"/>
                <a:ea typeface="+mn-ea"/>
                <a:cs typeface="+mn-cs"/>
              </a:rPr>
              <a:t>Davies, B., 2021. Industrial organization the UK hotel sector. </a:t>
            </a:r>
            <a:r>
              <a:rPr lang="en-US" sz="1200" i="1" kern="1200" dirty="0">
                <a:solidFill>
                  <a:schemeClr val="tx1"/>
                </a:solidFill>
                <a:latin typeface="+mn-lt"/>
                <a:ea typeface="+mn-ea"/>
                <a:cs typeface="+mn-cs"/>
              </a:rPr>
              <a:t>Annals of tourism research</a:t>
            </a:r>
            <a:r>
              <a:rPr lang="en-US" sz="1200" kern="1200" dirty="0">
                <a:solidFill>
                  <a:schemeClr val="tx1"/>
                </a:solidFill>
                <a:latin typeface="+mn-lt"/>
                <a:ea typeface="+mn-ea"/>
                <a:cs typeface="+mn-cs"/>
              </a:rPr>
              <a:t>, </a:t>
            </a:r>
            <a:r>
              <a:rPr lang="en-US" sz="1200" i="1" kern="1200" dirty="0">
                <a:solidFill>
                  <a:schemeClr val="tx1"/>
                </a:solidFill>
                <a:latin typeface="+mn-lt"/>
                <a:ea typeface="+mn-ea"/>
                <a:cs typeface="+mn-cs"/>
              </a:rPr>
              <a:t>26</a:t>
            </a:r>
            <a:r>
              <a:rPr lang="en-US" sz="1200" kern="1200" dirty="0">
                <a:solidFill>
                  <a:schemeClr val="tx1"/>
                </a:solidFill>
                <a:latin typeface="+mn-lt"/>
                <a:ea typeface="+mn-ea"/>
                <a:cs typeface="+mn-cs"/>
              </a:rPr>
              <a:t>(2), pp.294-311.</a:t>
            </a:r>
          </a:p>
          <a:p>
            <a:r>
              <a:rPr lang="en-US" sz="1200" kern="1200" dirty="0" err="1">
                <a:solidFill>
                  <a:schemeClr val="tx1"/>
                </a:solidFill>
                <a:latin typeface="+mn-lt"/>
                <a:ea typeface="+mn-ea"/>
                <a:cs typeface="+mn-cs"/>
              </a:rPr>
              <a:t>Denysenko</a:t>
            </a:r>
            <a:r>
              <a:rPr lang="en-US" sz="1200" kern="1200" dirty="0">
                <a:solidFill>
                  <a:schemeClr val="tx1"/>
                </a:solidFill>
                <a:latin typeface="+mn-lt"/>
                <a:ea typeface="+mn-ea"/>
                <a:cs typeface="+mn-cs"/>
              </a:rPr>
              <a:t>, M. and </a:t>
            </a:r>
            <a:r>
              <a:rPr lang="en-US" sz="1200" kern="1200" dirty="0" err="1">
                <a:solidFill>
                  <a:schemeClr val="tx1"/>
                </a:solidFill>
                <a:latin typeface="+mn-lt"/>
                <a:ea typeface="+mn-ea"/>
                <a:cs typeface="+mn-cs"/>
              </a:rPr>
              <a:t>Breus</a:t>
            </a:r>
            <a:r>
              <a:rPr lang="en-US" sz="1200" kern="1200" dirty="0">
                <a:solidFill>
                  <a:schemeClr val="tx1"/>
                </a:solidFill>
                <a:latin typeface="+mn-lt"/>
                <a:ea typeface="+mn-ea"/>
                <a:cs typeface="+mn-cs"/>
              </a:rPr>
              <a:t>, S., 2020. The impact of tourism development in the hotel business in the context of management. </a:t>
            </a:r>
            <a:r>
              <a:rPr lang="en-US" sz="1200" i="1" kern="1200" dirty="0">
                <a:solidFill>
                  <a:schemeClr val="tx1"/>
                </a:solidFill>
                <a:latin typeface="+mn-lt"/>
                <a:ea typeface="+mn-ea"/>
                <a:cs typeface="+mn-cs"/>
              </a:rPr>
              <a:t>Economic strategies for the development of society</a:t>
            </a:r>
            <a:r>
              <a:rPr lang="en-US" sz="1200" kern="1200" dirty="0">
                <a:solidFill>
                  <a:schemeClr val="tx1"/>
                </a:solidFill>
                <a:latin typeface="+mn-lt"/>
                <a:ea typeface="+mn-ea"/>
                <a:cs typeface="+mn-cs"/>
              </a:rPr>
              <a:t>.</a:t>
            </a:r>
          </a:p>
          <a:p>
            <a:r>
              <a:rPr lang="en-US" sz="1200" kern="1200" dirty="0">
                <a:solidFill>
                  <a:schemeClr val="tx1"/>
                </a:solidFill>
                <a:latin typeface="+mn-lt"/>
                <a:ea typeface="+mn-ea"/>
                <a:cs typeface="+mn-cs"/>
              </a:rPr>
              <a:t>Jones, C., 2022. Facilities management in medium‐sized UK hotels. </a:t>
            </a:r>
            <a:r>
              <a:rPr lang="en-US" sz="1200" i="1" kern="1200" dirty="0">
                <a:solidFill>
                  <a:schemeClr val="tx1"/>
                </a:solidFill>
                <a:latin typeface="+mn-lt"/>
                <a:ea typeface="+mn-ea"/>
                <a:cs typeface="+mn-cs"/>
              </a:rPr>
              <a:t>International Journal of Contemporary Hospitality Management</a:t>
            </a:r>
            <a:r>
              <a:rPr lang="en-US" sz="1200" kern="1200" dirty="0">
                <a:solidFill>
                  <a:schemeClr val="tx1"/>
                </a:solidFill>
                <a:latin typeface="+mn-lt"/>
                <a:ea typeface="+mn-ea"/>
                <a:cs typeface="+mn-cs"/>
              </a:rPr>
              <a:t>, </a:t>
            </a:r>
            <a:r>
              <a:rPr lang="en-US" sz="1200" i="1" kern="1200" dirty="0">
                <a:solidFill>
                  <a:schemeClr val="tx1"/>
                </a:solidFill>
                <a:latin typeface="+mn-lt"/>
                <a:ea typeface="+mn-ea"/>
                <a:cs typeface="+mn-cs"/>
              </a:rPr>
              <a:t>14</a:t>
            </a:r>
            <a:r>
              <a:rPr lang="en-US" sz="1200" kern="1200" dirty="0">
                <a:solidFill>
                  <a:schemeClr val="tx1"/>
                </a:solidFill>
                <a:latin typeface="+mn-lt"/>
                <a:ea typeface="+mn-ea"/>
                <a:cs typeface="+mn-cs"/>
              </a:rPr>
              <a:t>(2), pp.72-80.</a:t>
            </a:r>
          </a:p>
          <a:p>
            <a:r>
              <a:rPr lang="en-US" sz="1200" kern="1200" dirty="0">
                <a:solidFill>
                  <a:schemeClr val="tx1"/>
                </a:solidFill>
                <a:latin typeface="+mn-lt"/>
                <a:ea typeface="+mn-ea"/>
                <a:cs typeface="+mn-cs"/>
              </a:rPr>
              <a:t>Merlo, E.M. and de Souza </a:t>
            </a:r>
            <a:r>
              <a:rPr lang="en-US" sz="1200" kern="1200" dirty="0" err="1">
                <a:solidFill>
                  <a:schemeClr val="tx1"/>
                </a:solidFill>
                <a:latin typeface="+mn-lt"/>
                <a:ea typeface="+mn-ea"/>
                <a:cs typeface="+mn-cs"/>
              </a:rPr>
              <a:t>João</a:t>
            </a:r>
            <a:r>
              <a:rPr lang="en-US" sz="1200" kern="1200" dirty="0">
                <a:solidFill>
                  <a:schemeClr val="tx1"/>
                </a:solidFill>
                <a:latin typeface="+mn-lt"/>
                <a:ea typeface="+mn-ea"/>
                <a:cs typeface="+mn-cs"/>
              </a:rPr>
              <a:t>, I., 2022. Consumers attribute analysis of economic hotels: An exploratory study. </a:t>
            </a:r>
            <a:r>
              <a:rPr lang="en-US" sz="1200" i="1" kern="1200" dirty="0">
                <a:solidFill>
                  <a:schemeClr val="tx1"/>
                </a:solidFill>
                <a:latin typeface="+mn-lt"/>
                <a:ea typeface="+mn-ea"/>
                <a:cs typeface="+mn-cs"/>
              </a:rPr>
              <a:t>African Journal of Business Management</a:t>
            </a:r>
            <a:r>
              <a:rPr lang="en-US" sz="1200" kern="1200" dirty="0">
                <a:solidFill>
                  <a:schemeClr val="tx1"/>
                </a:solidFill>
                <a:latin typeface="+mn-lt"/>
                <a:ea typeface="+mn-ea"/>
                <a:cs typeface="+mn-cs"/>
              </a:rPr>
              <a:t>, </a:t>
            </a:r>
            <a:r>
              <a:rPr lang="en-US" sz="1200" i="1" kern="1200" dirty="0">
                <a:solidFill>
                  <a:schemeClr val="tx1"/>
                </a:solidFill>
                <a:latin typeface="+mn-lt"/>
                <a:ea typeface="+mn-ea"/>
                <a:cs typeface="+mn-cs"/>
              </a:rPr>
              <a:t>5</a:t>
            </a:r>
            <a:r>
              <a:rPr lang="en-US" sz="1200" kern="1200" dirty="0">
                <a:solidFill>
                  <a:schemeClr val="tx1"/>
                </a:solidFill>
                <a:latin typeface="+mn-lt"/>
                <a:ea typeface="+mn-ea"/>
                <a:cs typeface="+mn-cs"/>
              </a:rPr>
              <a:t>(21), p.8410.</a:t>
            </a:r>
          </a:p>
          <a:p>
            <a:r>
              <a:rPr lang="en-US" sz="1200" kern="1200" dirty="0" err="1">
                <a:solidFill>
                  <a:schemeClr val="tx1"/>
                </a:solidFill>
                <a:latin typeface="+mn-lt"/>
                <a:ea typeface="+mn-ea"/>
                <a:cs typeface="+mn-cs"/>
              </a:rPr>
              <a:t>Murasiranwa</a:t>
            </a:r>
            <a:r>
              <a:rPr lang="en-US" sz="1200" kern="1200" dirty="0">
                <a:solidFill>
                  <a:schemeClr val="tx1"/>
                </a:solidFill>
                <a:latin typeface="+mn-lt"/>
                <a:ea typeface="+mn-ea"/>
                <a:cs typeface="+mn-cs"/>
              </a:rPr>
              <a:t>, E., </a:t>
            </a:r>
            <a:r>
              <a:rPr lang="en-US" sz="1200" kern="1200" dirty="0" err="1">
                <a:solidFill>
                  <a:schemeClr val="tx1"/>
                </a:solidFill>
                <a:latin typeface="+mn-lt"/>
                <a:ea typeface="+mn-ea"/>
                <a:cs typeface="+mn-cs"/>
              </a:rPr>
              <a:t>Nield</a:t>
            </a:r>
            <a:r>
              <a:rPr lang="en-US" sz="1200" kern="1200" dirty="0">
                <a:solidFill>
                  <a:schemeClr val="tx1"/>
                </a:solidFill>
                <a:latin typeface="+mn-lt"/>
                <a:ea typeface="+mn-ea"/>
                <a:cs typeface="+mn-cs"/>
              </a:rPr>
              <a:t>, K. and Ball, S., 2020. Hotel Service Quality and Business Performance in five hotels belonging to a UK Hotel Chain.</a:t>
            </a:r>
          </a:p>
          <a:p>
            <a:r>
              <a:rPr lang="en-US" sz="1200" kern="1200" dirty="0">
                <a:solidFill>
                  <a:schemeClr val="tx1"/>
                </a:solidFill>
                <a:latin typeface="+mn-lt"/>
                <a:ea typeface="+mn-ea"/>
                <a:cs typeface="+mn-cs"/>
              </a:rPr>
              <a:t>P. Crick, A. and Spencer, A., 2021. Hospitality quality: new directions and new challenges. </a:t>
            </a:r>
            <a:r>
              <a:rPr lang="en-US" sz="1200" i="1" kern="1200" dirty="0">
                <a:solidFill>
                  <a:schemeClr val="tx1"/>
                </a:solidFill>
                <a:latin typeface="+mn-lt"/>
                <a:ea typeface="+mn-ea"/>
                <a:cs typeface="+mn-cs"/>
              </a:rPr>
              <a:t>International Journal of Contemporary Hospitality Management</a:t>
            </a:r>
            <a:r>
              <a:rPr lang="en-US" sz="1200" kern="1200" dirty="0">
                <a:solidFill>
                  <a:schemeClr val="tx1"/>
                </a:solidFill>
                <a:latin typeface="+mn-lt"/>
                <a:ea typeface="+mn-ea"/>
                <a:cs typeface="+mn-cs"/>
              </a:rPr>
              <a:t>, </a:t>
            </a:r>
            <a:r>
              <a:rPr lang="en-US" sz="1200" i="1" kern="1200" dirty="0">
                <a:solidFill>
                  <a:schemeClr val="tx1"/>
                </a:solidFill>
                <a:latin typeface="+mn-lt"/>
                <a:ea typeface="+mn-ea"/>
                <a:cs typeface="+mn-cs"/>
              </a:rPr>
              <a:t>23</a:t>
            </a:r>
            <a:r>
              <a:rPr lang="en-US" sz="1200" kern="1200" dirty="0">
                <a:solidFill>
                  <a:schemeClr val="tx1"/>
                </a:solidFill>
                <a:latin typeface="+mn-lt"/>
                <a:ea typeface="+mn-ea"/>
                <a:cs typeface="+mn-cs"/>
              </a:rPr>
              <a:t>(4), pp.463-478.</a:t>
            </a:r>
          </a:p>
          <a:p>
            <a:r>
              <a:rPr lang="en-US" sz="1200" kern="1200" dirty="0" err="1">
                <a:solidFill>
                  <a:schemeClr val="tx1"/>
                </a:solidFill>
                <a:latin typeface="+mn-lt"/>
                <a:ea typeface="+mn-ea"/>
                <a:cs typeface="+mn-cs"/>
              </a:rPr>
              <a:t>Peng</a:t>
            </a:r>
            <a:r>
              <a:rPr lang="en-US" sz="1200" kern="1200" dirty="0">
                <a:solidFill>
                  <a:schemeClr val="tx1"/>
                </a:solidFill>
                <a:latin typeface="+mn-lt"/>
                <a:ea typeface="+mn-ea"/>
                <a:cs typeface="+mn-cs"/>
              </a:rPr>
              <a:t>, N. and Chen, A., 2019. Examining consumers’ luxury hotel stay repurchase intentions-incorporating a luxury hotel brand attachment variable into a luxury consumption value model. </a:t>
            </a:r>
            <a:r>
              <a:rPr lang="en-US" sz="1200" i="1" kern="1200" dirty="0">
                <a:solidFill>
                  <a:schemeClr val="tx1"/>
                </a:solidFill>
                <a:latin typeface="+mn-lt"/>
                <a:ea typeface="+mn-ea"/>
                <a:cs typeface="+mn-cs"/>
              </a:rPr>
              <a:t>International Journal of Contemporary Hospitality Management</a:t>
            </a:r>
            <a:r>
              <a:rPr lang="en-US" sz="1200" kern="1200" dirty="0">
                <a:solidFill>
                  <a:schemeClr val="tx1"/>
                </a:solidFill>
                <a:latin typeface="+mn-lt"/>
                <a:ea typeface="+mn-ea"/>
                <a:cs typeface="+mn-cs"/>
              </a:rPr>
              <a:t>, </a:t>
            </a:r>
            <a:r>
              <a:rPr lang="en-US" sz="1200" i="1" kern="1200" dirty="0">
                <a:solidFill>
                  <a:schemeClr val="tx1"/>
                </a:solidFill>
                <a:latin typeface="+mn-lt"/>
                <a:ea typeface="+mn-ea"/>
                <a:cs typeface="+mn-cs"/>
              </a:rPr>
              <a:t>31</a:t>
            </a:r>
            <a:r>
              <a:rPr lang="en-US" sz="1200" kern="1200" dirty="0">
                <a:solidFill>
                  <a:schemeClr val="tx1"/>
                </a:solidFill>
                <a:latin typeface="+mn-lt"/>
                <a:ea typeface="+mn-ea"/>
                <a:cs typeface="+mn-cs"/>
              </a:rPr>
              <a:t>(3), pp.1348-1366.</a:t>
            </a:r>
          </a:p>
          <a:p>
            <a:r>
              <a:rPr lang="en-US" sz="1200" kern="1200" dirty="0" err="1">
                <a:solidFill>
                  <a:schemeClr val="tx1"/>
                </a:solidFill>
                <a:latin typeface="+mn-lt"/>
                <a:ea typeface="+mn-ea"/>
                <a:cs typeface="+mn-cs"/>
              </a:rPr>
              <a:t>Ramanathan</a:t>
            </a:r>
            <a:r>
              <a:rPr lang="en-US" sz="1200" kern="1200" dirty="0">
                <a:solidFill>
                  <a:schemeClr val="tx1"/>
                </a:solidFill>
                <a:latin typeface="+mn-lt"/>
                <a:ea typeface="+mn-ea"/>
                <a:cs typeface="+mn-cs"/>
              </a:rPr>
              <a:t>, U. and </a:t>
            </a:r>
            <a:r>
              <a:rPr lang="en-US" sz="1200" kern="1200" dirty="0" err="1">
                <a:solidFill>
                  <a:schemeClr val="tx1"/>
                </a:solidFill>
                <a:latin typeface="+mn-lt"/>
                <a:ea typeface="+mn-ea"/>
                <a:cs typeface="+mn-cs"/>
              </a:rPr>
              <a:t>Ramanathan</a:t>
            </a:r>
            <a:r>
              <a:rPr lang="en-US" sz="1200" kern="1200" dirty="0">
                <a:solidFill>
                  <a:schemeClr val="tx1"/>
                </a:solidFill>
                <a:latin typeface="+mn-lt"/>
                <a:ea typeface="+mn-ea"/>
                <a:cs typeface="+mn-cs"/>
              </a:rPr>
              <a:t>, R., 2021. Guests' perceptions on factors influencing customer loyalty: An analysis for UK hotels. </a:t>
            </a:r>
            <a:r>
              <a:rPr lang="en-US" sz="1200" i="1" kern="1200" dirty="0">
                <a:solidFill>
                  <a:schemeClr val="tx1"/>
                </a:solidFill>
                <a:latin typeface="+mn-lt"/>
                <a:ea typeface="+mn-ea"/>
                <a:cs typeface="+mn-cs"/>
              </a:rPr>
              <a:t>International Journal of Contemporary Hospitality Management</a:t>
            </a:r>
            <a:r>
              <a:rPr lang="en-US" sz="1200" kern="1200" dirty="0">
                <a:solidFill>
                  <a:schemeClr val="tx1"/>
                </a:solidFill>
                <a:latin typeface="+mn-lt"/>
                <a:ea typeface="+mn-ea"/>
                <a:cs typeface="+mn-cs"/>
              </a:rPr>
              <a:t>, </a:t>
            </a:r>
            <a:r>
              <a:rPr lang="en-US" sz="1200" i="1" kern="1200" dirty="0">
                <a:solidFill>
                  <a:schemeClr val="tx1"/>
                </a:solidFill>
                <a:latin typeface="+mn-lt"/>
                <a:ea typeface="+mn-ea"/>
                <a:cs typeface="+mn-cs"/>
              </a:rPr>
              <a:t>23</a:t>
            </a:r>
            <a:r>
              <a:rPr lang="en-US" sz="1200" kern="1200" dirty="0">
                <a:solidFill>
                  <a:schemeClr val="tx1"/>
                </a:solidFill>
                <a:latin typeface="+mn-lt"/>
                <a:ea typeface="+mn-ea"/>
                <a:cs typeface="+mn-cs"/>
              </a:rPr>
              <a:t>(1), pp.7-25.</a:t>
            </a:r>
          </a:p>
          <a:p>
            <a:r>
              <a:rPr lang="en-US" sz="1200" kern="1200" dirty="0">
                <a:solidFill>
                  <a:schemeClr val="tx1"/>
                </a:solidFill>
                <a:latin typeface="+mn-lt"/>
                <a:ea typeface="+mn-ea"/>
                <a:cs typeface="+mn-cs"/>
              </a:rPr>
              <a:t>Slattery, P., 2002. Finding the hospitality industry. </a:t>
            </a:r>
            <a:r>
              <a:rPr lang="en-US" sz="1200" i="1" kern="1200" dirty="0">
                <a:solidFill>
                  <a:schemeClr val="tx1"/>
                </a:solidFill>
                <a:latin typeface="+mn-lt"/>
                <a:ea typeface="+mn-ea"/>
                <a:cs typeface="+mn-cs"/>
              </a:rPr>
              <a:t>Journal of hospitality, leisure, sport and tourism education</a:t>
            </a:r>
            <a:r>
              <a:rPr lang="en-US" sz="1200" kern="1200" dirty="0">
                <a:solidFill>
                  <a:schemeClr val="tx1"/>
                </a:solidFill>
                <a:latin typeface="+mn-lt"/>
                <a:ea typeface="+mn-ea"/>
                <a:cs typeface="+mn-cs"/>
              </a:rPr>
              <a:t>, </a:t>
            </a:r>
            <a:r>
              <a:rPr lang="en-US" sz="1200" i="1" kern="1200" dirty="0">
                <a:solidFill>
                  <a:schemeClr val="tx1"/>
                </a:solidFill>
                <a:latin typeface="+mn-lt"/>
                <a:ea typeface="+mn-ea"/>
                <a:cs typeface="+mn-cs"/>
              </a:rPr>
              <a:t>1</a:t>
            </a:r>
            <a:r>
              <a:rPr lang="en-US" sz="1200" kern="1200" dirty="0">
                <a:solidFill>
                  <a:schemeClr val="tx1"/>
                </a:solidFill>
                <a:latin typeface="+mn-lt"/>
                <a:ea typeface="+mn-ea"/>
                <a:cs typeface="+mn-cs"/>
              </a:rPr>
              <a:t>(1), pp.19-28.</a:t>
            </a:r>
          </a:p>
          <a:p>
            <a:r>
              <a:rPr lang="en-US" sz="1200" kern="1200" dirty="0" err="1">
                <a:solidFill>
                  <a:schemeClr val="tx1"/>
                </a:solidFill>
                <a:latin typeface="+mn-lt"/>
                <a:ea typeface="+mn-ea"/>
                <a:cs typeface="+mn-cs"/>
              </a:rPr>
              <a:t>Walford</a:t>
            </a:r>
            <a:r>
              <a:rPr lang="en-US" sz="1200" kern="1200" dirty="0">
                <a:solidFill>
                  <a:schemeClr val="tx1"/>
                </a:solidFill>
                <a:latin typeface="+mn-lt"/>
                <a:ea typeface="+mn-ea"/>
                <a:cs typeface="+mn-cs"/>
              </a:rPr>
              <a:t> (2023). </a:t>
            </a:r>
            <a:r>
              <a:rPr lang="en-US" sz="1200" i="1" kern="1200" dirty="0">
                <a:solidFill>
                  <a:schemeClr val="tx1"/>
                </a:solidFill>
                <a:latin typeface="+mn-lt"/>
                <a:ea typeface="+mn-ea"/>
                <a:cs typeface="+mn-cs"/>
              </a:rPr>
              <a:t>Waldorf Astoria Hotels and Resorts - Luxury Hotels</a:t>
            </a:r>
            <a:r>
              <a:rPr lang="en-US" sz="1200" kern="1200" dirty="0">
                <a:solidFill>
                  <a:schemeClr val="tx1"/>
                </a:solidFill>
                <a:latin typeface="+mn-lt"/>
                <a:ea typeface="+mn-ea"/>
                <a:cs typeface="+mn-cs"/>
              </a:rPr>
              <a:t>. [online] Hilton. Available at: https://www.hilton.com/en/brands/waldorf-astoria/.</a:t>
            </a:r>
          </a:p>
          <a:p>
            <a:r>
              <a:rPr lang="en-US" sz="1200" kern="1200" dirty="0">
                <a:solidFill>
                  <a:schemeClr val="tx1"/>
                </a:solidFill>
                <a:latin typeface="+mn-lt"/>
                <a:ea typeface="+mn-ea"/>
                <a:cs typeface="+mn-cs"/>
              </a:rPr>
              <a:t>Watson, S., 2018. Conceptual model for </a:t>
            </a:r>
            <a:r>
              <a:rPr lang="en-US" sz="1200" kern="1200" dirty="0" err="1">
                <a:solidFill>
                  <a:schemeClr val="tx1"/>
                </a:solidFill>
                <a:latin typeface="+mn-lt"/>
                <a:ea typeface="+mn-ea"/>
                <a:cs typeface="+mn-cs"/>
              </a:rPr>
              <a:t>analysing</a:t>
            </a:r>
            <a:r>
              <a:rPr lang="en-US" sz="1200" kern="1200" dirty="0">
                <a:solidFill>
                  <a:schemeClr val="tx1"/>
                </a:solidFill>
                <a:latin typeface="+mn-lt"/>
                <a:ea typeface="+mn-ea"/>
                <a:cs typeface="+mn-cs"/>
              </a:rPr>
              <a:t> management development in the hospitality industry: A UK perspective. </a:t>
            </a:r>
            <a:r>
              <a:rPr lang="en-US" sz="1200" i="1" kern="1200" dirty="0">
                <a:solidFill>
                  <a:schemeClr val="tx1"/>
                </a:solidFill>
                <a:latin typeface="+mn-lt"/>
                <a:ea typeface="+mn-ea"/>
                <a:cs typeface="+mn-cs"/>
              </a:rPr>
              <a:t>International Journal of Hospitality Management</a:t>
            </a:r>
            <a:r>
              <a:rPr lang="en-US" sz="1200" kern="1200" dirty="0">
                <a:solidFill>
                  <a:schemeClr val="tx1"/>
                </a:solidFill>
                <a:latin typeface="+mn-lt"/>
                <a:ea typeface="+mn-ea"/>
                <a:cs typeface="+mn-cs"/>
              </a:rPr>
              <a:t>, </a:t>
            </a:r>
            <a:r>
              <a:rPr lang="en-US" sz="1200" i="1" kern="1200" dirty="0">
                <a:solidFill>
                  <a:schemeClr val="tx1"/>
                </a:solidFill>
                <a:latin typeface="+mn-lt"/>
                <a:ea typeface="+mn-ea"/>
                <a:cs typeface="+mn-cs"/>
              </a:rPr>
              <a:t>27</a:t>
            </a:r>
            <a:r>
              <a:rPr lang="en-US" sz="1200" kern="1200" dirty="0">
                <a:solidFill>
                  <a:schemeClr val="tx1"/>
                </a:solidFill>
                <a:latin typeface="+mn-lt"/>
                <a:ea typeface="+mn-ea"/>
                <a:cs typeface="+mn-cs"/>
              </a:rPr>
              <a:t>(3), pp.414-425.</a:t>
            </a:r>
          </a:p>
          <a:p>
            <a:endParaRPr lang="en-US" dirty="0"/>
          </a:p>
        </p:txBody>
      </p:sp>
      <p:sp>
        <p:nvSpPr>
          <p:cNvPr id="4" name="Slide Number Placeholder 3"/>
          <p:cNvSpPr>
            <a:spLocks noGrp="1"/>
          </p:cNvSpPr>
          <p:nvPr>
            <p:ph type="sldNum" sz="quarter" idx="5"/>
          </p:nvPr>
        </p:nvSpPr>
        <p:spPr/>
        <p:txBody>
          <a:bodyPr/>
          <a:lstStyle/>
          <a:p>
            <a:fld id="{A16DFB3F-F769-4CA9-99F7-21131BB6CFAF}" type="slidenum">
              <a:rPr lang="en-US" smtClean="0"/>
              <a:pPr/>
              <a:t>14</a:t>
            </a:fld>
            <a:endParaRPr lang="en-US"/>
          </a:p>
        </p:txBody>
      </p:sp>
    </p:spTree>
    <p:extLst>
      <p:ext uri="{BB962C8B-B14F-4D97-AF65-F5344CB8AC3E}">
        <p14:creationId xmlns:p14="http://schemas.microsoft.com/office/powerpoint/2010/main" val="35881733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That’s all from me.</a:t>
            </a:r>
            <a:r>
              <a:rPr lang="en-US" baseline="0" dirty="0"/>
              <a:t> </a:t>
            </a:r>
            <a:r>
              <a:rPr lang="en-US" dirty="0"/>
              <a:t>I would like to hear feedbacks. Thank you.</a:t>
            </a:r>
          </a:p>
        </p:txBody>
      </p:sp>
      <p:sp>
        <p:nvSpPr>
          <p:cNvPr id="4" name="Slide Number Placeholder 3"/>
          <p:cNvSpPr>
            <a:spLocks noGrp="1"/>
          </p:cNvSpPr>
          <p:nvPr>
            <p:ph type="sldNum" sz="quarter" idx="5"/>
          </p:nvPr>
        </p:nvSpPr>
        <p:spPr/>
        <p:txBody>
          <a:bodyPr/>
          <a:lstStyle/>
          <a:p>
            <a:fld id="{A16DFB3F-F769-4CA9-99F7-21131BB6CFAF}" type="slidenum">
              <a:rPr lang="en-US" smtClean="0"/>
              <a:pPr/>
              <a:t>15</a:t>
            </a:fld>
            <a:endParaRPr lang="en-US"/>
          </a:p>
        </p:txBody>
      </p:sp>
    </p:spTree>
    <p:extLst>
      <p:ext uri="{BB962C8B-B14F-4D97-AF65-F5344CB8AC3E}">
        <p14:creationId xmlns:p14="http://schemas.microsoft.com/office/powerpoint/2010/main" val="41297556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10/14/2023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3.sv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2.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svg"/><Relationship Id="rId9"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sv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4.sv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sv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t="15855" r="2458" b="40250"/>
          <a:stretch>
            <a:fillRect/>
          </a:stretch>
        </p:blipFill>
        <p:spPr>
          <a:xfrm>
            <a:off x="0" y="0"/>
            <a:ext cx="18288000" cy="10287000"/>
          </a:xfrm>
          <a:prstGeom prst="rect">
            <a:avLst/>
          </a:prstGeom>
        </p:spPr>
      </p:pic>
      <p:sp>
        <p:nvSpPr>
          <p:cNvPr id="3" name="AutoShape 3"/>
          <p:cNvSpPr/>
          <p:nvPr/>
        </p:nvSpPr>
        <p:spPr>
          <a:xfrm rot="-7020778">
            <a:off x="-2782531" y="888564"/>
            <a:ext cx="16230600" cy="12606252"/>
          </a:xfrm>
          <a:prstGeom prst="rect">
            <a:avLst/>
          </a:prstGeom>
          <a:solidFill>
            <a:srgbClr val="213559"/>
          </a:solidFill>
        </p:spPr>
        <p:txBody>
          <a:bodyPr/>
          <a:lstStyle/>
          <a:p>
            <a:endParaRPr lang="en-GB"/>
          </a:p>
        </p:txBody>
      </p:sp>
      <p:sp>
        <p:nvSpPr>
          <p:cNvPr id="4" name="AutoShape 4"/>
          <p:cNvSpPr/>
          <p:nvPr/>
        </p:nvSpPr>
        <p:spPr>
          <a:xfrm rot="-7137741">
            <a:off x="-2550047" y="-532155"/>
            <a:ext cx="17488533" cy="12740336"/>
          </a:xfrm>
          <a:prstGeom prst="rect">
            <a:avLst/>
          </a:prstGeom>
          <a:solidFill>
            <a:srgbClr val="263F6B"/>
          </a:solidFill>
        </p:spPr>
        <p:txBody>
          <a:bodyPr/>
          <a:lstStyle/>
          <a:p>
            <a:endParaRPr lang="en-GB"/>
          </a:p>
        </p:txBody>
      </p:sp>
      <p:sp>
        <p:nvSpPr>
          <p:cNvPr id="5" name="TextBox 5"/>
          <p:cNvSpPr txBox="1"/>
          <p:nvPr/>
        </p:nvSpPr>
        <p:spPr>
          <a:xfrm>
            <a:off x="650127" y="3162300"/>
            <a:ext cx="9332073" cy="3036729"/>
          </a:xfrm>
          <a:prstGeom prst="rect">
            <a:avLst/>
          </a:prstGeom>
        </p:spPr>
        <p:txBody>
          <a:bodyPr wrap="square" lIns="0" tIns="0" rIns="0" bIns="0" rtlCol="0" anchor="t">
            <a:spAutoFit/>
          </a:bodyPr>
          <a:lstStyle/>
          <a:p>
            <a:pPr algn="ctr">
              <a:lnSpc>
                <a:spcPts val="4271"/>
              </a:lnSpc>
            </a:pPr>
            <a:r>
              <a:rPr lang="en-US" sz="4000" b="1" i="1" dirty="0">
                <a:solidFill>
                  <a:schemeClr val="bg1"/>
                </a:solidFill>
              </a:rPr>
              <a:t>The Role and Importance of Quality Service, Hospitality and Guest Services within</a:t>
            </a:r>
          </a:p>
          <a:p>
            <a:pPr algn="ctr">
              <a:lnSpc>
                <a:spcPts val="4271"/>
              </a:lnSpc>
            </a:pPr>
            <a:r>
              <a:rPr lang="en-US" sz="4000" b="1" i="1" dirty="0">
                <a:solidFill>
                  <a:schemeClr val="bg1"/>
                </a:solidFill>
              </a:rPr>
              <a:t>Hotel Industry</a:t>
            </a:r>
          </a:p>
          <a:p>
            <a:pPr algn="ctr"/>
            <a:r>
              <a:rPr lang="en-US" sz="5400" b="1" i="1" dirty="0">
                <a:solidFill>
                  <a:schemeClr val="bg1"/>
                </a:solidFill>
              </a:rPr>
              <a:t>(Waldorf Astoria)</a:t>
            </a:r>
            <a:endParaRPr lang="en-US" sz="5400" i="1" dirty="0">
              <a:solidFill>
                <a:schemeClr val="bg1"/>
              </a:solidFill>
            </a:endParaRPr>
          </a:p>
          <a:p>
            <a:pPr algn="ctr">
              <a:lnSpc>
                <a:spcPts val="4271"/>
              </a:lnSpc>
            </a:pPr>
            <a:endParaRPr lang="en-US" sz="4000" i="1" dirty="0">
              <a:solidFill>
                <a:schemeClr val="bg1"/>
              </a:solidFill>
            </a:endParaRPr>
          </a:p>
        </p:txBody>
      </p:sp>
      <p:sp>
        <p:nvSpPr>
          <p:cNvPr id="6" name="TextBox 6"/>
          <p:cNvSpPr txBox="1"/>
          <p:nvPr/>
        </p:nvSpPr>
        <p:spPr>
          <a:xfrm>
            <a:off x="304800" y="6972300"/>
            <a:ext cx="8153400" cy="1250727"/>
          </a:xfrm>
          <a:prstGeom prst="rect">
            <a:avLst/>
          </a:prstGeom>
        </p:spPr>
        <p:txBody>
          <a:bodyPr wrap="square" lIns="0" tIns="0" rIns="0" bIns="0" rtlCol="0" anchor="t">
            <a:spAutoFit/>
          </a:bodyPr>
          <a:lstStyle/>
          <a:p>
            <a:pPr>
              <a:lnSpc>
                <a:spcPct val="150000"/>
              </a:lnSpc>
            </a:pPr>
            <a:r>
              <a:rPr lang="en-US" sz="2871" b="1" spc="57" dirty="0">
                <a:solidFill>
                  <a:srgbClr val="FFFFFF"/>
                </a:solidFill>
                <a:latin typeface="Montserrat Italics"/>
              </a:rPr>
              <a:t>STUDENT NAME: MIHAI DANIEL MIHALCEA</a:t>
            </a:r>
          </a:p>
          <a:p>
            <a:pPr>
              <a:lnSpc>
                <a:spcPct val="150000"/>
              </a:lnSpc>
            </a:pPr>
            <a:r>
              <a:rPr lang="en-US" sz="2871" b="1" spc="57" dirty="0">
                <a:solidFill>
                  <a:srgbClr val="FFFFFF"/>
                </a:solidFill>
                <a:latin typeface="Montserrat Italics"/>
              </a:rPr>
              <a:t>STUDENT ID: 2244870</a:t>
            </a:r>
          </a:p>
        </p:txBody>
      </p:sp>
      <p:pic>
        <p:nvPicPr>
          <p:cNvPr id="7" name="Picture 7"/>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28700" y="1028700"/>
            <a:ext cx="1783058" cy="295015"/>
          </a:xfrm>
          <a:prstGeom prst="rect">
            <a:avLst/>
          </a:prstGeom>
        </p:spPr>
      </p:pic>
      <p:pic>
        <p:nvPicPr>
          <p:cNvPr id="8" name="Picture 8"/>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5476242" y="8956802"/>
            <a:ext cx="1783058" cy="295015"/>
          </a:xfrm>
          <a:prstGeom prst="rect">
            <a:avLst/>
          </a:prstGeom>
        </p:spPr>
      </p:pic>
      <p:sp>
        <p:nvSpPr>
          <p:cNvPr id="9" name="AutoShape 9"/>
          <p:cNvSpPr/>
          <p:nvPr/>
        </p:nvSpPr>
        <p:spPr>
          <a:xfrm>
            <a:off x="-1524000" y="5676900"/>
            <a:ext cx="3707960" cy="0"/>
          </a:xfrm>
          <a:prstGeom prst="line">
            <a:avLst/>
          </a:prstGeom>
          <a:ln w="19050" cap="rnd">
            <a:solidFill>
              <a:srgbClr val="FFFFFF"/>
            </a:solidFill>
            <a:prstDash val="solid"/>
            <a:headEnd type="none" w="sm" len="sm"/>
            <a:tailEnd type="none" w="sm" len="sm"/>
          </a:ln>
        </p:spPr>
        <p:txBody>
          <a:bodyPr/>
          <a:lstStyle/>
          <a:p>
            <a:endParaRPr lang="en-GB"/>
          </a:p>
        </p:txBody>
      </p:sp>
      <p:sp>
        <p:nvSpPr>
          <p:cNvPr id="10" name="AutoShape 10"/>
          <p:cNvSpPr/>
          <p:nvPr/>
        </p:nvSpPr>
        <p:spPr>
          <a:xfrm flipV="1">
            <a:off x="-418294" y="9464705"/>
            <a:ext cx="7130572" cy="52120"/>
          </a:xfrm>
          <a:prstGeom prst="line">
            <a:avLst/>
          </a:prstGeom>
          <a:ln w="19050" cap="rnd">
            <a:solidFill>
              <a:srgbClr val="FFFFFF"/>
            </a:solidFill>
            <a:prstDash val="solid"/>
            <a:headEnd type="none" w="sm" len="sm"/>
            <a:tailEnd type="none" w="sm" len="sm"/>
          </a:ln>
        </p:spPr>
        <p:txBody>
          <a:bodyPr/>
          <a:lstStyle/>
          <a:p>
            <a:endParaRPr lang="en-GB"/>
          </a:p>
        </p:txBody>
      </p:sp>
      <p:sp>
        <p:nvSpPr>
          <p:cNvPr id="11" name="AutoShape 11"/>
          <p:cNvSpPr/>
          <p:nvPr/>
        </p:nvSpPr>
        <p:spPr>
          <a:xfrm>
            <a:off x="-282746" y="4864795"/>
            <a:ext cx="1557210" cy="0"/>
          </a:xfrm>
          <a:prstGeom prst="line">
            <a:avLst/>
          </a:prstGeom>
          <a:ln w="19050" cap="rnd">
            <a:solidFill>
              <a:srgbClr val="FFFFFF"/>
            </a:solidFill>
            <a:prstDash val="solid"/>
            <a:headEnd type="none" w="sm" len="sm"/>
            <a:tailEnd type="none" w="sm" len="sm"/>
          </a:ln>
        </p:spPr>
        <p:txBody>
          <a:bodyPr/>
          <a:lstStyle/>
          <a:p>
            <a:endParaRPr lang="en-GB"/>
          </a:p>
        </p:txBody>
      </p:sp>
      <p:sp>
        <p:nvSpPr>
          <p:cNvPr id="12" name="AutoShape 12"/>
          <p:cNvSpPr/>
          <p:nvPr/>
        </p:nvSpPr>
        <p:spPr>
          <a:xfrm>
            <a:off x="3066191" y="2823187"/>
            <a:ext cx="930938" cy="0"/>
          </a:xfrm>
          <a:prstGeom prst="line">
            <a:avLst/>
          </a:prstGeom>
          <a:ln w="19050" cap="rnd">
            <a:solidFill>
              <a:srgbClr val="FFFFFF"/>
            </a:solidFill>
            <a:prstDash val="solid"/>
            <a:headEnd type="none" w="sm" len="sm"/>
            <a:tailEnd type="none" w="sm" len="sm"/>
          </a:ln>
        </p:spPr>
        <p:txBody>
          <a:bodyPr/>
          <a:lstStyle/>
          <a:p>
            <a:endParaRPr lang="en-GB"/>
          </a:p>
        </p:txBody>
      </p:sp>
      <p:sp>
        <p:nvSpPr>
          <p:cNvPr id="13" name="AutoShape 13"/>
          <p:cNvSpPr/>
          <p:nvPr/>
        </p:nvSpPr>
        <p:spPr>
          <a:xfrm>
            <a:off x="628699" y="2392260"/>
            <a:ext cx="1291530" cy="0"/>
          </a:xfrm>
          <a:prstGeom prst="line">
            <a:avLst/>
          </a:prstGeom>
          <a:ln w="19050" cap="rnd">
            <a:solidFill>
              <a:srgbClr val="FFFFFF"/>
            </a:solidFill>
            <a:prstDash val="solid"/>
            <a:headEnd type="none" w="sm" len="sm"/>
            <a:tailEnd type="none" w="sm" len="sm"/>
          </a:ln>
        </p:spPr>
        <p:txBody>
          <a:bodyPr/>
          <a:lstStyle/>
          <a:p>
            <a:endParaRPr lang="en-GB"/>
          </a:p>
        </p:txBody>
      </p:sp>
      <p:pic>
        <p:nvPicPr>
          <p:cNvPr id="14" name="Picture 13" descr="WALDORF ASTORIA NEW YORK - Updated 2023 Prices &amp; Hotel Reviews (New York  City)"/>
          <p:cNvPicPr/>
          <p:nvPr/>
        </p:nvPicPr>
        <p:blipFill>
          <a:blip r:embed="rId6"/>
          <a:srcRect/>
          <a:stretch>
            <a:fillRect/>
          </a:stretch>
        </p:blipFill>
        <p:spPr bwMode="auto">
          <a:xfrm>
            <a:off x="10210800" y="0"/>
            <a:ext cx="9144000" cy="1028700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9C4DBA8-6ED3-4CE9-804C-A893552EE8C6}"/>
              </a:ext>
            </a:extLst>
          </p:cNvPr>
          <p:cNvPicPr>
            <a:picLocks noChangeAspect="1"/>
          </p:cNvPicPr>
          <p:nvPr/>
        </p:nvPicPr>
        <p:blipFill rotWithShape="1">
          <a:blip r:embed="rId3"/>
          <a:srcRect l="-82" t="1227" r="82"/>
          <a:stretch/>
        </p:blipFill>
        <p:spPr>
          <a:xfrm>
            <a:off x="0" y="2005"/>
            <a:ext cx="18258026" cy="10284995"/>
          </a:xfrm>
          <a:prstGeom prst="rect">
            <a:avLst/>
          </a:prstGeom>
        </p:spPr>
      </p:pic>
      <p:sp>
        <p:nvSpPr>
          <p:cNvPr id="11" name="TextBox 2">
            <a:extLst>
              <a:ext uri="{FF2B5EF4-FFF2-40B4-BE49-F238E27FC236}">
                <a16:creationId xmlns:a16="http://schemas.microsoft.com/office/drawing/2014/main" id="{C30B5DDA-F90E-4D45-B334-C97E0BE8CB52}"/>
              </a:ext>
            </a:extLst>
          </p:cNvPr>
          <p:cNvSpPr txBox="1"/>
          <p:nvPr/>
        </p:nvSpPr>
        <p:spPr>
          <a:xfrm>
            <a:off x="7924800" y="647700"/>
            <a:ext cx="3933759" cy="778803"/>
          </a:xfrm>
          <a:prstGeom prst="rect">
            <a:avLst/>
          </a:prstGeom>
        </p:spPr>
        <p:txBody>
          <a:bodyPr lIns="0" tIns="0" rIns="0" bIns="0" rtlCol="0" anchor="t">
            <a:spAutoFit/>
          </a:bodyPr>
          <a:lstStyle/>
          <a:p>
            <a:pPr>
              <a:lnSpc>
                <a:spcPts val="6623"/>
              </a:lnSpc>
            </a:pPr>
            <a:r>
              <a:rPr lang="en-US" sz="4800" spc="470" dirty="0">
                <a:solidFill>
                  <a:schemeClr val="tx1">
                    <a:lumMod val="65000"/>
                    <a:lumOff val="35000"/>
                  </a:schemeClr>
                </a:solidFill>
                <a:latin typeface="Oswald Bold"/>
              </a:rPr>
              <a:t>Contents</a:t>
            </a:r>
          </a:p>
        </p:txBody>
      </p:sp>
      <p:sp>
        <p:nvSpPr>
          <p:cNvPr id="13" name="Rectangle 12">
            <a:extLst>
              <a:ext uri="{FF2B5EF4-FFF2-40B4-BE49-F238E27FC236}">
                <a16:creationId xmlns:a16="http://schemas.microsoft.com/office/drawing/2014/main" id="{39C20BAC-892B-4394-8A26-85A5B56F43AC}"/>
              </a:ext>
            </a:extLst>
          </p:cNvPr>
          <p:cNvSpPr/>
          <p:nvPr/>
        </p:nvSpPr>
        <p:spPr>
          <a:xfrm>
            <a:off x="6705600" y="2482989"/>
            <a:ext cx="11201400" cy="6247864"/>
          </a:xfrm>
          <a:prstGeom prst="rect">
            <a:avLst/>
          </a:prstGeom>
        </p:spPr>
        <p:txBody>
          <a:bodyPr wrap="square">
            <a:spAutoFit/>
          </a:bodyPr>
          <a:lstStyle/>
          <a:p>
            <a:pPr marL="742950" indent="-742950" algn="just">
              <a:buFont typeface="Arial" pitchFamily="34" charset="0"/>
              <a:buChar char="•"/>
            </a:pPr>
            <a:r>
              <a:rPr lang="en-US" sz="4000" b="1" dirty="0"/>
              <a:t>Hotel Overview of Waldorf Astoria</a:t>
            </a:r>
          </a:p>
          <a:p>
            <a:pPr marL="742950" indent="-742950" algn="just">
              <a:buFont typeface="Arial" pitchFamily="34" charset="0"/>
              <a:buChar char="•"/>
            </a:pPr>
            <a:r>
              <a:rPr lang="en-US" sz="4000" b="1" dirty="0"/>
              <a:t>Waldorf Astoria’s Main Consumers</a:t>
            </a:r>
          </a:p>
          <a:p>
            <a:pPr marL="742950" indent="-742950" algn="just">
              <a:buFont typeface="Arial" pitchFamily="34" charset="0"/>
              <a:buChar char="•"/>
            </a:pPr>
            <a:r>
              <a:rPr lang="en-US" sz="4000" b="1" dirty="0"/>
              <a:t>Nature and Scope of Guests Services and Facilities</a:t>
            </a:r>
          </a:p>
          <a:p>
            <a:pPr marL="742950" indent="-742950" algn="just">
              <a:buFont typeface="Arial" pitchFamily="34" charset="0"/>
              <a:buChar char="•"/>
            </a:pPr>
            <a:r>
              <a:rPr lang="en-US" sz="4000" b="1" dirty="0"/>
              <a:t>Role of Guests Services and Facilities</a:t>
            </a:r>
          </a:p>
          <a:p>
            <a:pPr marL="742950" indent="-742950" algn="just">
              <a:buFont typeface="Arial" pitchFamily="34" charset="0"/>
              <a:buChar char="•"/>
            </a:pPr>
            <a:r>
              <a:rPr lang="en-US" sz="4000" b="1" dirty="0"/>
              <a:t>The Need to Consider the Role and Function of Guest Services</a:t>
            </a:r>
          </a:p>
          <a:p>
            <a:pPr marL="742950" indent="-742950" algn="just">
              <a:buFont typeface="Arial" pitchFamily="34" charset="0"/>
              <a:buChar char="•"/>
            </a:pPr>
            <a:r>
              <a:rPr lang="en-US" sz="4000" b="1" dirty="0"/>
              <a:t>The Importance of Hospitality and How Waldorf Astoria exceeds Guest expectation</a:t>
            </a:r>
          </a:p>
          <a:p>
            <a:pPr marL="742950" indent="-742950" algn="just">
              <a:buFont typeface="Arial" pitchFamily="34" charset="0"/>
              <a:buChar char="•"/>
            </a:pPr>
            <a:r>
              <a:rPr lang="en-US" sz="4000" b="1" dirty="0"/>
              <a:t>Conclusion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4F4F4"/>
        </a:solidFill>
        <a:effectLst/>
      </p:bgPr>
    </p:bg>
    <p:spTree>
      <p:nvGrpSpPr>
        <p:cNvPr id="1" name=""/>
        <p:cNvGrpSpPr/>
        <p:nvPr/>
      </p:nvGrpSpPr>
      <p:grpSpPr>
        <a:xfrm>
          <a:off x="0" y="0"/>
          <a:ext cx="0" cy="0"/>
          <a:chOff x="0" y="0"/>
          <a:chExt cx="0" cy="0"/>
        </a:xfrm>
      </p:grpSpPr>
      <p:sp>
        <p:nvSpPr>
          <p:cNvPr id="2" name="TextBox 2"/>
          <p:cNvSpPr txBox="1"/>
          <p:nvPr/>
        </p:nvSpPr>
        <p:spPr>
          <a:xfrm>
            <a:off x="838200" y="726026"/>
            <a:ext cx="16230600" cy="607474"/>
          </a:xfrm>
          <a:prstGeom prst="rect">
            <a:avLst/>
          </a:prstGeom>
        </p:spPr>
        <p:txBody>
          <a:bodyPr lIns="0" tIns="0" rIns="0" bIns="0" rtlCol="0" anchor="t">
            <a:spAutoFit/>
          </a:bodyPr>
          <a:lstStyle/>
          <a:p>
            <a:pPr>
              <a:lnSpc>
                <a:spcPts val="3528"/>
              </a:lnSpc>
            </a:pPr>
            <a:r>
              <a:rPr lang="en-US" sz="8000" b="1" dirty="0"/>
              <a:t>Hotel Overview of Waldorf Astoria</a:t>
            </a:r>
          </a:p>
        </p:txBody>
      </p:sp>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5476242" y="8956802"/>
            <a:ext cx="1783058" cy="295015"/>
          </a:xfrm>
          <a:prstGeom prst="rect">
            <a:avLst/>
          </a:prstGeom>
        </p:spPr>
      </p:pic>
      <p:grpSp>
        <p:nvGrpSpPr>
          <p:cNvPr id="4" name="Group 4"/>
          <p:cNvGrpSpPr/>
          <p:nvPr/>
        </p:nvGrpSpPr>
        <p:grpSpPr>
          <a:xfrm>
            <a:off x="838200" y="1638300"/>
            <a:ext cx="10896600" cy="7610800"/>
            <a:chOff x="0" y="0"/>
            <a:chExt cx="2019324" cy="1860959"/>
          </a:xfrm>
        </p:grpSpPr>
        <p:sp>
          <p:nvSpPr>
            <p:cNvPr id="5" name="Freeform 5"/>
            <p:cNvSpPr/>
            <p:nvPr/>
          </p:nvSpPr>
          <p:spPr>
            <a:xfrm>
              <a:off x="0" y="0"/>
              <a:ext cx="2019324" cy="1860959"/>
            </a:xfrm>
            <a:custGeom>
              <a:avLst/>
              <a:gdLst/>
              <a:ahLst/>
              <a:cxnLst/>
              <a:rect l="l" t="t" r="r" b="b"/>
              <a:pathLst>
                <a:path w="2019324" h="1860959">
                  <a:moveTo>
                    <a:pt x="1894864" y="1860959"/>
                  </a:moveTo>
                  <a:lnTo>
                    <a:pt x="124460" y="1860959"/>
                  </a:lnTo>
                  <a:cubicBezTo>
                    <a:pt x="55880" y="1860959"/>
                    <a:pt x="0" y="1805079"/>
                    <a:pt x="0" y="1736499"/>
                  </a:cubicBezTo>
                  <a:lnTo>
                    <a:pt x="0" y="124460"/>
                  </a:lnTo>
                  <a:cubicBezTo>
                    <a:pt x="0" y="55880"/>
                    <a:pt x="55880" y="0"/>
                    <a:pt x="124460" y="0"/>
                  </a:cubicBezTo>
                  <a:lnTo>
                    <a:pt x="1894864" y="0"/>
                  </a:lnTo>
                  <a:cubicBezTo>
                    <a:pt x="1963444" y="0"/>
                    <a:pt x="2019324" y="55880"/>
                    <a:pt x="2019324" y="124460"/>
                  </a:cubicBezTo>
                  <a:lnTo>
                    <a:pt x="2019324" y="1736499"/>
                  </a:lnTo>
                  <a:cubicBezTo>
                    <a:pt x="2019324" y="1805079"/>
                    <a:pt x="1963444" y="1860959"/>
                    <a:pt x="1894864" y="1860959"/>
                  </a:cubicBezTo>
                  <a:close/>
                </a:path>
              </a:pathLst>
            </a:custGeom>
            <a:solidFill>
              <a:srgbClr val="263F6B"/>
            </a:solidFill>
          </p:spPr>
          <p:txBody>
            <a:bodyPr/>
            <a:lstStyle/>
            <a:p>
              <a:endParaRPr lang="en-GB"/>
            </a:p>
          </p:txBody>
        </p:sp>
      </p:grpSp>
      <p:sp>
        <p:nvSpPr>
          <p:cNvPr id="7" name="TextBox 7"/>
          <p:cNvSpPr txBox="1"/>
          <p:nvPr/>
        </p:nvSpPr>
        <p:spPr>
          <a:xfrm>
            <a:off x="902880" y="5124450"/>
            <a:ext cx="4908337" cy="396583"/>
          </a:xfrm>
          <a:prstGeom prst="rect">
            <a:avLst/>
          </a:prstGeom>
        </p:spPr>
        <p:txBody>
          <a:bodyPr lIns="0" tIns="0" rIns="0" bIns="0" rtlCol="0" anchor="t">
            <a:spAutoFit/>
          </a:bodyPr>
          <a:lstStyle/>
          <a:p>
            <a:pPr algn="ctr">
              <a:lnSpc>
                <a:spcPts val="3250"/>
              </a:lnSpc>
            </a:pPr>
            <a:endParaRPr lang="en-US" sz="2500" spc="50" dirty="0">
              <a:solidFill>
                <a:srgbClr val="FFFFFF"/>
              </a:solidFill>
              <a:latin typeface="Montserrat"/>
            </a:endParaRPr>
          </a:p>
        </p:txBody>
      </p:sp>
      <p:sp>
        <p:nvSpPr>
          <p:cNvPr id="12" name="Rectangle 11"/>
          <p:cNvSpPr/>
          <p:nvPr/>
        </p:nvSpPr>
        <p:spPr>
          <a:xfrm>
            <a:off x="902880" y="1714500"/>
            <a:ext cx="10603320" cy="7478970"/>
          </a:xfrm>
          <a:prstGeom prst="rect">
            <a:avLst/>
          </a:prstGeom>
        </p:spPr>
        <p:txBody>
          <a:bodyPr wrap="square">
            <a:spAutoFit/>
          </a:bodyPr>
          <a:lstStyle/>
          <a:p>
            <a:pPr marL="514350" indent="-514350" algn="just">
              <a:lnSpc>
                <a:spcPct val="150000"/>
              </a:lnSpc>
              <a:buFont typeface="Arial" pitchFamily="34" charset="0"/>
              <a:buChar char="•"/>
            </a:pPr>
            <a:r>
              <a:rPr lang="en-US" sz="3200" dirty="0">
                <a:solidFill>
                  <a:schemeClr val="bg1"/>
                </a:solidFill>
              </a:rPr>
              <a:t>Originally built by William Waldorf Astor and opening to the public in 1893 at the corner of 33rd Street and Fifth Avenue, the Waldorf Hotel is named after its original owner (</a:t>
            </a:r>
            <a:r>
              <a:rPr lang="en-US" sz="3200" dirty="0" err="1">
                <a:solidFill>
                  <a:schemeClr val="bg1"/>
                </a:solidFill>
              </a:rPr>
              <a:t>Walford</a:t>
            </a:r>
            <a:r>
              <a:rPr lang="en-US" sz="3200" dirty="0">
                <a:solidFill>
                  <a:schemeClr val="bg1"/>
                </a:solidFill>
              </a:rPr>
              <a:t>, 2023). </a:t>
            </a:r>
          </a:p>
          <a:p>
            <a:pPr marL="514350" indent="-514350" algn="just">
              <a:lnSpc>
                <a:spcPct val="150000"/>
              </a:lnSpc>
              <a:buFont typeface="Arial" pitchFamily="34" charset="0"/>
              <a:buChar char="•"/>
            </a:pPr>
            <a:r>
              <a:rPr lang="en-US" sz="3200" dirty="0">
                <a:solidFill>
                  <a:schemeClr val="bg1"/>
                </a:solidFill>
              </a:rPr>
              <a:t>The Waldorf Astoria's blend of luxury, convenience, and unsurpassed hospitality</a:t>
            </a:r>
          </a:p>
          <a:p>
            <a:pPr marL="514350" indent="-514350" algn="just">
              <a:lnSpc>
                <a:spcPct val="150000"/>
              </a:lnSpc>
              <a:buFont typeface="Arial" pitchFamily="34" charset="0"/>
              <a:buChar char="•"/>
            </a:pPr>
            <a:r>
              <a:rPr lang="en-US" sz="3200" dirty="0">
                <a:solidFill>
                  <a:schemeClr val="bg1"/>
                </a:solidFill>
              </a:rPr>
              <a:t>Waldorf Astoria has 50 luxury hotels and resorts in prime locations worldwide (</a:t>
            </a:r>
            <a:r>
              <a:rPr lang="en-US" sz="3200" dirty="0" err="1">
                <a:solidFill>
                  <a:schemeClr val="bg1"/>
                </a:solidFill>
              </a:rPr>
              <a:t>Walford</a:t>
            </a:r>
            <a:r>
              <a:rPr lang="en-US" sz="3200" dirty="0">
                <a:solidFill>
                  <a:schemeClr val="bg1"/>
                </a:solidFill>
              </a:rPr>
              <a:t>, 2023).</a:t>
            </a:r>
          </a:p>
          <a:p>
            <a:pPr marL="514350" lvl="1" indent="-514350" algn="just">
              <a:lnSpc>
                <a:spcPct val="150000"/>
              </a:lnSpc>
              <a:buFont typeface="Arial" pitchFamily="34" charset="0"/>
              <a:buChar char="•"/>
            </a:pPr>
            <a:r>
              <a:rPr lang="en-US" sz="3200" dirty="0">
                <a:solidFill>
                  <a:schemeClr val="bg1"/>
                </a:solidFill>
              </a:rPr>
              <a:t>Waldorf Astoria is a global hospitality leader with an annual turnover of over $3.5 billion (</a:t>
            </a:r>
            <a:r>
              <a:rPr lang="en-US" sz="3200" dirty="0" err="1">
                <a:solidFill>
                  <a:schemeClr val="bg1"/>
                </a:solidFill>
              </a:rPr>
              <a:t>Walford</a:t>
            </a:r>
            <a:r>
              <a:rPr lang="en-US" sz="3200" dirty="0">
                <a:solidFill>
                  <a:schemeClr val="bg1"/>
                </a:solidFill>
              </a:rPr>
              <a:t>, 2023).</a:t>
            </a:r>
          </a:p>
        </p:txBody>
      </p:sp>
      <p:pic>
        <p:nvPicPr>
          <p:cNvPr id="1026" name="Picture 2" descr="Waldorf Astoria Hotels &amp; Resorts Vector Logo | Free Download - (.AI ..."/>
          <p:cNvPicPr>
            <a:picLocks noChangeAspect="1" noChangeArrowheads="1"/>
          </p:cNvPicPr>
          <p:nvPr/>
        </p:nvPicPr>
        <p:blipFill rotWithShape="1">
          <a:blip r:embed="rId5">
            <a:extLst>
              <a:ext uri="{28A0092B-C50C-407E-A947-70E740481C1C}">
                <a14:useLocalDpi xmlns:a14="http://schemas.microsoft.com/office/drawing/2010/main" val="0"/>
              </a:ext>
            </a:extLst>
          </a:blip>
          <a:srcRect l="18097" r="15324"/>
          <a:stretch/>
        </p:blipFill>
        <p:spPr bwMode="auto">
          <a:xfrm>
            <a:off x="11910091" y="1943101"/>
            <a:ext cx="6377909" cy="641989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4F4F4"/>
        </a:solidFill>
        <a:effectLst/>
      </p:bgPr>
    </p:bg>
    <p:spTree>
      <p:nvGrpSpPr>
        <p:cNvPr id="1" name=""/>
        <p:cNvGrpSpPr/>
        <p:nvPr/>
      </p:nvGrpSpPr>
      <p:grpSpPr>
        <a:xfrm>
          <a:off x="0" y="0"/>
          <a:ext cx="0" cy="0"/>
          <a:chOff x="0" y="0"/>
          <a:chExt cx="0" cy="0"/>
        </a:xfrm>
      </p:grpSpPr>
      <p:sp>
        <p:nvSpPr>
          <p:cNvPr id="6" name="TextBox 6"/>
          <p:cNvSpPr txBox="1"/>
          <p:nvPr/>
        </p:nvSpPr>
        <p:spPr>
          <a:xfrm>
            <a:off x="1028700" y="932651"/>
            <a:ext cx="15506700" cy="705321"/>
          </a:xfrm>
          <a:prstGeom prst="rect">
            <a:avLst/>
          </a:prstGeom>
        </p:spPr>
        <p:txBody>
          <a:bodyPr wrap="square" lIns="0" tIns="0" rIns="0" bIns="0" rtlCol="0" anchor="t">
            <a:spAutoFit/>
          </a:bodyPr>
          <a:lstStyle/>
          <a:p>
            <a:pPr>
              <a:lnSpc>
                <a:spcPts val="5488"/>
              </a:lnSpc>
            </a:pPr>
            <a:r>
              <a:rPr lang="en-US" sz="8000" b="1" dirty="0"/>
              <a:t>Waldorf Astoria’s Main Consumers</a:t>
            </a:r>
          </a:p>
        </p:txBody>
      </p:sp>
      <p:sp>
        <p:nvSpPr>
          <p:cNvPr id="7" name="TextBox 7"/>
          <p:cNvSpPr txBox="1"/>
          <p:nvPr/>
        </p:nvSpPr>
        <p:spPr>
          <a:xfrm>
            <a:off x="3790950" y="7337935"/>
            <a:ext cx="2977312" cy="662361"/>
          </a:xfrm>
          <a:prstGeom prst="rect">
            <a:avLst/>
          </a:prstGeom>
        </p:spPr>
        <p:txBody>
          <a:bodyPr wrap="square" lIns="0" tIns="0" rIns="0" bIns="0" rtlCol="0" anchor="t">
            <a:spAutoFit/>
          </a:bodyPr>
          <a:lstStyle/>
          <a:p>
            <a:pPr algn="ctr">
              <a:lnSpc>
                <a:spcPct val="150000"/>
              </a:lnSpc>
            </a:pPr>
            <a:r>
              <a:rPr lang="en-US" sz="3200" b="1" dirty="0"/>
              <a:t>Wealthy Tourists</a:t>
            </a:r>
            <a:endParaRPr lang="en-US" sz="3200" dirty="0"/>
          </a:p>
        </p:txBody>
      </p:sp>
      <p:pic>
        <p:nvPicPr>
          <p:cNvPr id="8" name="Picture 8"/>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5476242" y="8852422"/>
            <a:ext cx="1783058" cy="295015"/>
          </a:xfrm>
          <a:prstGeom prst="rect">
            <a:avLst/>
          </a:prstGeom>
        </p:spPr>
      </p:pic>
      <p:pic>
        <p:nvPicPr>
          <p:cNvPr id="9" name="Picture 9"/>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028700" y="320986"/>
            <a:ext cx="1783058" cy="295015"/>
          </a:xfrm>
          <a:prstGeom prst="rect">
            <a:avLst/>
          </a:prstGeom>
        </p:spPr>
      </p:pic>
      <p:pic>
        <p:nvPicPr>
          <p:cNvPr id="1026" name="Picture 2"/>
          <p:cNvPicPr>
            <a:picLocks noChangeAspect="1" noChangeArrowheads="1"/>
          </p:cNvPicPr>
          <p:nvPr/>
        </p:nvPicPr>
        <p:blipFill rotWithShape="1">
          <a:blip r:embed="rId7">
            <a:extLst>
              <a:ext uri="{28A0092B-C50C-407E-A947-70E740481C1C}">
                <a14:useLocalDpi xmlns:a14="http://schemas.microsoft.com/office/drawing/2010/main" val="0"/>
              </a:ext>
            </a:extLst>
          </a:blip>
          <a:srcRect r="16548"/>
          <a:stretch/>
        </p:blipFill>
        <p:spPr bwMode="auto">
          <a:xfrm>
            <a:off x="3644201" y="2147145"/>
            <a:ext cx="3124061" cy="5078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340518" y="2147145"/>
            <a:ext cx="3378501" cy="5078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rotWithShape="1">
          <a:blip r:embed="rId9">
            <a:extLst>
              <a:ext uri="{28A0092B-C50C-407E-A947-70E740481C1C}">
                <a14:useLocalDpi xmlns:a14="http://schemas.microsoft.com/office/drawing/2010/main" val="0"/>
              </a:ext>
            </a:extLst>
          </a:blip>
          <a:srcRect l="19487" r="24366"/>
          <a:stretch/>
        </p:blipFill>
        <p:spPr bwMode="auto">
          <a:xfrm>
            <a:off x="11378432" y="2147145"/>
            <a:ext cx="2870968" cy="5078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7324476" y="7495282"/>
            <a:ext cx="3394543" cy="1077218"/>
          </a:xfrm>
          <a:prstGeom prst="rect">
            <a:avLst/>
          </a:prstGeom>
        </p:spPr>
        <p:txBody>
          <a:bodyPr wrap="square">
            <a:spAutoFit/>
          </a:bodyPr>
          <a:lstStyle/>
          <a:p>
            <a:pPr algn="ctr"/>
            <a:r>
              <a:rPr lang="en-US" sz="3200" b="1" dirty="0"/>
              <a:t>Business executives</a:t>
            </a:r>
            <a:endParaRPr lang="en-US" sz="3200" dirty="0"/>
          </a:p>
        </p:txBody>
      </p:sp>
      <p:sp>
        <p:nvSpPr>
          <p:cNvPr id="4" name="Rectangle 3"/>
          <p:cNvSpPr/>
          <p:nvPr/>
        </p:nvSpPr>
        <p:spPr>
          <a:xfrm>
            <a:off x="11374421" y="7526060"/>
            <a:ext cx="2874979" cy="1077218"/>
          </a:xfrm>
          <a:prstGeom prst="rect">
            <a:avLst/>
          </a:prstGeom>
        </p:spPr>
        <p:txBody>
          <a:bodyPr wrap="square">
            <a:spAutoFit/>
          </a:bodyPr>
          <a:lstStyle/>
          <a:p>
            <a:pPr algn="ctr"/>
            <a:r>
              <a:rPr lang="en-US" sz="3200" b="1" dirty="0"/>
              <a:t>Celebrities and Entertainers</a:t>
            </a:r>
            <a:endParaRPr lang="en-US" sz="4000" b="1" spc="49" dirty="0">
              <a:solidFill>
                <a:srgbClr val="263F6B"/>
              </a:solidFill>
              <a:latin typeface="Montserrat Extra-Bo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1028699" y="932651"/>
            <a:ext cx="15339071" cy="705321"/>
          </a:xfrm>
          <a:prstGeom prst="rect">
            <a:avLst/>
          </a:prstGeom>
        </p:spPr>
        <p:txBody>
          <a:bodyPr wrap="square" lIns="0" tIns="0" rIns="0" bIns="0" rtlCol="0" anchor="t">
            <a:spAutoFit/>
          </a:bodyPr>
          <a:lstStyle/>
          <a:p>
            <a:pPr>
              <a:lnSpc>
                <a:spcPts val="5488"/>
              </a:lnSpc>
            </a:pPr>
            <a:r>
              <a:rPr lang="en-US" sz="8000" b="1" dirty="0"/>
              <a:t>Waldorf Astoria’s Main Consumers</a:t>
            </a:r>
          </a:p>
        </p:txBody>
      </p:sp>
      <p:sp>
        <p:nvSpPr>
          <p:cNvPr id="7" name="TextBox 7"/>
          <p:cNvSpPr txBox="1"/>
          <p:nvPr/>
        </p:nvSpPr>
        <p:spPr>
          <a:xfrm>
            <a:off x="1028700" y="3190480"/>
            <a:ext cx="8267700" cy="4431983"/>
          </a:xfrm>
          <a:prstGeom prst="rect">
            <a:avLst/>
          </a:prstGeom>
        </p:spPr>
        <p:txBody>
          <a:bodyPr wrap="square" lIns="0" tIns="0" rIns="0" bIns="0" rtlCol="0" anchor="t">
            <a:spAutoFit/>
          </a:bodyPr>
          <a:lstStyle/>
          <a:p>
            <a:pPr marL="457200" indent="-457200">
              <a:lnSpc>
                <a:spcPct val="150000"/>
              </a:lnSpc>
              <a:buFont typeface="Wingdings" pitchFamily="2" charset="2"/>
              <a:buChar char="Ø"/>
            </a:pPr>
            <a:r>
              <a:rPr lang="en-US" sz="4800" b="1" dirty="0"/>
              <a:t>Government officials and diplomats</a:t>
            </a:r>
            <a:endParaRPr lang="en-US" sz="4800" dirty="0"/>
          </a:p>
          <a:p>
            <a:pPr marL="457200" indent="-457200">
              <a:lnSpc>
                <a:spcPct val="150000"/>
              </a:lnSpc>
              <a:buFont typeface="Wingdings" pitchFamily="2" charset="2"/>
              <a:buChar char="Ø"/>
            </a:pPr>
            <a:r>
              <a:rPr lang="en-US" sz="4800" b="1" dirty="0"/>
              <a:t>High Society and Socialites</a:t>
            </a:r>
            <a:endParaRPr lang="en-US" sz="4800" dirty="0"/>
          </a:p>
          <a:p>
            <a:pPr marL="457200" indent="-457200">
              <a:lnSpc>
                <a:spcPct val="150000"/>
              </a:lnSpc>
              <a:buFont typeface="Wingdings" pitchFamily="2" charset="2"/>
              <a:buChar char="Ø"/>
            </a:pPr>
            <a:r>
              <a:rPr lang="en-US" sz="4800" b="1" dirty="0"/>
              <a:t>Wedding parties</a:t>
            </a:r>
            <a:endParaRPr lang="en-US" sz="6000" spc="49" dirty="0">
              <a:solidFill>
                <a:srgbClr val="263F6B"/>
              </a:solidFill>
              <a:latin typeface="Montserrat Extra-Bold"/>
            </a:endParaRPr>
          </a:p>
        </p:txBody>
      </p:sp>
      <p:pic>
        <p:nvPicPr>
          <p:cNvPr id="8" name="Picture 8"/>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5476242" y="8852422"/>
            <a:ext cx="1783058" cy="295015"/>
          </a:xfrm>
          <a:prstGeom prst="rect">
            <a:avLst/>
          </a:prstGeom>
        </p:spPr>
      </p:pic>
      <p:pic>
        <p:nvPicPr>
          <p:cNvPr id="9" name="Picture 9"/>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028700" y="320986"/>
            <a:ext cx="1783058" cy="295015"/>
          </a:xfrm>
          <a:prstGeom prst="rect">
            <a:avLst/>
          </a:prstGeom>
        </p:spPr>
      </p:pic>
      <p:pic>
        <p:nvPicPr>
          <p:cNvPr id="10" name="Picture 9" descr="Chapter 9. Customer Service – Introduction to Tourism and Hospitality in BC"/>
          <p:cNvPicPr/>
          <p:nvPr/>
        </p:nvPicPr>
        <p:blipFill>
          <a:blip r:embed="rId7"/>
          <a:srcRect/>
          <a:stretch>
            <a:fillRect/>
          </a:stretch>
        </p:blipFill>
        <p:spPr bwMode="auto">
          <a:xfrm>
            <a:off x="9753600" y="2247900"/>
            <a:ext cx="8305800" cy="662940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4F4F4"/>
        </a:solidFill>
        <a:effectLst/>
      </p:bgPr>
    </p:bg>
    <p:spTree>
      <p:nvGrpSpPr>
        <p:cNvPr id="1" name=""/>
        <p:cNvGrpSpPr/>
        <p:nvPr/>
      </p:nvGrpSpPr>
      <p:grpSpPr>
        <a:xfrm>
          <a:off x="0" y="0"/>
          <a:ext cx="0" cy="0"/>
          <a:chOff x="0" y="0"/>
          <a:chExt cx="0" cy="0"/>
        </a:xfrm>
      </p:grpSpPr>
      <p:sp>
        <p:nvSpPr>
          <p:cNvPr id="2" name="AutoShape 2"/>
          <p:cNvSpPr/>
          <p:nvPr/>
        </p:nvSpPr>
        <p:spPr>
          <a:xfrm rot="-10800000">
            <a:off x="-457200" y="1561383"/>
            <a:ext cx="18315208" cy="8001717"/>
          </a:xfrm>
          <a:prstGeom prst="rect">
            <a:avLst/>
          </a:prstGeom>
          <a:solidFill>
            <a:srgbClr val="545454">
              <a:alpha val="4706"/>
            </a:srgbClr>
          </a:solidFill>
        </p:spPr>
        <p:txBody>
          <a:bodyPr/>
          <a:lstStyle/>
          <a:p>
            <a:endParaRPr lang="en-GB"/>
          </a:p>
        </p:txBody>
      </p:sp>
      <p:sp>
        <p:nvSpPr>
          <p:cNvPr id="3" name="AutoShape 3"/>
          <p:cNvSpPr/>
          <p:nvPr/>
        </p:nvSpPr>
        <p:spPr>
          <a:xfrm rot="10087">
            <a:off x="1028665" y="5749055"/>
            <a:ext cx="16230670" cy="0"/>
          </a:xfrm>
          <a:prstGeom prst="line">
            <a:avLst/>
          </a:prstGeom>
          <a:ln w="95250" cap="rnd">
            <a:solidFill>
              <a:srgbClr val="000000"/>
            </a:solidFill>
            <a:prstDash val="solid"/>
            <a:headEnd type="none" w="sm" len="sm"/>
            <a:tailEnd type="none" w="sm" len="sm"/>
          </a:ln>
        </p:spPr>
        <p:txBody>
          <a:bodyPr/>
          <a:lstStyle/>
          <a:p>
            <a:endParaRPr lang="en-GB"/>
          </a:p>
        </p:txBody>
      </p:sp>
      <p:grpSp>
        <p:nvGrpSpPr>
          <p:cNvPr id="4" name="Group 4"/>
          <p:cNvGrpSpPr/>
          <p:nvPr/>
        </p:nvGrpSpPr>
        <p:grpSpPr>
          <a:xfrm>
            <a:off x="2726348" y="5540989"/>
            <a:ext cx="511382" cy="511382"/>
            <a:chOff x="0" y="0"/>
            <a:chExt cx="6350000" cy="6350000"/>
          </a:xfrm>
        </p:grpSpPr>
        <p:sp>
          <p:nvSpPr>
            <p:cNvPr id="5" name="Freeform 5"/>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263F6B"/>
            </a:solidFill>
          </p:spPr>
          <p:txBody>
            <a:bodyPr/>
            <a:lstStyle/>
            <a:p>
              <a:endParaRPr lang="en-GB"/>
            </a:p>
          </p:txBody>
        </p:sp>
      </p:grpSp>
      <p:grpSp>
        <p:nvGrpSpPr>
          <p:cNvPr id="6" name="Group 6"/>
          <p:cNvGrpSpPr/>
          <p:nvPr/>
        </p:nvGrpSpPr>
        <p:grpSpPr>
          <a:xfrm>
            <a:off x="685800" y="6427661"/>
            <a:ext cx="5638800" cy="2903329"/>
            <a:chOff x="0" y="0"/>
            <a:chExt cx="1500474" cy="1059142"/>
          </a:xfrm>
        </p:grpSpPr>
        <p:sp>
          <p:nvSpPr>
            <p:cNvPr id="7" name="Freeform 7"/>
            <p:cNvSpPr/>
            <p:nvPr/>
          </p:nvSpPr>
          <p:spPr>
            <a:xfrm>
              <a:off x="0" y="0"/>
              <a:ext cx="1500474" cy="1059143"/>
            </a:xfrm>
            <a:custGeom>
              <a:avLst/>
              <a:gdLst/>
              <a:ahLst/>
              <a:cxnLst/>
              <a:rect l="l" t="t" r="r" b="b"/>
              <a:pathLst>
                <a:path w="1500474" h="1059143">
                  <a:moveTo>
                    <a:pt x="1376013" y="1059142"/>
                  </a:moveTo>
                  <a:lnTo>
                    <a:pt x="124460" y="1059142"/>
                  </a:lnTo>
                  <a:cubicBezTo>
                    <a:pt x="55880" y="1059142"/>
                    <a:pt x="0" y="1003262"/>
                    <a:pt x="0" y="934682"/>
                  </a:cubicBezTo>
                  <a:lnTo>
                    <a:pt x="0" y="124460"/>
                  </a:lnTo>
                  <a:cubicBezTo>
                    <a:pt x="0" y="55880"/>
                    <a:pt x="55880" y="0"/>
                    <a:pt x="124460" y="0"/>
                  </a:cubicBezTo>
                  <a:lnTo>
                    <a:pt x="1376014" y="0"/>
                  </a:lnTo>
                  <a:cubicBezTo>
                    <a:pt x="1444594" y="0"/>
                    <a:pt x="1500474" y="55880"/>
                    <a:pt x="1500474" y="124460"/>
                  </a:cubicBezTo>
                  <a:lnTo>
                    <a:pt x="1500474" y="934682"/>
                  </a:lnTo>
                  <a:cubicBezTo>
                    <a:pt x="1500474" y="1003263"/>
                    <a:pt x="1444594" y="1059143"/>
                    <a:pt x="1376014" y="1059143"/>
                  </a:cubicBezTo>
                  <a:close/>
                </a:path>
              </a:pathLst>
            </a:custGeom>
            <a:solidFill>
              <a:srgbClr val="263F6B"/>
            </a:solidFill>
          </p:spPr>
          <p:txBody>
            <a:bodyPr/>
            <a:lstStyle/>
            <a:p>
              <a:endParaRPr lang="en-GB"/>
            </a:p>
          </p:txBody>
        </p:sp>
      </p:grpSp>
      <p:grpSp>
        <p:nvGrpSpPr>
          <p:cNvPr id="8" name="Group 8"/>
          <p:cNvGrpSpPr/>
          <p:nvPr/>
        </p:nvGrpSpPr>
        <p:grpSpPr>
          <a:xfrm>
            <a:off x="3276600" y="2320929"/>
            <a:ext cx="5638800" cy="2903329"/>
            <a:chOff x="0" y="0"/>
            <a:chExt cx="1500474" cy="1059142"/>
          </a:xfrm>
        </p:grpSpPr>
        <p:sp>
          <p:nvSpPr>
            <p:cNvPr id="9" name="Freeform 9"/>
            <p:cNvSpPr/>
            <p:nvPr/>
          </p:nvSpPr>
          <p:spPr>
            <a:xfrm>
              <a:off x="0" y="0"/>
              <a:ext cx="1500474" cy="1059143"/>
            </a:xfrm>
            <a:custGeom>
              <a:avLst/>
              <a:gdLst/>
              <a:ahLst/>
              <a:cxnLst/>
              <a:rect l="l" t="t" r="r" b="b"/>
              <a:pathLst>
                <a:path w="1500474" h="1059143">
                  <a:moveTo>
                    <a:pt x="1376013" y="1059142"/>
                  </a:moveTo>
                  <a:lnTo>
                    <a:pt x="124460" y="1059142"/>
                  </a:lnTo>
                  <a:cubicBezTo>
                    <a:pt x="55880" y="1059142"/>
                    <a:pt x="0" y="1003262"/>
                    <a:pt x="0" y="934682"/>
                  </a:cubicBezTo>
                  <a:lnTo>
                    <a:pt x="0" y="124460"/>
                  </a:lnTo>
                  <a:cubicBezTo>
                    <a:pt x="0" y="55880"/>
                    <a:pt x="55880" y="0"/>
                    <a:pt x="124460" y="0"/>
                  </a:cubicBezTo>
                  <a:lnTo>
                    <a:pt x="1376014" y="0"/>
                  </a:lnTo>
                  <a:cubicBezTo>
                    <a:pt x="1444594" y="0"/>
                    <a:pt x="1500474" y="55880"/>
                    <a:pt x="1500474" y="124460"/>
                  </a:cubicBezTo>
                  <a:lnTo>
                    <a:pt x="1500474" y="934682"/>
                  </a:lnTo>
                  <a:cubicBezTo>
                    <a:pt x="1500474" y="1003263"/>
                    <a:pt x="1444594" y="1059143"/>
                    <a:pt x="1376014" y="1059143"/>
                  </a:cubicBezTo>
                  <a:close/>
                </a:path>
              </a:pathLst>
            </a:custGeom>
            <a:solidFill>
              <a:srgbClr val="263F6B"/>
            </a:solidFill>
          </p:spPr>
          <p:txBody>
            <a:bodyPr/>
            <a:lstStyle/>
            <a:p>
              <a:endParaRPr lang="en-GB"/>
            </a:p>
          </p:txBody>
        </p:sp>
      </p:grpSp>
      <p:grpSp>
        <p:nvGrpSpPr>
          <p:cNvPr id="10" name="Group 10"/>
          <p:cNvGrpSpPr/>
          <p:nvPr/>
        </p:nvGrpSpPr>
        <p:grpSpPr>
          <a:xfrm>
            <a:off x="9448800" y="2320929"/>
            <a:ext cx="5638800" cy="2903329"/>
            <a:chOff x="0" y="0"/>
            <a:chExt cx="1500474" cy="1059142"/>
          </a:xfrm>
        </p:grpSpPr>
        <p:sp>
          <p:nvSpPr>
            <p:cNvPr id="11" name="Freeform 11"/>
            <p:cNvSpPr/>
            <p:nvPr/>
          </p:nvSpPr>
          <p:spPr>
            <a:xfrm>
              <a:off x="0" y="0"/>
              <a:ext cx="1500474" cy="1059143"/>
            </a:xfrm>
            <a:custGeom>
              <a:avLst/>
              <a:gdLst/>
              <a:ahLst/>
              <a:cxnLst/>
              <a:rect l="l" t="t" r="r" b="b"/>
              <a:pathLst>
                <a:path w="1500474" h="1059143">
                  <a:moveTo>
                    <a:pt x="1376013" y="1059142"/>
                  </a:moveTo>
                  <a:lnTo>
                    <a:pt x="124460" y="1059142"/>
                  </a:lnTo>
                  <a:cubicBezTo>
                    <a:pt x="55880" y="1059142"/>
                    <a:pt x="0" y="1003262"/>
                    <a:pt x="0" y="934682"/>
                  </a:cubicBezTo>
                  <a:lnTo>
                    <a:pt x="0" y="124460"/>
                  </a:lnTo>
                  <a:cubicBezTo>
                    <a:pt x="0" y="55880"/>
                    <a:pt x="55880" y="0"/>
                    <a:pt x="124460" y="0"/>
                  </a:cubicBezTo>
                  <a:lnTo>
                    <a:pt x="1376014" y="0"/>
                  </a:lnTo>
                  <a:cubicBezTo>
                    <a:pt x="1444594" y="0"/>
                    <a:pt x="1500474" y="55880"/>
                    <a:pt x="1500474" y="124460"/>
                  </a:cubicBezTo>
                  <a:lnTo>
                    <a:pt x="1500474" y="934682"/>
                  </a:lnTo>
                  <a:cubicBezTo>
                    <a:pt x="1500474" y="1003263"/>
                    <a:pt x="1444594" y="1059143"/>
                    <a:pt x="1376014" y="1059143"/>
                  </a:cubicBezTo>
                  <a:close/>
                </a:path>
              </a:pathLst>
            </a:custGeom>
            <a:solidFill>
              <a:srgbClr val="263F6B"/>
            </a:solidFill>
          </p:spPr>
          <p:txBody>
            <a:bodyPr/>
            <a:lstStyle/>
            <a:p>
              <a:endParaRPr lang="en-GB"/>
            </a:p>
          </p:txBody>
        </p:sp>
      </p:grpSp>
      <p:grpSp>
        <p:nvGrpSpPr>
          <p:cNvPr id="12" name="Group 12"/>
          <p:cNvGrpSpPr/>
          <p:nvPr/>
        </p:nvGrpSpPr>
        <p:grpSpPr>
          <a:xfrm>
            <a:off x="5807329" y="5540989"/>
            <a:ext cx="511382" cy="511382"/>
            <a:chOff x="0" y="0"/>
            <a:chExt cx="6350000" cy="6350000"/>
          </a:xfrm>
        </p:grpSpPr>
        <p:sp>
          <p:nvSpPr>
            <p:cNvPr id="13" name="Freeform 13"/>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263F6B"/>
            </a:solidFill>
          </p:spPr>
          <p:txBody>
            <a:bodyPr/>
            <a:lstStyle/>
            <a:p>
              <a:endParaRPr lang="en-GB"/>
            </a:p>
          </p:txBody>
        </p:sp>
      </p:grpSp>
      <p:grpSp>
        <p:nvGrpSpPr>
          <p:cNvPr id="14" name="Group 14"/>
          <p:cNvGrpSpPr/>
          <p:nvPr/>
        </p:nvGrpSpPr>
        <p:grpSpPr>
          <a:xfrm>
            <a:off x="11969290" y="5540989"/>
            <a:ext cx="511382" cy="511382"/>
            <a:chOff x="0" y="0"/>
            <a:chExt cx="6350000" cy="6350000"/>
          </a:xfrm>
        </p:grpSpPr>
        <p:sp>
          <p:nvSpPr>
            <p:cNvPr id="15" name="Freeform 15"/>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263F6B"/>
            </a:solidFill>
          </p:spPr>
          <p:txBody>
            <a:bodyPr/>
            <a:lstStyle/>
            <a:p>
              <a:endParaRPr lang="en-GB"/>
            </a:p>
          </p:txBody>
        </p:sp>
      </p:grpSp>
      <p:grpSp>
        <p:nvGrpSpPr>
          <p:cNvPr id="16" name="Group 16"/>
          <p:cNvGrpSpPr/>
          <p:nvPr/>
        </p:nvGrpSpPr>
        <p:grpSpPr>
          <a:xfrm>
            <a:off x="8888309" y="5540989"/>
            <a:ext cx="511382" cy="511382"/>
            <a:chOff x="0" y="0"/>
            <a:chExt cx="6350000" cy="6350000"/>
          </a:xfrm>
        </p:grpSpPr>
        <p:sp>
          <p:nvSpPr>
            <p:cNvPr id="17" name="Freeform 17"/>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263F6B"/>
            </a:solidFill>
          </p:spPr>
          <p:txBody>
            <a:bodyPr/>
            <a:lstStyle/>
            <a:p>
              <a:endParaRPr lang="en-GB"/>
            </a:p>
          </p:txBody>
        </p:sp>
      </p:grpSp>
      <p:grpSp>
        <p:nvGrpSpPr>
          <p:cNvPr id="18" name="Group 18"/>
          <p:cNvGrpSpPr/>
          <p:nvPr/>
        </p:nvGrpSpPr>
        <p:grpSpPr>
          <a:xfrm>
            <a:off x="7087445" y="6427661"/>
            <a:ext cx="4113110" cy="2903329"/>
            <a:chOff x="0" y="0"/>
            <a:chExt cx="1500474" cy="1059142"/>
          </a:xfrm>
        </p:grpSpPr>
        <p:sp>
          <p:nvSpPr>
            <p:cNvPr id="19" name="Freeform 19"/>
            <p:cNvSpPr/>
            <p:nvPr/>
          </p:nvSpPr>
          <p:spPr>
            <a:xfrm>
              <a:off x="0" y="0"/>
              <a:ext cx="1500474" cy="1059143"/>
            </a:xfrm>
            <a:custGeom>
              <a:avLst/>
              <a:gdLst/>
              <a:ahLst/>
              <a:cxnLst/>
              <a:rect l="l" t="t" r="r" b="b"/>
              <a:pathLst>
                <a:path w="1500474" h="1059143">
                  <a:moveTo>
                    <a:pt x="1376013" y="1059142"/>
                  </a:moveTo>
                  <a:lnTo>
                    <a:pt x="124460" y="1059142"/>
                  </a:lnTo>
                  <a:cubicBezTo>
                    <a:pt x="55880" y="1059142"/>
                    <a:pt x="0" y="1003262"/>
                    <a:pt x="0" y="934682"/>
                  </a:cubicBezTo>
                  <a:lnTo>
                    <a:pt x="0" y="124460"/>
                  </a:lnTo>
                  <a:cubicBezTo>
                    <a:pt x="0" y="55880"/>
                    <a:pt x="55880" y="0"/>
                    <a:pt x="124460" y="0"/>
                  </a:cubicBezTo>
                  <a:lnTo>
                    <a:pt x="1376014" y="0"/>
                  </a:lnTo>
                  <a:cubicBezTo>
                    <a:pt x="1444594" y="0"/>
                    <a:pt x="1500474" y="55880"/>
                    <a:pt x="1500474" y="124460"/>
                  </a:cubicBezTo>
                  <a:lnTo>
                    <a:pt x="1500474" y="934682"/>
                  </a:lnTo>
                  <a:cubicBezTo>
                    <a:pt x="1500474" y="1003263"/>
                    <a:pt x="1444594" y="1059143"/>
                    <a:pt x="1376014" y="1059143"/>
                  </a:cubicBezTo>
                  <a:close/>
                </a:path>
              </a:pathLst>
            </a:custGeom>
            <a:solidFill>
              <a:srgbClr val="263F6B"/>
            </a:solidFill>
          </p:spPr>
          <p:txBody>
            <a:bodyPr/>
            <a:lstStyle/>
            <a:p>
              <a:endParaRPr lang="en-GB"/>
            </a:p>
          </p:txBody>
        </p:sp>
      </p:grpSp>
      <p:grpSp>
        <p:nvGrpSpPr>
          <p:cNvPr id="20" name="Group 20"/>
          <p:cNvGrpSpPr/>
          <p:nvPr/>
        </p:nvGrpSpPr>
        <p:grpSpPr>
          <a:xfrm>
            <a:off x="15050270" y="5540989"/>
            <a:ext cx="511382" cy="511382"/>
            <a:chOff x="0" y="0"/>
            <a:chExt cx="6350000" cy="6350000"/>
          </a:xfrm>
        </p:grpSpPr>
        <p:sp>
          <p:nvSpPr>
            <p:cNvPr id="21" name="Freeform 21"/>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263F6B"/>
            </a:solidFill>
          </p:spPr>
          <p:txBody>
            <a:bodyPr/>
            <a:lstStyle/>
            <a:p>
              <a:endParaRPr lang="en-GB"/>
            </a:p>
          </p:txBody>
        </p:sp>
      </p:grpSp>
      <p:grpSp>
        <p:nvGrpSpPr>
          <p:cNvPr id="22" name="Group 22"/>
          <p:cNvGrpSpPr/>
          <p:nvPr/>
        </p:nvGrpSpPr>
        <p:grpSpPr>
          <a:xfrm>
            <a:off x="12268200" y="6427661"/>
            <a:ext cx="5562600" cy="2903329"/>
            <a:chOff x="0" y="0"/>
            <a:chExt cx="1500474" cy="1059142"/>
          </a:xfrm>
        </p:grpSpPr>
        <p:sp>
          <p:nvSpPr>
            <p:cNvPr id="23" name="Freeform 23"/>
            <p:cNvSpPr/>
            <p:nvPr/>
          </p:nvSpPr>
          <p:spPr>
            <a:xfrm>
              <a:off x="0" y="0"/>
              <a:ext cx="1500474" cy="1059143"/>
            </a:xfrm>
            <a:custGeom>
              <a:avLst/>
              <a:gdLst/>
              <a:ahLst/>
              <a:cxnLst/>
              <a:rect l="l" t="t" r="r" b="b"/>
              <a:pathLst>
                <a:path w="1500474" h="1059143">
                  <a:moveTo>
                    <a:pt x="1376013" y="1059142"/>
                  </a:moveTo>
                  <a:lnTo>
                    <a:pt x="124460" y="1059142"/>
                  </a:lnTo>
                  <a:cubicBezTo>
                    <a:pt x="55880" y="1059142"/>
                    <a:pt x="0" y="1003262"/>
                    <a:pt x="0" y="934682"/>
                  </a:cubicBezTo>
                  <a:lnTo>
                    <a:pt x="0" y="124460"/>
                  </a:lnTo>
                  <a:cubicBezTo>
                    <a:pt x="0" y="55880"/>
                    <a:pt x="55880" y="0"/>
                    <a:pt x="124460" y="0"/>
                  </a:cubicBezTo>
                  <a:lnTo>
                    <a:pt x="1376014" y="0"/>
                  </a:lnTo>
                  <a:cubicBezTo>
                    <a:pt x="1444594" y="0"/>
                    <a:pt x="1500474" y="55880"/>
                    <a:pt x="1500474" y="124460"/>
                  </a:cubicBezTo>
                  <a:lnTo>
                    <a:pt x="1500474" y="934682"/>
                  </a:lnTo>
                  <a:cubicBezTo>
                    <a:pt x="1500474" y="1003263"/>
                    <a:pt x="1444594" y="1059143"/>
                    <a:pt x="1376014" y="1059143"/>
                  </a:cubicBezTo>
                  <a:close/>
                </a:path>
              </a:pathLst>
            </a:custGeom>
            <a:solidFill>
              <a:srgbClr val="263F6B"/>
            </a:solidFill>
          </p:spPr>
          <p:txBody>
            <a:bodyPr/>
            <a:lstStyle/>
            <a:p>
              <a:endParaRPr lang="en-GB"/>
            </a:p>
          </p:txBody>
        </p:sp>
      </p:grpSp>
      <p:pic>
        <p:nvPicPr>
          <p:cNvPr id="24" name="Picture 24"/>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925484" y="1764891"/>
            <a:ext cx="1971199" cy="2007702"/>
          </a:xfrm>
          <a:prstGeom prst="rect">
            <a:avLst/>
          </a:prstGeom>
        </p:spPr>
      </p:pic>
      <p:pic>
        <p:nvPicPr>
          <p:cNvPr id="25" name="Picture 25"/>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5561652" y="2315613"/>
            <a:ext cx="1579438" cy="1608687"/>
          </a:xfrm>
          <a:prstGeom prst="rect">
            <a:avLst/>
          </a:prstGeom>
        </p:spPr>
      </p:pic>
      <p:pic>
        <p:nvPicPr>
          <p:cNvPr id="26" name="Picture 2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6864399" y="3934846"/>
            <a:ext cx="646089" cy="658053"/>
          </a:xfrm>
          <a:prstGeom prst="rect">
            <a:avLst/>
          </a:prstGeom>
        </p:spPr>
      </p:pic>
      <p:sp>
        <p:nvSpPr>
          <p:cNvPr id="27" name="TextBox 27"/>
          <p:cNvSpPr txBox="1"/>
          <p:nvPr/>
        </p:nvSpPr>
        <p:spPr>
          <a:xfrm>
            <a:off x="838200" y="1085850"/>
            <a:ext cx="16424637" cy="628377"/>
          </a:xfrm>
          <a:prstGeom prst="rect">
            <a:avLst/>
          </a:prstGeom>
        </p:spPr>
        <p:txBody>
          <a:bodyPr wrap="square" lIns="0" tIns="0" rIns="0" bIns="0" rtlCol="0" anchor="t">
            <a:spAutoFit/>
          </a:bodyPr>
          <a:lstStyle/>
          <a:p>
            <a:pPr algn="ctr">
              <a:lnSpc>
                <a:spcPts val="4895"/>
              </a:lnSpc>
            </a:pPr>
            <a:r>
              <a:rPr lang="en-US" sz="6000" b="1" dirty="0"/>
              <a:t>Nature and Scope of Guests Services and Facilities</a:t>
            </a:r>
          </a:p>
        </p:txBody>
      </p:sp>
      <p:sp>
        <p:nvSpPr>
          <p:cNvPr id="28" name="TextBox 28"/>
          <p:cNvSpPr txBox="1"/>
          <p:nvPr/>
        </p:nvSpPr>
        <p:spPr>
          <a:xfrm>
            <a:off x="1676400" y="6514382"/>
            <a:ext cx="3241123" cy="397481"/>
          </a:xfrm>
          <a:prstGeom prst="rect">
            <a:avLst/>
          </a:prstGeom>
        </p:spPr>
        <p:txBody>
          <a:bodyPr lIns="0" tIns="0" rIns="0" bIns="0" rtlCol="0" anchor="t">
            <a:spAutoFit/>
          </a:bodyPr>
          <a:lstStyle/>
          <a:p>
            <a:pPr algn="ctr">
              <a:lnSpc>
                <a:spcPts val="3250"/>
              </a:lnSpc>
            </a:pPr>
            <a:r>
              <a:rPr lang="en-US" sz="2400" b="1" dirty="0">
                <a:solidFill>
                  <a:schemeClr val="bg1"/>
                </a:solidFill>
              </a:rPr>
              <a:t>Spa and Wellness</a:t>
            </a:r>
            <a:endParaRPr lang="en-US" sz="2400" spc="50" dirty="0">
              <a:solidFill>
                <a:schemeClr val="bg1"/>
              </a:solidFill>
              <a:latin typeface="Montserrat Extra-Bold"/>
            </a:endParaRPr>
          </a:p>
        </p:txBody>
      </p:sp>
      <p:sp>
        <p:nvSpPr>
          <p:cNvPr id="29" name="TextBox 29"/>
          <p:cNvSpPr txBox="1"/>
          <p:nvPr/>
        </p:nvSpPr>
        <p:spPr>
          <a:xfrm>
            <a:off x="4343400" y="2323382"/>
            <a:ext cx="3241123" cy="397481"/>
          </a:xfrm>
          <a:prstGeom prst="rect">
            <a:avLst/>
          </a:prstGeom>
        </p:spPr>
        <p:txBody>
          <a:bodyPr lIns="0" tIns="0" rIns="0" bIns="0" rtlCol="0" anchor="t">
            <a:spAutoFit/>
          </a:bodyPr>
          <a:lstStyle/>
          <a:p>
            <a:pPr algn="ctr">
              <a:lnSpc>
                <a:spcPts val="3250"/>
              </a:lnSpc>
            </a:pPr>
            <a:r>
              <a:rPr lang="en-US" sz="2400" b="1" dirty="0">
                <a:solidFill>
                  <a:schemeClr val="bg1"/>
                </a:solidFill>
              </a:rPr>
              <a:t>Luxury Accommodations</a:t>
            </a:r>
            <a:endParaRPr lang="en-US" sz="2400" spc="50" dirty="0">
              <a:solidFill>
                <a:schemeClr val="bg1"/>
              </a:solidFill>
              <a:latin typeface="Montserrat Extra-Bold"/>
            </a:endParaRPr>
          </a:p>
        </p:txBody>
      </p:sp>
      <p:sp>
        <p:nvSpPr>
          <p:cNvPr id="30" name="TextBox 30"/>
          <p:cNvSpPr txBox="1"/>
          <p:nvPr/>
        </p:nvSpPr>
        <p:spPr>
          <a:xfrm>
            <a:off x="10515600" y="2323382"/>
            <a:ext cx="3241123" cy="397481"/>
          </a:xfrm>
          <a:prstGeom prst="rect">
            <a:avLst/>
          </a:prstGeom>
        </p:spPr>
        <p:txBody>
          <a:bodyPr lIns="0" tIns="0" rIns="0" bIns="0" rtlCol="0" anchor="t">
            <a:spAutoFit/>
          </a:bodyPr>
          <a:lstStyle/>
          <a:p>
            <a:pPr algn="ctr">
              <a:lnSpc>
                <a:spcPts val="3250"/>
              </a:lnSpc>
            </a:pPr>
            <a:r>
              <a:rPr lang="en-US" sz="2400" b="1" dirty="0">
                <a:solidFill>
                  <a:schemeClr val="bg1"/>
                </a:solidFill>
              </a:rPr>
              <a:t>Dining Excellence</a:t>
            </a:r>
            <a:endParaRPr lang="en-US" sz="2400" spc="50" dirty="0">
              <a:solidFill>
                <a:schemeClr val="bg1"/>
              </a:solidFill>
              <a:latin typeface="Montserrat Extra-Bold"/>
            </a:endParaRPr>
          </a:p>
        </p:txBody>
      </p:sp>
      <p:sp>
        <p:nvSpPr>
          <p:cNvPr id="31" name="TextBox 31"/>
          <p:cNvSpPr txBox="1"/>
          <p:nvPr/>
        </p:nvSpPr>
        <p:spPr>
          <a:xfrm>
            <a:off x="914400" y="6819182"/>
            <a:ext cx="5181600" cy="2071080"/>
          </a:xfrm>
          <a:prstGeom prst="rect">
            <a:avLst/>
          </a:prstGeom>
        </p:spPr>
        <p:txBody>
          <a:bodyPr wrap="square" lIns="0" tIns="0" rIns="0" bIns="0" rtlCol="0" anchor="t">
            <a:spAutoFit/>
          </a:bodyPr>
          <a:lstStyle/>
          <a:p>
            <a:pPr algn="ctr">
              <a:lnSpc>
                <a:spcPts val="3250"/>
              </a:lnSpc>
            </a:pPr>
            <a:r>
              <a:rPr lang="en-US" dirty="0">
                <a:solidFill>
                  <a:schemeClr val="bg1"/>
                </a:solidFill>
              </a:rPr>
              <a:t>A magnificent spa and wellness center of the Waldorf Astoria offers massages, facials, and other revitalizing treatments. The fitness center has modern equipment and personal trainers to help customers stay healthy (Jones, 2022).</a:t>
            </a:r>
          </a:p>
        </p:txBody>
      </p:sp>
      <p:sp>
        <p:nvSpPr>
          <p:cNvPr id="32" name="TextBox 32"/>
          <p:cNvSpPr txBox="1"/>
          <p:nvPr/>
        </p:nvSpPr>
        <p:spPr>
          <a:xfrm>
            <a:off x="3581400" y="2780582"/>
            <a:ext cx="4724400" cy="2539157"/>
          </a:xfrm>
          <a:prstGeom prst="rect">
            <a:avLst/>
          </a:prstGeom>
        </p:spPr>
        <p:txBody>
          <a:bodyPr wrap="square" lIns="0" tIns="0" rIns="0" bIns="0" rtlCol="0" anchor="t">
            <a:spAutoFit/>
          </a:bodyPr>
          <a:lstStyle/>
          <a:p>
            <a:pPr algn="ctr">
              <a:lnSpc>
                <a:spcPts val="3250"/>
              </a:lnSpc>
            </a:pPr>
            <a:r>
              <a:rPr lang="en-US" dirty="0">
                <a:solidFill>
                  <a:schemeClr val="bg1"/>
                </a:solidFill>
              </a:rPr>
              <a:t>Guest rooms and suites at the Waldorf Astoria are luxuriously designed and furnished with the best materials and attention to detail. Many rooms have luxury mattresses, marble baths, and city views (</a:t>
            </a:r>
            <a:r>
              <a:rPr lang="en-US" dirty="0" err="1">
                <a:solidFill>
                  <a:schemeClr val="bg1"/>
                </a:solidFill>
              </a:rPr>
              <a:t>Bodet</a:t>
            </a:r>
            <a:r>
              <a:rPr lang="en-US" dirty="0">
                <a:solidFill>
                  <a:schemeClr val="bg1"/>
                </a:solidFill>
              </a:rPr>
              <a:t>, </a:t>
            </a:r>
            <a:r>
              <a:rPr lang="en-US" dirty="0" err="1">
                <a:solidFill>
                  <a:schemeClr val="bg1"/>
                </a:solidFill>
              </a:rPr>
              <a:t>Anaba</a:t>
            </a:r>
            <a:r>
              <a:rPr lang="en-US" dirty="0">
                <a:solidFill>
                  <a:schemeClr val="bg1"/>
                </a:solidFill>
              </a:rPr>
              <a:t> and </a:t>
            </a:r>
            <a:r>
              <a:rPr lang="en-US" dirty="0" err="1">
                <a:solidFill>
                  <a:schemeClr val="bg1"/>
                </a:solidFill>
              </a:rPr>
              <a:t>Bouchet</a:t>
            </a:r>
            <a:r>
              <a:rPr lang="en-US" dirty="0">
                <a:solidFill>
                  <a:schemeClr val="bg1"/>
                </a:solidFill>
              </a:rPr>
              <a:t>, 2017).</a:t>
            </a:r>
          </a:p>
          <a:p>
            <a:pPr algn="ctr">
              <a:lnSpc>
                <a:spcPts val="3250"/>
              </a:lnSpc>
            </a:pPr>
            <a:endParaRPr lang="en-US" spc="50" dirty="0">
              <a:solidFill>
                <a:schemeClr val="bg1"/>
              </a:solidFill>
              <a:latin typeface="Montserrat"/>
            </a:endParaRPr>
          </a:p>
        </p:txBody>
      </p:sp>
      <p:sp>
        <p:nvSpPr>
          <p:cNvPr id="33" name="TextBox 33"/>
          <p:cNvSpPr txBox="1"/>
          <p:nvPr/>
        </p:nvSpPr>
        <p:spPr>
          <a:xfrm>
            <a:off x="9753600" y="2856782"/>
            <a:ext cx="5105400" cy="2539157"/>
          </a:xfrm>
          <a:prstGeom prst="rect">
            <a:avLst/>
          </a:prstGeom>
        </p:spPr>
        <p:txBody>
          <a:bodyPr wrap="square" lIns="0" tIns="0" rIns="0" bIns="0" rtlCol="0" anchor="t">
            <a:spAutoFit/>
          </a:bodyPr>
          <a:lstStyle/>
          <a:p>
            <a:pPr algn="ctr">
              <a:lnSpc>
                <a:spcPts val="3250"/>
              </a:lnSpc>
            </a:pPr>
            <a:r>
              <a:rPr lang="en-US" dirty="0">
                <a:solidFill>
                  <a:schemeClr val="bg1"/>
                </a:solidFill>
              </a:rPr>
              <a:t>The hotel has many fine dining alternatives. The elegant Peacock Alley delivers gourmet food, while other restaurants serve steaks and international cuisine. Guests who prefer dining in their suites can order room service 24/7.</a:t>
            </a:r>
          </a:p>
          <a:p>
            <a:pPr algn="ctr">
              <a:lnSpc>
                <a:spcPts val="3250"/>
              </a:lnSpc>
            </a:pPr>
            <a:endParaRPr lang="en-US" spc="50" dirty="0">
              <a:solidFill>
                <a:schemeClr val="bg1"/>
              </a:solidFill>
              <a:latin typeface="Montserrat"/>
            </a:endParaRPr>
          </a:p>
        </p:txBody>
      </p:sp>
      <p:sp>
        <p:nvSpPr>
          <p:cNvPr id="34" name="TextBox 34"/>
          <p:cNvSpPr txBox="1"/>
          <p:nvPr/>
        </p:nvSpPr>
        <p:spPr>
          <a:xfrm>
            <a:off x="7467600" y="6438182"/>
            <a:ext cx="3241123" cy="397481"/>
          </a:xfrm>
          <a:prstGeom prst="rect">
            <a:avLst/>
          </a:prstGeom>
        </p:spPr>
        <p:txBody>
          <a:bodyPr lIns="0" tIns="0" rIns="0" bIns="0" rtlCol="0" anchor="t">
            <a:spAutoFit/>
          </a:bodyPr>
          <a:lstStyle/>
          <a:p>
            <a:pPr algn="ctr">
              <a:lnSpc>
                <a:spcPts val="3250"/>
              </a:lnSpc>
            </a:pPr>
            <a:r>
              <a:rPr lang="en-US" sz="2400" b="1" dirty="0">
                <a:solidFill>
                  <a:schemeClr val="bg1"/>
                </a:solidFill>
              </a:rPr>
              <a:t>Concierge Services</a:t>
            </a:r>
            <a:endParaRPr lang="en-US" sz="2400" spc="50" dirty="0">
              <a:solidFill>
                <a:schemeClr val="bg1"/>
              </a:solidFill>
              <a:latin typeface="Montserrat Extra-Bold"/>
            </a:endParaRPr>
          </a:p>
        </p:txBody>
      </p:sp>
      <p:sp>
        <p:nvSpPr>
          <p:cNvPr id="35" name="TextBox 35"/>
          <p:cNvSpPr txBox="1"/>
          <p:nvPr/>
        </p:nvSpPr>
        <p:spPr>
          <a:xfrm>
            <a:off x="6934200" y="6895382"/>
            <a:ext cx="4114800" cy="2115964"/>
          </a:xfrm>
          <a:prstGeom prst="rect">
            <a:avLst/>
          </a:prstGeom>
        </p:spPr>
        <p:txBody>
          <a:bodyPr wrap="square" lIns="0" tIns="0" rIns="0" bIns="0" rtlCol="0" anchor="t">
            <a:spAutoFit/>
          </a:bodyPr>
          <a:lstStyle/>
          <a:p>
            <a:pPr algn="ctr">
              <a:lnSpc>
                <a:spcPts val="3250"/>
              </a:lnSpc>
            </a:pPr>
            <a:r>
              <a:rPr lang="en-US" dirty="0">
                <a:solidFill>
                  <a:schemeClr val="bg1"/>
                </a:solidFill>
              </a:rPr>
              <a:t>The hotel's concierge team helps visitors book great meals, Broadway tickets, and transportation. They help guests plan and enjoy their New York City stay.</a:t>
            </a:r>
          </a:p>
          <a:p>
            <a:pPr algn="ctr">
              <a:lnSpc>
                <a:spcPts val="3250"/>
              </a:lnSpc>
            </a:pPr>
            <a:endParaRPr lang="en-US" spc="50" dirty="0">
              <a:solidFill>
                <a:schemeClr val="bg1"/>
              </a:solidFill>
              <a:latin typeface="Montserrat"/>
            </a:endParaRPr>
          </a:p>
        </p:txBody>
      </p:sp>
      <p:sp>
        <p:nvSpPr>
          <p:cNvPr id="36" name="TextBox 36"/>
          <p:cNvSpPr txBox="1"/>
          <p:nvPr/>
        </p:nvSpPr>
        <p:spPr>
          <a:xfrm>
            <a:off x="13487400" y="6438182"/>
            <a:ext cx="3733800" cy="423193"/>
          </a:xfrm>
          <a:prstGeom prst="rect">
            <a:avLst/>
          </a:prstGeom>
        </p:spPr>
        <p:txBody>
          <a:bodyPr wrap="square" lIns="0" tIns="0" rIns="0" bIns="0" rtlCol="0" anchor="t">
            <a:spAutoFit/>
          </a:bodyPr>
          <a:lstStyle/>
          <a:p>
            <a:pPr algn="ctr">
              <a:lnSpc>
                <a:spcPts val="3250"/>
              </a:lnSpc>
            </a:pPr>
            <a:r>
              <a:rPr lang="en-US" sz="2400" b="1" dirty="0">
                <a:solidFill>
                  <a:schemeClr val="bg1"/>
                </a:solidFill>
              </a:rPr>
              <a:t>Meeting and event spaces</a:t>
            </a:r>
            <a:endParaRPr lang="en-US" sz="2400" spc="50" dirty="0">
              <a:solidFill>
                <a:schemeClr val="bg1"/>
              </a:solidFill>
              <a:latin typeface="Montserrat Extra-Bold"/>
            </a:endParaRPr>
          </a:p>
        </p:txBody>
      </p:sp>
      <p:sp>
        <p:nvSpPr>
          <p:cNvPr id="37" name="TextBox 37"/>
          <p:cNvSpPr txBox="1"/>
          <p:nvPr/>
        </p:nvSpPr>
        <p:spPr>
          <a:xfrm>
            <a:off x="12115800" y="6895382"/>
            <a:ext cx="5562600" cy="2115964"/>
          </a:xfrm>
          <a:prstGeom prst="rect">
            <a:avLst/>
          </a:prstGeom>
        </p:spPr>
        <p:txBody>
          <a:bodyPr wrap="square" lIns="0" tIns="0" rIns="0" bIns="0" rtlCol="0" anchor="t">
            <a:spAutoFit/>
          </a:bodyPr>
          <a:lstStyle/>
          <a:p>
            <a:pPr algn="ctr">
              <a:lnSpc>
                <a:spcPts val="3250"/>
              </a:lnSpc>
            </a:pPr>
            <a:r>
              <a:rPr lang="en-US" sz="2000" dirty="0">
                <a:solidFill>
                  <a:schemeClr val="bg1"/>
                </a:solidFill>
              </a:rPr>
              <a:t>The Waldorf Astoria has huge ballrooms, boardrooms, and exquisite salons for events. Professional event planners help </a:t>
            </a:r>
            <a:r>
              <a:rPr lang="en-US" sz="2000" dirty="0" err="1">
                <a:solidFill>
                  <a:schemeClr val="bg1"/>
                </a:solidFill>
              </a:rPr>
              <a:t>organise</a:t>
            </a:r>
            <a:r>
              <a:rPr lang="en-US" sz="2000" dirty="0">
                <a:solidFill>
                  <a:schemeClr val="bg1"/>
                </a:solidFill>
              </a:rPr>
              <a:t> weddings, corporate meetings, seminars, and social gatherings at these sites (</a:t>
            </a:r>
            <a:r>
              <a:rPr lang="en-US" sz="2000" dirty="0" err="1">
                <a:solidFill>
                  <a:schemeClr val="bg1"/>
                </a:solidFill>
              </a:rPr>
              <a:t>Peng</a:t>
            </a:r>
            <a:r>
              <a:rPr lang="en-US" sz="2000" dirty="0">
                <a:solidFill>
                  <a:schemeClr val="bg1"/>
                </a:solidFill>
              </a:rPr>
              <a:t> and Chen, 2019).</a:t>
            </a:r>
          </a:p>
        </p:txBody>
      </p:sp>
      <p:sp>
        <p:nvSpPr>
          <p:cNvPr id="38" name="TextBox 7"/>
          <p:cNvSpPr txBox="1"/>
          <p:nvPr/>
        </p:nvSpPr>
        <p:spPr>
          <a:xfrm>
            <a:off x="1028698" y="9563100"/>
            <a:ext cx="16481789" cy="738664"/>
          </a:xfrm>
          <a:prstGeom prst="rect">
            <a:avLst/>
          </a:prstGeom>
        </p:spPr>
        <p:txBody>
          <a:bodyPr wrap="square" lIns="0" tIns="0" rIns="0" bIns="0" rtlCol="0" anchor="t">
            <a:spAutoFit/>
          </a:bodyPr>
          <a:lstStyle/>
          <a:p>
            <a:pPr algn="ctr">
              <a:lnSpc>
                <a:spcPct val="150000"/>
              </a:lnSpc>
            </a:pPr>
            <a:r>
              <a:rPr lang="en-US" sz="3200" b="1" dirty="0"/>
              <a:t>Figure: Nature and Scope of guest services (Self Made)</a:t>
            </a:r>
            <a:endParaRPr lang="en-US" sz="3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1028700" y="932651"/>
            <a:ext cx="16230600" cy="732123"/>
          </a:xfrm>
          <a:prstGeom prst="rect">
            <a:avLst/>
          </a:prstGeom>
        </p:spPr>
        <p:txBody>
          <a:bodyPr wrap="square" lIns="0" tIns="0" rIns="0" bIns="0" rtlCol="0" anchor="t">
            <a:spAutoFit/>
          </a:bodyPr>
          <a:lstStyle/>
          <a:p>
            <a:pPr>
              <a:lnSpc>
                <a:spcPts val="5488"/>
              </a:lnSpc>
            </a:pPr>
            <a:r>
              <a:rPr lang="en-US" sz="6000" b="1" dirty="0"/>
              <a:t>Nature and Scope of Guests Services and Facilities</a:t>
            </a:r>
          </a:p>
        </p:txBody>
      </p:sp>
      <p:sp>
        <p:nvSpPr>
          <p:cNvPr id="7" name="TextBox 7"/>
          <p:cNvSpPr txBox="1"/>
          <p:nvPr/>
        </p:nvSpPr>
        <p:spPr>
          <a:xfrm>
            <a:off x="304800" y="2045222"/>
            <a:ext cx="10210800" cy="7879080"/>
          </a:xfrm>
          <a:prstGeom prst="rect">
            <a:avLst/>
          </a:prstGeom>
        </p:spPr>
        <p:txBody>
          <a:bodyPr wrap="square" lIns="0" tIns="0" rIns="0" bIns="0" rtlCol="0" anchor="t">
            <a:spAutoFit/>
          </a:bodyPr>
          <a:lstStyle/>
          <a:p>
            <a:pPr marL="457200" indent="-457200" algn="just">
              <a:buFont typeface="Arial" pitchFamily="34" charset="0"/>
              <a:buChar char="•"/>
            </a:pPr>
            <a:r>
              <a:rPr lang="en-US" sz="3200" b="1" dirty="0"/>
              <a:t>Business Services:</a:t>
            </a:r>
            <a:r>
              <a:rPr lang="en-US" sz="3200" dirty="0"/>
              <a:t> Business travelers can use the hotel's high-speed internet, audiovisual equipment rental, and well-equipped business center. </a:t>
            </a:r>
          </a:p>
          <a:p>
            <a:pPr algn="just"/>
            <a:endParaRPr lang="en-US" sz="3200" dirty="0"/>
          </a:p>
          <a:p>
            <a:pPr marL="457200" indent="-457200" algn="just">
              <a:buFont typeface="Arial" pitchFamily="34" charset="0"/>
              <a:buChar char="•"/>
            </a:pPr>
            <a:r>
              <a:rPr lang="en-US" sz="3200" b="1" dirty="0"/>
              <a:t>Transportation:</a:t>
            </a:r>
            <a:r>
              <a:rPr lang="en-US" sz="3200" dirty="0"/>
              <a:t> The Waldorf Astoria provides limousine services, airport transfers, and valet parking to help guests traverse the city (Merlo and Souza </a:t>
            </a:r>
            <a:r>
              <a:rPr lang="en-US" sz="3200" dirty="0" err="1"/>
              <a:t>João</a:t>
            </a:r>
            <a:r>
              <a:rPr lang="en-US" sz="3200" dirty="0"/>
              <a:t>, 2022). </a:t>
            </a:r>
          </a:p>
          <a:p>
            <a:pPr marL="457200" indent="-457200" algn="just">
              <a:buFont typeface="Arial" pitchFamily="34" charset="0"/>
              <a:buChar char="•"/>
            </a:pPr>
            <a:endParaRPr lang="en-US" sz="3200" dirty="0"/>
          </a:p>
          <a:p>
            <a:pPr marL="457200" indent="-457200" algn="just">
              <a:buFont typeface="Arial" pitchFamily="34" charset="0"/>
              <a:buChar char="•"/>
            </a:pPr>
            <a:r>
              <a:rPr lang="en-US" sz="3200" b="1" dirty="0"/>
              <a:t>Privacy and security:</a:t>
            </a:r>
            <a:r>
              <a:rPr lang="en-US" sz="3200" dirty="0"/>
              <a:t> The hotel prioritizes security and privacy, guaranteeing that officials and celebrities may relax. </a:t>
            </a:r>
          </a:p>
          <a:p>
            <a:pPr marL="457200" indent="-457200" algn="just">
              <a:buFont typeface="Arial" pitchFamily="34" charset="0"/>
              <a:buChar char="•"/>
            </a:pPr>
            <a:endParaRPr lang="en-US" sz="3200" dirty="0"/>
          </a:p>
          <a:p>
            <a:pPr marL="457200" indent="-457200" algn="just">
              <a:buFont typeface="Arial" pitchFamily="34" charset="0"/>
              <a:buChar char="•"/>
            </a:pPr>
            <a:r>
              <a:rPr lang="en-US" sz="3200" b="1" dirty="0"/>
              <a:t>Culture and entertainment partnerships:</a:t>
            </a:r>
            <a:r>
              <a:rPr lang="en-US" sz="3200" dirty="0"/>
              <a:t> The Waldorf Astoria partners with New York City museums and theaters to provide guests special tours and early access to famous plays.</a:t>
            </a:r>
          </a:p>
        </p:txBody>
      </p:sp>
      <p:pic>
        <p:nvPicPr>
          <p:cNvPr id="8" name="Picture 8"/>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5476242" y="8852422"/>
            <a:ext cx="1783058" cy="295015"/>
          </a:xfrm>
          <a:prstGeom prst="rect">
            <a:avLst/>
          </a:prstGeom>
        </p:spPr>
      </p:pic>
      <p:pic>
        <p:nvPicPr>
          <p:cNvPr id="9" name="Picture 9"/>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1028700" y="320986"/>
            <a:ext cx="1783058" cy="295015"/>
          </a:xfrm>
          <a:prstGeom prst="rect">
            <a:avLst/>
          </a:prstGeom>
        </p:spPr>
      </p:pic>
      <p:pic>
        <p:nvPicPr>
          <p:cNvPr id="11" name="Picture 10" descr="OTAs hotel guest reviews research in Tokyo and Amsterdam"/>
          <p:cNvPicPr/>
          <p:nvPr/>
        </p:nvPicPr>
        <p:blipFill>
          <a:blip r:embed="rId7"/>
          <a:srcRect/>
          <a:stretch>
            <a:fillRect/>
          </a:stretch>
        </p:blipFill>
        <p:spPr bwMode="auto">
          <a:xfrm>
            <a:off x="10972800" y="1866900"/>
            <a:ext cx="6934200" cy="72390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263F6B"/>
        </a:solidFill>
        <a:effectLst/>
      </p:bgPr>
    </p:bg>
    <p:spTree>
      <p:nvGrpSpPr>
        <p:cNvPr id="1" name=""/>
        <p:cNvGrpSpPr/>
        <p:nvPr/>
      </p:nvGrpSpPr>
      <p:grpSpPr>
        <a:xfrm>
          <a:off x="0" y="0"/>
          <a:ext cx="0" cy="0"/>
          <a:chOff x="0" y="0"/>
          <a:chExt cx="0" cy="0"/>
        </a:xfrm>
      </p:grpSpPr>
      <p:sp>
        <p:nvSpPr>
          <p:cNvPr id="2" name="TextBox 2"/>
          <p:cNvSpPr txBox="1"/>
          <p:nvPr/>
        </p:nvSpPr>
        <p:spPr>
          <a:xfrm>
            <a:off x="381000" y="1790700"/>
            <a:ext cx="9906000" cy="8456161"/>
          </a:xfrm>
          <a:prstGeom prst="rect">
            <a:avLst/>
          </a:prstGeom>
        </p:spPr>
        <p:txBody>
          <a:bodyPr wrap="square" lIns="0" tIns="0" rIns="0" bIns="0" rtlCol="0" anchor="t">
            <a:spAutoFit/>
          </a:bodyPr>
          <a:lstStyle/>
          <a:p>
            <a:pPr marL="457200" indent="-457200" algn="just">
              <a:buFont typeface="Arial" pitchFamily="34" charset="0"/>
              <a:buChar char="•"/>
            </a:pPr>
            <a:r>
              <a:rPr lang="en-US" sz="3200" b="1" dirty="0">
                <a:solidFill>
                  <a:schemeClr val="bg1"/>
                </a:solidFill>
              </a:rPr>
              <a:t>Enhancing Guest Experience:</a:t>
            </a:r>
            <a:r>
              <a:rPr lang="en-US" sz="3200" dirty="0">
                <a:solidFill>
                  <a:schemeClr val="bg1"/>
                </a:solidFill>
              </a:rPr>
              <a:t>  Guest services and facilities offered by Waldorf Astoria aim to improve the guest experience. </a:t>
            </a:r>
          </a:p>
          <a:p>
            <a:pPr marL="457200" indent="-457200" algn="just">
              <a:buFont typeface="Arial" pitchFamily="34" charset="0"/>
              <a:buChar char="•"/>
            </a:pPr>
            <a:r>
              <a:rPr lang="en-US" sz="3200" b="1" dirty="0">
                <a:solidFill>
                  <a:schemeClr val="bg1"/>
                </a:solidFill>
              </a:rPr>
              <a:t>Meeting Diverse Needs:</a:t>
            </a:r>
            <a:r>
              <a:rPr lang="en-US" sz="3200" dirty="0">
                <a:solidFill>
                  <a:schemeClr val="bg1"/>
                </a:solidFill>
              </a:rPr>
              <a:t> Waldorf Astoria hotels serve diverse clients with different needs and tastes (</a:t>
            </a:r>
            <a:r>
              <a:rPr lang="en-US" sz="3200" dirty="0" err="1">
                <a:solidFill>
                  <a:schemeClr val="bg1"/>
                </a:solidFill>
              </a:rPr>
              <a:t>Murasiranwa</a:t>
            </a:r>
            <a:r>
              <a:rPr lang="en-US" sz="3200" dirty="0">
                <a:solidFill>
                  <a:schemeClr val="bg1"/>
                </a:solidFill>
              </a:rPr>
              <a:t>, </a:t>
            </a:r>
            <a:r>
              <a:rPr lang="en-US" sz="3200" dirty="0" err="1">
                <a:solidFill>
                  <a:schemeClr val="bg1"/>
                </a:solidFill>
              </a:rPr>
              <a:t>Nield</a:t>
            </a:r>
            <a:r>
              <a:rPr lang="en-US" sz="3200" dirty="0">
                <a:solidFill>
                  <a:schemeClr val="bg1"/>
                </a:solidFill>
              </a:rPr>
              <a:t> and Ball, 2020).</a:t>
            </a:r>
          </a:p>
          <a:p>
            <a:pPr marL="457200" indent="-457200" algn="just">
              <a:buFont typeface="Arial" pitchFamily="34" charset="0"/>
              <a:buChar char="•"/>
            </a:pPr>
            <a:r>
              <a:rPr lang="en-US" sz="3200" b="1" dirty="0">
                <a:solidFill>
                  <a:schemeClr val="bg1"/>
                </a:solidFill>
              </a:rPr>
              <a:t>Ensuring Comfort and Convenience: </a:t>
            </a:r>
            <a:r>
              <a:rPr lang="en-US" sz="3200" dirty="0">
                <a:solidFill>
                  <a:schemeClr val="bg1"/>
                </a:solidFill>
              </a:rPr>
              <a:t>Guest comfort and convenience in Waldorf Astoria are enhanced by well-appointed rooms, comfortable bedding, superb dining, and fast transit.</a:t>
            </a:r>
          </a:p>
          <a:p>
            <a:pPr marL="457200" indent="-457200" algn="just">
              <a:buFont typeface="Arial" pitchFamily="34" charset="0"/>
              <a:buChar char="•"/>
            </a:pPr>
            <a:r>
              <a:rPr lang="en-US" sz="3200" b="1" dirty="0">
                <a:solidFill>
                  <a:schemeClr val="bg1"/>
                </a:solidFill>
              </a:rPr>
              <a:t>Providing Personalization:</a:t>
            </a:r>
            <a:r>
              <a:rPr lang="en-US" sz="3200" dirty="0">
                <a:solidFill>
                  <a:schemeClr val="bg1"/>
                </a:solidFill>
              </a:rPr>
              <a:t> Guest services are crucial to understanding guest preferences and </a:t>
            </a:r>
            <a:r>
              <a:rPr lang="en-US" sz="3200" dirty="0" err="1">
                <a:solidFill>
                  <a:schemeClr val="bg1"/>
                </a:solidFill>
              </a:rPr>
              <a:t>customising</a:t>
            </a:r>
            <a:r>
              <a:rPr lang="en-US" sz="3200" dirty="0">
                <a:solidFill>
                  <a:schemeClr val="bg1"/>
                </a:solidFill>
              </a:rPr>
              <a:t> the experience. </a:t>
            </a:r>
          </a:p>
          <a:p>
            <a:pPr marL="457200" indent="-457200" algn="just">
              <a:buFont typeface="Arial" pitchFamily="34" charset="0"/>
              <a:buChar char="•"/>
            </a:pPr>
            <a:r>
              <a:rPr lang="en-US" sz="3200" b="1" dirty="0">
                <a:solidFill>
                  <a:schemeClr val="bg1"/>
                </a:solidFill>
              </a:rPr>
              <a:t>Creating a Memorable Stay:</a:t>
            </a:r>
            <a:r>
              <a:rPr lang="en-US" sz="3200" dirty="0">
                <a:solidFill>
                  <a:schemeClr val="bg1"/>
                </a:solidFill>
              </a:rPr>
              <a:t> Excellent guest services and facilities offered by Waldorf Astoria seek to make guests' stays unforgettable (</a:t>
            </a:r>
            <a:r>
              <a:rPr lang="en-US" sz="3200" dirty="0" err="1">
                <a:solidFill>
                  <a:schemeClr val="bg1"/>
                </a:solidFill>
              </a:rPr>
              <a:t>Bodet</a:t>
            </a:r>
            <a:r>
              <a:rPr lang="en-US" sz="3200" dirty="0">
                <a:solidFill>
                  <a:schemeClr val="bg1"/>
                </a:solidFill>
              </a:rPr>
              <a:t>, </a:t>
            </a:r>
            <a:r>
              <a:rPr lang="en-US" sz="3200" dirty="0" err="1">
                <a:solidFill>
                  <a:schemeClr val="bg1"/>
                </a:solidFill>
              </a:rPr>
              <a:t>Anaba</a:t>
            </a:r>
            <a:r>
              <a:rPr lang="en-US" sz="3200" dirty="0">
                <a:solidFill>
                  <a:schemeClr val="bg1"/>
                </a:solidFill>
              </a:rPr>
              <a:t> and </a:t>
            </a:r>
            <a:r>
              <a:rPr lang="en-US" sz="3200" dirty="0" err="1">
                <a:solidFill>
                  <a:schemeClr val="bg1"/>
                </a:solidFill>
              </a:rPr>
              <a:t>Bouchet</a:t>
            </a:r>
            <a:r>
              <a:rPr lang="en-US" sz="3200" dirty="0">
                <a:solidFill>
                  <a:schemeClr val="bg1"/>
                </a:solidFill>
              </a:rPr>
              <a:t>, 2017). </a:t>
            </a:r>
          </a:p>
          <a:p>
            <a:pPr marL="784224" lvl="1" indent="-514350" algn="just">
              <a:lnSpc>
                <a:spcPts val="4524"/>
              </a:lnSpc>
              <a:buFont typeface="Arial" pitchFamily="34" charset="0"/>
              <a:buChar char="•"/>
            </a:pPr>
            <a:endParaRPr lang="en-US" sz="4000" spc="49" dirty="0">
              <a:solidFill>
                <a:schemeClr val="bg1"/>
              </a:solidFill>
              <a:latin typeface="Montserrat Extra-Bold"/>
            </a:endParaRPr>
          </a:p>
        </p:txBody>
      </p:sp>
      <p:sp>
        <p:nvSpPr>
          <p:cNvPr id="4" name="TextBox 4"/>
          <p:cNvSpPr txBox="1"/>
          <p:nvPr/>
        </p:nvSpPr>
        <p:spPr>
          <a:xfrm>
            <a:off x="1524000" y="807957"/>
            <a:ext cx="14935200" cy="752450"/>
          </a:xfrm>
          <a:prstGeom prst="rect">
            <a:avLst/>
          </a:prstGeom>
        </p:spPr>
        <p:txBody>
          <a:bodyPr wrap="square" lIns="0" tIns="0" rIns="0" bIns="0" rtlCol="0" anchor="t">
            <a:spAutoFit/>
          </a:bodyPr>
          <a:lstStyle/>
          <a:p>
            <a:pPr algn="ctr">
              <a:lnSpc>
                <a:spcPts val="5460"/>
              </a:lnSpc>
            </a:pPr>
            <a:r>
              <a:rPr lang="en-US" sz="6600" b="1" dirty="0">
                <a:solidFill>
                  <a:schemeClr val="bg1"/>
                </a:solidFill>
              </a:rPr>
              <a:t>Role of Guests Services and Facilities</a:t>
            </a:r>
          </a:p>
        </p:txBody>
      </p:sp>
      <p:pic>
        <p:nvPicPr>
          <p:cNvPr id="5" name="Picture 4" descr="Humans and AI: How to Improve Guest Services in a New Collaborative Way –  Hotel-Online"/>
          <p:cNvPicPr/>
          <p:nvPr/>
        </p:nvPicPr>
        <p:blipFill>
          <a:blip r:embed="rId3"/>
          <a:srcRect/>
          <a:stretch>
            <a:fillRect/>
          </a:stretch>
        </p:blipFill>
        <p:spPr bwMode="auto">
          <a:xfrm>
            <a:off x="10591800" y="2476500"/>
            <a:ext cx="7239000" cy="6248400"/>
          </a:xfrm>
          <a:prstGeom prst="rect">
            <a:avLst/>
          </a:prstGeom>
          <a:noFill/>
          <a:ln w="9525">
            <a:noFill/>
            <a:miter lim="800000"/>
            <a:headEnd/>
            <a:tailEnd/>
          </a:ln>
        </p:spPr>
      </p:pic>
    </p:spTree>
    <p:extLst>
      <p:ext uri="{BB962C8B-B14F-4D97-AF65-F5344CB8AC3E}">
        <p14:creationId xmlns:p14="http://schemas.microsoft.com/office/powerpoint/2010/main" val="14058786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4F4F4"/>
        </a:solidFill>
        <a:effectLst/>
      </p:bgPr>
    </p:bg>
    <p:spTree>
      <p:nvGrpSpPr>
        <p:cNvPr id="1" name=""/>
        <p:cNvGrpSpPr/>
        <p:nvPr/>
      </p:nvGrpSpPr>
      <p:grpSpPr>
        <a:xfrm>
          <a:off x="0" y="0"/>
          <a:ext cx="0" cy="0"/>
          <a:chOff x="0" y="0"/>
          <a:chExt cx="0" cy="0"/>
        </a:xfrm>
      </p:grpSpPr>
      <p:sp>
        <p:nvSpPr>
          <p:cNvPr id="11" name="TextBox 11"/>
          <p:cNvSpPr txBox="1"/>
          <p:nvPr/>
        </p:nvSpPr>
        <p:spPr>
          <a:xfrm>
            <a:off x="990600" y="678321"/>
            <a:ext cx="16341519" cy="655179"/>
          </a:xfrm>
          <a:prstGeom prst="rect">
            <a:avLst/>
          </a:prstGeom>
        </p:spPr>
        <p:txBody>
          <a:bodyPr lIns="0" tIns="0" rIns="0" bIns="0" rtlCol="0" anchor="t">
            <a:spAutoFit/>
          </a:bodyPr>
          <a:lstStyle/>
          <a:p>
            <a:pPr algn="ctr">
              <a:lnSpc>
                <a:spcPts val="4704"/>
              </a:lnSpc>
            </a:pPr>
            <a:r>
              <a:rPr lang="en-US" sz="6000" b="1" dirty="0"/>
              <a:t>Role of Guests Services and Facilities</a:t>
            </a:r>
          </a:p>
        </p:txBody>
      </p:sp>
      <p:sp>
        <p:nvSpPr>
          <p:cNvPr id="13" name="AutoShape 13"/>
          <p:cNvSpPr/>
          <p:nvPr/>
        </p:nvSpPr>
        <p:spPr>
          <a:xfrm rot="-2700000">
            <a:off x="16600800" y="9214015"/>
            <a:ext cx="2593824" cy="1212216"/>
          </a:xfrm>
          <a:prstGeom prst="rect">
            <a:avLst/>
          </a:prstGeom>
          <a:solidFill>
            <a:srgbClr val="213559"/>
          </a:solidFill>
        </p:spPr>
        <p:txBody>
          <a:bodyPr/>
          <a:lstStyle/>
          <a:p>
            <a:endParaRPr lang="en-GB"/>
          </a:p>
        </p:txBody>
      </p:sp>
      <p:sp>
        <p:nvSpPr>
          <p:cNvPr id="14" name="AutoShape 14"/>
          <p:cNvSpPr/>
          <p:nvPr/>
        </p:nvSpPr>
        <p:spPr>
          <a:xfrm rot="-2700000">
            <a:off x="-955155" y="-184910"/>
            <a:ext cx="2770131" cy="1324523"/>
          </a:xfrm>
          <a:prstGeom prst="rect">
            <a:avLst/>
          </a:prstGeom>
          <a:solidFill>
            <a:srgbClr val="213559"/>
          </a:solidFill>
        </p:spPr>
        <p:txBody>
          <a:bodyPr/>
          <a:lstStyle/>
          <a:p>
            <a:endParaRPr lang="en-GB"/>
          </a:p>
        </p:txBody>
      </p:sp>
      <p:sp>
        <p:nvSpPr>
          <p:cNvPr id="30" name="TextBox 11">
            <a:extLst>
              <a:ext uri="{FF2B5EF4-FFF2-40B4-BE49-F238E27FC236}">
                <a16:creationId xmlns:a16="http://schemas.microsoft.com/office/drawing/2014/main" id="{3A4BAF39-3DC7-46DB-B018-BC0648166FA5}"/>
              </a:ext>
            </a:extLst>
          </p:cNvPr>
          <p:cNvSpPr txBox="1"/>
          <p:nvPr/>
        </p:nvSpPr>
        <p:spPr>
          <a:xfrm>
            <a:off x="533400" y="1638300"/>
            <a:ext cx="11430000" cy="8371523"/>
          </a:xfrm>
          <a:prstGeom prst="rect">
            <a:avLst/>
          </a:prstGeom>
        </p:spPr>
        <p:txBody>
          <a:bodyPr wrap="square" lIns="0" tIns="0" rIns="0" bIns="0" rtlCol="0" anchor="t">
            <a:spAutoFit/>
          </a:bodyPr>
          <a:lstStyle/>
          <a:p>
            <a:pPr algn="just"/>
            <a:r>
              <a:rPr lang="en-US" sz="3200" b="1" dirty="0"/>
              <a:t>Supporting Special Events:</a:t>
            </a:r>
            <a:r>
              <a:rPr lang="en-US" sz="3200" dirty="0"/>
              <a:t> Guest services and facilities offered by Waldorf Astoria help guests holding weddings, conferences, and celebrations at the hotel succeed by providing support and amenities. </a:t>
            </a:r>
          </a:p>
          <a:p>
            <a:pPr algn="just"/>
            <a:endParaRPr lang="en-US" sz="3200" dirty="0"/>
          </a:p>
          <a:p>
            <a:pPr algn="just"/>
            <a:r>
              <a:rPr lang="en-US" sz="3200" b="1" dirty="0"/>
              <a:t>Ensuring Safety and Security: </a:t>
            </a:r>
            <a:r>
              <a:rPr lang="en-US" sz="3200" dirty="0"/>
              <a:t>To give guests peace of mind, guest services include security and safety (</a:t>
            </a:r>
            <a:r>
              <a:rPr lang="en-US" sz="3200" dirty="0" err="1"/>
              <a:t>Ramanathan</a:t>
            </a:r>
            <a:r>
              <a:rPr lang="en-US" sz="3200" dirty="0"/>
              <a:t>, 2021). </a:t>
            </a:r>
          </a:p>
          <a:p>
            <a:pPr algn="just"/>
            <a:endParaRPr lang="en-US" sz="3200" dirty="0"/>
          </a:p>
          <a:p>
            <a:pPr algn="just"/>
            <a:r>
              <a:rPr lang="en-US" sz="3200" b="1" dirty="0"/>
              <a:t>Enhancing Business Travel: </a:t>
            </a:r>
            <a:r>
              <a:rPr lang="en-US" sz="3200" dirty="0"/>
              <a:t>Guest services offered by Waldorf Astoria boost business travelers' productivity and efficiency. </a:t>
            </a:r>
          </a:p>
          <a:p>
            <a:pPr algn="just"/>
            <a:endParaRPr lang="en-US" sz="3200" dirty="0"/>
          </a:p>
          <a:p>
            <a:pPr algn="just"/>
            <a:r>
              <a:rPr lang="en-US" sz="3200" b="1" dirty="0"/>
              <a:t>Promoting Loyalty and Repeat Business:</a:t>
            </a:r>
            <a:r>
              <a:rPr lang="en-US" sz="3200" dirty="0"/>
              <a:t> Guest pleasure and loyalty often result from excellent service and facilities offered by Waldorf Astoria (Watson, 2018). </a:t>
            </a:r>
          </a:p>
          <a:p>
            <a:pPr algn="just"/>
            <a:endParaRPr lang="en-US" sz="3200" dirty="0"/>
          </a:p>
          <a:p>
            <a:pPr algn="just"/>
            <a:r>
              <a:rPr lang="en-US" sz="3200" b="1" dirty="0"/>
              <a:t>Differentiating the Brand:</a:t>
            </a:r>
            <a:r>
              <a:rPr lang="en-US" sz="3200" dirty="0"/>
              <a:t> Quality and distinctive guest services and facilities offered by Waldorf Astoria set the hotel apart. </a:t>
            </a:r>
            <a:endParaRPr lang="en-US" sz="3200" b="1" spc="-188" dirty="0">
              <a:solidFill>
                <a:srgbClr val="263F6B"/>
              </a:solidFill>
            </a:endParaRPr>
          </a:p>
        </p:txBody>
      </p:sp>
      <p:pic>
        <p:nvPicPr>
          <p:cNvPr id="7" name="Picture 6" descr="Guest Services Attendant: Occupations in Alberta - alis"/>
          <p:cNvPicPr/>
          <p:nvPr/>
        </p:nvPicPr>
        <p:blipFill>
          <a:blip r:embed="rId3"/>
          <a:srcRect/>
          <a:stretch>
            <a:fillRect/>
          </a:stretch>
        </p:blipFill>
        <p:spPr bwMode="auto">
          <a:xfrm>
            <a:off x="12192000" y="2095500"/>
            <a:ext cx="6096000" cy="6553200"/>
          </a:xfrm>
          <a:prstGeom prst="rect">
            <a:avLst/>
          </a:prstGeom>
          <a:noFill/>
          <a:ln w="9525">
            <a:noFill/>
            <a:miter lim="800000"/>
            <a:headEnd/>
            <a:tailEnd/>
          </a:ln>
        </p:spPr>
      </p:pic>
      <p:sp>
        <p:nvSpPr>
          <p:cNvPr id="2" name="Rectangle 1"/>
          <p:cNvSpPr/>
          <p:nvPr/>
        </p:nvSpPr>
        <p:spPr>
          <a:xfrm>
            <a:off x="12496800" y="9029700"/>
            <a:ext cx="4495800" cy="584775"/>
          </a:xfrm>
          <a:prstGeom prst="rect">
            <a:avLst/>
          </a:prstGeom>
        </p:spPr>
        <p:txBody>
          <a:bodyPr wrap="square">
            <a:spAutoFit/>
          </a:bodyPr>
          <a:lstStyle/>
          <a:p>
            <a:pPr algn="ctr"/>
            <a:r>
              <a:rPr lang="en-US" sz="3200" dirty="0"/>
              <a:t>(</a:t>
            </a:r>
            <a:r>
              <a:rPr lang="en-US" sz="3200" dirty="0" err="1"/>
              <a:t>Ramanathan</a:t>
            </a:r>
            <a:r>
              <a:rPr lang="en-US" sz="3200" dirty="0"/>
              <a:t>, 2021).</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4F4F4"/>
        </a:solidFill>
        <a:effectLst/>
      </p:bgPr>
    </p:bg>
    <p:spTree>
      <p:nvGrpSpPr>
        <p:cNvPr id="1" name=""/>
        <p:cNvGrpSpPr/>
        <p:nvPr/>
      </p:nvGrpSpPr>
      <p:grpSpPr>
        <a:xfrm>
          <a:off x="0" y="0"/>
          <a:ext cx="0" cy="0"/>
          <a:chOff x="0" y="0"/>
          <a:chExt cx="0" cy="0"/>
        </a:xfrm>
      </p:grpSpPr>
      <p:sp>
        <p:nvSpPr>
          <p:cNvPr id="11" name="TextBox 11"/>
          <p:cNvSpPr txBox="1"/>
          <p:nvPr/>
        </p:nvSpPr>
        <p:spPr>
          <a:xfrm>
            <a:off x="1295400" y="871373"/>
            <a:ext cx="16341519" cy="614527"/>
          </a:xfrm>
          <a:prstGeom prst="rect">
            <a:avLst/>
          </a:prstGeom>
        </p:spPr>
        <p:txBody>
          <a:bodyPr lIns="0" tIns="0" rIns="0" bIns="0" rtlCol="0" anchor="t">
            <a:spAutoFit/>
          </a:bodyPr>
          <a:lstStyle/>
          <a:p>
            <a:pPr>
              <a:lnSpc>
                <a:spcPts val="4704"/>
              </a:lnSpc>
            </a:pPr>
            <a:r>
              <a:rPr lang="en-US" sz="4800" b="1" dirty="0"/>
              <a:t>The Need to Consider the Role and Function of Guest Services</a:t>
            </a:r>
          </a:p>
        </p:txBody>
      </p:sp>
      <p:sp>
        <p:nvSpPr>
          <p:cNvPr id="13" name="AutoShape 13"/>
          <p:cNvSpPr/>
          <p:nvPr/>
        </p:nvSpPr>
        <p:spPr>
          <a:xfrm rot="-2700000">
            <a:off x="16600800" y="9214015"/>
            <a:ext cx="2593824" cy="1212216"/>
          </a:xfrm>
          <a:prstGeom prst="rect">
            <a:avLst/>
          </a:prstGeom>
          <a:solidFill>
            <a:srgbClr val="213559"/>
          </a:solidFill>
        </p:spPr>
        <p:txBody>
          <a:bodyPr/>
          <a:lstStyle/>
          <a:p>
            <a:endParaRPr lang="en-GB"/>
          </a:p>
        </p:txBody>
      </p:sp>
      <p:sp>
        <p:nvSpPr>
          <p:cNvPr id="14" name="AutoShape 14"/>
          <p:cNvSpPr/>
          <p:nvPr/>
        </p:nvSpPr>
        <p:spPr>
          <a:xfrm rot="-2700000">
            <a:off x="-955155" y="-184910"/>
            <a:ext cx="2770131" cy="1324523"/>
          </a:xfrm>
          <a:prstGeom prst="rect">
            <a:avLst/>
          </a:prstGeom>
          <a:solidFill>
            <a:srgbClr val="213559"/>
          </a:solidFill>
        </p:spPr>
        <p:txBody>
          <a:bodyPr/>
          <a:lstStyle/>
          <a:p>
            <a:endParaRPr lang="en-GB"/>
          </a:p>
        </p:txBody>
      </p:sp>
      <p:sp>
        <p:nvSpPr>
          <p:cNvPr id="30" name="TextBox 11">
            <a:extLst>
              <a:ext uri="{FF2B5EF4-FFF2-40B4-BE49-F238E27FC236}">
                <a16:creationId xmlns:a16="http://schemas.microsoft.com/office/drawing/2014/main" id="{3A4BAF39-3DC7-46DB-B018-BC0648166FA5}"/>
              </a:ext>
            </a:extLst>
          </p:cNvPr>
          <p:cNvSpPr txBox="1"/>
          <p:nvPr/>
        </p:nvSpPr>
        <p:spPr>
          <a:xfrm>
            <a:off x="304800" y="2247900"/>
            <a:ext cx="11277600" cy="7386638"/>
          </a:xfrm>
          <a:prstGeom prst="rect">
            <a:avLst/>
          </a:prstGeom>
        </p:spPr>
        <p:txBody>
          <a:bodyPr wrap="square" lIns="0" tIns="0" rIns="0" bIns="0" rtlCol="0" anchor="t">
            <a:spAutoFit/>
          </a:bodyPr>
          <a:lstStyle/>
          <a:p>
            <a:pPr marL="457200" indent="-457200" algn="just">
              <a:buFont typeface="Arial" pitchFamily="34" charset="0"/>
              <a:buChar char="•"/>
            </a:pPr>
            <a:r>
              <a:rPr lang="en-US" sz="3200" dirty="0"/>
              <a:t>Due to the Waldorf Astoria's dedication to elegance and hospitality, guest services must be understood. </a:t>
            </a:r>
          </a:p>
          <a:p>
            <a:pPr marL="457200" indent="-457200" algn="just">
              <a:buFont typeface="Arial" pitchFamily="34" charset="0"/>
              <a:buChar char="•"/>
            </a:pPr>
            <a:endParaRPr lang="en-US" sz="3200" dirty="0"/>
          </a:p>
          <a:p>
            <a:pPr marL="457200" indent="-457200" algn="just">
              <a:buFont typeface="Arial" pitchFamily="34" charset="0"/>
              <a:buChar char="•"/>
            </a:pPr>
            <a:r>
              <a:rPr lang="en-US" sz="3200" dirty="0"/>
              <a:t>These renowned brand guests want the best service, and the guest services team is key to meeting and surpassing those expectations. </a:t>
            </a:r>
          </a:p>
          <a:p>
            <a:pPr marL="457200" indent="-457200" algn="just">
              <a:buFont typeface="Arial" pitchFamily="34" charset="0"/>
              <a:buChar char="•"/>
            </a:pPr>
            <a:endParaRPr lang="en-US" sz="3200" dirty="0"/>
          </a:p>
          <a:p>
            <a:pPr marL="457200" indent="-457200" algn="just">
              <a:buFont typeface="Arial" pitchFamily="34" charset="0"/>
              <a:buChar char="•"/>
            </a:pPr>
            <a:r>
              <a:rPr lang="en-US" sz="3200" dirty="0"/>
              <a:t>This prestigious brand is known for exclusivity and excellent service, so any deviation could damage its image (Jones, 2022). </a:t>
            </a:r>
          </a:p>
          <a:p>
            <a:pPr marL="457200" indent="-457200" algn="just">
              <a:buFont typeface="Arial" pitchFamily="34" charset="0"/>
              <a:buChar char="•"/>
            </a:pPr>
            <a:endParaRPr lang="en-US" sz="3200" dirty="0"/>
          </a:p>
          <a:p>
            <a:pPr marL="457200" indent="-457200" algn="just">
              <a:buFont typeface="Arial" pitchFamily="34" charset="0"/>
              <a:buChar char="•"/>
            </a:pPr>
            <a:r>
              <a:rPr lang="en-US" sz="3200" dirty="0"/>
              <a:t>Service is crucial in a competitive business with many high-end options for discerning travelers. </a:t>
            </a:r>
          </a:p>
          <a:p>
            <a:pPr marL="457200" indent="-457200" algn="just">
              <a:buFont typeface="Arial" pitchFamily="34" charset="0"/>
              <a:buChar char="•"/>
            </a:pPr>
            <a:endParaRPr lang="en-US" sz="3200" dirty="0"/>
          </a:p>
          <a:p>
            <a:pPr marL="457200" indent="-457200" algn="just">
              <a:buFont typeface="Arial" pitchFamily="34" charset="0"/>
              <a:buChar char="•"/>
            </a:pPr>
            <a:r>
              <a:rPr lang="en-US" sz="3200" dirty="0"/>
              <a:t>The Waldorf Astoria's long-term success is due to guests who return and promote it due to its excellent service. </a:t>
            </a:r>
            <a:endParaRPr lang="en-US" sz="3200" b="1" spc="-188" dirty="0">
              <a:solidFill>
                <a:srgbClr val="263F6B"/>
              </a:solidFill>
            </a:endParaRPr>
          </a:p>
        </p:txBody>
      </p:sp>
      <p:pic>
        <p:nvPicPr>
          <p:cNvPr id="7" name="Picture 6" descr="Assistant Manager Job Description [Updated for 2023]"/>
          <p:cNvPicPr/>
          <p:nvPr/>
        </p:nvPicPr>
        <p:blipFill>
          <a:blip r:embed="rId3"/>
          <a:srcRect/>
          <a:stretch>
            <a:fillRect/>
          </a:stretch>
        </p:blipFill>
        <p:spPr bwMode="auto">
          <a:xfrm>
            <a:off x="12115800" y="2683284"/>
            <a:ext cx="5638800" cy="5791200"/>
          </a:xfrm>
          <a:prstGeom prst="rect">
            <a:avLst/>
          </a:prstGeom>
          <a:noFill/>
          <a:ln w="9525">
            <a:noFill/>
            <a:miter lim="800000"/>
            <a:headEnd/>
            <a:tailEnd/>
          </a:ln>
        </p:spPr>
      </p:pic>
    </p:spTree>
    <p:extLst>
      <p:ext uri="{BB962C8B-B14F-4D97-AF65-F5344CB8AC3E}">
        <p14:creationId xmlns:p14="http://schemas.microsoft.com/office/powerpoint/2010/main" val="12171370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1"/>
          <p:cNvSpPr txBox="1"/>
          <p:nvPr/>
        </p:nvSpPr>
        <p:spPr>
          <a:xfrm>
            <a:off x="1572223" y="481325"/>
            <a:ext cx="15725177" cy="1217256"/>
          </a:xfrm>
          <a:prstGeom prst="rect">
            <a:avLst/>
          </a:prstGeom>
        </p:spPr>
        <p:txBody>
          <a:bodyPr wrap="square" lIns="0" tIns="0" rIns="0" bIns="0" rtlCol="0" anchor="t">
            <a:spAutoFit/>
          </a:bodyPr>
          <a:lstStyle/>
          <a:p>
            <a:pPr>
              <a:lnSpc>
                <a:spcPts val="4704"/>
              </a:lnSpc>
            </a:pPr>
            <a:r>
              <a:rPr lang="en-US" sz="4800" b="1" dirty="0"/>
              <a:t>The Importance of Hospitality and How Waldorf Astoria exceeds Guest expectation</a:t>
            </a:r>
          </a:p>
        </p:txBody>
      </p:sp>
      <p:sp>
        <p:nvSpPr>
          <p:cNvPr id="13" name="AutoShape 13"/>
          <p:cNvSpPr/>
          <p:nvPr/>
        </p:nvSpPr>
        <p:spPr>
          <a:xfrm rot="-2700000">
            <a:off x="16600800" y="9214015"/>
            <a:ext cx="2593824" cy="1212216"/>
          </a:xfrm>
          <a:prstGeom prst="rect">
            <a:avLst/>
          </a:prstGeom>
          <a:solidFill>
            <a:srgbClr val="213559"/>
          </a:solidFill>
        </p:spPr>
        <p:txBody>
          <a:bodyPr/>
          <a:lstStyle/>
          <a:p>
            <a:endParaRPr lang="en-GB"/>
          </a:p>
        </p:txBody>
      </p:sp>
      <p:sp>
        <p:nvSpPr>
          <p:cNvPr id="14" name="AutoShape 14"/>
          <p:cNvSpPr/>
          <p:nvPr/>
        </p:nvSpPr>
        <p:spPr>
          <a:xfrm rot="-2700000">
            <a:off x="-955155" y="-184910"/>
            <a:ext cx="2770131" cy="1324523"/>
          </a:xfrm>
          <a:prstGeom prst="rect">
            <a:avLst/>
          </a:prstGeom>
          <a:solidFill>
            <a:srgbClr val="213559"/>
          </a:solidFill>
        </p:spPr>
        <p:txBody>
          <a:bodyPr/>
          <a:lstStyle/>
          <a:p>
            <a:endParaRPr lang="en-GB"/>
          </a:p>
        </p:txBody>
      </p:sp>
      <p:sp>
        <p:nvSpPr>
          <p:cNvPr id="30" name="TextBox 11">
            <a:extLst>
              <a:ext uri="{FF2B5EF4-FFF2-40B4-BE49-F238E27FC236}">
                <a16:creationId xmlns:a16="http://schemas.microsoft.com/office/drawing/2014/main" id="{3A4BAF39-3DC7-46DB-B018-BC0648166FA5}"/>
              </a:ext>
            </a:extLst>
          </p:cNvPr>
          <p:cNvSpPr txBox="1"/>
          <p:nvPr/>
        </p:nvSpPr>
        <p:spPr>
          <a:xfrm>
            <a:off x="429910" y="2591812"/>
            <a:ext cx="9982200" cy="6093976"/>
          </a:xfrm>
          <a:prstGeom prst="rect">
            <a:avLst/>
          </a:prstGeom>
        </p:spPr>
        <p:txBody>
          <a:bodyPr wrap="square" lIns="0" tIns="0" rIns="0" bIns="0" rtlCol="0" anchor="t">
            <a:spAutoFit/>
          </a:bodyPr>
          <a:lstStyle/>
          <a:p>
            <a:pPr marL="457200" indent="-457200" algn="just">
              <a:buFont typeface="Arial" pitchFamily="34" charset="0"/>
              <a:buChar char="•"/>
            </a:pPr>
            <a:r>
              <a:rPr lang="en-US" sz="3600" dirty="0"/>
              <a:t>Hospitality is about making others feel welcome, comfortable, and included. </a:t>
            </a:r>
          </a:p>
          <a:p>
            <a:pPr marL="457200" indent="-457200" algn="just">
              <a:buFont typeface="Arial" pitchFamily="34" charset="0"/>
              <a:buChar char="•"/>
            </a:pPr>
            <a:endParaRPr lang="en-US" sz="3600" dirty="0"/>
          </a:p>
          <a:p>
            <a:pPr marL="457200" indent="-457200" algn="just">
              <a:buFont typeface="Arial" pitchFamily="34" charset="0"/>
              <a:buChar char="•"/>
            </a:pPr>
            <a:r>
              <a:rPr lang="en-US" sz="3600" dirty="0"/>
              <a:t>Providing outstanding hospitality means creating memorable visitor experiences</a:t>
            </a:r>
          </a:p>
          <a:p>
            <a:pPr marL="457200" indent="-457200" algn="just">
              <a:buFont typeface="Arial" pitchFamily="34" charset="0"/>
              <a:buChar char="•"/>
            </a:pPr>
            <a:endParaRPr lang="en-US" sz="3600" dirty="0"/>
          </a:p>
          <a:p>
            <a:pPr marL="457200" indent="-457200" algn="just">
              <a:buFont typeface="Arial" pitchFamily="34" charset="0"/>
              <a:buChar char="•"/>
            </a:pPr>
            <a:r>
              <a:rPr lang="en-US" sz="3600" dirty="0"/>
              <a:t>Hospitality promotes cultural understanding and tranquility. </a:t>
            </a:r>
          </a:p>
          <a:p>
            <a:pPr marL="457200" indent="-457200" algn="just">
              <a:buFont typeface="Arial" pitchFamily="34" charset="0"/>
              <a:buChar char="•"/>
            </a:pPr>
            <a:endParaRPr lang="en-US" sz="3600" dirty="0"/>
          </a:p>
          <a:p>
            <a:pPr marL="457200" indent="-457200" algn="just">
              <a:buFont typeface="Arial" pitchFamily="34" charset="0"/>
              <a:buChar char="•"/>
            </a:pPr>
            <a:r>
              <a:rPr lang="en-US" sz="3600" dirty="0"/>
              <a:t>Hospitality drives customer pleasure, social harmony, and personal well-being</a:t>
            </a:r>
            <a:endParaRPr lang="en-US" sz="3600" b="1" spc="-188" dirty="0">
              <a:solidFill>
                <a:srgbClr val="263F6B"/>
              </a:solidFill>
            </a:endParaRPr>
          </a:p>
        </p:txBody>
      </p:sp>
      <p:pic>
        <p:nvPicPr>
          <p:cNvPr id="6" name="Picture 5" descr="Waldorf Astoria DIFC: Sky high hospitality - Hotelier Middle East"/>
          <p:cNvPicPr/>
          <p:nvPr/>
        </p:nvPicPr>
        <p:blipFill>
          <a:blip r:embed="rId3"/>
          <a:srcRect/>
          <a:stretch>
            <a:fillRect/>
          </a:stretch>
        </p:blipFill>
        <p:spPr bwMode="auto">
          <a:xfrm>
            <a:off x="10744200" y="2019300"/>
            <a:ext cx="7543800" cy="7239000"/>
          </a:xfrm>
          <a:prstGeom prst="rect">
            <a:avLst/>
          </a:prstGeom>
          <a:noFill/>
          <a:ln w="9525">
            <a:noFill/>
            <a:miter lim="800000"/>
            <a:headEnd/>
            <a:tailEnd/>
          </a:ln>
        </p:spPr>
      </p:pic>
    </p:spTree>
    <p:extLst>
      <p:ext uri="{BB962C8B-B14F-4D97-AF65-F5344CB8AC3E}">
        <p14:creationId xmlns:p14="http://schemas.microsoft.com/office/powerpoint/2010/main" val="12171370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1"/>
          <p:cNvSpPr txBox="1"/>
          <p:nvPr/>
        </p:nvSpPr>
        <p:spPr>
          <a:xfrm>
            <a:off x="1572223" y="481325"/>
            <a:ext cx="16341519" cy="1257908"/>
          </a:xfrm>
          <a:prstGeom prst="rect">
            <a:avLst/>
          </a:prstGeom>
        </p:spPr>
        <p:txBody>
          <a:bodyPr lIns="0" tIns="0" rIns="0" bIns="0" rtlCol="0" anchor="t">
            <a:spAutoFit/>
          </a:bodyPr>
          <a:lstStyle/>
          <a:p>
            <a:pPr>
              <a:lnSpc>
                <a:spcPts val="4704"/>
              </a:lnSpc>
            </a:pPr>
            <a:r>
              <a:rPr lang="en-US" sz="5400" b="1" dirty="0"/>
              <a:t>The Importance of Hospitality and How Waldorf Astoria exceeds Guest expectation</a:t>
            </a:r>
          </a:p>
        </p:txBody>
      </p:sp>
      <p:sp>
        <p:nvSpPr>
          <p:cNvPr id="13" name="AutoShape 13"/>
          <p:cNvSpPr/>
          <p:nvPr/>
        </p:nvSpPr>
        <p:spPr>
          <a:xfrm rot="-2700000">
            <a:off x="16600800" y="9214015"/>
            <a:ext cx="2593824" cy="1212216"/>
          </a:xfrm>
          <a:prstGeom prst="rect">
            <a:avLst/>
          </a:prstGeom>
          <a:solidFill>
            <a:srgbClr val="213559"/>
          </a:solidFill>
        </p:spPr>
        <p:txBody>
          <a:bodyPr/>
          <a:lstStyle/>
          <a:p>
            <a:endParaRPr lang="en-GB"/>
          </a:p>
        </p:txBody>
      </p:sp>
      <p:sp>
        <p:nvSpPr>
          <p:cNvPr id="14" name="AutoShape 14"/>
          <p:cNvSpPr/>
          <p:nvPr/>
        </p:nvSpPr>
        <p:spPr>
          <a:xfrm rot="-2700000">
            <a:off x="-955155" y="-184910"/>
            <a:ext cx="2770131" cy="1324523"/>
          </a:xfrm>
          <a:prstGeom prst="rect">
            <a:avLst/>
          </a:prstGeom>
          <a:solidFill>
            <a:srgbClr val="213559"/>
          </a:solidFill>
        </p:spPr>
        <p:txBody>
          <a:bodyPr/>
          <a:lstStyle/>
          <a:p>
            <a:endParaRPr lang="en-GB"/>
          </a:p>
        </p:txBody>
      </p:sp>
      <p:sp>
        <p:nvSpPr>
          <p:cNvPr id="30" name="TextBox 11">
            <a:extLst>
              <a:ext uri="{FF2B5EF4-FFF2-40B4-BE49-F238E27FC236}">
                <a16:creationId xmlns:a16="http://schemas.microsoft.com/office/drawing/2014/main" id="{3A4BAF39-3DC7-46DB-B018-BC0648166FA5}"/>
              </a:ext>
            </a:extLst>
          </p:cNvPr>
          <p:cNvSpPr txBox="1"/>
          <p:nvPr/>
        </p:nvSpPr>
        <p:spPr>
          <a:xfrm>
            <a:off x="685800" y="1807131"/>
            <a:ext cx="10744200" cy="7755969"/>
          </a:xfrm>
          <a:prstGeom prst="rect">
            <a:avLst/>
          </a:prstGeom>
        </p:spPr>
        <p:txBody>
          <a:bodyPr wrap="square" lIns="0" tIns="0" rIns="0" bIns="0" rtlCol="0" anchor="t">
            <a:spAutoFit/>
          </a:bodyPr>
          <a:lstStyle/>
          <a:p>
            <a:pPr marL="457200" indent="-457200" algn="just">
              <a:buFont typeface="Arial" pitchFamily="34" charset="0"/>
              <a:buChar char="•"/>
            </a:pPr>
            <a:r>
              <a:rPr lang="en-US" sz="3600" dirty="0"/>
              <a:t>Waldorf Astoria thoughtfully curates a classic and modern luxury experience that exceeds guest expectations. </a:t>
            </a:r>
          </a:p>
          <a:p>
            <a:pPr marL="457200" indent="-457200" algn="just">
              <a:buFont typeface="Arial" pitchFamily="34" charset="0"/>
              <a:buChar char="•"/>
            </a:pPr>
            <a:endParaRPr lang="en-US" sz="3600" dirty="0"/>
          </a:p>
          <a:p>
            <a:pPr marL="457200" indent="-457200" algn="just">
              <a:buFont typeface="Arial" pitchFamily="34" charset="0"/>
              <a:buChar char="•"/>
            </a:pPr>
            <a:r>
              <a:rPr lang="en-US" sz="3600" dirty="0"/>
              <a:t>The lavish lobby greets guests with customized service and a warm welcome that sets the tone for their stay.</a:t>
            </a:r>
          </a:p>
          <a:p>
            <a:pPr marL="457200" indent="-457200" algn="just">
              <a:buFont typeface="Arial" pitchFamily="34" charset="0"/>
              <a:buChar char="•"/>
            </a:pPr>
            <a:endParaRPr lang="en-US" sz="3600" dirty="0"/>
          </a:p>
          <a:p>
            <a:pPr marL="457200" indent="-457200" algn="just">
              <a:buFont typeface="Arial" pitchFamily="34" charset="0"/>
              <a:buChar char="•"/>
            </a:pPr>
            <a:r>
              <a:rPr lang="en-US" sz="3600" dirty="0"/>
              <a:t>Waldorf Astoria's guest services team anticipates and meets guests' needs, making them feel cherished and cared for (Merlo and Souza </a:t>
            </a:r>
            <a:r>
              <a:rPr lang="en-US" sz="3600" dirty="0" err="1"/>
              <a:t>João</a:t>
            </a:r>
            <a:r>
              <a:rPr lang="en-US" sz="3600" dirty="0"/>
              <a:t>, 2022). </a:t>
            </a:r>
          </a:p>
          <a:p>
            <a:pPr marL="457200" indent="-457200" algn="just">
              <a:buFont typeface="Arial" pitchFamily="34" charset="0"/>
              <a:buChar char="•"/>
            </a:pPr>
            <a:endParaRPr lang="en-US" sz="3600" dirty="0"/>
          </a:p>
          <a:p>
            <a:pPr marL="457200" indent="-457200" algn="just">
              <a:buFont typeface="Arial" pitchFamily="34" charset="0"/>
              <a:buChar char="•"/>
            </a:pPr>
            <a:r>
              <a:rPr lang="en-US" sz="3600" dirty="0"/>
              <a:t>From the original Waldorf Astoria in New York, the brand has maintained its famous service, instilling trust and tradition in visitors. </a:t>
            </a:r>
          </a:p>
        </p:txBody>
      </p:sp>
      <p:pic>
        <p:nvPicPr>
          <p:cNvPr id="6" name="Picture 5" descr="New York's Waldorf Astoria Hotel Finds a Rocky Path to Condo Conversion -  WSJ"/>
          <p:cNvPicPr/>
          <p:nvPr/>
        </p:nvPicPr>
        <p:blipFill>
          <a:blip r:embed="rId3"/>
          <a:srcRect/>
          <a:stretch>
            <a:fillRect/>
          </a:stretch>
        </p:blipFill>
        <p:spPr bwMode="auto">
          <a:xfrm>
            <a:off x="11734800" y="2332362"/>
            <a:ext cx="5943600" cy="6468737"/>
          </a:xfrm>
          <a:prstGeom prst="rect">
            <a:avLst/>
          </a:prstGeom>
          <a:noFill/>
          <a:ln w="9525">
            <a:noFill/>
            <a:miter lim="800000"/>
            <a:headEnd/>
            <a:tailEnd/>
          </a:ln>
        </p:spPr>
      </p:pic>
      <p:sp>
        <p:nvSpPr>
          <p:cNvPr id="2" name="Rectangle 1"/>
          <p:cNvSpPr/>
          <p:nvPr/>
        </p:nvSpPr>
        <p:spPr>
          <a:xfrm>
            <a:off x="13375146" y="9219473"/>
            <a:ext cx="2662908" cy="646331"/>
          </a:xfrm>
          <a:prstGeom prst="rect">
            <a:avLst/>
          </a:prstGeom>
        </p:spPr>
        <p:txBody>
          <a:bodyPr wrap="none">
            <a:spAutoFit/>
          </a:bodyPr>
          <a:lstStyle/>
          <a:p>
            <a:r>
              <a:rPr lang="en-US" sz="3600" dirty="0"/>
              <a:t>(Jones, 2022)</a:t>
            </a:r>
          </a:p>
        </p:txBody>
      </p:sp>
    </p:spTree>
    <p:extLst>
      <p:ext uri="{BB962C8B-B14F-4D97-AF65-F5344CB8AC3E}">
        <p14:creationId xmlns:p14="http://schemas.microsoft.com/office/powerpoint/2010/main" val="12171370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263F6B"/>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9C4DBA8-6ED3-4CE9-804C-A893552EE8C6}"/>
              </a:ext>
            </a:extLst>
          </p:cNvPr>
          <p:cNvPicPr>
            <a:picLocks noChangeAspect="1"/>
          </p:cNvPicPr>
          <p:nvPr/>
        </p:nvPicPr>
        <p:blipFill rotWithShape="1">
          <a:blip r:embed="rId3"/>
          <a:srcRect l="-82" t="1227" r="82"/>
          <a:stretch/>
        </p:blipFill>
        <p:spPr>
          <a:xfrm>
            <a:off x="0" y="2005"/>
            <a:ext cx="18258026" cy="10284995"/>
          </a:xfrm>
          <a:prstGeom prst="rect">
            <a:avLst/>
          </a:prstGeom>
        </p:spPr>
      </p:pic>
      <p:sp>
        <p:nvSpPr>
          <p:cNvPr id="11" name="TextBox 2">
            <a:extLst>
              <a:ext uri="{FF2B5EF4-FFF2-40B4-BE49-F238E27FC236}">
                <a16:creationId xmlns:a16="http://schemas.microsoft.com/office/drawing/2014/main" id="{C30B5DDA-F90E-4D45-B334-C97E0BE8CB52}"/>
              </a:ext>
            </a:extLst>
          </p:cNvPr>
          <p:cNvSpPr txBox="1"/>
          <p:nvPr/>
        </p:nvSpPr>
        <p:spPr>
          <a:xfrm>
            <a:off x="7924800" y="647700"/>
            <a:ext cx="3933759" cy="778803"/>
          </a:xfrm>
          <a:prstGeom prst="rect">
            <a:avLst/>
          </a:prstGeom>
        </p:spPr>
        <p:txBody>
          <a:bodyPr lIns="0" tIns="0" rIns="0" bIns="0" rtlCol="0" anchor="t">
            <a:spAutoFit/>
          </a:bodyPr>
          <a:lstStyle/>
          <a:p>
            <a:pPr>
              <a:lnSpc>
                <a:spcPts val="6623"/>
              </a:lnSpc>
            </a:pPr>
            <a:r>
              <a:rPr lang="en-US" sz="4800" spc="470" dirty="0">
                <a:solidFill>
                  <a:schemeClr val="tx1">
                    <a:lumMod val="65000"/>
                    <a:lumOff val="35000"/>
                  </a:schemeClr>
                </a:solidFill>
                <a:latin typeface="Oswald Bold"/>
              </a:rPr>
              <a:t>CONCLUSION</a:t>
            </a:r>
          </a:p>
        </p:txBody>
      </p:sp>
      <p:sp>
        <p:nvSpPr>
          <p:cNvPr id="13" name="Rectangle 12">
            <a:extLst>
              <a:ext uri="{FF2B5EF4-FFF2-40B4-BE49-F238E27FC236}">
                <a16:creationId xmlns:a16="http://schemas.microsoft.com/office/drawing/2014/main" id="{39C20BAC-892B-4394-8A26-85A5B56F43AC}"/>
              </a:ext>
            </a:extLst>
          </p:cNvPr>
          <p:cNvSpPr/>
          <p:nvPr/>
        </p:nvSpPr>
        <p:spPr>
          <a:xfrm>
            <a:off x="4419600" y="1866900"/>
            <a:ext cx="13182600" cy="7848302"/>
          </a:xfrm>
          <a:prstGeom prst="rect">
            <a:avLst/>
          </a:prstGeom>
        </p:spPr>
        <p:txBody>
          <a:bodyPr wrap="square">
            <a:spAutoFit/>
          </a:bodyPr>
          <a:lstStyle/>
          <a:p>
            <a:pPr marL="342900" indent="-342900" algn="just">
              <a:buFont typeface="Arial" panose="020B0604020202020204" pitchFamily="34" charset="0"/>
              <a:buChar char="•"/>
            </a:pPr>
            <a:r>
              <a:rPr lang="en-US" sz="3600" dirty="0"/>
              <a:t>In conclusion, Waldorf Astoria epitomizes hospitality luxury and quality. </a:t>
            </a:r>
          </a:p>
          <a:p>
            <a:pPr marL="342900" indent="-342900" algn="just">
              <a:buFont typeface="Arial" panose="020B0604020202020204" pitchFamily="34" charset="0"/>
              <a:buChar char="•"/>
            </a:pPr>
            <a:r>
              <a:rPr lang="en-US" sz="3600" dirty="0"/>
              <a:t>Since its founding in 1893, this legendary brand has exceeded visitor expectations with its distinctive blend of classic charm and modern amenities. </a:t>
            </a:r>
          </a:p>
          <a:p>
            <a:pPr marL="342900" indent="-342900" algn="just">
              <a:buFont typeface="Arial" panose="020B0604020202020204" pitchFamily="34" charset="0"/>
              <a:buChar char="•"/>
            </a:pPr>
            <a:r>
              <a:rPr lang="en-US" sz="3600" dirty="0"/>
              <a:t>Waldorf Astoria stands apart in a competitive industry with its superior guest services, customized care, and attention to detail. </a:t>
            </a:r>
          </a:p>
          <a:p>
            <a:pPr marL="342900" indent="-342900" algn="just">
              <a:buFont typeface="Arial" panose="020B0604020202020204" pitchFamily="34" charset="0"/>
              <a:buChar char="•"/>
            </a:pPr>
            <a:r>
              <a:rPr lang="en-US" sz="3600" dirty="0"/>
              <a:t>The brand's versatility and adaptability allow it to serve wealthy tourists, business leaders, celebrities, and diplomats. </a:t>
            </a:r>
          </a:p>
          <a:p>
            <a:pPr marL="342900" indent="-342900" algn="just">
              <a:buFont typeface="Arial" panose="020B0604020202020204" pitchFamily="34" charset="0"/>
              <a:buChar char="•"/>
            </a:pPr>
            <a:r>
              <a:rPr lang="en-US" sz="3600" dirty="0"/>
              <a:t>The hotel's world-class accommodations, dining, spa, and wellness amenities give visitors everything they need for a wonderful stay. </a:t>
            </a:r>
          </a:p>
          <a:p>
            <a:pPr marL="342900" indent="-342900" algn="just">
              <a:buFont typeface="Arial" panose="020B0604020202020204" pitchFamily="34" charset="0"/>
              <a:buChar char="•"/>
            </a:pPr>
            <a:r>
              <a:rPr lang="en-US" sz="3600" dirty="0"/>
              <a:t>The success of Waldorf Astoria's exceptional hospitality is due to its guest services, which keep guests coming back for an unforgettable experience.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263F6B"/>
        </a:solidFill>
        <a:effectLst/>
      </p:bgPr>
    </p:bg>
    <p:spTree>
      <p:nvGrpSpPr>
        <p:cNvPr id="1" name=""/>
        <p:cNvGrpSpPr/>
        <p:nvPr/>
      </p:nvGrpSpPr>
      <p:grpSpPr>
        <a:xfrm>
          <a:off x="0" y="0"/>
          <a:ext cx="0" cy="0"/>
          <a:chOff x="0" y="0"/>
          <a:chExt cx="0" cy="0"/>
        </a:xfrm>
      </p:grpSpPr>
      <p:sp>
        <p:nvSpPr>
          <p:cNvPr id="2" name="TextBox 2"/>
          <p:cNvSpPr txBox="1"/>
          <p:nvPr/>
        </p:nvSpPr>
        <p:spPr>
          <a:xfrm>
            <a:off x="6726659" y="89916"/>
            <a:ext cx="3933759" cy="814197"/>
          </a:xfrm>
          <a:prstGeom prst="rect">
            <a:avLst/>
          </a:prstGeom>
        </p:spPr>
        <p:txBody>
          <a:bodyPr lIns="0" tIns="0" rIns="0" bIns="0" rtlCol="0" anchor="t">
            <a:spAutoFit/>
          </a:bodyPr>
          <a:lstStyle/>
          <a:p>
            <a:pPr>
              <a:lnSpc>
                <a:spcPts val="6623"/>
              </a:lnSpc>
            </a:pPr>
            <a:r>
              <a:rPr lang="en-US" sz="4800" spc="470">
                <a:solidFill>
                  <a:srgbClr val="F2F4F5"/>
                </a:solidFill>
                <a:latin typeface="Oswald Bold"/>
              </a:rPr>
              <a:t>REFERENCES</a:t>
            </a:r>
          </a:p>
        </p:txBody>
      </p:sp>
      <p:sp>
        <p:nvSpPr>
          <p:cNvPr id="3" name="TextBox 3"/>
          <p:cNvSpPr txBox="1"/>
          <p:nvPr/>
        </p:nvSpPr>
        <p:spPr>
          <a:xfrm>
            <a:off x="1066799" y="1229384"/>
            <a:ext cx="16078201" cy="9274334"/>
          </a:xfrm>
          <a:prstGeom prst="rect">
            <a:avLst/>
          </a:prstGeom>
        </p:spPr>
        <p:txBody>
          <a:bodyPr wrap="square" lIns="0" tIns="0" rIns="0" bIns="0" rtlCol="0" anchor="t">
            <a:spAutoFit/>
          </a:bodyPr>
          <a:lstStyle/>
          <a:p>
            <a:pPr algn="just"/>
            <a:r>
              <a:rPr lang="en-US" sz="2400" dirty="0">
                <a:solidFill>
                  <a:schemeClr val="bg1"/>
                </a:solidFill>
              </a:rPr>
              <a:t>Bader, E.E., 2021. Sustainable hotel business practices. </a:t>
            </a:r>
            <a:r>
              <a:rPr lang="en-US" sz="2400" i="1" dirty="0">
                <a:solidFill>
                  <a:schemeClr val="bg1"/>
                </a:solidFill>
              </a:rPr>
              <a:t>Journal of Retail &amp; Leisure Property</a:t>
            </a:r>
            <a:r>
              <a:rPr lang="en-US" sz="2400" dirty="0">
                <a:solidFill>
                  <a:schemeClr val="bg1"/>
                </a:solidFill>
              </a:rPr>
              <a:t>, </a:t>
            </a:r>
            <a:r>
              <a:rPr lang="en-US" sz="2400" i="1" dirty="0">
                <a:solidFill>
                  <a:schemeClr val="bg1"/>
                </a:solidFill>
              </a:rPr>
              <a:t>5</a:t>
            </a:r>
            <a:r>
              <a:rPr lang="en-US" sz="2400" dirty="0">
                <a:solidFill>
                  <a:schemeClr val="bg1"/>
                </a:solidFill>
              </a:rPr>
              <a:t>, pp.70-77.</a:t>
            </a:r>
          </a:p>
          <a:p>
            <a:pPr algn="just"/>
            <a:r>
              <a:rPr lang="en-US" sz="2400" dirty="0" err="1">
                <a:solidFill>
                  <a:schemeClr val="bg1"/>
                </a:solidFill>
              </a:rPr>
              <a:t>Bodet</a:t>
            </a:r>
            <a:r>
              <a:rPr lang="en-US" sz="2400" dirty="0">
                <a:solidFill>
                  <a:schemeClr val="bg1"/>
                </a:solidFill>
              </a:rPr>
              <a:t>, G., </a:t>
            </a:r>
            <a:r>
              <a:rPr lang="en-US" sz="2400" dirty="0" err="1">
                <a:solidFill>
                  <a:schemeClr val="bg1"/>
                </a:solidFill>
              </a:rPr>
              <a:t>Anaba</a:t>
            </a:r>
            <a:r>
              <a:rPr lang="en-US" sz="2400" dirty="0">
                <a:solidFill>
                  <a:schemeClr val="bg1"/>
                </a:solidFill>
              </a:rPr>
              <a:t>, V. and </a:t>
            </a:r>
            <a:r>
              <a:rPr lang="en-US" sz="2400" dirty="0" err="1">
                <a:solidFill>
                  <a:schemeClr val="bg1"/>
                </a:solidFill>
              </a:rPr>
              <a:t>Bouchet</a:t>
            </a:r>
            <a:r>
              <a:rPr lang="en-US" sz="2400" dirty="0">
                <a:solidFill>
                  <a:schemeClr val="bg1"/>
                </a:solidFill>
              </a:rPr>
              <a:t>, P., 2017. Hotel attributes and consumer satisfaction: A cross-country and cross-hotel study. </a:t>
            </a:r>
            <a:r>
              <a:rPr lang="en-US" sz="2400" i="1" dirty="0">
                <a:solidFill>
                  <a:schemeClr val="bg1"/>
                </a:solidFill>
              </a:rPr>
              <a:t>Journal of Travel &amp; Tourism Marketing</a:t>
            </a:r>
            <a:r>
              <a:rPr lang="en-US" sz="2400" dirty="0">
                <a:solidFill>
                  <a:schemeClr val="bg1"/>
                </a:solidFill>
              </a:rPr>
              <a:t>, </a:t>
            </a:r>
            <a:r>
              <a:rPr lang="en-US" sz="2400" i="1" dirty="0">
                <a:solidFill>
                  <a:schemeClr val="bg1"/>
                </a:solidFill>
              </a:rPr>
              <a:t>34</a:t>
            </a:r>
            <a:r>
              <a:rPr lang="en-US" sz="2400" dirty="0">
                <a:solidFill>
                  <a:schemeClr val="bg1"/>
                </a:solidFill>
              </a:rPr>
              <a:t>(1), pp.52-69.</a:t>
            </a:r>
          </a:p>
          <a:p>
            <a:pPr algn="just"/>
            <a:r>
              <a:rPr lang="en-US" sz="2400" dirty="0">
                <a:solidFill>
                  <a:schemeClr val="bg1"/>
                </a:solidFill>
              </a:rPr>
              <a:t>Davies, B., 2021. Industrial organization the UK hotel sector. </a:t>
            </a:r>
            <a:r>
              <a:rPr lang="en-US" sz="2400" i="1" dirty="0">
                <a:solidFill>
                  <a:schemeClr val="bg1"/>
                </a:solidFill>
              </a:rPr>
              <a:t>Annals of tourism research</a:t>
            </a:r>
            <a:r>
              <a:rPr lang="en-US" sz="2400" dirty="0">
                <a:solidFill>
                  <a:schemeClr val="bg1"/>
                </a:solidFill>
              </a:rPr>
              <a:t>, </a:t>
            </a:r>
            <a:r>
              <a:rPr lang="en-US" sz="2400" i="1" dirty="0">
                <a:solidFill>
                  <a:schemeClr val="bg1"/>
                </a:solidFill>
              </a:rPr>
              <a:t>26</a:t>
            </a:r>
            <a:r>
              <a:rPr lang="en-US" sz="2400" dirty="0">
                <a:solidFill>
                  <a:schemeClr val="bg1"/>
                </a:solidFill>
              </a:rPr>
              <a:t>(2), pp.294-311.</a:t>
            </a:r>
          </a:p>
          <a:p>
            <a:pPr algn="just"/>
            <a:r>
              <a:rPr lang="en-US" sz="2400" dirty="0" err="1">
                <a:solidFill>
                  <a:schemeClr val="bg1"/>
                </a:solidFill>
              </a:rPr>
              <a:t>Denysenko</a:t>
            </a:r>
            <a:r>
              <a:rPr lang="en-US" sz="2400" dirty="0">
                <a:solidFill>
                  <a:schemeClr val="bg1"/>
                </a:solidFill>
              </a:rPr>
              <a:t>, M. and </a:t>
            </a:r>
            <a:r>
              <a:rPr lang="en-US" sz="2400" dirty="0" err="1">
                <a:solidFill>
                  <a:schemeClr val="bg1"/>
                </a:solidFill>
              </a:rPr>
              <a:t>Breus</a:t>
            </a:r>
            <a:r>
              <a:rPr lang="en-US" sz="2400" dirty="0">
                <a:solidFill>
                  <a:schemeClr val="bg1"/>
                </a:solidFill>
              </a:rPr>
              <a:t>, S., 2020. The impact of tourism development in the hotel business in the context of management. </a:t>
            </a:r>
            <a:r>
              <a:rPr lang="en-US" sz="2400" i="1" dirty="0">
                <a:solidFill>
                  <a:schemeClr val="bg1"/>
                </a:solidFill>
              </a:rPr>
              <a:t>Economic strategies for the development of society</a:t>
            </a:r>
            <a:r>
              <a:rPr lang="en-US" sz="2400" dirty="0">
                <a:solidFill>
                  <a:schemeClr val="bg1"/>
                </a:solidFill>
              </a:rPr>
              <a:t>.</a:t>
            </a:r>
          </a:p>
          <a:p>
            <a:pPr algn="just"/>
            <a:r>
              <a:rPr lang="en-US" sz="2400" dirty="0">
                <a:solidFill>
                  <a:schemeClr val="bg1"/>
                </a:solidFill>
              </a:rPr>
              <a:t>Jones, C., 2022. Facilities management in medium‐sized UK hotels. </a:t>
            </a:r>
            <a:r>
              <a:rPr lang="en-US" sz="2400" i="1" dirty="0">
                <a:solidFill>
                  <a:schemeClr val="bg1"/>
                </a:solidFill>
              </a:rPr>
              <a:t>International Journal of Contemporary Hospitality Management</a:t>
            </a:r>
            <a:r>
              <a:rPr lang="en-US" sz="2400" dirty="0">
                <a:solidFill>
                  <a:schemeClr val="bg1"/>
                </a:solidFill>
              </a:rPr>
              <a:t>, </a:t>
            </a:r>
            <a:r>
              <a:rPr lang="en-US" sz="2400" i="1" dirty="0">
                <a:solidFill>
                  <a:schemeClr val="bg1"/>
                </a:solidFill>
              </a:rPr>
              <a:t>14</a:t>
            </a:r>
            <a:r>
              <a:rPr lang="en-US" sz="2400" dirty="0">
                <a:solidFill>
                  <a:schemeClr val="bg1"/>
                </a:solidFill>
              </a:rPr>
              <a:t>(2), pp.72-80.</a:t>
            </a:r>
          </a:p>
          <a:p>
            <a:pPr algn="just"/>
            <a:r>
              <a:rPr lang="en-US" sz="2400" dirty="0">
                <a:solidFill>
                  <a:schemeClr val="bg1"/>
                </a:solidFill>
              </a:rPr>
              <a:t>Merlo, E.M. and de Souza </a:t>
            </a:r>
            <a:r>
              <a:rPr lang="en-US" sz="2400" dirty="0" err="1">
                <a:solidFill>
                  <a:schemeClr val="bg1"/>
                </a:solidFill>
              </a:rPr>
              <a:t>João</a:t>
            </a:r>
            <a:r>
              <a:rPr lang="en-US" sz="2400" dirty="0">
                <a:solidFill>
                  <a:schemeClr val="bg1"/>
                </a:solidFill>
              </a:rPr>
              <a:t>, I., 2022. Consumers attribute analysis of economic hotels: An exploratory study. </a:t>
            </a:r>
            <a:r>
              <a:rPr lang="en-US" sz="2400" i="1" dirty="0">
                <a:solidFill>
                  <a:schemeClr val="bg1"/>
                </a:solidFill>
              </a:rPr>
              <a:t>African Journal of Business Management</a:t>
            </a:r>
            <a:r>
              <a:rPr lang="en-US" sz="2400" dirty="0">
                <a:solidFill>
                  <a:schemeClr val="bg1"/>
                </a:solidFill>
              </a:rPr>
              <a:t>, </a:t>
            </a:r>
            <a:r>
              <a:rPr lang="en-US" sz="2400" i="1" dirty="0">
                <a:solidFill>
                  <a:schemeClr val="bg1"/>
                </a:solidFill>
              </a:rPr>
              <a:t>5</a:t>
            </a:r>
            <a:r>
              <a:rPr lang="en-US" sz="2400" dirty="0">
                <a:solidFill>
                  <a:schemeClr val="bg1"/>
                </a:solidFill>
              </a:rPr>
              <a:t>(21), p.8410.</a:t>
            </a:r>
          </a:p>
          <a:p>
            <a:pPr algn="just"/>
            <a:r>
              <a:rPr lang="en-US" sz="2400" dirty="0" err="1">
                <a:solidFill>
                  <a:schemeClr val="bg1"/>
                </a:solidFill>
              </a:rPr>
              <a:t>Murasiranwa</a:t>
            </a:r>
            <a:r>
              <a:rPr lang="en-US" sz="2400" dirty="0">
                <a:solidFill>
                  <a:schemeClr val="bg1"/>
                </a:solidFill>
              </a:rPr>
              <a:t>, E., </a:t>
            </a:r>
            <a:r>
              <a:rPr lang="en-US" sz="2400" dirty="0" err="1">
                <a:solidFill>
                  <a:schemeClr val="bg1"/>
                </a:solidFill>
              </a:rPr>
              <a:t>Nield</a:t>
            </a:r>
            <a:r>
              <a:rPr lang="en-US" sz="2400" dirty="0">
                <a:solidFill>
                  <a:schemeClr val="bg1"/>
                </a:solidFill>
              </a:rPr>
              <a:t>, K. and Ball, S., 2020. Hotel Service Quality and Business Performance in five hotels belonging to a UK Hotel Chain.</a:t>
            </a:r>
          </a:p>
          <a:p>
            <a:pPr algn="just"/>
            <a:r>
              <a:rPr lang="en-US" sz="2400" dirty="0">
                <a:solidFill>
                  <a:schemeClr val="bg1"/>
                </a:solidFill>
              </a:rPr>
              <a:t>P. Crick, A. and Spencer, A., 2021. Hospitality quality: new directions and new challenges. </a:t>
            </a:r>
            <a:r>
              <a:rPr lang="en-US" sz="2400" i="1" dirty="0">
                <a:solidFill>
                  <a:schemeClr val="bg1"/>
                </a:solidFill>
              </a:rPr>
              <a:t>International Journal of Contemporary Hospitality Management</a:t>
            </a:r>
            <a:r>
              <a:rPr lang="en-US" sz="2400" dirty="0">
                <a:solidFill>
                  <a:schemeClr val="bg1"/>
                </a:solidFill>
              </a:rPr>
              <a:t>, </a:t>
            </a:r>
            <a:r>
              <a:rPr lang="en-US" sz="2400" i="1" dirty="0">
                <a:solidFill>
                  <a:schemeClr val="bg1"/>
                </a:solidFill>
              </a:rPr>
              <a:t>23</a:t>
            </a:r>
            <a:r>
              <a:rPr lang="en-US" sz="2400" dirty="0">
                <a:solidFill>
                  <a:schemeClr val="bg1"/>
                </a:solidFill>
              </a:rPr>
              <a:t>(4), pp.463-478.</a:t>
            </a:r>
          </a:p>
          <a:p>
            <a:pPr algn="just"/>
            <a:r>
              <a:rPr lang="en-US" sz="2400" dirty="0" err="1">
                <a:solidFill>
                  <a:schemeClr val="bg1"/>
                </a:solidFill>
              </a:rPr>
              <a:t>Peng</a:t>
            </a:r>
            <a:r>
              <a:rPr lang="en-US" sz="2400" dirty="0">
                <a:solidFill>
                  <a:schemeClr val="bg1"/>
                </a:solidFill>
              </a:rPr>
              <a:t>, N. and Chen, A., 2019. Examining consumers’ luxury hotel stay repurchase intentions-incorporating a luxury hotel brand attachment variable into a luxury consumption value model. </a:t>
            </a:r>
            <a:r>
              <a:rPr lang="en-US" sz="2400" i="1" dirty="0">
                <a:solidFill>
                  <a:schemeClr val="bg1"/>
                </a:solidFill>
              </a:rPr>
              <a:t>International Journal of Contemporary Hospitality Management</a:t>
            </a:r>
            <a:r>
              <a:rPr lang="en-US" sz="2400" dirty="0">
                <a:solidFill>
                  <a:schemeClr val="bg1"/>
                </a:solidFill>
              </a:rPr>
              <a:t>, </a:t>
            </a:r>
            <a:r>
              <a:rPr lang="en-US" sz="2400" i="1" dirty="0">
                <a:solidFill>
                  <a:schemeClr val="bg1"/>
                </a:solidFill>
              </a:rPr>
              <a:t>31</a:t>
            </a:r>
            <a:r>
              <a:rPr lang="en-US" sz="2400" dirty="0">
                <a:solidFill>
                  <a:schemeClr val="bg1"/>
                </a:solidFill>
              </a:rPr>
              <a:t>(3), pp.1348-1366.</a:t>
            </a:r>
          </a:p>
          <a:p>
            <a:pPr algn="just"/>
            <a:r>
              <a:rPr lang="en-US" sz="2400" dirty="0" err="1">
                <a:solidFill>
                  <a:schemeClr val="bg1"/>
                </a:solidFill>
              </a:rPr>
              <a:t>Ramanathan</a:t>
            </a:r>
            <a:r>
              <a:rPr lang="en-US" sz="2400" dirty="0">
                <a:solidFill>
                  <a:schemeClr val="bg1"/>
                </a:solidFill>
              </a:rPr>
              <a:t>, U. and </a:t>
            </a:r>
            <a:r>
              <a:rPr lang="en-US" sz="2400" dirty="0" err="1">
                <a:solidFill>
                  <a:schemeClr val="bg1"/>
                </a:solidFill>
              </a:rPr>
              <a:t>Ramanathan</a:t>
            </a:r>
            <a:r>
              <a:rPr lang="en-US" sz="2400" dirty="0">
                <a:solidFill>
                  <a:schemeClr val="bg1"/>
                </a:solidFill>
              </a:rPr>
              <a:t>, R., 2021. Guests' perceptions on factors influencing customer loyalty: An analysis for UK hotels. </a:t>
            </a:r>
            <a:r>
              <a:rPr lang="en-US" sz="2400" i="1" dirty="0">
                <a:solidFill>
                  <a:schemeClr val="bg1"/>
                </a:solidFill>
              </a:rPr>
              <a:t>International Journal of Contemporary Hospitality Management</a:t>
            </a:r>
            <a:r>
              <a:rPr lang="en-US" sz="2400" dirty="0">
                <a:solidFill>
                  <a:schemeClr val="bg1"/>
                </a:solidFill>
              </a:rPr>
              <a:t>, </a:t>
            </a:r>
            <a:r>
              <a:rPr lang="en-US" sz="2400" i="1" dirty="0">
                <a:solidFill>
                  <a:schemeClr val="bg1"/>
                </a:solidFill>
              </a:rPr>
              <a:t>23</a:t>
            </a:r>
            <a:r>
              <a:rPr lang="en-US" sz="2400" dirty="0">
                <a:solidFill>
                  <a:schemeClr val="bg1"/>
                </a:solidFill>
              </a:rPr>
              <a:t>(1), pp.7-25.</a:t>
            </a:r>
          </a:p>
          <a:p>
            <a:pPr algn="just"/>
            <a:r>
              <a:rPr lang="en-US" sz="2400" dirty="0">
                <a:solidFill>
                  <a:schemeClr val="bg1"/>
                </a:solidFill>
              </a:rPr>
              <a:t>Slattery, P., 2002. Finding the hospitality industry. </a:t>
            </a:r>
            <a:r>
              <a:rPr lang="en-US" sz="2400" i="1" dirty="0">
                <a:solidFill>
                  <a:schemeClr val="bg1"/>
                </a:solidFill>
              </a:rPr>
              <a:t>Journal of hospitality, leisure, sport and tourism education</a:t>
            </a:r>
            <a:r>
              <a:rPr lang="en-US" sz="2400" dirty="0">
                <a:solidFill>
                  <a:schemeClr val="bg1"/>
                </a:solidFill>
              </a:rPr>
              <a:t>, </a:t>
            </a:r>
            <a:r>
              <a:rPr lang="en-US" sz="2400" i="1" dirty="0">
                <a:solidFill>
                  <a:schemeClr val="bg1"/>
                </a:solidFill>
              </a:rPr>
              <a:t>1</a:t>
            </a:r>
            <a:r>
              <a:rPr lang="en-US" sz="2400" dirty="0">
                <a:solidFill>
                  <a:schemeClr val="bg1"/>
                </a:solidFill>
              </a:rPr>
              <a:t>(1), pp.19-28.</a:t>
            </a:r>
          </a:p>
          <a:p>
            <a:pPr algn="just"/>
            <a:r>
              <a:rPr lang="en-US" sz="2400" dirty="0" err="1">
                <a:solidFill>
                  <a:schemeClr val="bg1"/>
                </a:solidFill>
              </a:rPr>
              <a:t>Walford</a:t>
            </a:r>
            <a:r>
              <a:rPr lang="en-US" sz="2400" dirty="0">
                <a:solidFill>
                  <a:schemeClr val="bg1"/>
                </a:solidFill>
              </a:rPr>
              <a:t> (2023). </a:t>
            </a:r>
            <a:r>
              <a:rPr lang="en-US" sz="2400" i="1" dirty="0">
                <a:solidFill>
                  <a:schemeClr val="bg1"/>
                </a:solidFill>
              </a:rPr>
              <a:t>Waldorf Astoria Hotels and Resorts - Luxury Hotels</a:t>
            </a:r>
            <a:r>
              <a:rPr lang="en-US" sz="2400" dirty="0">
                <a:solidFill>
                  <a:schemeClr val="bg1"/>
                </a:solidFill>
              </a:rPr>
              <a:t>. [online] Hilton. Available at: https://www.hilton.com/en/brands/waldorf-astoria/.</a:t>
            </a:r>
          </a:p>
          <a:p>
            <a:pPr algn="just"/>
            <a:r>
              <a:rPr lang="en-US" sz="2400" dirty="0">
                <a:solidFill>
                  <a:schemeClr val="bg1"/>
                </a:solidFill>
              </a:rPr>
              <a:t>Watson, S., 2018. Conceptual model for </a:t>
            </a:r>
            <a:r>
              <a:rPr lang="en-US" sz="2400" dirty="0" err="1">
                <a:solidFill>
                  <a:schemeClr val="bg1"/>
                </a:solidFill>
              </a:rPr>
              <a:t>analysing</a:t>
            </a:r>
            <a:r>
              <a:rPr lang="en-US" sz="2400" dirty="0">
                <a:solidFill>
                  <a:schemeClr val="bg1"/>
                </a:solidFill>
              </a:rPr>
              <a:t> management development in the hospitality industry: A UK perspective. </a:t>
            </a:r>
            <a:r>
              <a:rPr lang="en-US" sz="2400" i="1" dirty="0">
                <a:solidFill>
                  <a:schemeClr val="bg1"/>
                </a:solidFill>
              </a:rPr>
              <a:t>International Journal of Hospitality Management</a:t>
            </a:r>
            <a:r>
              <a:rPr lang="en-US" sz="2400" dirty="0">
                <a:solidFill>
                  <a:schemeClr val="bg1"/>
                </a:solidFill>
              </a:rPr>
              <a:t>, </a:t>
            </a:r>
            <a:r>
              <a:rPr lang="en-US" sz="2400" i="1" dirty="0">
                <a:solidFill>
                  <a:schemeClr val="bg1"/>
                </a:solidFill>
              </a:rPr>
              <a:t>27</a:t>
            </a:r>
            <a:r>
              <a:rPr lang="en-US" sz="2400" dirty="0">
                <a:solidFill>
                  <a:schemeClr val="bg1"/>
                </a:solidFill>
              </a:rPr>
              <a:t>(3), pp.414-425.</a:t>
            </a:r>
          </a:p>
          <a:p>
            <a:pPr algn="just">
              <a:lnSpc>
                <a:spcPts val="3173"/>
              </a:lnSpc>
            </a:pPr>
            <a:endParaRPr lang="en-US" sz="2299" spc="225" dirty="0">
              <a:solidFill>
                <a:schemeClr val="bg1"/>
              </a:solidFill>
              <a:latin typeface="Lato Bo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263F6B"/>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028700" y="1028700"/>
            <a:ext cx="1783058" cy="295015"/>
          </a:xfrm>
          <a:prstGeom prst="rect">
            <a:avLst/>
          </a:prstGeom>
        </p:spPr>
      </p:pic>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5476242" y="8956802"/>
            <a:ext cx="1783058" cy="295015"/>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979461" y="9578419"/>
            <a:ext cx="2556816" cy="2575547"/>
          </a:xfrm>
          <a:prstGeom prst="rect">
            <a:avLst/>
          </a:prstGeom>
        </p:spPr>
      </p:pic>
      <p:sp>
        <p:nvSpPr>
          <p:cNvPr id="5" name="AutoShape 5"/>
          <p:cNvSpPr/>
          <p:nvPr/>
        </p:nvSpPr>
        <p:spPr>
          <a:xfrm>
            <a:off x="1028700" y="8302951"/>
            <a:ext cx="16230600" cy="169519"/>
          </a:xfrm>
          <a:prstGeom prst="rect">
            <a:avLst/>
          </a:prstGeom>
          <a:solidFill>
            <a:srgbClr val="FFFFFF"/>
          </a:solidFill>
        </p:spPr>
        <p:txBody>
          <a:bodyPr/>
          <a:lstStyle/>
          <a:p>
            <a:endParaRPr lang="en-GB"/>
          </a:p>
        </p:txBody>
      </p:sp>
      <p:sp>
        <p:nvSpPr>
          <p:cNvPr id="6" name="AutoShape 6"/>
          <p:cNvSpPr/>
          <p:nvPr/>
        </p:nvSpPr>
        <p:spPr>
          <a:xfrm>
            <a:off x="1028700" y="1814529"/>
            <a:ext cx="16230600" cy="169519"/>
          </a:xfrm>
          <a:prstGeom prst="rect">
            <a:avLst/>
          </a:prstGeom>
          <a:solidFill>
            <a:srgbClr val="FFFFFF"/>
          </a:solidFill>
        </p:spPr>
        <p:txBody>
          <a:bodyPr/>
          <a:lstStyle/>
          <a:p>
            <a:endParaRPr lang="en-GB"/>
          </a:p>
        </p:txBody>
      </p:sp>
      <p:sp>
        <p:nvSpPr>
          <p:cNvPr id="7" name="TextBox 7"/>
          <p:cNvSpPr txBox="1"/>
          <p:nvPr/>
        </p:nvSpPr>
        <p:spPr>
          <a:xfrm>
            <a:off x="1028700" y="2926758"/>
            <a:ext cx="7727311" cy="3919136"/>
          </a:xfrm>
          <a:prstGeom prst="rect">
            <a:avLst/>
          </a:prstGeom>
        </p:spPr>
        <p:txBody>
          <a:bodyPr lIns="0" tIns="0" rIns="0" bIns="0" rtlCol="0" anchor="t">
            <a:spAutoFit/>
          </a:bodyPr>
          <a:lstStyle/>
          <a:p>
            <a:pPr>
              <a:lnSpc>
                <a:spcPts val="14898"/>
              </a:lnSpc>
            </a:pPr>
            <a:r>
              <a:rPr lang="en-US" sz="16194" spc="-955">
                <a:solidFill>
                  <a:srgbClr val="FFFFFF"/>
                </a:solidFill>
                <a:latin typeface="Montserrat Extra-Bold"/>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1101</TotalTime>
  <Words>4421</Words>
  <Application>Microsoft Office PowerPoint</Application>
  <PresentationFormat>Custom</PresentationFormat>
  <Paragraphs>192</Paragraphs>
  <Slides>15</Slides>
  <Notes>15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Calibri</vt:lpstr>
      <vt:lpstr>Wingdings</vt:lpstr>
      <vt:lpstr>Arial</vt:lpstr>
      <vt:lpstr>Oswald Bold</vt:lpstr>
      <vt:lpstr>Montserrat</vt:lpstr>
      <vt:lpstr>Montserrat Extra-Bold</vt:lpstr>
      <vt:lpstr>Montserrat Italics</vt:lpstr>
      <vt:lpstr>Lato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0</dc:title>
  <dc:creator>0</dc:creator>
  <cp:lastModifiedBy>Mihai Daniel Mihalcea (2244870)</cp:lastModifiedBy>
  <cp:revision>58</cp:revision>
  <dcterms:created xsi:type="dcterms:W3CDTF">2006-08-16T00:00:00Z</dcterms:created>
  <dcterms:modified xsi:type="dcterms:W3CDTF">2023-10-14T20:04:22Z</dcterms:modified>
  <dc:identifier>DAFhFY275Qk</dc:identifier>
</cp:coreProperties>
</file>