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DDD26-D957-4DC5-BE9F-9ECF8F5D5D98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12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3F1C6F4-E1C2-45FB-B9CF-E0C0594880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5828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8540E-E7E0-4297-9F67-7450C304B450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0C276-893E-483D-B267-531D818AACC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918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61BB6-2100-432F-9C8D-58490EAFD09B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AE8F6-C457-4F9F-8641-E0CB4252BE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4432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57E60-7862-4089-B08A-5CE8DC305E32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070C8-5C93-4DC5-AE7D-7FE2A12720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637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2BE7F-2242-4C3A-B980-1201035ACBBF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AB734-4FCA-47DB-A22A-7F8A9B1B7F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049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E8400-214E-447E-B4FD-C773C6DDCE3F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454C1-FB95-4ADC-8675-CFDC402D39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932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4F16C-C891-40D0-B98D-90BAD920F333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D8D1A-F092-4F64-A757-577055155E5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733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Rounded Rectangle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F5363-1D85-41DC-A333-B156E45C2530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3AC17-6C2E-4F8C-8047-0CC29C52BE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661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81E77-8596-4C4D-9967-2BAC3A4AC9B8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D50F66-9F1F-41D1-BDE9-892665A7F2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795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E1234-6DC2-4C11-9DAD-C7A07DBF2EEA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21557-1CA2-482D-8D17-85F5FE7E58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69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38CED-75C3-4641-9854-BD407466A2A2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DC4D-78C7-4B07-93ED-C46CEA0130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972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9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B5431378-C6E4-4041-B6BC-FFB4DC3765D4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024813F1-3D5A-4EB4-9B7F-816C6C59C4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06" r:id="rId2"/>
    <p:sldLayoutId id="2147483714" r:id="rId3"/>
    <p:sldLayoutId id="2147483707" r:id="rId4"/>
    <p:sldLayoutId id="2147483708" r:id="rId5"/>
    <p:sldLayoutId id="2147483709" r:id="rId6"/>
    <p:sldLayoutId id="2147483710" r:id="rId7"/>
    <p:sldLayoutId id="2147483715" r:id="rId8"/>
    <p:sldLayoutId id="2147483716" r:id="rId9"/>
    <p:sldLayoutId id="2147483711" r:id="rId10"/>
    <p:sldLayoutId id="214748371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Introduction</a:t>
            </a:r>
            <a:endParaRPr lang="en-US" smtClean="0"/>
          </a:p>
        </p:txBody>
      </p:sp>
      <p:sp>
        <p:nvSpPr>
          <p:cNvPr id="6147" name="Title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en-GB" smtClean="0"/>
              <a:t>Distributed Enterprise Applications</a:t>
            </a:r>
            <a:endParaRPr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Distributed Applications</a:t>
            </a:r>
            <a:endParaRPr 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695825"/>
          </a:xfrm>
        </p:spPr>
        <p:txBody>
          <a:bodyPr/>
          <a:lstStyle/>
          <a:p>
            <a:pPr eaLnBrk="1" hangingPunct="1"/>
            <a:r>
              <a:rPr lang="en-US" smtClean="0"/>
              <a:t>What is a distributed application?</a:t>
            </a:r>
          </a:p>
          <a:p>
            <a:pPr lvl="1" eaLnBrk="1" hangingPunct="1"/>
            <a:r>
              <a:rPr lang="en-US" smtClean="0"/>
              <a:t>Utilised in almost every facet of network software.</a:t>
            </a:r>
          </a:p>
          <a:p>
            <a:pPr lvl="2" eaLnBrk="1" hangingPunct="1"/>
            <a:r>
              <a:rPr lang="en-US" smtClean="0"/>
              <a:t>Browsing the web is a distributed process.</a:t>
            </a:r>
          </a:p>
          <a:p>
            <a:pPr lvl="2" eaLnBrk="1" hangingPunct="1"/>
            <a:r>
              <a:rPr lang="en-US" smtClean="0"/>
              <a:t>Similarly, the backend to web applications is regularly distributed – but are we aware of this as end users?</a:t>
            </a:r>
          </a:p>
          <a:p>
            <a:pPr lvl="2" eaLnBrk="1" hangingPunct="1"/>
            <a:r>
              <a:rPr lang="en-US" smtClean="0"/>
              <a:t>Applies far wider than just the web, regardless of protocols utilised.</a:t>
            </a:r>
          </a:p>
          <a:p>
            <a:pPr lvl="1" eaLnBrk="1" hangingPunct="1"/>
            <a:r>
              <a:rPr lang="en-US" smtClean="0"/>
              <a:t>There is a difference between a distributed and a parallel application – in a parallel application, system boundaries are not crossed.</a:t>
            </a:r>
          </a:p>
          <a:p>
            <a:pPr lvl="1" eaLnBrk="1" hangingPunct="1"/>
            <a:endParaRPr lang="en-US" smtClean="0"/>
          </a:p>
          <a:p>
            <a:pPr lvl="1" eaLnBrk="1" hangingPunct="1"/>
            <a:endParaRPr lang="en-US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Distributed Applications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Why are distributed applications necessary?</a:t>
            </a:r>
          </a:p>
          <a:p>
            <a:pPr eaLnBrk="1" hangingPunct="1"/>
            <a:r>
              <a:rPr lang="en-US" smtClean="0"/>
              <a:t>Three overarching forms of distributed application</a:t>
            </a:r>
          </a:p>
          <a:p>
            <a:pPr lvl="1" eaLnBrk="1" hangingPunct="1"/>
            <a:r>
              <a:rPr lang="en-US" smtClean="0"/>
              <a:t>Load balancing</a:t>
            </a:r>
          </a:p>
          <a:p>
            <a:pPr lvl="2" eaLnBrk="1" hangingPunct="1"/>
            <a:r>
              <a:rPr lang="en-US" smtClean="0"/>
              <a:t>Processing power requirements are relatively obvious</a:t>
            </a:r>
          </a:p>
          <a:p>
            <a:pPr lvl="1" eaLnBrk="1" hangingPunct="1"/>
            <a:r>
              <a:rPr lang="en-US" smtClean="0"/>
              <a:t>Failover</a:t>
            </a:r>
          </a:p>
          <a:p>
            <a:pPr lvl="2" eaLnBrk="1" hangingPunct="1"/>
            <a:r>
              <a:rPr lang="en-US" smtClean="0"/>
              <a:t>Geography and similar factors can have some surprising relevance to a large number of these types of application</a:t>
            </a:r>
          </a:p>
          <a:p>
            <a:pPr lvl="3" eaLnBrk="1" hangingPunct="1"/>
            <a:r>
              <a:rPr lang="en-US" smtClean="0"/>
              <a:t>Consider that a distributed application may be a significant, if not the only revenue source for a business.</a:t>
            </a:r>
          </a:p>
          <a:p>
            <a:pPr lvl="3" eaLnBrk="1" hangingPunct="1"/>
            <a:r>
              <a:rPr lang="en-US" smtClean="0"/>
              <a:t>Don’t put all of your eggs in one basket – don’t put all of your servers in one data centre.</a:t>
            </a:r>
          </a:p>
          <a:p>
            <a:pPr eaLnBrk="1" hangingPunct="1"/>
            <a:endParaRPr lang="en-US" smtClean="0"/>
          </a:p>
          <a:p>
            <a:pPr lvl="1" eaLnBrk="1" hangingPunct="1"/>
            <a:endParaRPr lang="en-US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Distributed Applications</a:t>
            </a:r>
            <a:endParaRPr lang="en-GB" smtClean="0"/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/>
              <a:t>Remoting</a:t>
            </a:r>
          </a:p>
          <a:p>
            <a:pPr lvl="1"/>
            <a:r>
              <a:rPr lang="en-GB" smtClean="0"/>
              <a:t>Applies to the more generic network applications; usually in cases where the other two are not applicable.</a:t>
            </a:r>
          </a:p>
          <a:p>
            <a:pPr lvl="1"/>
            <a:r>
              <a:rPr lang="en-GB" smtClean="0"/>
              <a:t>Implies remote access to data in cases where, while logical for that data to be centralised, immediate access is not necessarily critical.</a:t>
            </a:r>
          </a:p>
          <a:p>
            <a:pPr lvl="1"/>
            <a:endParaRPr lang="en-GB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Architecture of distributed applications</a:t>
            </a:r>
            <a:endParaRPr lang="en-US" smtClean="0"/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majority of distributed applications utilise some form of standardised protocol.</a:t>
            </a:r>
          </a:p>
          <a:p>
            <a:pPr lvl="1" eaLnBrk="1" hangingPunct="1"/>
            <a:r>
              <a:rPr lang="en-GB" smtClean="0"/>
              <a:t>It is preferable not to create new protocols unless absolutely necessary; pre-existing standards allow for interoperability of applications.</a:t>
            </a:r>
          </a:p>
          <a:p>
            <a:pPr lvl="1" eaLnBrk="1" hangingPunct="1"/>
            <a:r>
              <a:rPr lang="en-GB" smtClean="0"/>
              <a:t>The protocol in use will often dictate the mode of communication:</a:t>
            </a:r>
          </a:p>
          <a:p>
            <a:pPr lvl="2" eaLnBrk="1" hangingPunct="1"/>
            <a:r>
              <a:rPr lang="en-GB" smtClean="0"/>
              <a:t>Request/response</a:t>
            </a:r>
          </a:p>
          <a:p>
            <a:pPr lvl="2" eaLnBrk="1" hangingPunct="1"/>
            <a:r>
              <a:rPr lang="en-GB" smtClean="0"/>
              <a:t>Asynchronous</a:t>
            </a:r>
          </a:p>
          <a:p>
            <a:pPr lvl="2" eaLnBrk="1" hangingPunct="1"/>
            <a:r>
              <a:rPr lang="en-GB" smtClean="0"/>
              <a:t>Peer to Peer</a:t>
            </a:r>
          </a:p>
          <a:p>
            <a:pPr lvl="2" eaLnBrk="1" hangingPunct="1"/>
            <a:r>
              <a:rPr lang="en-GB" smtClean="0"/>
              <a:t>Several more – these will be covered in detail in future lectures!</a:t>
            </a:r>
            <a:endParaRPr lang="en-US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117</TotalTime>
  <Words>281</Words>
  <Application>Microsoft Office PowerPoint</Application>
  <PresentationFormat>On-screen Show (4:3)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Franklin Gothic Book</vt:lpstr>
      <vt:lpstr>Perpetua</vt:lpstr>
      <vt:lpstr>Wingdings 2</vt:lpstr>
      <vt:lpstr>Calibri</vt:lpstr>
      <vt:lpstr>Equity</vt:lpstr>
      <vt:lpstr>Distributed Enterprise Applications</vt:lpstr>
      <vt:lpstr>Distributed Applications</vt:lpstr>
      <vt:lpstr>Distributed Applications</vt:lpstr>
      <vt:lpstr>Distributed Applications</vt:lpstr>
      <vt:lpstr>Architecture of distributed applications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Distributed Enterprise Applications</dc:title>
  <dc:creator>Steve Hole</dc:creator>
  <cp:lastModifiedBy>fad-tb1</cp:lastModifiedBy>
  <cp:revision>10</cp:revision>
  <dcterms:created xsi:type="dcterms:W3CDTF">2007-11-21T17:55:45Z</dcterms:created>
  <dcterms:modified xsi:type="dcterms:W3CDTF">2013-10-01T14:24:52Z</dcterms:modified>
</cp:coreProperties>
</file>