
<file path=[Content_Types].xml><?xml version="1.0" encoding="utf-8"?>
<Types xmlns="http://schemas.openxmlformats.org/package/2006/content-types">
  <Default Extension="2"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77" r:id="rId2"/>
    <p:sldMasterId id="2147483781" r:id="rId3"/>
  </p:sldMasterIdLst>
  <p:notesMasterIdLst>
    <p:notesMasterId r:id="rId41"/>
  </p:notesMasterIdLst>
  <p:sldIdLst>
    <p:sldId id="257" r:id="rId4"/>
    <p:sldId id="266" r:id="rId5"/>
    <p:sldId id="953" r:id="rId6"/>
    <p:sldId id="954" r:id="rId7"/>
    <p:sldId id="955" r:id="rId8"/>
    <p:sldId id="956" r:id="rId9"/>
    <p:sldId id="957" r:id="rId10"/>
    <p:sldId id="958" r:id="rId11"/>
    <p:sldId id="959" r:id="rId12"/>
    <p:sldId id="960" r:id="rId13"/>
    <p:sldId id="961" r:id="rId14"/>
    <p:sldId id="962" r:id="rId15"/>
    <p:sldId id="963" r:id="rId16"/>
    <p:sldId id="964" r:id="rId17"/>
    <p:sldId id="965" r:id="rId18"/>
    <p:sldId id="966" r:id="rId19"/>
    <p:sldId id="968" r:id="rId20"/>
    <p:sldId id="967" r:id="rId21"/>
    <p:sldId id="969" r:id="rId22"/>
    <p:sldId id="970" r:id="rId23"/>
    <p:sldId id="971" r:id="rId24"/>
    <p:sldId id="972" r:id="rId25"/>
    <p:sldId id="973" r:id="rId26"/>
    <p:sldId id="974" r:id="rId27"/>
    <p:sldId id="975" r:id="rId28"/>
    <p:sldId id="980" r:id="rId29"/>
    <p:sldId id="976" r:id="rId30"/>
    <p:sldId id="977" r:id="rId31"/>
    <p:sldId id="978" r:id="rId32"/>
    <p:sldId id="979" r:id="rId33"/>
    <p:sldId id="981" r:id="rId34"/>
    <p:sldId id="983" r:id="rId35"/>
    <p:sldId id="988" r:id="rId36"/>
    <p:sldId id="987" r:id="rId37"/>
    <p:sldId id="986" r:id="rId38"/>
    <p:sldId id="984" r:id="rId39"/>
    <p:sldId id="985" r:id="rId40"/>
  </p:sldIdLst>
  <p:sldSz cx="12192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81" autoAdjust="0"/>
    <p:restoredTop sz="83377" autoAdjust="0"/>
  </p:normalViewPr>
  <p:slideViewPr>
    <p:cSldViewPr snapToGrid="0">
      <p:cViewPr varScale="1">
        <p:scale>
          <a:sx n="86" d="100"/>
          <a:sy n="86"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gs" Target="tags/tag1.xml"/><Relationship Id="rId47"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delMainMaster">
      <pc:chgData name="Jessica Newport" userId="dede3334-717e-4998-a1ad-2432f5a188d4" providerId="ADAL" clId="{71450B28-6A91-49C5-BC88-2D7784511A7D}" dt="2026-09-07T14:37:55.214" v="9773" actId="20577"/>
      <pc:docMkLst>
        <pc:docMk/>
      </pc:docMkLst>
      <pc:sldChg chg="addSp delSp modSp add mod ord">
        <pc:chgData name="Jessica Newport" userId="dede3334-717e-4998-a1ad-2432f5a188d4" providerId="ADAL" clId="{71450B28-6A91-49C5-BC88-2D7784511A7D}" dt="2026-08-10T09:50:25.364" v="8767" actId="1076"/>
        <pc:sldMkLst>
          <pc:docMk/>
          <pc:sldMk cId="555078557" sldId="959"/>
        </pc:sldMkLst>
        <pc:spChg chg="mod">
          <ac:chgData name="Jessica Newport" userId="dede3334-717e-4998-a1ad-2432f5a188d4" providerId="ADAL" clId="{71450B28-6A91-49C5-BC88-2D7784511A7D}" dt="2026-08-10T09:50:25.364" v="8767" actId="1076"/>
          <ac:spMkLst>
            <pc:docMk/>
            <pc:sldMk cId="555078557" sldId="959"/>
            <ac:spMk id="10" creationId="{7D1709EB-B510-3AD3-818B-1540A1707FB2}"/>
          </ac:spMkLst>
        </pc:spChg>
      </pc:sldChg>
      <pc:sldChg chg="modSp mod">
        <pc:chgData name="Jessica Newport" userId="dede3334-717e-4998-a1ad-2432f5a188d4" providerId="ADAL" clId="{71450B28-6A91-49C5-BC88-2D7784511A7D}" dt="2026-08-10T11:50:04.462" v="8810" actId="1076"/>
        <pc:sldMkLst>
          <pc:docMk/>
          <pc:sldMk cId="506792584" sldId="980"/>
        </pc:sldMkLst>
        <pc:spChg chg="mod">
          <ac:chgData name="Jessica Newport" userId="dede3334-717e-4998-a1ad-2432f5a188d4" providerId="ADAL" clId="{71450B28-6A91-49C5-BC88-2D7784511A7D}" dt="2026-08-10T11:50:04.462" v="8810" actId="1076"/>
          <ac:spMkLst>
            <pc:docMk/>
            <pc:sldMk cId="506792584" sldId="980"/>
            <ac:spMk id="8" creationId="{A9266950-F06F-79A2-E531-6F73A1E689DE}"/>
          </ac:spMkLst>
        </pc:spChg>
      </pc:sldChg>
      <pc:sldChg chg="modSp mod">
        <pc:chgData name="Jessica Newport" userId="dede3334-717e-4998-a1ad-2432f5a188d4" providerId="ADAL" clId="{71450B28-6A91-49C5-BC88-2D7784511A7D}" dt="2026-09-07T14:37:55.214" v="9773" actId="20577"/>
        <pc:sldMkLst>
          <pc:docMk/>
          <pc:sldMk cId="458791480" sldId="985"/>
        </pc:sldMkLst>
        <pc:spChg chg="mod">
          <ac:chgData name="Jessica Newport" userId="dede3334-717e-4998-a1ad-2432f5a188d4" providerId="ADAL" clId="{71450B28-6A91-49C5-BC88-2D7784511A7D}" dt="2026-09-07T14:37:55.214" v="9773" actId="20577"/>
          <ac:spMkLst>
            <pc:docMk/>
            <pc:sldMk cId="458791480" sldId="985"/>
            <ac:spMk id="15" creationId="{48AC07C7-72A7-DD2F-90A5-4814B59C864D}"/>
          </ac:spMkLst>
        </pc:spChg>
      </pc:sldChg>
      <pc:sldChg chg="add del">
        <pc:chgData name="Jessica Newport" userId="dede3334-717e-4998-a1ad-2432f5a188d4" providerId="ADAL" clId="{71450B28-6A91-49C5-BC88-2D7784511A7D}" dt="2026-08-10T13:17:18.985" v="9758" actId="2696"/>
        <pc:sldMkLst>
          <pc:docMk/>
          <pc:sldMk cId="1122156294" sldId="98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Ice breaker that gets them up and moving. Assign one side of room to each answer, stay in the middle if neutral.</a:t>
            </a:r>
          </a:p>
          <a:p>
            <a:endParaRPr lang="en-GB" dirty="0"/>
          </a:p>
          <a:p>
            <a:r>
              <a:rPr lang="en-GB" dirty="0"/>
              <a:t>Questions:</a:t>
            </a:r>
          </a:p>
          <a:p>
            <a:endParaRPr lang="en-GB" dirty="0"/>
          </a:p>
          <a:p>
            <a:pPr marL="171450" indent="-171450">
              <a:buFont typeface="Arial" panose="020B0604020202020204" pitchFamily="34" charset="0"/>
              <a:buChar char="•"/>
            </a:pPr>
            <a:r>
              <a:rPr lang="en-GB" dirty="0"/>
              <a:t>How confident do you feel beginning your university journey? Answers: Very/Not at all/Neutral.</a:t>
            </a:r>
          </a:p>
          <a:p>
            <a:pPr marL="171450" indent="-171450">
              <a:buFont typeface="Arial" panose="020B0604020202020204" pitchFamily="34" charset="0"/>
              <a:buChar char="•"/>
            </a:pPr>
            <a:r>
              <a:rPr lang="en-GB" dirty="0"/>
              <a:t>What are you looking forward to most? Academics within the classroom/Practical placement opportunities/Neutral.</a:t>
            </a:r>
          </a:p>
          <a:p>
            <a:pPr marL="171450" indent="-171450">
              <a:buFont typeface="Arial" panose="020B0604020202020204" pitchFamily="34" charset="0"/>
              <a:buChar char="•"/>
            </a:pPr>
            <a:r>
              <a:rPr lang="en-GB" dirty="0"/>
              <a:t>Which area in industry do you prefer? Front of house/Back of house/Neutral.</a:t>
            </a:r>
          </a:p>
          <a:p>
            <a:pPr marL="171450" indent="-171450">
              <a:buFont typeface="Arial" panose="020B0604020202020204" pitchFamily="34" charset="0"/>
              <a:buChar char="•"/>
            </a:pPr>
            <a:r>
              <a:rPr lang="en-GB" dirty="0"/>
              <a:t>Will you share a memorable industry related story with us? Yes/No. My story – talk about Howard and how he became like family. Talk about sports teams and tight turnarounds. Talk about meeting friends/partner etc.</a:t>
            </a:r>
          </a:p>
        </p:txBody>
      </p:sp>
      <p:sp>
        <p:nvSpPr>
          <p:cNvPr id="4" name="Slide Number Placeholder 3"/>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3651405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0F077-5E1A-BAC8-E294-68543CF08B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D12829-1934-A8F9-00F0-3ADC676377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9EC4A3A-CC24-A876-F55E-F902002ED8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39EC7D-480B-FA4D-5BE6-F75F88712F51}"/>
              </a:ext>
            </a:extLst>
          </p:cNvPr>
          <p:cNvSpPr>
            <a:spLocks noGrp="1"/>
          </p:cNvSpPr>
          <p:nvPr>
            <p:ph type="sldNum" sz="quarter" idx="5"/>
          </p:nvPr>
        </p:nvSpPr>
        <p:spPr/>
        <p:txBody>
          <a:bodyPr/>
          <a:lstStyle/>
          <a:p>
            <a:fld id="{AC1AE680-CCF8-44A4-99B7-5694A4EA13A5}" type="slidenum">
              <a:rPr lang="en-GB" smtClean="0"/>
              <a:t>6</a:t>
            </a:fld>
            <a:endParaRPr lang="en-GB"/>
          </a:p>
        </p:txBody>
      </p:sp>
    </p:spTree>
    <p:extLst>
      <p:ext uri="{BB962C8B-B14F-4D97-AF65-F5344CB8AC3E}">
        <p14:creationId xmlns:p14="http://schemas.microsoft.com/office/powerpoint/2010/main" val="3533033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B7E07-B8F9-AFEE-EFC4-9CD3596F4F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9AB854-2E7E-DDAF-0449-153CA0B79D7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F8BB1E0-6F16-875A-33F0-07740B4CA6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027760-209D-48B4-EF0F-2C73293AF41E}"/>
              </a:ext>
            </a:extLst>
          </p:cNvPr>
          <p:cNvSpPr>
            <a:spLocks noGrp="1"/>
          </p:cNvSpPr>
          <p:nvPr>
            <p:ph type="sldNum" sz="quarter" idx="5"/>
          </p:nvPr>
        </p:nvSpPr>
        <p:spPr/>
        <p:txBody>
          <a:bodyPr/>
          <a:lstStyle/>
          <a:p>
            <a:fld id="{AC1AE680-CCF8-44A4-99B7-5694A4EA13A5}" type="slidenum">
              <a:rPr lang="en-GB" smtClean="0"/>
              <a:t>7</a:t>
            </a:fld>
            <a:endParaRPr lang="en-GB"/>
          </a:p>
        </p:txBody>
      </p:sp>
    </p:spTree>
    <p:extLst>
      <p:ext uri="{BB962C8B-B14F-4D97-AF65-F5344CB8AC3E}">
        <p14:creationId xmlns:p14="http://schemas.microsoft.com/office/powerpoint/2010/main" val="3739094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A927D-F750-3E5E-A442-C452EF675B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A20830-99B7-E104-7E33-A98EE900CF8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8631B1F-0748-A6E2-E6EF-B879DF0B2C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98ED9B-D51F-BCCB-E21F-A2E130E0B020}"/>
              </a:ext>
            </a:extLst>
          </p:cNvPr>
          <p:cNvSpPr>
            <a:spLocks noGrp="1"/>
          </p:cNvSpPr>
          <p:nvPr>
            <p:ph type="sldNum" sz="quarter" idx="5"/>
          </p:nvPr>
        </p:nvSpPr>
        <p:spPr/>
        <p:txBody>
          <a:bodyPr/>
          <a:lstStyle/>
          <a:p>
            <a:fld id="{AC1AE680-CCF8-44A4-99B7-5694A4EA13A5}" type="slidenum">
              <a:rPr lang="en-GB" smtClean="0"/>
              <a:t>8</a:t>
            </a:fld>
            <a:endParaRPr lang="en-GB"/>
          </a:p>
        </p:txBody>
      </p:sp>
    </p:spTree>
    <p:extLst>
      <p:ext uri="{BB962C8B-B14F-4D97-AF65-F5344CB8AC3E}">
        <p14:creationId xmlns:p14="http://schemas.microsoft.com/office/powerpoint/2010/main" val="2980100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2091F-D537-2122-57E4-16A67EA4A2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27ACF-598E-42C7-57C6-83BF01DF5E1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386003-4B2C-16F1-A389-6FB1906968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C8000B-D655-FCFB-452B-73DE26E29917}"/>
              </a:ext>
            </a:extLst>
          </p:cNvPr>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1741750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8B2D2-3347-B08A-35F8-17A53593C3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0BFDA9-BFAE-E0BC-5953-B93E8EC60AD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A42D87-9B98-A4F7-E5B7-BEB0CF9223CE}"/>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F63C6196-AE91-998F-299C-F0C9C13FBFC3}"/>
              </a:ext>
            </a:extLst>
          </p:cNvPr>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3378040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DF831-21E8-8896-1AFC-6638256A28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7FFE58-93C8-B241-53D3-6ECDA958426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72CC21D-A6A7-E42D-8C15-76956648CD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9D8F11-8F75-EEDC-C87B-1966D4C81F0B}"/>
              </a:ext>
            </a:extLst>
          </p:cNvPr>
          <p:cNvSpPr>
            <a:spLocks noGrp="1"/>
          </p:cNvSpPr>
          <p:nvPr>
            <p:ph type="sldNum" sz="quarter" idx="5"/>
          </p:nvPr>
        </p:nvSpPr>
        <p:spPr/>
        <p:txBody>
          <a:bodyPr/>
          <a:lstStyle/>
          <a:p>
            <a:fld id="{AC1AE680-CCF8-44A4-99B7-5694A4EA13A5}" type="slidenum">
              <a:rPr lang="en-GB" smtClean="0"/>
              <a:t>11</a:t>
            </a:fld>
            <a:endParaRPr lang="en-GB"/>
          </a:p>
        </p:txBody>
      </p:sp>
    </p:spTree>
    <p:extLst>
      <p:ext uri="{BB962C8B-B14F-4D97-AF65-F5344CB8AC3E}">
        <p14:creationId xmlns:p14="http://schemas.microsoft.com/office/powerpoint/2010/main" val="2712074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B0976-1E92-885E-15FB-3051BD04B4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50F1BD-BE8E-8E7E-0525-02868AFDE5A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A60F0EE-E9FE-1C89-8AC3-6111C76ADD9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CE2B82-3802-A697-4874-91FAD5168A26}"/>
              </a:ext>
            </a:extLst>
          </p:cNvPr>
          <p:cNvSpPr>
            <a:spLocks noGrp="1"/>
          </p:cNvSpPr>
          <p:nvPr>
            <p:ph type="sldNum" sz="quarter" idx="5"/>
          </p:nvPr>
        </p:nvSpPr>
        <p:spPr/>
        <p:txBody>
          <a:bodyPr/>
          <a:lstStyle/>
          <a:p>
            <a:fld id="{AC1AE680-CCF8-44A4-99B7-5694A4EA13A5}" type="slidenum">
              <a:rPr lang="en-GB" smtClean="0"/>
              <a:t>12</a:t>
            </a:fld>
            <a:endParaRPr lang="en-GB"/>
          </a:p>
        </p:txBody>
      </p:sp>
    </p:spTree>
    <p:extLst>
      <p:ext uri="{BB962C8B-B14F-4D97-AF65-F5344CB8AC3E}">
        <p14:creationId xmlns:p14="http://schemas.microsoft.com/office/powerpoint/2010/main" val="3090260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C030A5-4E0F-4C53-CF9E-5D816FEA22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A755F6-3CD4-7D0F-8353-5F11120A040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677A21F-EB61-69F0-2B7A-31A762CD60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BDA698-C167-6738-1A0E-68C6E45872D8}"/>
              </a:ext>
            </a:extLst>
          </p:cNvPr>
          <p:cNvSpPr>
            <a:spLocks noGrp="1"/>
          </p:cNvSpPr>
          <p:nvPr>
            <p:ph type="sldNum" sz="quarter" idx="5"/>
          </p:nvPr>
        </p:nvSpPr>
        <p:spPr/>
        <p:txBody>
          <a:bodyPr/>
          <a:lstStyle/>
          <a:p>
            <a:fld id="{AC1AE680-CCF8-44A4-99B7-5694A4EA13A5}" type="slidenum">
              <a:rPr lang="en-GB" smtClean="0"/>
              <a:t>13</a:t>
            </a:fld>
            <a:endParaRPr lang="en-GB"/>
          </a:p>
        </p:txBody>
      </p:sp>
    </p:spTree>
    <p:extLst>
      <p:ext uri="{BB962C8B-B14F-4D97-AF65-F5344CB8AC3E}">
        <p14:creationId xmlns:p14="http://schemas.microsoft.com/office/powerpoint/2010/main" val="3860766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2399FB-2C37-D9B5-B1D6-7C213AB42B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6E3A61-BF18-A365-9899-54DA2977E06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51E8FBF-86A8-4839-6B64-4900FA1E769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997338-D4C8-2023-F17D-8929433E8228}"/>
              </a:ext>
            </a:extLst>
          </p:cNvPr>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455161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302B1-58F8-C0EE-ACE8-31C2CAC9A7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18DF0D-7852-CB19-6C21-66DB46FB9DE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C4737A1-188F-4B1D-3DDE-D33C1D9ECCC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9D2F0A0-18ED-10FE-6EBB-D2DF9B40C726}"/>
              </a:ext>
            </a:extLst>
          </p:cNvPr>
          <p:cNvSpPr>
            <a:spLocks noGrp="1"/>
          </p:cNvSpPr>
          <p:nvPr>
            <p:ph type="sldNum" sz="quarter" idx="5"/>
          </p:nvPr>
        </p:nvSpPr>
        <p:spPr/>
        <p:txBody>
          <a:bodyPr/>
          <a:lstStyle/>
          <a:p>
            <a:fld id="{AC1AE680-CCF8-44A4-99B7-5694A4EA13A5}" type="slidenum">
              <a:rPr lang="en-GB" smtClean="0"/>
              <a:t>15</a:t>
            </a:fld>
            <a:endParaRPr lang="en-GB"/>
          </a:p>
        </p:txBody>
      </p:sp>
    </p:spTree>
    <p:extLst>
      <p:ext uri="{BB962C8B-B14F-4D97-AF65-F5344CB8AC3E}">
        <p14:creationId xmlns:p14="http://schemas.microsoft.com/office/powerpoint/2010/main" val="816481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8D332-480C-A23D-A09E-E7D16916B9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AA177E-1A31-7FB2-3A1F-37EA762BC67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FF1D7C4-8B31-9A9F-33D0-F890679E2BF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EB9A58-A7EE-4215-61F6-E9F44F2748E1}"/>
              </a:ext>
            </a:extLst>
          </p:cNvPr>
          <p:cNvSpPr>
            <a:spLocks noGrp="1"/>
          </p:cNvSpPr>
          <p:nvPr>
            <p:ph type="sldNum" sz="quarter" idx="5"/>
          </p:nvPr>
        </p:nvSpPr>
        <p:spPr/>
        <p:txBody>
          <a:bodyPr/>
          <a:lstStyle/>
          <a:p>
            <a:fld id="{AC1AE680-CCF8-44A4-99B7-5694A4EA13A5}" type="slidenum">
              <a:rPr lang="en-GB" smtClean="0"/>
              <a:t>16</a:t>
            </a:fld>
            <a:endParaRPr lang="en-GB"/>
          </a:p>
        </p:txBody>
      </p:sp>
    </p:spTree>
    <p:extLst>
      <p:ext uri="{BB962C8B-B14F-4D97-AF65-F5344CB8AC3E}">
        <p14:creationId xmlns:p14="http://schemas.microsoft.com/office/powerpoint/2010/main" val="11612550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963084-3F04-1687-A737-06266E92B8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7E17F-ADDF-C5D3-306A-D67E9B06BCB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E4B025E-2DE8-C174-4E99-FA3936453D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AC13A1-35AD-3E6A-2E68-B1D58590DFA3}"/>
              </a:ext>
            </a:extLst>
          </p:cNvPr>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28654084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C3AB2-36D1-D824-4721-DA825097D7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1BD905-A032-7833-80D9-7EC673E759A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37C9692-5684-FEB1-427D-D1027C694E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C040D15-4C47-88F5-78E3-DF2F5511DC0A}"/>
              </a:ext>
            </a:extLst>
          </p:cNvPr>
          <p:cNvSpPr>
            <a:spLocks noGrp="1"/>
          </p:cNvSpPr>
          <p:nvPr>
            <p:ph type="sldNum" sz="quarter" idx="5"/>
          </p:nvPr>
        </p:nvSpPr>
        <p:spPr/>
        <p:txBody>
          <a:bodyPr/>
          <a:lstStyle/>
          <a:p>
            <a:fld id="{AC1AE680-CCF8-44A4-99B7-5694A4EA13A5}" type="slidenum">
              <a:rPr lang="en-GB" smtClean="0"/>
              <a:t>18</a:t>
            </a:fld>
            <a:endParaRPr lang="en-GB"/>
          </a:p>
        </p:txBody>
      </p:sp>
    </p:spTree>
    <p:extLst>
      <p:ext uri="{BB962C8B-B14F-4D97-AF65-F5344CB8AC3E}">
        <p14:creationId xmlns:p14="http://schemas.microsoft.com/office/powerpoint/2010/main" val="34529021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361EE-A3C5-1482-4E5E-C7EB06CABD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073A2F-13F5-8F97-500D-4844212608A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837C6F5-747E-BFA4-E6AE-07EBE64667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98AFFC-6C6A-61FF-75E8-ABD58C249178}"/>
              </a:ext>
            </a:extLst>
          </p:cNvPr>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4081981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FAAD9C-9908-D97B-B102-86AD038C80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6EA315-FCAA-0517-58E7-5ACCD5F703C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DA523BD-2A9C-D68C-C7BB-E587464DB135}"/>
              </a:ext>
            </a:extLst>
          </p:cNvPr>
          <p:cNvSpPr>
            <a:spLocks noGrp="1"/>
          </p:cNvSpPr>
          <p:nvPr>
            <p:ph type="body" idx="1"/>
          </p:nvPr>
        </p:nvSpPr>
        <p:spPr/>
        <p:txBody>
          <a:bodyPr/>
          <a:lstStyle/>
          <a:p>
            <a:r>
              <a:rPr lang="en-GB" dirty="0"/>
              <a:t>The golden thread – one-point leads into the next, logical order and flow for structure.</a:t>
            </a:r>
          </a:p>
          <a:p>
            <a:endParaRPr lang="en-GB" dirty="0"/>
          </a:p>
        </p:txBody>
      </p:sp>
      <p:sp>
        <p:nvSpPr>
          <p:cNvPr id="4" name="Slide Number Placeholder 3">
            <a:extLst>
              <a:ext uri="{FF2B5EF4-FFF2-40B4-BE49-F238E27FC236}">
                <a16:creationId xmlns:a16="http://schemas.microsoft.com/office/drawing/2014/main" id="{478984FA-28DD-77FF-B116-6596990171C4}"/>
              </a:ext>
            </a:extLst>
          </p:cNvPr>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33307120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DC3BB-0AC7-0257-663F-4C0C122A28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0C1FB6-7DBA-E6BA-4C6F-DC333AA3977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D422C13-E607-13D8-25A8-63ECC9C09B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35C17B-4AE3-1EFE-3D80-38FD29A79569}"/>
              </a:ext>
            </a:extLst>
          </p:cNvPr>
          <p:cNvSpPr>
            <a:spLocks noGrp="1"/>
          </p:cNvSpPr>
          <p:nvPr>
            <p:ph type="sldNum" sz="quarter" idx="5"/>
          </p:nvPr>
        </p:nvSpPr>
        <p:spPr/>
        <p:txBody>
          <a:bodyPr/>
          <a:lstStyle/>
          <a:p>
            <a:fld id="{AC1AE680-CCF8-44A4-99B7-5694A4EA13A5}" type="slidenum">
              <a:rPr lang="en-GB" smtClean="0"/>
              <a:t>21</a:t>
            </a:fld>
            <a:endParaRPr lang="en-GB"/>
          </a:p>
        </p:txBody>
      </p:sp>
    </p:spTree>
    <p:extLst>
      <p:ext uri="{BB962C8B-B14F-4D97-AF65-F5344CB8AC3E}">
        <p14:creationId xmlns:p14="http://schemas.microsoft.com/office/powerpoint/2010/main" val="2961086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71BA2-CD92-0BDE-A5C8-2568DFE925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9EA9B7-CB0F-4F82-B4AA-8966FF50435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72C3E9C-C992-203C-04E5-2EC065A92B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EF2463-EF9D-A8A6-1A70-AE27EA774D72}"/>
              </a:ext>
            </a:extLst>
          </p:cNvPr>
          <p:cNvSpPr>
            <a:spLocks noGrp="1"/>
          </p:cNvSpPr>
          <p:nvPr>
            <p:ph type="sldNum" sz="quarter" idx="5"/>
          </p:nvPr>
        </p:nvSpPr>
        <p:spPr/>
        <p:txBody>
          <a:bodyPr/>
          <a:lstStyle/>
          <a:p>
            <a:fld id="{AC1AE680-CCF8-44A4-99B7-5694A4EA13A5}" type="slidenum">
              <a:rPr lang="en-GB" smtClean="0"/>
              <a:t>22</a:t>
            </a:fld>
            <a:endParaRPr lang="en-GB"/>
          </a:p>
        </p:txBody>
      </p:sp>
    </p:spTree>
    <p:extLst>
      <p:ext uri="{BB962C8B-B14F-4D97-AF65-F5344CB8AC3E}">
        <p14:creationId xmlns:p14="http://schemas.microsoft.com/office/powerpoint/2010/main" val="2435827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8372E-7C65-2158-5884-303EFA025F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44497-938B-35E1-FC40-5288B1DA475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31CAD69-1EC8-4AB7-62A3-2C0E109E4C8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F7E35B-3921-B07C-2992-D0D82558FC48}"/>
              </a:ext>
            </a:extLst>
          </p:cNvPr>
          <p:cNvSpPr>
            <a:spLocks noGrp="1"/>
          </p:cNvSpPr>
          <p:nvPr>
            <p:ph type="sldNum" sz="quarter" idx="5"/>
          </p:nvPr>
        </p:nvSpPr>
        <p:spPr/>
        <p:txBody>
          <a:bodyPr/>
          <a:lstStyle/>
          <a:p>
            <a:fld id="{AC1AE680-CCF8-44A4-99B7-5694A4EA13A5}" type="slidenum">
              <a:rPr lang="en-GB" smtClean="0"/>
              <a:t>23</a:t>
            </a:fld>
            <a:endParaRPr lang="en-GB"/>
          </a:p>
        </p:txBody>
      </p:sp>
    </p:spTree>
    <p:extLst>
      <p:ext uri="{BB962C8B-B14F-4D97-AF65-F5344CB8AC3E}">
        <p14:creationId xmlns:p14="http://schemas.microsoft.com/office/powerpoint/2010/main" val="15413726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5C920-32F7-54E8-63B1-E56FEAC9F1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0743A1-0E3E-1808-C040-BD3ED2D57CE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61DE84D-75BC-34C0-4683-194AF1F7F7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5F1BC3-406B-9720-B1CD-5FB58F084CD4}"/>
              </a:ext>
            </a:extLst>
          </p:cNvPr>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24662882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0458D-0D4E-A264-8195-D6D8EFE935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F3055D-F927-1C11-7069-BE58CB17B14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A90EA4D-59DF-7578-0B68-9915F2C743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181774-D30F-0A27-EEB2-A62A353C4B10}"/>
              </a:ext>
            </a:extLst>
          </p:cNvPr>
          <p:cNvSpPr>
            <a:spLocks noGrp="1"/>
          </p:cNvSpPr>
          <p:nvPr>
            <p:ph type="sldNum" sz="quarter" idx="5"/>
          </p:nvPr>
        </p:nvSpPr>
        <p:spPr/>
        <p:txBody>
          <a:bodyPr/>
          <a:lstStyle/>
          <a:p>
            <a:fld id="{AC1AE680-CCF8-44A4-99B7-5694A4EA13A5}" type="slidenum">
              <a:rPr lang="en-GB" smtClean="0"/>
              <a:t>25</a:t>
            </a:fld>
            <a:endParaRPr lang="en-GB"/>
          </a:p>
        </p:txBody>
      </p:sp>
    </p:spTree>
    <p:extLst>
      <p:ext uri="{BB962C8B-B14F-4D97-AF65-F5344CB8AC3E}">
        <p14:creationId xmlns:p14="http://schemas.microsoft.com/office/powerpoint/2010/main" val="31184157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4403A-853D-FE94-DE8E-5AED34EF6E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BA544D-C36A-10CF-B3AC-93405BB21F6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74182CC-A374-0933-E24D-3F52F1F2C8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1A1EC1-0C64-FE02-0409-1CB22EC7017D}"/>
              </a:ext>
            </a:extLst>
          </p:cNvPr>
          <p:cNvSpPr>
            <a:spLocks noGrp="1"/>
          </p:cNvSpPr>
          <p:nvPr>
            <p:ph type="sldNum" sz="quarter" idx="5"/>
          </p:nvPr>
        </p:nvSpPr>
        <p:spPr/>
        <p:txBody>
          <a:bodyPr/>
          <a:lstStyle/>
          <a:p>
            <a:fld id="{AC1AE680-CCF8-44A4-99B7-5694A4EA13A5}" type="slidenum">
              <a:rPr lang="en-GB" smtClean="0"/>
              <a:t>26</a:t>
            </a:fld>
            <a:endParaRPr lang="en-GB"/>
          </a:p>
        </p:txBody>
      </p:sp>
    </p:spTree>
    <p:extLst>
      <p:ext uri="{BB962C8B-B14F-4D97-AF65-F5344CB8AC3E}">
        <p14:creationId xmlns:p14="http://schemas.microsoft.com/office/powerpoint/2010/main" val="41728786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798D4-713B-9C30-0401-5DB91FA4A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D85A3-2F90-6DE1-E9E7-7E82B155F1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FFA4D5F-D974-8D44-6225-9EDB81201C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F8D684-A8FD-5470-40BD-35573B345BD9}"/>
              </a:ext>
            </a:extLst>
          </p:cNvPr>
          <p:cNvSpPr>
            <a:spLocks noGrp="1"/>
          </p:cNvSpPr>
          <p:nvPr>
            <p:ph type="sldNum" sz="quarter" idx="5"/>
          </p:nvPr>
        </p:nvSpPr>
        <p:spPr/>
        <p:txBody>
          <a:bodyPr/>
          <a:lstStyle/>
          <a:p>
            <a:fld id="{AC1AE680-CCF8-44A4-99B7-5694A4EA13A5}" type="slidenum">
              <a:rPr lang="en-GB" smtClean="0"/>
              <a:t>27</a:t>
            </a:fld>
            <a:endParaRPr lang="en-GB"/>
          </a:p>
        </p:txBody>
      </p:sp>
    </p:spTree>
    <p:extLst>
      <p:ext uri="{BB962C8B-B14F-4D97-AF65-F5344CB8AC3E}">
        <p14:creationId xmlns:p14="http://schemas.microsoft.com/office/powerpoint/2010/main" val="13762717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FA8BC-7C0F-D942-78C6-EF81A80FD7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19148A-8686-14AF-7A15-B10AC6CC2D6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1B8FF0C-E4A0-5A49-A061-91A28EB0A4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2CEC74-E9CB-9D95-DB85-3DDDF3B9AC8D}"/>
              </a:ext>
            </a:extLst>
          </p:cNvPr>
          <p:cNvSpPr>
            <a:spLocks noGrp="1"/>
          </p:cNvSpPr>
          <p:nvPr>
            <p:ph type="sldNum" sz="quarter" idx="5"/>
          </p:nvPr>
        </p:nvSpPr>
        <p:spPr/>
        <p:txBody>
          <a:bodyPr/>
          <a:lstStyle/>
          <a:p>
            <a:fld id="{AC1AE680-CCF8-44A4-99B7-5694A4EA13A5}" type="slidenum">
              <a:rPr lang="en-GB" smtClean="0"/>
              <a:t>28</a:t>
            </a:fld>
            <a:endParaRPr lang="en-GB"/>
          </a:p>
        </p:txBody>
      </p:sp>
    </p:spTree>
    <p:extLst>
      <p:ext uri="{BB962C8B-B14F-4D97-AF65-F5344CB8AC3E}">
        <p14:creationId xmlns:p14="http://schemas.microsoft.com/office/powerpoint/2010/main" val="13401533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871B1-F8AC-6A37-B289-4AEE50501C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6F6D37-D712-A7C2-B31F-7106632BC12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3513417-E637-E4D9-235D-4BF988B56B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649E9A-BE2D-7AB2-8BC4-41FDB69B9A2F}"/>
              </a:ext>
            </a:extLst>
          </p:cNvPr>
          <p:cNvSpPr>
            <a:spLocks noGrp="1"/>
          </p:cNvSpPr>
          <p:nvPr>
            <p:ph type="sldNum" sz="quarter" idx="5"/>
          </p:nvPr>
        </p:nvSpPr>
        <p:spPr/>
        <p:txBody>
          <a:bodyPr/>
          <a:lstStyle/>
          <a:p>
            <a:fld id="{AC1AE680-CCF8-44A4-99B7-5694A4EA13A5}" type="slidenum">
              <a:rPr lang="en-GB" smtClean="0"/>
              <a:t>29</a:t>
            </a:fld>
            <a:endParaRPr lang="en-GB"/>
          </a:p>
        </p:txBody>
      </p:sp>
    </p:spTree>
    <p:extLst>
      <p:ext uri="{BB962C8B-B14F-4D97-AF65-F5344CB8AC3E}">
        <p14:creationId xmlns:p14="http://schemas.microsoft.com/office/powerpoint/2010/main" val="29436644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9EBF8-E035-01CA-0A11-C39C986107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E2CD8-59E9-02A1-B327-2A44F502431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29D0318-143D-E91B-DF7D-50029216CD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657351-B8B2-DF39-9542-11C1F7E5E4A6}"/>
              </a:ext>
            </a:extLst>
          </p:cNvPr>
          <p:cNvSpPr>
            <a:spLocks noGrp="1"/>
          </p:cNvSpPr>
          <p:nvPr>
            <p:ph type="sldNum" sz="quarter" idx="5"/>
          </p:nvPr>
        </p:nvSpPr>
        <p:spPr/>
        <p:txBody>
          <a:bodyPr/>
          <a:lstStyle/>
          <a:p>
            <a:fld id="{AC1AE680-CCF8-44A4-99B7-5694A4EA13A5}" type="slidenum">
              <a:rPr lang="en-GB" smtClean="0"/>
              <a:t>30</a:t>
            </a:fld>
            <a:endParaRPr lang="en-GB"/>
          </a:p>
        </p:txBody>
      </p:sp>
    </p:spTree>
    <p:extLst>
      <p:ext uri="{BB962C8B-B14F-4D97-AF65-F5344CB8AC3E}">
        <p14:creationId xmlns:p14="http://schemas.microsoft.com/office/powerpoint/2010/main" val="36164623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9DA27-D775-6411-5BCF-78E852EEFE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E64B56-6B30-9D06-D0C0-09BA0020B52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50D3357-4C35-6B0D-4411-CF728F0904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3D7205-8355-1345-A6AF-FC5FE2FF47C1}"/>
              </a:ext>
            </a:extLst>
          </p:cNvPr>
          <p:cNvSpPr>
            <a:spLocks noGrp="1"/>
          </p:cNvSpPr>
          <p:nvPr>
            <p:ph type="sldNum" sz="quarter" idx="5"/>
          </p:nvPr>
        </p:nvSpPr>
        <p:spPr/>
        <p:txBody>
          <a:bodyPr/>
          <a:lstStyle/>
          <a:p>
            <a:fld id="{AC1AE680-CCF8-44A4-99B7-5694A4EA13A5}" type="slidenum">
              <a:rPr lang="en-GB" smtClean="0"/>
              <a:t>31</a:t>
            </a:fld>
            <a:endParaRPr lang="en-GB"/>
          </a:p>
        </p:txBody>
      </p:sp>
    </p:spTree>
    <p:extLst>
      <p:ext uri="{BB962C8B-B14F-4D97-AF65-F5344CB8AC3E}">
        <p14:creationId xmlns:p14="http://schemas.microsoft.com/office/powerpoint/2010/main" val="16583782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9BCDF-DF69-F345-EB63-60D88E95BA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CD3DF-09A2-38B1-D041-F0A5B356E5D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1AAB0EA-C2DA-A39A-0715-815B4D0BC8F8}"/>
              </a:ext>
            </a:extLst>
          </p:cNvPr>
          <p:cNvSpPr>
            <a:spLocks noGrp="1"/>
          </p:cNvSpPr>
          <p:nvPr>
            <p:ph type="body" idx="1"/>
          </p:nvPr>
        </p:nvSpPr>
        <p:spPr/>
        <p:txBody>
          <a:bodyPr/>
          <a:lstStyle/>
          <a:p>
            <a:r>
              <a:rPr lang="en-GB" dirty="0"/>
              <a:t>Autocratic = minimal team input ‘do as I say’.</a:t>
            </a:r>
          </a:p>
          <a:p>
            <a:endParaRPr lang="en-GB" dirty="0"/>
          </a:p>
          <a:p>
            <a:r>
              <a:rPr lang="en-GB" dirty="0"/>
              <a:t>Democratic = team decision making process.</a:t>
            </a:r>
          </a:p>
          <a:p>
            <a:endParaRPr lang="en-GB" dirty="0"/>
          </a:p>
          <a:p>
            <a:r>
              <a:rPr lang="en-GB" dirty="0"/>
              <a:t>Laissez-Faire = leader sets goals &amp; expectations but has a hands-off approach to management day to day (works on trust of their team).</a:t>
            </a:r>
          </a:p>
          <a:p>
            <a:endParaRPr lang="en-GB" dirty="0"/>
          </a:p>
          <a:p>
            <a:r>
              <a:rPr lang="en-GB" dirty="0"/>
              <a:t>Leadership = influencing &amp; inspiring. Working towards a shared goal.</a:t>
            </a:r>
          </a:p>
          <a:p>
            <a:endParaRPr lang="en-GB" dirty="0"/>
          </a:p>
          <a:p>
            <a:r>
              <a:rPr lang="en-GB" dirty="0"/>
              <a:t>Management = Planning &amp; organising to ensure team works towards objectives.</a:t>
            </a:r>
          </a:p>
          <a:p>
            <a:endParaRPr lang="en-GB" dirty="0"/>
          </a:p>
          <a:p>
            <a:r>
              <a:rPr lang="en-GB" dirty="0"/>
              <a:t>Organisational Culture = shared values, beliefs, attitudes &amp; behaviours that define how a company’s employees interact &amp; get work done. </a:t>
            </a:r>
          </a:p>
        </p:txBody>
      </p:sp>
      <p:sp>
        <p:nvSpPr>
          <p:cNvPr id="4" name="Slide Number Placeholder 3">
            <a:extLst>
              <a:ext uri="{FF2B5EF4-FFF2-40B4-BE49-F238E27FC236}">
                <a16:creationId xmlns:a16="http://schemas.microsoft.com/office/drawing/2014/main" id="{FF27F391-E735-7B4E-A194-87952FDE5532}"/>
              </a:ext>
            </a:extLst>
          </p:cNvPr>
          <p:cNvSpPr>
            <a:spLocks noGrp="1"/>
          </p:cNvSpPr>
          <p:nvPr>
            <p:ph type="sldNum" sz="quarter" idx="5"/>
          </p:nvPr>
        </p:nvSpPr>
        <p:spPr/>
        <p:txBody>
          <a:bodyPr/>
          <a:lstStyle/>
          <a:p>
            <a:fld id="{AC1AE680-CCF8-44A4-99B7-5694A4EA13A5}" type="slidenum">
              <a:rPr lang="en-GB" smtClean="0"/>
              <a:t>32</a:t>
            </a:fld>
            <a:endParaRPr lang="en-GB"/>
          </a:p>
        </p:txBody>
      </p:sp>
    </p:spTree>
    <p:extLst>
      <p:ext uri="{BB962C8B-B14F-4D97-AF65-F5344CB8AC3E}">
        <p14:creationId xmlns:p14="http://schemas.microsoft.com/office/powerpoint/2010/main" val="15659040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8F763-D849-8B8E-1B48-39E3296CCA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223C-C48A-72B6-675B-7820B6D5DC0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0A49F42-33EB-1A8C-0EB7-5837D3A69F6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A199FD-001C-31F9-7C80-1B4AAD12A539}"/>
              </a:ext>
            </a:extLst>
          </p:cNvPr>
          <p:cNvSpPr>
            <a:spLocks noGrp="1"/>
          </p:cNvSpPr>
          <p:nvPr>
            <p:ph type="sldNum" sz="quarter" idx="5"/>
          </p:nvPr>
        </p:nvSpPr>
        <p:spPr/>
        <p:txBody>
          <a:bodyPr/>
          <a:lstStyle/>
          <a:p>
            <a:fld id="{AC1AE680-CCF8-44A4-99B7-5694A4EA13A5}" type="slidenum">
              <a:rPr lang="en-GB" smtClean="0"/>
              <a:t>33</a:t>
            </a:fld>
            <a:endParaRPr lang="en-GB"/>
          </a:p>
        </p:txBody>
      </p:sp>
    </p:spTree>
    <p:extLst>
      <p:ext uri="{BB962C8B-B14F-4D97-AF65-F5344CB8AC3E}">
        <p14:creationId xmlns:p14="http://schemas.microsoft.com/office/powerpoint/2010/main" val="34498756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need to make a note of their answers so we can revisit at the end of the semester and see if answers have changed or not. Encourage them to participate now and discuss if they agree or disagree, if they are not comfortable to do so then they can just jot down their answers privately or perhaps drafted on an email that they send to me for us to revisit at the end of the semester. </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34</a:t>
            </a:fld>
            <a:endParaRPr lang="en-GB"/>
          </a:p>
        </p:txBody>
      </p:sp>
    </p:spTree>
    <p:extLst>
      <p:ext uri="{BB962C8B-B14F-4D97-AF65-F5344CB8AC3E}">
        <p14:creationId xmlns:p14="http://schemas.microsoft.com/office/powerpoint/2010/main" val="6131521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29F75-0E28-7CEB-2A87-80BEDC3478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69285E-28C7-B91D-4462-2210F4328C2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F21BAEC-F01D-24E9-B5A7-A65C0FA762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947835-6A8F-F877-0C7B-AF427062092B}"/>
              </a:ext>
            </a:extLst>
          </p:cNvPr>
          <p:cNvSpPr>
            <a:spLocks noGrp="1"/>
          </p:cNvSpPr>
          <p:nvPr>
            <p:ph type="sldNum" sz="quarter" idx="5"/>
          </p:nvPr>
        </p:nvSpPr>
        <p:spPr/>
        <p:txBody>
          <a:bodyPr/>
          <a:lstStyle/>
          <a:p>
            <a:fld id="{AC1AE680-CCF8-44A4-99B7-5694A4EA13A5}" type="slidenum">
              <a:rPr lang="en-GB" smtClean="0"/>
              <a:t>36</a:t>
            </a:fld>
            <a:endParaRPr lang="en-GB"/>
          </a:p>
        </p:txBody>
      </p:sp>
    </p:spTree>
    <p:extLst>
      <p:ext uri="{BB962C8B-B14F-4D97-AF65-F5344CB8AC3E}">
        <p14:creationId xmlns:p14="http://schemas.microsoft.com/office/powerpoint/2010/main" val="16021194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209F-FE7F-1F8F-950B-1315B24E29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2E721E-4A1C-DDAF-CF45-51235CE23CE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8BB844D-30B0-6DEA-C5F6-B19F3B4CA8C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340987-7C7D-04A4-DF6C-2C2904050867}"/>
              </a:ext>
            </a:extLst>
          </p:cNvPr>
          <p:cNvSpPr>
            <a:spLocks noGrp="1"/>
          </p:cNvSpPr>
          <p:nvPr>
            <p:ph type="sldNum" sz="quarter" idx="5"/>
          </p:nvPr>
        </p:nvSpPr>
        <p:spPr/>
        <p:txBody>
          <a:bodyPr/>
          <a:lstStyle/>
          <a:p>
            <a:fld id="{AC1AE680-CCF8-44A4-99B7-5694A4EA13A5}" type="slidenum">
              <a:rPr lang="en-GB" smtClean="0"/>
              <a:t>37</a:t>
            </a:fld>
            <a:endParaRPr lang="en-GB"/>
          </a:p>
        </p:txBody>
      </p:sp>
    </p:spTree>
    <p:extLst>
      <p:ext uri="{BB962C8B-B14F-4D97-AF65-F5344CB8AC3E}">
        <p14:creationId xmlns:p14="http://schemas.microsoft.com/office/powerpoint/2010/main" val="3901289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68981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66016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9/7/2026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46614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7089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305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3868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7968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8862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01980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696454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9/7/2026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84658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9/7/2026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60842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348738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theme" Target="../theme/theme3.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9068900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672780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blender.stackexchange.com/questions/24493/is-it-possible-to-make-visible-spotlight-lightrays" TargetMode="External"/><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2"/><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hyperlink" Target="https://www.rawpixel.com/image/459175/free-photo-image-lead-leading-achievemen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researth.iars.info/index.php/curie/aim-n-scop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hyperlink" Target="https://blogs.ubc.ca/chendricks/tag/fin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blogs.ubc.ca/chendricks/tag/fin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hyperlink" Target="https://www.piqsels.com/en/public-domain-photo-sdezt"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5.xml"/><Relationship Id="rId5" Type="http://schemas.openxmlformats.org/officeDocument/2006/relationships/hyperlink" Target="https://pixabay.com/en/question-marks-punctuation-symbol-2215/" TargetMode="External"/><Relationship Id="rId4" Type="http://schemas.openxmlformats.org/officeDocument/2006/relationships/image" Target="../media/image12.jpg"/></Relationships>
</file>

<file path=ppt/slides/_rels/slide2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hyperlink" Target="https://blogs.ed.ac.uk/itiltattle/2020/05/08/make-it-modular/"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uwtsd.ac.uk/study/experience-and-facilities/student-support-and-wellbeing" TargetMode="External"/><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6.png"/><Relationship Id="rId4" Type="http://schemas.openxmlformats.org/officeDocument/2006/relationships/hyperlink" Target="https://www.publicdomainpictures.net/en/view-image.php?image=26470&amp;picture=flying-frying-pan"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6.png"/><Relationship Id="rId4" Type="http://schemas.openxmlformats.org/officeDocument/2006/relationships/hyperlink" Target="https://www.publicdomainpictures.net/en/view-image.php?image=26470&amp;picture=flying-frying-pan"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6.png"/><Relationship Id="rId4" Type="http://schemas.openxmlformats.org/officeDocument/2006/relationships/hyperlink" Target="https://www.publicdomainpictures.net/en/view-image.php?image=26470&amp;picture=flying-frying-pan"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6.png"/><Relationship Id="rId4" Type="http://schemas.openxmlformats.org/officeDocument/2006/relationships/hyperlink" Target="https://www.publicdomainpictures.net/en/view-image.php?image=26470&amp;picture=flying-frying-pan"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hyperlink" Target="https://www.pxfuel.com/en/free-photo-quae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729979" y="871778"/>
            <a:ext cx="7358731" cy="355481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Effective Management</a:t>
            </a:r>
          </a:p>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International Gastronomy Management</a:t>
            </a: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[BMGM4000]</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729979" y="4220987"/>
            <a:ext cx="7505371" cy="132343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Week 1 – Welcome to the module</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2945233" y="223199"/>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1050591" y="1486771"/>
            <a:ext cx="10090818" cy="4893647"/>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MO" sz="36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Introductions</a:t>
            </a:r>
          </a:p>
          <a:p>
            <a:pPr marR="0" lvl="0" algn="l" defTabSz="914400" rtl="0" eaLnBrk="1" fontAlgn="auto" latinLnBrk="0" hangingPunct="1">
              <a:lnSpc>
                <a:spcPct val="100000"/>
              </a:lnSpc>
              <a:spcBef>
                <a:spcPts val="0"/>
              </a:spcBef>
              <a:spcAft>
                <a:spcPts val="0"/>
              </a:spcAft>
              <a:buClrTx/>
              <a:buSzTx/>
              <a:tabLst/>
              <a:defRPr/>
            </a:pPr>
            <a:endParaRPr kumimoji="0" lang="en-US" altLang="zh-MO" sz="36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zh-MO" sz="3600" dirty="0">
                <a:solidFill>
                  <a:prstClr val="black"/>
                </a:solidFill>
                <a:latin typeface="Raleway" pitchFamily="2" charset="0"/>
                <a:ea typeface="新細明體" panose="02020500000000000000" pitchFamily="18" charset="-120"/>
              </a:rPr>
              <a:t>Module Overview &amp; content to be covered</a:t>
            </a:r>
          </a:p>
          <a:p>
            <a:pPr marR="0" lvl="0" algn="l" defTabSz="914400" rtl="0" eaLnBrk="1" fontAlgn="auto" latinLnBrk="0" hangingPunct="1">
              <a:lnSpc>
                <a:spcPct val="100000"/>
              </a:lnSpc>
              <a:spcBef>
                <a:spcPts val="0"/>
              </a:spcBef>
              <a:spcAft>
                <a:spcPts val="0"/>
              </a:spcAft>
              <a:buClrTx/>
              <a:buSzTx/>
              <a:tabLst/>
              <a:defRPr/>
            </a:pPr>
            <a:endParaRPr kumimoji="0" lang="en-US" altLang="zh-MO" sz="36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rPr>
              <a:t>Module Handbook &amp; Assessments</a:t>
            </a:r>
          </a:p>
          <a:p>
            <a:pPr marR="0" lvl="0" algn="l" defTabSz="914400" rtl="0" eaLnBrk="1" fontAlgn="auto" latinLnBrk="0" hangingPunct="1">
              <a:lnSpc>
                <a:spcPct val="100000"/>
              </a:lnSpc>
              <a:spcBef>
                <a:spcPts val="0"/>
              </a:spcBef>
              <a:spcAft>
                <a:spcPts val="0"/>
              </a:spcAft>
              <a:buClrTx/>
              <a:buSzTx/>
              <a:tabLst/>
              <a:defRPr/>
            </a:pPr>
            <a:endParaRPr kumimoji="0" lang="en-GB" sz="36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dirty="0">
                <a:solidFill>
                  <a:prstClr val="black"/>
                </a:solidFill>
                <a:latin typeface="Raleway" pitchFamily="2" charset="0"/>
                <a:ea typeface="ＭＳ Ｐゴシック" charset="0"/>
              </a:rPr>
              <a:t>Introduction of key terms: management styles, kitchen brigade etc.</a:t>
            </a:r>
            <a:endParaRPr kumimoji="0" lang="en-GB" sz="3600" b="0" i="0" u="none" strike="noStrike" kern="1200" cap="none" spc="0" normalizeH="0" baseline="0" noProof="0" dirty="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16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C3C5F-5E22-7360-C5FD-FF6CC2A9A05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F59B1C7-E3EB-4261-7090-11B03EA27E9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E674A27-7140-F99C-83AA-11CBCDC0D4D0}"/>
              </a:ext>
            </a:extLst>
          </p:cNvPr>
          <p:cNvSpPr txBox="1"/>
          <p:nvPr/>
        </p:nvSpPr>
        <p:spPr>
          <a:xfrm>
            <a:off x="1125092" y="2598002"/>
            <a:ext cx="3238982"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Raleway" pitchFamily="2" charset="0"/>
              </a:rPr>
              <a:t>Who am I?</a:t>
            </a:r>
          </a:p>
        </p:txBody>
      </p:sp>
      <p:pic>
        <p:nvPicPr>
          <p:cNvPr id="3" name="Picture 2" descr="A person smiling at the camera&#10;&#10;AI-generated content may be incorrect.">
            <a:extLst>
              <a:ext uri="{FF2B5EF4-FFF2-40B4-BE49-F238E27FC236}">
                <a16:creationId xmlns:a16="http://schemas.microsoft.com/office/drawing/2014/main" id="{A0FB9903-C72E-48F9-E1DD-B5B3778CA9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0327" y="1861832"/>
            <a:ext cx="4885173" cy="3134335"/>
          </a:xfrm>
          <a:prstGeom prst="rect">
            <a:avLst/>
          </a:prstGeom>
        </p:spPr>
      </p:pic>
    </p:spTree>
    <p:extLst>
      <p:ext uri="{BB962C8B-B14F-4D97-AF65-F5344CB8AC3E}">
        <p14:creationId xmlns:p14="http://schemas.microsoft.com/office/powerpoint/2010/main" val="132886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BDA6C-DA9E-1321-7EF3-525527510EA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6B73986-0CBC-EEA3-7BC3-3D547168919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FB6E2A4-FB53-292D-5673-287C4C33376D}"/>
              </a:ext>
            </a:extLst>
          </p:cNvPr>
          <p:cNvSpPr txBox="1"/>
          <p:nvPr/>
        </p:nvSpPr>
        <p:spPr>
          <a:xfrm>
            <a:off x="923073" y="2598003"/>
            <a:ext cx="419118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Raleway" pitchFamily="2" charset="0"/>
              </a:rPr>
              <a:t>Who are you?</a:t>
            </a:r>
          </a:p>
        </p:txBody>
      </p:sp>
      <p:pic>
        <p:nvPicPr>
          <p:cNvPr id="5" name="Picture 4">
            <a:extLst>
              <a:ext uri="{FF2B5EF4-FFF2-40B4-BE49-F238E27FC236}">
                <a16:creationId xmlns:a16="http://schemas.microsoft.com/office/drawing/2014/main" id="{E964B389-B9BE-7D15-2B84-8D20990865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07185" y="1729120"/>
            <a:ext cx="4533013" cy="3399760"/>
          </a:xfrm>
          <a:prstGeom prst="rect">
            <a:avLst/>
          </a:prstGeom>
        </p:spPr>
      </p:pic>
    </p:spTree>
    <p:extLst>
      <p:ext uri="{BB962C8B-B14F-4D97-AF65-F5344CB8AC3E}">
        <p14:creationId xmlns:p14="http://schemas.microsoft.com/office/powerpoint/2010/main" val="660628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4C6E6-F08A-ADD1-AE7B-0EF81B7B6E6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05CDC90-4C3E-4172-0D24-44BDA273051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7E046E1-55DF-DA89-B698-572ED858E1BB}"/>
              </a:ext>
            </a:extLst>
          </p:cNvPr>
          <p:cNvSpPr txBox="1"/>
          <p:nvPr/>
        </p:nvSpPr>
        <p:spPr>
          <a:xfrm>
            <a:off x="384357" y="2228671"/>
            <a:ext cx="571164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200" b="0" i="0" u="none" strike="noStrike" kern="1200" cap="none" spc="0" normalizeH="0" baseline="0" noProof="0" dirty="0">
                <a:ln>
                  <a:noFill/>
                </a:ln>
                <a:solidFill>
                  <a:prstClr val="black"/>
                </a:solidFill>
                <a:effectLst/>
                <a:uLnTx/>
                <a:uFillTx/>
                <a:latin typeface="Raleway" pitchFamily="2" charset="0"/>
              </a:rPr>
              <a:t>Pick a side</a:t>
            </a:r>
          </a:p>
        </p:txBody>
      </p:sp>
      <p:pic>
        <p:nvPicPr>
          <p:cNvPr id="3" name="Picture 2">
            <a:extLst>
              <a:ext uri="{FF2B5EF4-FFF2-40B4-BE49-F238E27FC236}">
                <a16:creationId xmlns:a16="http://schemas.microsoft.com/office/drawing/2014/main" id="{33A9DE74-AEC0-1931-9D1A-8DEB9CFDD11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3600" y="1506288"/>
            <a:ext cx="5454501" cy="3845423"/>
          </a:xfrm>
          <a:prstGeom prst="rect">
            <a:avLst/>
          </a:prstGeom>
        </p:spPr>
      </p:pic>
    </p:spTree>
    <p:extLst>
      <p:ext uri="{BB962C8B-B14F-4D97-AF65-F5344CB8AC3E}">
        <p14:creationId xmlns:p14="http://schemas.microsoft.com/office/powerpoint/2010/main" val="2448762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B24E8-CFBA-6157-4444-723FC672D49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4BE28E-B988-6AF8-DAC1-F84DC506D8B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66DC3B7-3C28-7CB8-C411-D8D2E6491AD5}"/>
              </a:ext>
            </a:extLst>
          </p:cNvPr>
          <p:cNvSpPr txBox="1"/>
          <p:nvPr/>
        </p:nvSpPr>
        <p:spPr>
          <a:xfrm>
            <a:off x="384357" y="305959"/>
            <a:ext cx="571164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200" b="1" i="0" u="none" strike="noStrike" kern="1200" cap="none" spc="0" normalizeH="0" baseline="0" noProof="0" dirty="0">
                <a:ln>
                  <a:noFill/>
                </a:ln>
                <a:solidFill>
                  <a:prstClr val="black"/>
                </a:solidFill>
                <a:effectLst/>
                <a:uLnTx/>
                <a:uFillTx/>
                <a:latin typeface="Raleway" pitchFamily="2" charset="0"/>
              </a:rPr>
              <a:t>Module Aim</a:t>
            </a:r>
          </a:p>
        </p:txBody>
      </p:sp>
      <p:pic>
        <p:nvPicPr>
          <p:cNvPr id="8" name="Picture 7">
            <a:extLst>
              <a:ext uri="{FF2B5EF4-FFF2-40B4-BE49-F238E27FC236}">
                <a16:creationId xmlns:a16="http://schemas.microsoft.com/office/drawing/2014/main" id="{3FC9DEE8-53E1-E499-C4AE-CD82D404D2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787970"/>
            <a:ext cx="5428355" cy="3519949"/>
          </a:xfrm>
          <a:prstGeom prst="rect">
            <a:avLst/>
          </a:prstGeom>
        </p:spPr>
      </p:pic>
      <p:sp>
        <p:nvSpPr>
          <p:cNvPr id="10" name="TextBox 9">
            <a:extLst>
              <a:ext uri="{FF2B5EF4-FFF2-40B4-BE49-F238E27FC236}">
                <a16:creationId xmlns:a16="http://schemas.microsoft.com/office/drawing/2014/main" id="{923C8526-9FB4-A67D-5019-F7B62678E1A4}"/>
              </a:ext>
            </a:extLst>
          </p:cNvPr>
          <p:cNvSpPr txBox="1"/>
          <p:nvPr/>
        </p:nvSpPr>
        <p:spPr>
          <a:xfrm>
            <a:off x="384357" y="2270673"/>
            <a:ext cx="5208369" cy="2554545"/>
          </a:xfrm>
          <a:prstGeom prst="rect">
            <a:avLst/>
          </a:prstGeom>
          <a:noFill/>
        </p:spPr>
        <p:txBody>
          <a:bodyPr wrap="square" rtlCol="0">
            <a:spAutoFit/>
          </a:bodyPr>
          <a:lstStyle/>
          <a:p>
            <a:r>
              <a:rPr lang="en-GB" sz="3200" dirty="0">
                <a:latin typeface="Raleway" pitchFamily="2" charset="0"/>
              </a:rPr>
              <a:t>To provide students with an introduction to effective restaurant management, and what constitutes good practice.</a:t>
            </a:r>
          </a:p>
        </p:txBody>
      </p:sp>
    </p:spTree>
    <p:extLst>
      <p:ext uri="{BB962C8B-B14F-4D97-AF65-F5344CB8AC3E}">
        <p14:creationId xmlns:p14="http://schemas.microsoft.com/office/powerpoint/2010/main" val="3280841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D5981-A84C-F1D7-1D4E-97BE60F41B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3977CD2-6D19-FB2A-B185-167C402B5C6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73E8EEBC-60D8-F5E0-1A1B-455C92AC3936}"/>
              </a:ext>
            </a:extLst>
          </p:cNvPr>
          <p:cNvSpPr txBox="1"/>
          <p:nvPr/>
        </p:nvSpPr>
        <p:spPr>
          <a:xfrm>
            <a:off x="389860" y="57443"/>
            <a:ext cx="1180214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1" i="0" u="none" strike="noStrike" kern="1200" cap="none" spc="0" normalizeH="0" baseline="0" noProof="0" dirty="0">
                <a:ln>
                  <a:noFill/>
                </a:ln>
                <a:solidFill>
                  <a:prstClr val="black"/>
                </a:solidFill>
                <a:effectLst/>
                <a:uLnTx/>
                <a:uFillTx/>
                <a:latin typeface="Raleway" pitchFamily="2" charset="0"/>
              </a:rPr>
              <a:t>Module </a:t>
            </a:r>
            <a:r>
              <a:rPr lang="en-GB" sz="6600" b="1" dirty="0">
                <a:solidFill>
                  <a:prstClr val="black"/>
                </a:solidFill>
                <a:latin typeface="Raleway" pitchFamily="2" charset="0"/>
              </a:rPr>
              <a:t>Learning Outcomes</a:t>
            </a:r>
            <a:endParaRPr kumimoji="0" lang="en-GB" sz="6600" b="1" i="0" u="none" strike="noStrike" kern="1200" cap="none" spc="0" normalizeH="0" baseline="0" noProof="0" dirty="0">
              <a:ln>
                <a:noFill/>
              </a:ln>
              <a:solidFill>
                <a:prstClr val="black"/>
              </a:solidFill>
              <a:effectLst/>
              <a:uLnTx/>
              <a:uFillTx/>
              <a:latin typeface="Raleway" pitchFamily="2" charset="0"/>
            </a:endParaRPr>
          </a:p>
        </p:txBody>
      </p:sp>
      <p:sp>
        <p:nvSpPr>
          <p:cNvPr id="10" name="TextBox 9">
            <a:extLst>
              <a:ext uri="{FF2B5EF4-FFF2-40B4-BE49-F238E27FC236}">
                <a16:creationId xmlns:a16="http://schemas.microsoft.com/office/drawing/2014/main" id="{F3AFD32D-F4DF-07EF-DD66-D668460BC8EA}"/>
              </a:ext>
            </a:extLst>
          </p:cNvPr>
          <p:cNvSpPr txBox="1"/>
          <p:nvPr/>
        </p:nvSpPr>
        <p:spPr>
          <a:xfrm>
            <a:off x="83131" y="1429182"/>
            <a:ext cx="7671981" cy="4401205"/>
          </a:xfrm>
          <a:prstGeom prst="rect">
            <a:avLst/>
          </a:prstGeom>
          <a:noFill/>
        </p:spPr>
        <p:txBody>
          <a:bodyPr wrap="square" rtlCol="0">
            <a:spAutoFit/>
          </a:bodyPr>
          <a:lstStyle/>
          <a:p>
            <a:pPr marL="457200" indent="-457200">
              <a:buFont typeface="Wingdings" panose="05000000000000000000" pitchFamily="2" charset="2"/>
              <a:buChar char="ü"/>
            </a:pPr>
            <a:r>
              <a:rPr lang="en-GB" sz="2800" dirty="0">
                <a:latin typeface="Raleway" pitchFamily="2" charset="0"/>
              </a:rPr>
              <a:t>Understand the different positions within the kitchen brigade and appreciate the importance of the work based key skills within this area of restaurant operation.</a:t>
            </a:r>
          </a:p>
          <a:p>
            <a:endParaRPr lang="en-GB" sz="2800" dirty="0">
              <a:latin typeface="Raleway" pitchFamily="2" charset="0"/>
            </a:endParaRPr>
          </a:p>
          <a:p>
            <a:pPr marL="457200" indent="-457200">
              <a:buFont typeface="Wingdings" panose="05000000000000000000" pitchFamily="2" charset="2"/>
              <a:buChar char="ü"/>
            </a:pPr>
            <a:r>
              <a:rPr lang="en-GB" sz="2800" dirty="0">
                <a:latin typeface="Raleway" pitchFamily="2" charset="0"/>
              </a:rPr>
              <a:t>Examine the different positions within FOH management &amp; leadership and appreciate the importance of the work based key skills within this area of restaurant operation.</a:t>
            </a:r>
          </a:p>
        </p:txBody>
      </p:sp>
      <p:pic>
        <p:nvPicPr>
          <p:cNvPr id="3" name="Picture 2">
            <a:extLst>
              <a:ext uri="{FF2B5EF4-FFF2-40B4-BE49-F238E27FC236}">
                <a16:creationId xmlns:a16="http://schemas.microsoft.com/office/drawing/2014/main" id="{538F6928-BDEA-4DC7-8246-C034815F8E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75126" y="1616610"/>
            <a:ext cx="3624779" cy="3624779"/>
          </a:xfrm>
          <a:prstGeom prst="rect">
            <a:avLst/>
          </a:prstGeom>
        </p:spPr>
      </p:pic>
    </p:spTree>
    <p:extLst>
      <p:ext uri="{BB962C8B-B14F-4D97-AF65-F5344CB8AC3E}">
        <p14:creationId xmlns:p14="http://schemas.microsoft.com/office/powerpoint/2010/main" val="3865072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8FACF-7585-A5E4-A2C8-EFDBBD7B682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B1F56A7-7F59-ADBD-DB4A-3A8278224A1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E52ADEB-3DD3-8C64-A6E2-19251106DB8A}"/>
              </a:ext>
            </a:extLst>
          </p:cNvPr>
          <p:cNvSpPr txBox="1"/>
          <p:nvPr/>
        </p:nvSpPr>
        <p:spPr>
          <a:xfrm>
            <a:off x="389860" y="57443"/>
            <a:ext cx="1180214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1" i="0" u="none" strike="noStrike" kern="1200" cap="none" spc="0" normalizeH="0" baseline="0" noProof="0" dirty="0">
                <a:ln>
                  <a:noFill/>
                </a:ln>
                <a:solidFill>
                  <a:prstClr val="black"/>
                </a:solidFill>
                <a:effectLst/>
                <a:uLnTx/>
                <a:uFillTx/>
                <a:latin typeface="Raleway" pitchFamily="2" charset="0"/>
              </a:rPr>
              <a:t>Module </a:t>
            </a:r>
            <a:r>
              <a:rPr lang="en-GB" sz="6600" b="1" dirty="0">
                <a:solidFill>
                  <a:prstClr val="black"/>
                </a:solidFill>
                <a:latin typeface="Raleway" pitchFamily="2" charset="0"/>
              </a:rPr>
              <a:t>Learning Outcomes</a:t>
            </a:r>
            <a:endParaRPr kumimoji="0" lang="en-GB" sz="6600" b="1" i="0" u="none" strike="noStrike" kern="1200" cap="none" spc="0" normalizeH="0" baseline="0" noProof="0" dirty="0">
              <a:ln>
                <a:noFill/>
              </a:ln>
              <a:solidFill>
                <a:prstClr val="black"/>
              </a:solidFill>
              <a:effectLst/>
              <a:uLnTx/>
              <a:uFillTx/>
              <a:latin typeface="Raleway" pitchFamily="2" charset="0"/>
            </a:endParaRPr>
          </a:p>
        </p:txBody>
      </p:sp>
      <p:sp>
        <p:nvSpPr>
          <p:cNvPr id="10" name="TextBox 9">
            <a:extLst>
              <a:ext uri="{FF2B5EF4-FFF2-40B4-BE49-F238E27FC236}">
                <a16:creationId xmlns:a16="http://schemas.microsoft.com/office/drawing/2014/main" id="{60536242-A949-7A82-9B05-F5982111C8C5}"/>
              </a:ext>
            </a:extLst>
          </p:cNvPr>
          <p:cNvSpPr txBox="1"/>
          <p:nvPr/>
        </p:nvSpPr>
        <p:spPr>
          <a:xfrm>
            <a:off x="180884" y="1165439"/>
            <a:ext cx="7671981" cy="4832092"/>
          </a:xfrm>
          <a:prstGeom prst="rect">
            <a:avLst/>
          </a:prstGeom>
          <a:noFill/>
        </p:spPr>
        <p:txBody>
          <a:bodyPr wrap="square" rtlCol="0">
            <a:spAutoFit/>
          </a:bodyPr>
          <a:lstStyle/>
          <a:p>
            <a:pPr marL="457200" indent="-457200">
              <a:buFont typeface="Wingdings" panose="05000000000000000000" pitchFamily="2" charset="2"/>
              <a:buChar char="ü"/>
            </a:pPr>
            <a:r>
              <a:rPr lang="en-GB" sz="2800" dirty="0">
                <a:latin typeface="Raleway" pitchFamily="2" charset="0"/>
              </a:rPr>
              <a:t>Explore the relationship between FOH (dining area) &amp; BOH (kitchen) for effective management and delivery of core functions.</a:t>
            </a:r>
          </a:p>
          <a:p>
            <a:endParaRPr lang="en-GB" sz="2800" dirty="0">
              <a:latin typeface="Raleway" pitchFamily="2" charset="0"/>
            </a:endParaRPr>
          </a:p>
          <a:p>
            <a:pPr marL="457200" indent="-457200">
              <a:buFont typeface="Wingdings" panose="05000000000000000000" pitchFamily="2" charset="2"/>
              <a:buChar char="ü"/>
            </a:pPr>
            <a:r>
              <a:rPr lang="en-GB" sz="2800" dirty="0">
                <a:latin typeface="Raleway" pitchFamily="2" charset="0"/>
              </a:rPr>
              <a:t>Investigate issues relating to operations such as resource allocation, the need for technical knowledge of all departments, industry standards, planning and organisation, differing management styles, health and safety.</a:t>
            </a:r>
          </a:p>
        </p:txBody>
      </p:sp>
      <p:pic>
        <p:nvPicPr>
          <p:cNvPr id="3" name="Picture 2">
            <a:extLst>
              <a:ext uri="{FF2B5EF4-FFF2-40B4-BE49-F238E27FC236}">
                <a16:creationId xmlns:a16="http://schemas.microsoft.com/office/drawing/2014/main" id="{9201016E-DF1B-828E-2E44-D26346413C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75126" y="1616610"/>
            <a:ext cx="3624779" cy="3624779"/>
          </a:xfrm>
          <a:prstGeom prst="rect">
            <a:avLst/>
          </a:prstGeom>
        </p:spPr>
      </p:pic>
    </p:spTree>
    <p:extLst>
      <p:ext uri="{BB962C8B-B14F-4D97-AF65-F5344CB8AC3E}">
        <p14:creationId xmlns:p14="http://schemas.microsoft.com/office/powerpoint/2010/main" val="374423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84079-8CB7-A400-F0BF-751B54805E5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2B0D8C0-CE80-8886-09AD-730F99CE7C3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D0BDCB9-8BE2-ECC5-54D5-7FAF4C40ACC9}"/>
              </a:ext>
            </a:extLst>
          </p:cNvPr>
          <p:cNvSpPr txBox="1"/>
          <p:nvPr/>
        </p:nvSpPr>
        <p:spPr>
          <a:xfrm>
            <a:off x="384357" y="391019"/>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Module Assignment &amp; Deadline</a:t>
            </a:r>
          </a:p>
        </p:txBody>
      </p:sp>
      <p:sp>
        <p:nvSpPr>
          <p:cNvPr id="10" name="TextBox 9">
            <a:extLst>
              <a:ext uri="{FF2B5EF4-FFF2-40B4-BE49-F238E27FC236}">
                <a16:creationId xmlns:a16="http://schemas.microsoft.com/office/drawing/2014/main" id="{7D1709EB-B510-3AD3-818B-1540A1707FB2}"/>
              </a:ext>
            </a:extLst>
          </p:cNvPr>
          <p:cNvSpPr txBox="1"/>
          <p:nvPr/>
        </p:nvSpPr>
        <p:spPr>
          <a:xfrm>
            <a:off x="384357" y="1862983"/>
            <a:ext cx="5208369" cy="3539430"/>
          </a:xfrm>
          <a:prstGeom prst="rect">
            <a:avLst/>
          </a:prstGeom>
          <a:noFill/>
        </p:spPr>
        <p:txBody>
          <a:bodyPr wrap="square" rtlCol="0">
            <a:spAutoFit/>
          </a:bodyPr>
          <a:lstStyle/>
          <a:p>
            <a:r>
              <a:rPr lang="en-GB" sz="3200" dirty="0">
                <a:latin typeface="Raleway" pitchFamily="2" charset="0"/>
              </a:rPr>
              <a:t>Assessment 1 – 100%</a:t>
            </a:r>
          </a:p>
          <a:p>
            <a:endParaRPr lang="en-GB" sz="3200" dirty="0">
              <a:latin typeface="Raleway" pitchFamily="2" charset="0"/>
            </a:endParaRPr>
          </a:p>
          <a:p>
            <a:r>
              <a:rPr lang="en-GB" sz="3200" dirty="0">
                <a:latin typeface="Raleway" pitchFamily="2" charset="0"/>
              </a:rPr>
              <a:t>Portfolio – 2000 words</a:t>
            </a:r>
          </a:p>
          <a:p>
            <a:endParaRPr lang="en-GB" sz="3200" dirty="0">
              <a:latin typeface="Raleway" pitchFamily="2" charset="0"/>
            </a:endParaRPr>
          </a:p>
          <a:p>
            <a:r>
              <a:rPr lang="en-GB" sz="3200" b="1" dirty="0">
                <a:solidFill>
                  <a:srgbClr val="FF0000"/>
                </a:solidFill>
                <a:latin typeface="Raleway" pitchFamily="2" charset="0"/>
              </a:rPr>
              <a:t>Deadline Date: Thursday 14</a:t>
            </a:r>
            <a:r>
              <a:rPr lang="en-GB" sz="3200" b="1" baseline="30000" dirty="0">
                <a:solidFill>
                  <a:srgbClr val="FF0000"/>
                </a:solidFill>
                <a:latin typeface="Raleway" pitchFamily="2" charset="0"/>
              </a:rPr>
              <a:t>th</a:t>
            </a:r>
            <a:r>
              <a:rPr lang="en-GB" sz="3200" b="1" dirty="0">
                <a:solidFill>
                  <a:srgbClr val="FF0000"/>
                </a:solidFill>
                <a:latin typeface="Raleway" pitchFamily="2" charset="0"/>
              </a:rPr>
              <a:t> January 2027 by 23:59</a:t>
            </a:r>
          </a:p>
        </p:txBody>
      </p:sp>
      <p:pic>
        <p:nvPicPr>
          <p:cNvPr id="3" name="Picture 2" descr="Hands of person wearing grey sweater typing on laptop with a tablet, digital pen, and cup of coffee">
            <a:extLst>
              <a:ext uri="{FF2B5EF4-FFF2-40B4-BE49-F238E27FC236}">
                <a16:creationId xmlns:a16="http://schemas.microsoft.com/office/drawing/2014/main" id="{A8995422-93BC-9B8A-1BE5-76714BC38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1620" y="1546492"/>
            <a:ext cx="5639108" cy="3765016"/>
          </a:xfrm>
          <a:prstGeom prst="rect">
            <a:avLst/>
          </a:prstGeom>
        </p:spPr>
      </p:pic>
    </p:spTree>
    <p:extLst>
      <p:ext uri="{BB962C8B-B14F-4D97-AF65-F5344CB8AC3E}">
        <p14:creationId xmlns:p14="http://schemas.microsoft.com/office/powerpoint/2010/main" val="555078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4558D-EF01-5616-E7BE-935DD210141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4002E00-51EF-D1AC-0149-104266F377F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726F66A-7249-E0E2-DDEC-238F7FE3E7B6}"/>
              </a:ext>
            </a:extLst>
          </p:cNvPr>
          <p:cNvSpPr txBox="1"/>
          <p:nvPr/>
        </p:nvSpPr>
        <p:spPr>
          <a:xfrm>
            <a:off x="384357" y="18900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Assignment – 4 Element Portfolio</a:t>
            </a:r>
          </a:p>
        </p:txBody>
      </p:sp>
      <p:sp>
        <p:nvSpPr>
          <p:cNvPr id="10" name="TextBox 9">
            <a:extLst>
              <a:ext uri="{FF2B5EF4-FFF2-40B4-BE49-F238E27FC236}">
                <a16:creationId xmlns:a16="http://schemas.microsoft.com/office/drawing/2014/main" id="{4A5D905F-BA0A-AECD-CF53-B37CAAA5A441}"/>
              </a:ext>
            </a:extLst>
          </p:cNvPr>
          <p:cNvSpPr txBox="1"/>
          <p:nvPr/>
        </p:nvSpPr>
        <p:spPr>
          <a:xfrm>
            <a:off x="384357" y="1405522"/>
            <a:ext cx="5208369" cy="4524315"/>
          </a:xfrm>
          <a:prstGeom prst="rect">
            <a:avLst/>
          </a:prstGeom>
          <a:noFill/>
        </p:spPr>
        <p:txBody>
          <a:bodyPr wrap="square" rtlCol="0">
            <a:spAutoFit/>
          </a:bodyPr>
          <a:lstStyle/>
          <a:p>
            <a:r>
              <a:rPr lang="en-GB" sz="3200" dirty="0">
                <a:latin typeface="Raleway" pitchFamily="2" charset="0"/>
              </a:rPr>
              <a:t>Portfolio Title – A case study of Marina View Restaurant</a:t>
            </a:r>
          </a:p>
          <a:p>
            <a:endParaRPr lang="en-GB" sz="3200" dirty="0">
              <a:latin typeface="Raleway" pitchFamily="2" charset="0"/>
            </a:endParaRPr>
          </a:p>
          <a:p>
            <a:r>
              <a:rPr lang="en-GB" sz="3200" dirty="0">
                <a:latin typeface="Raleway" pitchFamily="2" charset="0"/>
              </a:rPr>
              <a:t>Portfolio of 4 elements (2000 words) that will cover four essential areas for effective restaurant management</a:t>
            </a:r>
          </a:p>
        </p:txBody>
      </p:sp>
      <p:sp>
        <p:nvSpPr>
          <p:cNvPr id="7" name="TextBox 6">
            <a:extLst>
              <a:ext uri="{FF2B5EF4-FFF2-40B4-BE49-F238E27FC236}">
                <a16:creationId xmlns:a16="http://schemas.microsoft.com/office/drawing/2014/main" id="{781709EA-0433-D756-89E7-B0960A8308AC}"/>
              </a:ext>
            </a:extLst>
          </p:cNvPr>
          <p:cNvSpPr txBox="1"/>
          <p:nvPr/>
        </p:nvSpPr>
        <p:spPr>
          <a:xfrm>
            <a:off x="6273209" y="1405523"/>
            <a:ext cx="5534434" cy="4524315"/>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Raleway" pitchFamily="2" charset="0"/>
              </a:rPr>
              <a:t>Section 1 – Front of house (FOH) and Back of house (BOH) structure</a:t>
            </a:r>
          </a:p>
          <a:p>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Section 2 – Standard Operating Procedures (SOPs)</a:t>
            </a:r>
          </a:p>
          <a:p>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Section 3 – The Role and Importance of Leadership</a:t>
            </a:r>
          </a:p>
          <a:p>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Section 4 – Employee Characteristics and Management Strategies </a:t>
            </a:r>
          </a:p>
        </p:txBody>
      </p:sp>
    </p:spTree>
    <p:extLst>
      <p:ext uri="{BB962C8B-B14F-4D97-AF65-F5344CB8AC3E}">
        <p14:creationId xmlns:p14="http://schemas.microsoft.com/office/powerpoint/2010/main" val="3426081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D265E-A480-6655-34F8-CF28A09C5FD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7732529-7E45-3738-A1A8-BA57F4154D9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04035CE-9F44-6F4F-6471-C2B9639E35E9}"/>
              </a:ext>
            </a:extLst>
          </p:cNvPr>
          <p:cNvSpPr txBox="1"/>
          <p:nvPr/>
        </p:nvSpPr>
        <p:spPr>
          <a:xfrm>
            <a:off x="384357" y="189000"/>
            <a:ext cx="1142328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Submission</a:t>
            </a:r>
          </a:p>
        </p:txBody>
      </p:sp>
      <p:sp>
        <p:nvSpPr>
          <p:cNvPr id="10" name="TextBox 9">
            <a:extLst>
              <a:ext uri="{FF2B5EF4-FFF2-40B4-BE49-F238E27FC236}">
                <a16:creationId xmlns:a16="http://schemas.microsoft.com/office/drawing/2014/main" id="{1952B388-0CA6-334F-C991-D28B10700E87}"/>
              </a:ext>
            </a:extLst>
          </p:cNvPr>
          <p:cNvSpPr txBox="1"/>
          <p:nvPr/>
        </p:nvSpPr>
        <p:spPr>
          <a:xfrm>
            <a:off x="384357" y="1443841"/>
            <a:ext cx="11423286" cy="3970318"/>
          </a:xfrm>
          <a:prstGeom prst="rect">
            <a:avLst/>
          </a:prstGeom>
          <a:noFill/>
        </p:spPr>
        <p:txBody>
          <a:bodyPr wrap="square" rtlCol="0">
            <a:spAutoFit/>
          </a:bodyPr>
          <a:lstStyle/>
          <a:p>
            <a:r>
              <a:rPr lang="en-GB" sz="2800" dirty="0">
                <a:latin typeface="Raleway" pitchFamily="2" charset="0"/>
              </a:rPr>
              <a:t>Submission File Name should be as follows:</a:t>
            </a:r>
          </a:p>
          <a:p>
            <a:endParaRPr lang="en-GB" sz="2800" dirty="0">
              <a:latin typeface="Raleway" pitchFamily="2" charset="0"/>
            </a:endParaRPr>
          </a:p>
          <a:p>
            <a:r>
              <a:rPr lang="en-GB" sz="2800" b="1" dirty="0">
                <a:solidFill>
                  <a:srgbClr val="FF0000"/>
                </a:solidFill>
                <a:latin typeface="Raleway" pitchFamily="2" charset="0"/>
              </a:rPr>
              <a:t>First </a:t>
            </a:r>
            <a:r>
              <a:rPr lang="en-GB" sz="2800" b="1" dirty="0" err="1">
                <a:solidFill>
                  <a:srgbClr val="FF0000"/>
                </a:solidFill>
                <a:latin typeface="Raleway" pitchFamily="2" charset="0"/>
              </a:rPr>
              <a:t>Name_Last</a:t>
            </a:r>
            <a:r>
              <a:rPr lang="en-GB" sz="2800" b="1" dirty="0">
                <a:solidFill>
                  <a:srgbClr val="FF0000"/>
                </a:solidFill>
                <a:latin typeface="Raleway" pitchFamily="2" charset="0"/>
              </a:rPr>
              <a:t> </a:t>
            </a:r>
            <a:r>
              <a:rPr lang="en-GB" sz="2800" b="1" dirty="0" err="1">
                <a:solidFill>
                  <a:srgbClr val="FF0000"/>
                </a:solidFill>
                <a:latin typeface="Raleway" pitchFamily="2" charset="0"/>
              </a:rPr>
              <a:t>Name_Student</a:t>
            </a:r>
            <a:r>
              <a:rPr lang="en-GB" sz="2800" b="1" dirty="0">
                <a:solidFill>
                  <a:srgbClr val="FF0000"/>
                </a:solidFill>
                <a:latin typeface="Raleway" pitchFamily="2" charset="0"/>
              </a:rPr>
              <a:t> Number</a:t>
            </a:r>
          </a:p>
          <a:p>
            <a:endParaRPr lang="en-GB" sz="2800" dirty="0">
              <a:latin typeface="Raleway" pitchFamily="2" charset="0"/>
            </a:endParaRPr>
          </a:p>
          <a:p>
            <a:r>
              <a:rPr lang="en-GB" sz="2800" dirty="0">
                <a:latin typeface="Raleway" pitchFamily="2" charset="0"/>
              </a:rPr>
              <a:t>Late submission of the assignment will result in a late penalty mark.</a:t>
            </a:r>
          </a:p>
          <a:p>
            <a:endParaRPr lang="en-GB" sz="2800" dirty="0">
              <a:latin typeface="Raleway" pitchFamily="2" charset="0"/>
            </a:endParaRPr>
          </a:p>
          <a:p>
            <a:r>
              <a:rPr lang="en-GB" sz="2800" dirty="0">
                <a:latin typeface="Raleway" pitchFamily="2" charset="0"/>
              </a:rPr>
              <a:t>Penalties for late submission: </a:t>
            </a:r>
            <a:r>
              <a:rPr lang="en-GB" sz="2800" b="1" dirty="0">
                <a:solidFill>
                  <a:srgbClr val="FF0000"/>
                </a:solidFill>
                <a:latin typeface="Raleway" pitchFamily="2" charset="0"/>
              </a:rPr>
              <a:t>Up to one week late, maximum mark of 40%. Over one week late, 0%.</a:t>
            </a:r>
            <a:r>
              <a:rPr lang="en-GB" sz="2800" dirty="0">
                <a:latin typeface="Raleway" pitchFamily="2" charset="0"/>
              </a:rPr>
              <a:t> Only the Extenuating Circumstances Panel may approve a change to submission dates.</a:t>
            </a:r>
          </a:p>
        </p:txBody>
      </p:sp>
    </p:spTree>
    <p:extLst>
      <p:ext uri="{BB962C8B-B14F-4D97-AF65-F5344CB8AC3E}">
        <p14:creationId xmlns:p14="http://schemas.microsoft.com/office/powerpoint/2010/main" val="1645900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C5E14-9234-4914-E5E7-230C79D6F4C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5F7F8DD-C760-8806-7AEB-AE57B228A71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21543B4-4DBF-56BD-97A8-AFA877E8B4C3}"/>
              </a:ext>
            </a:extLst>
          </p:cNvPr>
          <p:cNvSpPr txBox="1"/>
          <p:nvPr/>
        </p:nvSpPr>
        <p:spPr>
          <a:xfrm>
            <a:off x="384357" y="0"/>
            <a:ext cx="1142328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Assignment – 4 Element Portfolio</a:t>
            </a:r>
          </a:p>
        </p:txBody>
      </p:sp>
      <p:sp>
        <p:nvSpPr>
          <p:cNvPr id="10" name="TextBox 9">
            <a:extLst>
              <a:ext uri="{FF2B5EF4-FFF2-40B4-BE49-F238E27FC236}">
                <a16:creationId xmlns:a16="http://schemas.microsoft.com/office/drawing/2014/main" id="{601FE634-B9F0-7C79-CB0E-6D5F033DD467}"/>
              </a:ext>
            </a:extLst>
          </p:cNvPr>
          <p:cNvSpPr txBox="1"/>
          <p:nvPr/>
        </p:nvSpPr>
        <p:spPr>
          <a:xfrm>
            <a:off x="384357" y="1025811"/>
            <a:ext cx="11423286" cy="5016758"/>
          </a:xfrm>
          <a:prstGeom prst="rect">
            <a:avLst/>
          </a:prstGeom>
          <a:noFill/>
        </p:spPr>
        <p:txBody>
          <a:bodyPr wrap="square" rtlCol="0">
            <a:spAutoFit/>
          </a:bodyPr>
          <a:lstStyle/>
          <a:p>
            <a:r>
              <a:rPr lang="en-US" sz="2000" b="1" u="sng" dirty="0">
                <a:latin typeface="Raleway" pitchFamily="2" charset="0"/>
              </a:rPr>
              <a:t>Task1 : Portfolio– 2000 words (+/- 10%)</a:t>
            </a:r>
            <a:endParaRPr lang="en-GB" sz="2000" dirty="0">
              <a:latin typeface="Raleway" pitchFamily="2" charset="0"/>
            </a:endParaRPr>
          </a:p>
          <a:p>
            <a:r>
              <a:rPr lang="en-US" sz="2000" b="1" dirty="0">
                <a:latin typeface="Raleway" pitchFamily="2" charset="0"/>
              </a:rPr>
              <a:t> </a:t>
            </a:r>
            <a:endParaRPr lang="en-GB" sz="2000" dirty="0">
              <a:latin typeface="Raleway" pitchFamily="2" charset="0"/>
            </a:endParaRPr>
          </a:p>
          <a:p>
            <a:r>
              <a:rPr lang="en-US" sz="2000" b="1" dirty="0">
                <a:latin typeface="Raleway" pitchFamily="2" charset="0"/>
              </a:rPr>
              <a:t>Portfolio – A case study of Marina View Restaurant </a:t>
            </a:r>
            <a:endParaRPr lang="en-GB" sz="2000" dirty="0">
              <a:latin typeface="Raleway" pitchFamily="2" charset="0"/>
            </a:endParaRPr>
          </a:p>
          <a:p>
            <a:r>
              <a:rPr lang="en-US" sz="2000" b="1" dirty="0">
                <a:latin typeface="Raleway" pitchFamily="2" charset="0"/>
              </a:rPr>
              <a:t> </a:t>
            </a:r>
            <a:endParaRPr lang="en-GB" sz="2000" dirty="0">
              <a:latin typeface="Raleway" pitchFamily="2" charset="0"/>
            </a:endParaRPr>
          </a:p>
          <a:p>
            <a:r>
              <a:rPr lang="en-US" sz="2000" b="1" u="sng" dirty="0">
                <a:latin typeface="Raleway" pitchFamily="2" charset="0"/>
              </a:rPr>
              <a:t>Background</a:t>
            </a:r>
            <a:endParaRPr lang="en-GB" sz="2000" dirty="0">
              <a:latin typeface="Raleway" pitchFamily="2" charset="0"/>
            </a:endParaRPr>
          </a:p>
          <a:p>
            <a:r>
              <a:rPr lang="en-US" sz="2000" b="1" dirty="0">
                <a:latin typeface="Raleway" pitchFamily="2" charset="0"/>
              </a:rPr>
              <a:t> </a:t>
            </a:r>
            <a:endParaRPr lang="en-GB" sz="2000" dirty="0">
              <a:latin typeface="Raleway" pitchFamily="2" charset="0"/>
            </a:endParaRPr>
          </a:p>
          <a:p>
            <a:r>
              <a:rPr lang="en-US" sz="2000" dirty="0">
                <a:latin typeface="Raleway" pitchFamily="2" charset="0"/>
              </a:rPr>
              <a:t>Organisations across the hospitality industry operate with varying management structures and leadership approaches. It is essential to ensure that the establishment has a clear and defined organisational structure for effective communication, operational efficiency and consistency across service outputs. As emerging professionals in hospitality management, you will be expected to identify and evaluate the essential skills that enhance internal communication and contribute to effective leadership.</a:t>
            </a:r>
          </a:p>
          <a:p>
            <a:endParaRPr lang="en-US" sz="2000" dirty="0">
              <a:latin typeface="Raleway" pitchFamily="2" charset="0"/>
            </a:endParaRPr>
          </a:p>
          <a:p>
            <a:r>
              <a:rPr lang="en-GB" sz="2000" dirty="0">
                <a:latin typeface="Raleway" pitchFamily="2" charset="0"/>
              </a:rPr>
              <a:t>As a result, this portfolio requires you to analyse how a General Manager can engage team members across four key areas, both front and back of house, within a busy restaurant environment.</a:t>
            </a:r>
          </a:p>
        </p:txBody>
      </p:sp>
    </p:spTree>
    <p:extLst>
      <p:ext uri="{BB962C8B-B14F-4D97-AF65-F5344CB8AC3E}">
        <p14:creationId xmlns:p14="http://schemas.microsoft.com/office/powerpoint/2010/main" val="3018867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0BC80-0F5E-ED52-2B69-B0FFC7E586F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42D38D0-2919-7723-05DF-92B9644C824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1D11005-704A-0258-24E9-7557C7E341F6}"/>
              </a:ext>
            </a:extLst>
          </p:cNvPr>
          <p:cNvSpPr txBox="1"/>
          <p:nvPr/>
        </p:nvSpPr>
        <p:spPr>
          <a:xfrm>
            <a:off x="384357" y="189000"/>
            <a:ext cx="1142328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Assignment – 4 Element Portfolio</a:t>
            </a:r>
          </a:p>
        </p:txBody>
      </p:sp>
      <p:sp>
        <p:nvSpPr>
          <p:cNvPr id="10" name="TextBox 9">
            <a:extLst>
              <a:ext uri="{FF2B5EF4-FFF2-40B4-BE49-F238E27FC236}">
                <a16:creationId xmlns:a16="http://schemas.microsoft.com/office/drawing/2014/main" id="{03C673EC-6274-52D6-92F1-E205C515BA49}"/>
              </a:ext>
            </a:extLst>
          </p:cNvPr>
          <p:cNvSpPr txBox="1"/>
          <p:nvPr/>
        </p:nvSpPr>
        <p:spPr>
          <a:xfrm>
            <a:off x="384357" y="1843950"/>
            <a:ext cx="11423286" cy="3170099"/>
          </a:xfrm>
          <a:prstGeom prst="rect">
            <a:avLst/>
          </a:prstGeom>
          <a:noFill/>
        </p:spPr>
        <p:txBody>
          <a:bodyPr wrap="square" rtlCol="0">
            <a:spAutoFit/>
          </a:bodyPr>
          <a:lstStyle/>
          <a:p>
            <a:r>
              <a:rPr lang="en-GB" sz="2000" b="1" dirty="0">
                <a:latin typeface="Raleway" pitchFamily="2" charset="0"/>
              </a:rPr>
              <a:t>Section 1 – Front of house (FOH) and Back of house (BOH) structure</a:t>
            </a:r>
          </a:p>
          <a:p>
            <a:r>
              <a:rPr lang="en-GB" sz="2000" b="1" dirty="0">
                <a:latin typeface="Raleway" pitchFamily="2" charset="0"/>
              </a:rPr>
              <a:t>Section 2 – Standard Operating Procedures (SOPs)</a:t>
            </a:r>
          </a:p>
          <a:p>
            <a:r>
              <a:rPr lang="en-GB" sz="2000" b="1" dirty="0">
                <a:latin typeface="Raleway" pitchFamily="2" charset="0"/>
              </a:rPr>
              <a:t>Section 3 – The Role and Importance of Leadership</a:t>
            </a:r>
          </a:p>
          <a:p>
            <a:r>
              <a:rPr lang="en-GB" sz="2000" b="1" dirty="0">
                <a:latin typeface="Raleway" pitchFamily="2" charset="0"/>
              </a:rPr>
              <a:t>Section 4 – Employee Characteristics and Management Strategies</a:t>
            </a:r>
          </a:p>
          <a:p>
            <a:endParaRPr lang="en-GB" sz="2000" b="1" dirty="0">
              <a:latin typeface="Raleway" pitchFamily="2" charset="0"/>
            </a:endParaRPr>
          </a:p>
          <a:p>
            <a:endParaRPr lang="en-GB" sz="2000" b="1" dirty="0">
              <a:latin typeface="Raleway" pitchFamily="2" charset="0"/>
            </a:endParaRPr>
          </a:p>
          <a:p>
            <a:endParaRPr lang="en-GB" sz="2000" b="1" dirty="0">
              <a:latin typeface="Raleway" pitchFamily="2" charset="0"/>
            </a:endParaRPr>
          </a:p>
          <a:p>
            <a:r>
              <a:rPr lang="en-GB" sz="2000" dirty="0">
                <a:latin typeface="Raleway" pitchFamily="2" charset="0"/>
              </a:rPr>
              <a:t>The accompanying case study information provides you with a fictional restaurant to base your portfolio on. Ensure that you read this information carefully to guide your research when completing each of the four required sections.</a:t>
            </a:r>
          </a:p>
        </p:txBody>
      </p:sp>
    </p:spTree>
    <p:extLst>
      <p:ext uri="{BB962C8B-B14F-4D97-AF65-F5344CB8AC3E}">
        <p14:creationId xmlns:p14="http://schemas.microsoft.com/office/powerpoint/2010/main" val="2512023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4635D-9C01-F571-D3E7-163638BBF52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190763F-1E63-B50F-C34F-B624E9F6F95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F534CFF1-565A-C804-80FC-B8316C2B7261}"/>
              </a:ext>
            </a:extLst>
          </p:cNvPr>
          <p:cNvSpPr txBox="1"/>
          <p:nvPr/>
        </p:nvSpPr>
        <p:spPr>
          <a:xfrm>
            <a:off x="384357" y="93307"/>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Case Study – Marina View Restaurant</a:t>
            </a:r>
          </a:p>
        </p:txBody>
      </p:sp>
      <p:sp>
        <p:nvSpPr>
          <p:cNvPr id="10" name="TextBox 9">
            <a:extLst>
              <a:ext uri="{FF2B5EF4-FFF2-40B4-BE49-F238E27FC236}">
                <a16:creationId xmlns:a16="http://schemas.microsoft.com/office/drawing/2014/main" id="{D661DA83-28BF-8622-9F15-F25B81078560}"/>
              </a:ext>
            </a:extLst>
          </p:cNvPr>
          <p:cNvSpPr txBox="1"/>
          <p:nvPr/>
        </p:nvSpPr>
        <p:spPr>
          <a:xfrm>
            <a:off x="384357" y="862748"/>
            <a:ext cx="11423286" cy="5078313"/>
          </a:xfrm>
          <a:prstGeom prst="rect">
            <a:avLst/>
          </a:prstGeom>
          <a:noFill/>
        </p:spPr>
        <p:txBody>
          <a:bodyPr wrap="square" rtlCol="0">
            <a:spAutoFit/>
          </a:bodyPr>
          <a:lstStyle/>
          <a:p>
            <a:endParaRPr lang="en-GB" dirty="0">
              <a:latin typeface="Raleway" pitchFamily="2" charset="0"/>
            </a:endParaRPr>
          </a:p>
          <a:p>
            <a:r>
              <a:rPr lang="en-GB" dirty="0">
                <a:latin typeface="Raleway" pitchFamily="2" charset="0"/>
              </a:rPr>
              <a:t>Marina View Restaurant is an independent restaurant located in the popular coastal city of Swansea. The restaurant has capacity to fulfil a maximum of 120 covers. It offers a modern British menu with a heavy focus on fish and seafood to complement its surroundings. Marina View Restaurant commits to locally sourced ingredients wherever possible, and offers both lunch and dinner services, alongside all-day dining on weekends. </a:t>
            </a:r>
          </a:p>
          <a:p>
            <a:endParaRPr lang="en-GB" dirty="0">
              <a:latin typeface="Raleway" pitchFamily="2" charset="0"/>
            </a:endParaRPr>
          </a:p>
          <a:p>
            <a:r>
              <a:rPr lang="en-GB" dirty="0">
                <a:latin typeface="Raleway" pitchFamily="2" charset="0"/>
              </a:rPr>
              <a:t>The restaurant has recently experienced growth in customer numbers; however, this growth has highlighted some operational and leadership challenges that require attention.</a:t>
            </a:r>
          </a:p>
          <a:p>
            <a:endParaRPr lang="en-GB" dirty="0">
              <a:latin typeface="Raleway" pitchFamily="2" charset="0"/>
            </a:endParaRPr>
          </a:p>
          <a:p>
            <a:r>
              <a:rPr lang="en-GB" dirty="0">
                <a:latin typeface="Raleway" pitchFamily="2" charset="0"/>
              </a:rPr>
              <a:t>Recent customer feedback identifies concerns with speed of service – whilst the staff are friendly the service offering is largely inconsistent, with delays during busy periods and errors with orders also.</a:t>
            </a:r>
          </a:p>
          <a:p>
            <a:endParaRPr lang="en-GB" dirty="0">
              <a:latin typeface="Raleway" pitchFamily="2" charset="0"/>
            </a:endParaRPr>
          </a:p>
          <a:p>
            <a:r>
              <a:rPr lang="en-GB" dirty="0">
                <a:latin typeface="Raleway" pitchFamily="2" charset="0"/>
              </a:rPr>
              <a:t>Other areas of concern are high staff turnover, particularly in entry level roles both front and back of house. Communication breakdowns are apparent between the kitchen and restaurant teams, particularly during peak times. Recent staff feedback suggests that there are unclear expectations from the management team, a lack of training and an authoritarian management style that limits staff involvement in key decision-making processes.</a:t>
            </a:r>
          </a:p>
        </p:txBody>
      </p:sp>
    </p:spTree>
    <p:extLst>
      <p:ext uri="{BB962C8B-B14F-4D97-AF65-F5344CB8AC3E}">
        <p14:creationId xmlns:p14="http://schemas.microsoft.com/office/powerpoint/2010/main" val="2609218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37C8C-D5EB-FED2-39F3-972F2A30F50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46DF2DD-F578-8791-E369-3305EF4486B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A3ADFE5-93EB-21FB-A84A-12F8081E7836}"/>
              </a:ext>
            </a:extLst>
          </p:cNvPr>
          <p:cNvSpPr txBox="1"/>
          <p:nvPr/>
        </p:nvSpPr>
        <p:spPr>
          <a:xfrm>
            <a:off x="384357" y="93307"/>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Case Study – Marina View Restaurant</a:t>
            </a:r>
          </a:p>
        </p:txBody>
      </p:sp>
      <p:sp>
        <p:nvSpPr>
          <p:cNvPr id="10" name="TextBox 9">
            <a:extLst>
              <a:ext uri="{FF2B5EF4-FFF2-40B4-BE49-F238E27FC236}">
                <a16:creationId xmlns:a16="http://schemas.microsoft.com/office/drawing/2014/main" id="{33CDA689-D7F7-33D5-19FE-B52ADF783097}"/>
              </a:ext>
            </a:extLst>
          </p:cNvPr>
          <p:cNvSpPr txBox="1"/>
          <p:nvPr/>
        </p:nvSpPr>
        <p:spPr>
          <a:xfrm>
            <a:off x="384357" y="1166842"/>
            <a:ext cx="11423286" cy="4524315"/>
          </a:xfrm>
          <a:prstGeom prst="rect">
            <a:avLst/>
          </a:prstGeom>
          <a:noFill/>
        </p:spPr>
        <p:txBody>
          <a:bodyPr wrap="square" rtlCol="0">
            <a:spAutoFit/>
          </a:bodyPr>
          <a:lstStyle/>
          <a:p>
            <a:endParaRPr lang="en-GB" dirty="0">
              <a:latin typeface="Raleway" pitchFamily="2" charset="0"/>
            </a:endParaRPr>
          </a:p>
          <a:p>
            <a:r>
              <a:rPr lang="en-GB" dirty="0">
                <a:latin typeface="Raleway" pitchFamily="2" charset="0"/>
              </a:rPr>
              <a:t>The back of house structure comprises:</a:t>
            </a:r>
          </a:p>
          <a:p>
            <a:endParaRPr lang="en-GB" dirty="0">
              <a:latin typeface="Raleway" pitchFamily="2" charset="0"/>
            </a:endParaRPr>
          </a:p>
          <a:p>
            <a:r>
              <a:rPr lang="en-GB" dirty="0">
                <a:latin typeface="Raleway" pitchFamily="2" charset="0"/>
              </a:rPr>
              <a:t>	Head Chef</a:t>
            </a:r>
          </a:p>
          <a:p>
            <a:r>
              <a:rPr lang="en-GB" dirty="0">
                <a:latin typeface="Raleway" pitchFamily="2" charset="0"/>
              </a:rPr>
              <a:t>	Sous Chef</a:t>
            </a:r>
          </a:p>
          <a:p>
            <a:r>
              <a:rPr lang="en-GB" dirty="0">
                <a:latin typeface="Raleway" pitchFamily="2" charset="0"/>
              </a:rPr>
              <a:t>	Chef de Partie x3</a:t>
            </a:r>
          </a:p>
          <a:p>
            <a:r>
              <a:rPr lang="en-GB" dirty="0">
                <a:latin typeface="Raleway" pitchFamily="2" charset="0"/>
              </a:rPr>
              <a:t>	Commis Chef x4</a:t>
            </a:r>
          </a:p>
          <a:p>
            <a:r>
              <a:rPr lang="en-GB" dirty="0">
                <a:latin typeface="Raleway" pitchFamily="2" charset="0"/>
              </a:rPr>
              <a:t>	Kitchen Porter x3</a:t>
            </a:r>
          </a:p>
          <a:p>
            <a:endParaRPr lang="en-GB" dirty="0">
              <a:latin typeface="Raleway" pitchFamily="2" charset="0"/>
            </a:endParaRPr>
          </a:p>
          <a:p>
            <a:r>
              <a:rPr lang="en-GB" dirty="0">
                <a:latin typeface="Raleway" pitchFamily="2" charset="0"/>
              </a:rPr>
              <a:t>The front of house structure comprises:</a:t>
            </a:r>
          </a:p>
          <a:p>
            <a:endParaRPr lang="en-GB" dirty="0">
              <a:latin typeface="Raleway" pitchFamily="2" charset="0"/>
            </a:endParaRPr>
          </a:p>
          <a:p>
            <a:r>
              <a:rPr lang="en-GB" dirty="0">
                <a:latin typeface="Raleway" pitchFamily="2" charset="0"/>
              </a:rPr>
              <a:t>	General Manager</a:t>
            </a:r>
          </a:p>
          <a:p>
            <a:r>
              <a:rPr lang="en-GB" dirty="0">
                <a:latin typeface="Raleway" pitchFamily="2" charset="0"/>
              </a:rPr>
              <a:t>	Restaurant Manager</a:t>
            </a:r>
          </a:p>
          <a:p>
            <a:r>
              <a:rPr lang="en-GB" dirty="0">
                <a:latin typeface="Raleway" pitchFamily="2" charset="0"/>
              </a:rPr>
              <a:t>	Assistant Manager</a:t>
            </a:r>
          </a:p>
          <a:p>
            <a:r>
              <a:rPr lang="en-GB" dirty="0">
                <a:latin typeface="Raleway" pitchFamily="2" charset="0"/>
              </a:rPr>
              <a:t>	Restaurant Supervisor x2</a:t>
            </a:r>
          </a:p>
          <a:p>
            <a:r>
              <a:rPr lang="en-GB" dirty="0">
                <a:latin typeface="Raleway" pitchFamily="2" charset="0"/>
              </a:rPr>
              <a:t>	Waiting Staff x10 (a mixture of full and part time)</a:t>
            </a:r>
          </a:p>
        </p:txBody>
      </p:sp>
    </p:spTree>
    <p:extLst>
      <p:ext uri="{BB962C8B-B14F-4D97-AF65-F5344CB8AC3E}">
        <p14:creationId xmlns:p14="http://schemas.microsoft.com/office/powerpoint/2010/main" val="2389517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6CAF8-9D3A-6629-1815-CAE32625073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B11491D-D216-E18B-21C9-FEC1DD7E037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3D03225-DC39-A724-1A1A-DD27B816BE33}"/>
              </a:ext>
            </a:extLst>
          </p:cNvPr>
          <p:cNvSpPr txBox="1"/>
          <p:nvPr/>
        </p:nvSpPr>
        <p:spPr>
          <a:xfrm>
            <a:off x="384357" y="412284"/>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Case Study – Marina View Restaurant</a:t>
            </a:r>
          </a:p>
        </p:txBody>
      </p:sp>
      <p:sp>
        <p:nvSpPr>
          <p:cNvPr id="10" name="TextBox 9">
            <a:extLst>
              <a:ext uri="{FF2B5EF4-FFF2-40B4-BE49-F238E27FC236}">
                <a16:creationId xmlns:a16="http://schemas.microsoft.com/office/drawing/2014/main" id="{6024F26C-ACD1-5C24-185E-2A6CB37A767C}"/>
              </a:ext>
            </a:extLst>
          </p:cNvPr>
          <p:cNvSpPr txBox="1"/>
          <p:nvPr/>
        </p:nvSpPr>
        <p:spPr>
          <a:xfrm>
            <a:off x="384357" y="1720840"/>
            <a:ext cx="11423286" cy="3416320"/>
          </a:xfrm>
          <a:prstGeom prst="rect">
            <a:avLst/>
          </a:prstGeom>
          <a:noFill/>
        </p:spPr>
        <p:txBody>
          <a:bodyPr wrap="square" rtlCol="0">
            <a:spAutoFit/>
          </a:bodyPr>
          <a:lstStyle/>
          <a:p>
            <a:r>
              <a:rPr lang="en-GB" dirty="0">
                <a:latin typeface="Raleway" pitchFamily="2" charset="0"/>
              </a:rPr>
              <a:t>Standard Operating Procedures (SOPs) are in place, covering aspects including service sequences and health and safety etc., however, there are concerns regarding how effective training is for new starters and whether SOPs are consistently enforced.</a:t>
            </a:r>
          </a:p>
          <a:p>
            <a:endParaRPr lang="en-GB" dirty="0">
              <a:latin typeface="Raleway" pitchFamily="2" charset="0"/>
            </a:endParaRPr>
          </a:p>
          <a:p>
            <a:r>
              <a:rPr lang="en-GB" dirty="0">
                <a:latin typeface="Raleway" pitchFamily="2" charset="0"/>
              </a:rPr>
              <a:t>The management team is known to keep decision making centralised and avoid including the team. There is also a lack of clear progression routes available for entry level team members which appears to be negatively impacting on motivation and morale.</a:t>
            </a:r>
          </a:p>
          <a:p>
            <a:endParaRPr lang="en-GB" dirty="0">
              <a:latin typeface="Raleway" pitchFamily="2" charset="0"/>
            </a:endParaRPr>
          </a:p>
          <a:p>
            <a:r>
              <a:rPr lang="en-GB" dirty="0">
                <a:latin typeface="Raleway" pitchFamily="2" charset="0"/>
              </a:rPr>
              <a:t>The team is diverse, with a range of ages and cultural backgrounds. This range contributes to varying experience levels as well. Members of both the front and back of house are keen to progress and motivated to contribute to the success of the restaurant but the management team do not encourage this or promote individual empowerment within their teams.</a:t>
            </a:r>
          </a:p>
        </p:txBody>
      </p:sp>
    </p:spTree>
    <p:extLst>
      <p:ext uri="{BB962C8B-B14F-4D97-AF65-F5344CB8AC3E}">
        <p14:creationId xmlns:p14="http://schemas.microsoft.com/office/powerpoint/2010/main" val="273884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96576-D455-1D5B-00DE-439E36EDB04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89939C3-5E35-4059-3B57-6F394DBADE9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C2420C5-869A-03E1-ACF6-450AE350A5BD}"/>
              </a:ext>
            </a:extLst>
          </p:cNvPr>
          <p:cNvSpPr txBox="1"/>
          <p:nvPr/>
        </p:nvSpPr>
        <p:spPr>
          <a:xfrm>
            <a:off x="384357" y="362458"/>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Assignment – 4 Element Portfolio</a:t>
            </a:r>
          </a:p>
        </p:txBody>
      </p:sp>
      <p:sp>
        <p:nvSpPr>
          <p:cNvPr id="10" name="TextBox 9">
            <a:extLst>
              <a:ext uri="{FF2B5EF4-FFF2-40B4-BE49-F238E27FC236}">
                <a16:creationId xmlns:a16="http://schemas.microsoft.com/office/drawing/2014/main" id="{733348C4-944A-72E7-A16C-CBB5CDC2FA7E}"/>
              </a:ext>
            </a:extLst>
          </p:cNvPr>
          <p:cNvSpPr txBox="1"/>
          <p:nvPr/>
        </p:nvSpPr>
        <p:spPr>
          <a:xfrm>
            <a:off x="384357" y="1582340"/>
            <a:ext cx="11423286" cy="4062651"/>
          </a:xfrm>
          <a:prstGeom prst="rect">
            <a:avLst/>
          </a:prstGeom>
          <a:noFill/>
        </p:spPr>
        <p:txBody>
          <a:bodyPr wrap="square" rtlCol="0">
            <a:spAutoFit/>
          </a:bodyPr>
          <a:lstStyle/>
          <a:p>
            <a:r>
              <a:rPr lang="en-GB" sz="2000" dirty="0">
                <a:latin typeface="Raleway" pitchFamily="2" charset="0"/>
              </a:rPr>
              <a:t>Key Considerations:</a:t>
            </a:r>
          </a:p>
          <a:p>
            <a:endParaRPr lang="en-GB" sz="2000" dirty="0">
              <a:latin typeface="Raleway" pitchFamily="2" charset="0"/>
            </a:endParaRPr>
          </a:p>
          <a:p>
            <a:r>
              <a:rPr lang="en-GB" sz="2000" dirty="0">
                <a:latin typeface="Raleway" pitchFamily="2" charset="0"/>
              </a:rPr>
              <a:t>• </a:t>
            </a:r>
            <a:r>
              <a:rPr lang="en-GB" sz="2000" b="1" dirty="0">
                <a:latin typeface="Raleway" pitchFamily="2" charset="0"/>
              </a:rPr>
              <a:t>Section 1:</a:t>
            </a:r>
            <a:r>
              <a:rPr lang="en-GB" sz="2000" dirty="0">
                <a:latin typeface="Raleway" pitchFamily="2" charset="0"/>
              </a:rPr>
              <a:t> What is the structure FOH and BOH, and how can the two areas work together successfully? Evaluate aspects including the benefits and drawbacks of systems such as the kitchen brigade and theoretical models of hierarchy.</a:t>
            </a:r>
          </a:p>
          <a:p>
            <a:endParaRPr lang="en-GB" sz="2000" dirty="0">
              <a:latin typeface="Raleway" pitchFamily="2" charset="0"/>
            </a:endParaRPr>
          </a:p>
          <a:p>
            <a:r>
              <a:rPr lang="en-GB" sz="2000" dirty="0">
                <a:latin typeface="Raleway" pitchFamily="2" charset="0"/>
              </a:rPr>
              <a:t>• </a:t>
            </a:r>
            <a:r>
              <a:rPr lang="en-GB" sz="2000" b="1" dirty="0">
                <a:latin typeface="Raleway" pitchFamily="2" charset="0"/>
              </a:rPr>
              <a:t>Section 2:</a:t>
            </a:r>
            <a:r>
              <a:rPr lang="en-GB" sz="2000" dirty="0">
                <a:latin typeface="Raleway" pitchFamily="2" charset="0"/>
              </a:rPr>
              <a:t> How can a General Manager successfully ensure that new starters are trained appropriately in SOPs? Alongside this, how can a General Manager ensure that SOPs are consistently enforced? What are the potential pitfalls of failing in these areas?</a:t>
            </a:r>
          </a:p>
          <a:p>
            <a:endParaRPr lang="en-GB" sz="2000" dirty="0">
              <a:latin typeface="Raleway" pitchFamily="2" charset="0"/>
            </a:endParaRPr>
          </a:p>
          <a:p>
            <a:r>
              <a:rPr lang="en-GB" sz="2000" dirty="0">
                <a:latin typeface="Raleway" pitchFamily="2" charset="0"/>
              </a:rPr>
              <a:t>• </a:t>
            </a:r>
            <a:r>
              <a:rPr lang="en-GB" sz="2000" b="1" dirty="0">
                <a:latin typeface="Raleway" pitchFamily="2" charset="0"/>
              </a:rPr>
              <a:t>Section 3:</a:t>
            </a:r>
            <a:r>
              <a:rPr lang="en-GB" sz="2000" dirty="0">
                <a:latin typeface="Raleway" pitchFamily="2" charset="0"/>
              </a:rPr>
              <a:t> How can leadership impact on staff turnover – consider both positive and negative effects. What improvements would you suggest for the case study restaurant provided?</a:t>
            </a:r>
          </a:p>
          <a:p>
            <a:endParaRPr lang="en-GB" dirty="0">
              <a:latin typeface="Raleway" pitchFamily="2" charset="0"/>
            </a:endParaRPr>
          </a:p>
        </p:txBody>
      </p:sp>
    </p:spTree>
    <p:extLst>
      <p:ext uri="{BB962C8B-B14F-4D97-AF65-F5344CB8AC3E}">
        <p14:creationId xmlns:p14="http://schemas.microsoft.com/office/powerpoint/2010/main" val="39357513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2AAC1-BCF5-0A74-33D5-3E7BA54551B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C278631-9663-C788-D1E7-3911149834F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080ED58-C0B1-E139-0E3C-082349C057A0}"/>
              </a:ext>
            </a:extLst>
          </p:cNvPr>
          <p:cNvSpPr txBox="1"/>
          <p:nvPr/>
        </p:nvSpPr>
        <p:spPr>
          <a:xfrm>
            <a:off x="384357" y="93307"/>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Assignment – 4 Element Portfolio</a:t>
            </a:r>
          </a:p>
        </p:txBody>
      </p:sp>
      <p:sp>
        <p:nvSpPr>
          <p:cNvPr id="10" name="TextBox 9">
            <a:extLst>
              <a:ext uri="{FF2B5EF4-FFF2-40B4-BE49-F238E27FC236}">
                <a16:creationId xmlns:a16="http://schemas.microsoft.com/office/drawing/2014/main" id="{AA037DED-402D-F829-C5A1-EE84B1E39326}"/>
              </a:ext>
            </a:extLst>
          </p:cNvPr>
          <p:cNvSpPr txBox="1"/>
          <p:nvPr/>
        </p:nvSpPr>
        <p:spPr>
          <a:xfrm>
            <a:off x="384357" y="1690062"/>
            <a:ext cx="11423286" cy="3477875"/>
          </a:xfrm>
          <a:prstGeom prst="rect">
            <a:avLst/>
          </a:prstGeom>
          <a:noFill/>
        </p:spPr>
        <p:txBody>
          <a:bodyPr wrap="square" rtlCol="0">
            <a:spAutoFit/>
          </a:bodyPr>
          <a:lstStyle/>
          <a:p>
            <a:r>
              <a:rPr lang="en-GB" sz="2000" dirty="0">
                <a:latin typeface="Raleway" pitchFamily="2" charset="0"/>
              </a:rPr>
              <a:t>Key Considerations:</a:t>
            </a:r>
          </a:p>
          <a:p>
            <a:endParaRPr lang="en-GB" sz="2000" dirty="0">
              <a:latin typeface="Raleway" pitchFamily="2" charset="0"/>
            </a:endParaRPr>
          </a:p>
          <a:p>
            <a:r>
              <a:rPr lang="en-GB" sz="2000" dirty="0">
                <a:latin typeface="Raleway" pitchFamily="2" charset="0"/>
              </a:rPr>
              <a:t>• </a:t>
            </a:r>
            <a:r>
              <a:rPr lang="en-GB" sz="2000" b="1" dirty="0">
                <a:latin typeface="Raleway" pitchFamily="2" charset="0"/>
              </a:rPr>
              <a:t>Section 4:</a:t>
            </a:r>
            <a:r>
              <a:rPr lang="en-GB" sz="2000" dirty="0">
                <a:latin typeface="Raleway" pitchFamily="2" charset="0"/>
              </a:rPr>
              <a:t> Analyse the case study example and what it outlines in terms of employee characteristics and management strategies. Discuss how the General Manager can address concerns and improve day-to-day operations as a result. Consider how personality profiling tools such as the MBTI test or Belbin’s team roles theory could assist with managing diverse teams. Consider how personality traits of employees may interact with management methods.</a:t>
            </a:r>
          </a:p>
          <a:p>
            <a:endParaRPr lang="en-GB" sz="2000" dirty="0">
              <a:latin typeface="Raleway" pitchFamily="2" charset="0"/>
            </a:endParaRPr>
          </a:p>
          <a:p>
            <a:r>
              <a:rPr lang="en-GB" sz="2000" dirty="0">
                <a:latin typeface="Raleway" pitchFamily="2" charset="0"/>
              </a:rPr>
              <a:t>• </a:t>
            </a:r>
            <a:r>
              <a:rPr lang="en-GB" sz="2000" b="1" dirty="0">
                <a:latin typeface="Raleway" pitchFamily="2" charset="0"/>
              </a:rPr>
              <a:t>All sections: </a:t>
            </a:r>
            <a:r>
              <a:rPr lang="en-GB" sz="2000" dirty="0">
                <a:latin typeface="Raleway" pitchFamily="2" charset="0"/>
              </a:rPr>
              <a:t>Inform your writing with the case study scenario provided (The Marina View Restaurant) and reference real-life industry practices where appropriate. Support your writing with clear discussion of specific findings from your independent research and lectures.</a:t>
            </a:r>
          </a:p>
        </p:txBody>
      </p:sp>
    </p:spTree>
    <p:extLst>
      <p:ext uri="{BB962C8B-B14F-4D97-AF65-F5344CB8AC3E}">
        <p14:creationId xmlns:p14="http://schemas.microsoft.com/office/powerpoint/2010/main" val="1360881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F36D8-E8D4-F5B6-AB78-8D937CC2728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594EA36-22F2-450C-3B90-13D1B959D08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B771ECC-F1A0-248D-4DB9-208DE1763D81}"/>
              </a:ext>
            </a:extLst>
          </p:cNvPr>
          <p:cNvSpPr txBox="1"/>
          <p:nvPr/>
        </p:nvSpPr>
        <p:spPr>
          <a:xfrm>
            <a:off x="384357" y="93307"/>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Assignment – 4 Element Portfolio</a:t>
            </a:r>
          </a:p>
        </p:txBody>
      </p:sp>
      <p:sp>
        <p:nvSpPr>
          <p:cNvPr id="10" name="TextBox 9">
            <a:extLst>
              <a:ext uri="{FF2B5EF4-FFF2-40B4-BE49-F238E27FC236}">
                <a16:creationId xmlns:a16="http://schemas.microsoft.com/office/drawing/2014/main" id="{3066D1F1-E234-4FE8-EFEF-8E1C02380EED}"/>
              </a:ext>
            </a:extLst>
          </p:cNvPr>
          <p:cNvSpPr txBox="1"/>
          <p:nvPr/>
        </p:nvSpPr>
        <p:spPr>
          <a:xfrm>
            <a:off x="384357" y="1690062"/>
            <a:ext cx="11423286" cy="3477875"/>
          </a:xfrm>
          <a:prstGeom prst="rect">
            <a:avLst/>
          </a:prstGeom>
          <a:noFill/>
        </p:spPr>
        <p:txBody>
          <a:bodyPr wrap="square" rtlCol="0">
            <a:spAutoFit/>
          </a:bodyPr>
          <a:lstStyle/>
          <a:p>
            <a:r>
              <a:rPr lang="en-GB" sz="2000" b="1" dirty="0">
                <a:latin typeface="Raleway" pitchFamily="2" charset="0"/>
              </a:rPr>
              <a:t>Structure - ESSAY:</a:t>
            </a:r>
          </a:p>
          <a:p>
            <a:endParaRPr lang="en-GB" sz="2000" b="1" dirty="0">
              <a:latin typeface="Raleway" pitchFamily="2" charset="0"/>
            </a:endParaRPr>
          </a:p>
          <a:p>
            <a:r>
              <a:rPr lang="en-GB" sz="2000" b="1" dirty="0">
                <a:latin typeface="Raleway" pitchFamily="2" charset="0"/>
              </a:rPr>
              <a:t>Cover Page</a:t>
            </a:r>
          </a:p>
          <a:p>
            <a:endParaRPr lang="en-GB" sz="2000" b="1" dirty="0">
              <a:latin typeface="Raleway" pitchFamily="2" charset="0"/>
            </a:endParaRPr>
          </a:p>
          <a:p>
            <a:r>
              <a:rPr lang="en-GB" sz="2000" b="1" dirty="0">
                <a:latin typeface="Raleway" pitchFamily="2" charset="0"/>
              </a:rPr>
              <a:t>You must present your essay with a cover page that includes:</a:t>
            </a:r>
          </a:p>
          <a:p>
            <a:endParaRPr lang="en-GB" sz="2000" dirty="0">
              <a:latin typeface="Raleway" pitchFamily="2" charset="0"/>
            </a:endParaRPr>
          </a:p>
          <a:p>
            <a:r>
              <a:rPr lang="en-GB" sz="2000" dirty="0">
                <a:latin typeface="Raleway" pitchFamily="2" charset="0"/>
              </a:rPr>
              <a:t>•	The module title and module code: Effective Management BMGM4000</a:t>
            </a:r>
          </a:p>
          <a:p>
            <a:r>
              <a:rPr lang="en-GB" sz="2000" dirty="0">
                <a:latin typeface="Raleway" pitchFamily="2" charset="0"/>
              </a:rPr>
              <a:t>•	The title of the Portfolio: Portfolio: A case study of Marina View Restaurant</a:t>
            </a:r>
          </a:p>
          <a:p>
            <a:r>
              <a:rPr lang="en-GB" sz="2000" dirty="0">
                <a:latin typeface="Raleway" pitchFamily="2" charset="0"/>
              </a:rPr>
              <a:t>•	Your name and student number</a:t>
            </a:r>
          </a:p>
          <a:p>
            <a:r>
              <a:rPr lang="en-GB" sz="2000" dirty="0">
                <a:latin typeface="Raleway" pitchFamily="2" charset="0"/>
              </a:rPr>
              <a:t>•	Your lecturer’s name</a:t>
            </a:r>
          </a:p>
          <a:p>
            <a:r>
              <a:rPr lang="en-GB" sz="2000" dirty="0">
                <a:latin typeface="Raleway" pitchFamily="2" charset="0"/>
              </a:rPr>
              <a:t>•	Submission Date</a:t>
            </a:r>
          </a:p>
        </p:txBody>
      </p:sp>
    </p:spTree>
    <p:extLst>
      <p:ext uri="{BB962C8B-B14F-4D97-AF65-F5344CB8AC3E}">
        <p14:creationId xmlns:p14="http://schemas.microsoft.com/office/powerpoint/2010/main" val="24127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6DF99-5301-FE56-5FC1-4F06ABF01EB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32FD3EB-E076-803C-3E26-08CA5ED5077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C2056DC6-D56F-C2CB-0473-954222A1374D}"/>
              </a:ext>
            </a:extLst>
          </p:cNvPr>
          <p:cNvSpPr txBox="1"/>
          <p:nvPr/>
        </p:nvSpPr>
        <p:spPr>
          <a:xfrm>
            <a:off x="384357" y="93307"/>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Assignment – 4 Element Portfolio</a:t>
            </a:r>
          </a:p>
        </p:txBody>
      </p:sp>
      <p:sp>
        <p:nvSpPr>
          <p:cNvPr id="10" name="TextBox 9">
            <a:extLst>
              <a:ext uri="{FF2B5EF4-FFF2-40B4-BE49-F238E27FC236}">
                <a16:creationId xmlns:a16="http://schemas.microsoft.com/office/drawing/2014/main" id="{3FC1D6B4-8361-D1A4-5D64-08543869EFB6}"/>
              </a:ext>
            </a:extLst>
          </p:cNvPr>
          <p:cNvSpPr txBox="1"/>
          <p:nvPr/>
        </p:nvSpPr>
        <p:spPr>
          <a:xfrm>
            <a:off x="384357" y="920621"/>
            <a:ext cx="11423286" cy="5016758"/>
          </a:xfrm>
          <a:prstGeom prst="rect">
            <a:avLst/>
          </a:prstGeom>
          <a:noFill/>
        </p:spPr>
        <p:txBody>
          <a:bodyPr wrap="square" rtlCol="0">
            <a:spAutoFit/>
          </a:bodyPr>
          <a:lstStyle/>
          <a:p>
            <a:r>
              <a:rPr lang="en-GB" sz="2000" b="1" dirty="0">
                <a:latin typeface="Raleway" pitchFamily="2" charset="0"/>
              </a:rPr>
              <a:t>Introduction</a:t>
            </a:r>
            <a:r>
              <a:rPr lang="en-GB" sz="2000" dirty="0">
                <a:latin typeface="Raleway" pitchFamily="2" charset="0"/>
              </a:rPr>
              <a:t> (approx. 200 words)</a:t>
            </a:r>
          </a:p>
          <a:p>
            <a:endParaRPr lang="en-GB" sz="2000" dirty="0">
              <a:latin typeface="Raleway" pitchFamily="2" charset="0"/>
            </a:endParaRPr>
          </a:p>
          <a:p>
            <a:r>
              <a:rPr lang="en-GB" sz="2000" dirty="0">
                <a:latin typeface="Raleway" pitchFamily="2" charset="0"/>
              </a:rPr>
              <a:t>This is where you will explain what will be included in the portfolio, whilst also defining the key terms that are appropriate for your portfolio.</a:t>
            </a:r>
          </a:p>
          <a:p>
            <a:endParaRPr lang="en-GB" sz="2000" dirty="0">
              <a:latin typeface="Raleway" pitchFamily="2" charset="0"/>
            </a:endParaRPr>
          </a:p>
          <a:p>
            <a:r>
              <a:rPr lang="en-GB" sz="2000" b="1" dirty="0">
                <a:latin typeface="Raleway" pitchFamily="2" charset="0"/>
              </a:rPr>
              <a:t>Main body </a:t>
            </a:r>
            <a:r>
              <a:rPr lang="en-GB" sz="2000" dirty="0">
                <a:latin typeface="Raleway" pitchFamily="2" charset="0"/>
              </a:rPr>
              <a:t>(approx. 1600 words)</a:t>
            </a:r>
          </a:p>
          <a:p>
            <a:endParaRPr lang="en-GB" sz="2000" dirty="0">
              <a:latin typeface="Raleway" pitchFamily="2" charset="0"/>
            </a:endParaRPr>
          </a:p>
          <a:p>
            <a:r>
              <a:rPr lang="en-GB" sz="2000" dirty="0">
                <a:latin typeface="Raleway" pitchFamily="2" charset="0"/>
              </a:rPr>
              <a:t>This is where you will work through the four required sections, using literature from your wider research and any applicable lecture content to support. It is important to ensure that you write in paragraphs that flow well and connect to each other (the golden thread).</a:t>
            </a:r>
          </a:p>
          <a:p>
            <a:endParaRPr lang="en-GB" sz="2000" dirty="0">
              <a:latin typeface="Raleway" pitchFamily="2" charset="0"/>
            </a:endParaRPr>
          </a:p>
          <a:p>
            <a:r>
              <a:rPr lang="en-GB" sz="2000" b="1" dirty="0">
                <a:latin typeface="Raleway" pitchFamily="2" charset="0"/>
              </a:rPr>
              <a:t>Conclusion</a:t>
            </a:r>
            <a:r>
              <a:rPr lang="en-GB" sz="2000" dirty="0">
                <a:latin typeface="Raleway" pitchFamily="2" charset="0"/>
              </a:rPr>
              <a:t> (approx. 200 words)</a:t>
            </a:r>
          </a:p>
          <a:p>
            <a:endParaRPr lang="en-GB" sz="2000" dirty="0">
              <a:latin typeface="Raleway" pitchFamily="2" charset="0"/>
            </a:endParaRPr>
          </a:p>
          <a:p>
            <a:r>
              <a:rPr lang="en-GB" sz="2000" dirty="0">
                <a:latin typeface="Raleway" pitchFamily="2" charset="0"/>
              </a:rPr>
              <a:t>This is where you summarise your findings, there will be no new material introduced. Instead, you will highlight the benefits of your findings and how the restaurant included can utilise your portfolio for ongoing organisational improvements.</a:t>
            </a:r>
          </a:p>
        </p:txBody>
      </p:sp>
    </p:spTree>
    <p:extLst>
      <p:ext uri="{BB962C8B-B14F-4D97-AF65-F5344CB8AC3E}">
        <p14:creationId xmlns:p14="http://schemas.microsoft.com/office/powerpoint/2010/main" val="31231640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6508D-FF95-8AFC-EBEF-C61115EBF75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5705ABE-4639-DFEC-3A44-8D858A07FD0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1D8F66C-F2BA-195E-7365-5ABEAC8A28F9}"/>
              </a:ext>
            </a:extLst>
          </p:cNvPr>
          <p:cNvSpPr txBox="1"/>
          <p:nvPr/>
        </p:nvSpPr>
        <p:spPr>
          <a:xfrm>
            <a:off x="384357" y="93307"/>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Assignment – 4 Element Portfolio</a:t>
            </a:r>
          </a:p>
        </p:txBody>
      </p:sp>
      <p:sp>
        <p:nvSpPr>
          <p:cNvPr id="10" name="TextBox 9">
            <a:extLst>
              <a:ext uri="{FF2B5EF4-FFF2-40B4-BE49-F238E27FC236}">
                <a16:creationId xmlns:a16="http://schemas.microsoft.com/office/drawing/2014/main" id="{30634AA4-2BDE-C4EA-8029-EF2354193F6B}"/>
              </a:ext>
            </a:extLst>
          </p:cNvPr>
          <p:cNvSpPr txBox="1"/>
          <p:nvPr/>
        </p:nvSpPr>
        <p:spPr>
          <a:xfrm>
            <a:off x="384357" y="1289953"/>
            <a:ext cx="11423286" cy="4555093"/>
          </a:xfrm>
          <a:prstGeom prst="rect">
            <a:avLst/>
          </a:prstGeom>
          <a:noFill/>
        </p:spPr>
        <p:txBody>
          <a:bodyPr wrap="square" rtlCol="0">
            <a:spAutoFit/>
          </a:bodyPr>
          <a:lstStyle/>
          <a:p>
            <a:r>
              <a:rPr lang="en-GB" b="1" dirty="0">
                <a:latin typeface="Raleway" pitchFamily="2" charset="0"/>
              </a:rPr>
              <a:t>As this is a portfolio, it must be structured accordingly with no section headings or contents page, instead each paragraph should flow nicely from one section to the next.</a:t>
            </a:r>
          </a:p>
          <a:p>
            <a:endParaRPr lang="en-GB" dirty="0">
              <a:latin typeface="Raleway" pitchFamily="2" charset="0"/>
            </a:endParaRPr>
          </a:p>
          <a:p>
            <a:r>
              <a:rPr lang="en-GB" b="1" dirty="0">
                <a:latin typeface="Raleway" pitchFamily="2" charset="0"/>
              </a:rPr>
              <a:t>List of References </a:t>
            </a:r>
            <a:r>
              <a:rPr lang="en-GB" dirty="0">
                <a:latin typeface="Raleway" pitchFamily="2" charset="0"/>
              </a:rPr>
              <a:t>(A minimum of 12 references, not included in the word count)</a:t>
            </a:r>
          </a:p>
          <a:p>
            <a:endParaRPr lang="en-GB" dirty="0">
              <a:latin typeface="Raleway" pitchFamily="2" charset="0"/>
            </a:endParaRPr>
          </a:p>
          <a:p>
            <a:r>
              <a:rPr lang="en-GB" dirty="0">
                <a:latin typeface="Raleway" pitchFamily="2" charset="0"/>
              </a:rPr>
              <a:t>You must use credible sources for your research, including those from the reading list. Utilise a range of sources such as textbooks, online media and industry journals to support your essay and demonstrate effective research. A minimum of 12 references is required, and these must also be included as in text citations to support your writing. You will be assessed by your ability to synthesise knowledge, develop an understanding of the subject and how you can present your findings and analysis in your own words within this essay. </a:t>
            </a:r>
          </a:p>
          <a:p>
            <a:endParaRPr lang="en-GB" dirty="0">
              <a:latin typeface="Raleway" pitchFamily="2" charset="0"/>
            </a:endParaRPr>
          </a:p>
          <a:p>
            <a:r>
              <a:rPr lang="en-GB" dirty="0">
                <a:latin typeface="Raleway" pitchFamily="2" charset="0"/>
              </a:rPr>
              <a:t>Microsoft Word Settings:</a:t>
            </a:r>
          </a:p>
          <a:p>
            <a:endParaRPr lang="en-GB" dirty="0">
              <a:latin typeface="Raleway" pitchFamily="2" charset="0"/>
            </a:endParaRPr>
          </a:p>
          <a:p>
            <a:r>
              <a:rPr lang="en-GB" dirty="0">
                <a:latin typeface="Raleway" pitchFamily="2" charset="0"/>
              </a:rPr>
              <a:t>Please use:   </a:t>
            </a:r>
            <a:r>
              <a:rPr lang="en-GB" b="1" dirty="0">
                <a:latin typeface="Raleway" pitchFamily="2" charset="0"/>
              </a:rPr>
              <a:t>Arial or Times New Roman font, size 12  </a:t>
            </a:r>
            <a:r>
              <a:rPr lang="en-GB" dirty="0">
                <a:latin typeface="Raleway" pitchFamily="2" charset="0"/>
              </a:rPr>
              <a:t> </a:t>
            </a:r>
            <a:r>
              <a:rPr lang="en-GB" b="1" dirty="0">
                <a:latin typeface="Raleway" pitchFamily="2" charset="0"/>
              </a:rPr>
              <a:t>1.5-line spacing  </a:t>
            </a:r>
            <a:r>
              <a:rPr lang="en-GB" dirty="0">
                <a:latin typeface="Raleway" pitchFamily="2" charset="0"/>
              </a:rPr>
              <a:t> </a:t>
            </a:r>
            <a:r>
              <a:rPr lang="en-GB" b="1" dirty="0">
                <a:latin typeface="Raleway" pitchFamily="2" charset="0"/>
              </a:rPr>
              <a:t>Justified text</a:t>
            </a:r>
          </a:p>
          <a:p>
            <a:endParaRPr lang="en-GB" sz="2000" b="1" dirty="0">
              <a:latin typeface="Raleway" pitchFamily="2" charset="0"/>
            </a:endParaRPr>
          </a:p>
        </p:txBody>
      </p:sp>
    </p:spTree>
    <p:extLst>
      <p:ext uri="{BB962C8B-B14F-4D97-AF65-F5344CB8AC3E}">
        <p14:creationId xmlns:p14="http://schemas.microsoft.com/office/powerpoint/2010/main" val="3821660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755F4-DAC4-BCA3-2230-B386AAC341C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5E2A17-1601-9476-E65D-C8857BAC512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3F834A8-AB80-FA82-6C36-3DF00250A9F4}"/>
              </a:ext>
            </a:extLst>
          </p:cNvPr>
          <p:cNvSpPr txBox="1"/>
          <p:nvPr/>
        </p:nvSpPr>
        <p:spPr>
          <a:xfrm>
            <a:off x="384357" y="93307"/>
            <a:ext cx="11423286"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Guidance for Students in the Completion of Tasks</a:t>
            </a:r>
          </a:p>
        </p:txBody>
      </p:sp>
      <p:sp>
        <p:nvSpPr>
          <p:cNvPr id="10" name="TextBox 9">
            <a:extLst>
              <a:ext uri="{FF2B5EF4-FFF2-40B4-BE49-F238E27FC236}">
                <a16:creationId xmlns:a16="http://schemas.microsoft.com/office/drawing/2014/main" id="{CDDF237A-C23C-6B43-08D3-E22E2D5D4958}"/>
              </a:ext>
            </a:extLst>
          </p:cNvPr>
          <p:cNvSpPr txBox="1"/>
          <p:nvPr/>
        </p:nvSpPr>
        <p:spPr>
          <a:xfrm>
            <a:off x="384357" y="1960357"/>
            <a:ext cx="6101503" cy="3724096"/>
          </a:xfrm>
          <a:prstGeom prst="rect">
            <a:avLst/>
          </a:prstGeom>
          <a:noFill/>
        </p:spPr>
        <p:txBody>
          <a:bodyPr wrap="square" rtlCol="0">
            <a:spAutoFit/>
          </a:bodyPr>
          <a:lstStyle/>
          <a:p>
            <a:r>
              <a:rPr lang="en-GB" dirty="0">
                <a:latin typeface="Raleway" pitchFamily="2" charset="0"/>
              </a:rPr>
              <a:t>Do not overlook this section of the module handbook!</a:t>
            </a:r>
          </a:p>
          <a:p>
            <a:endParaRPr lang="en-GB" dirty="0">
              <a:latin typeface="Raleway" pitchFamily="2" charset="0"/>
            </a:endParaRPr>
          </a:p>
          <a:p>
            <a:r>
              <a:rPr lang="en-GB" dirty="0">
                <a:latin typeface="Raleway" pitchFamily="2" charset="0"/>
              </a:rPr>
              <a:t>Familiarise yourself with the ‘Specific to this assignment’ sections – this is where I will be looking when awarding marks. You will increase your marks by ensuring you include these aspects!</a:t>
            </a:r>
          </a:p>
          <a:p>
            <a:endParaRPr lang="en-GB" dirty="0">
              <a:latin typeface="Raleway" pitchFamily="2" charset="0"/>
            </a:endParaRPr>
          </a:p>
          <a:p>
            <a:r>
              <a:rPr lang="en-GB" dirty="0">
                <a:latin typeface="Raleway" pitchFamily="2" charset="0"/>
              </a:rPr>
              <a:t>E.g. Research-informed literature: The work should contain at least 12 academic references in support of your work from a variety of valid and reliable sources. A reference list should be provided using UWTSD’s Harvard referencing conventions.</a:t>
            </a:r>
          </a:p>
          <a:p>
            <a:endParaRPr lang="en-GB" sz="2000" b="1" dirty="0">
              <a:latin typeface="Raleway" pitchFamily="2" charset="0"/>
            </a:endParaRPr>
          </a:p>
        </p:txBody>
      </p:sp>
      <p:pic>
        <p:nvPicPr>
          <p:cNvPr id="3" name="Picture 2">
            <a:extLst>
              <a:ext uri="{FF2B5EF4-FFF2-40B4-BE49-F238E27FC236}">
                <a16:creationId xmlns:a16="http://schemas.microsoft.com/office/drawing/2014/main" id="{6E9399DB-071C-E623-3C8B-F0E6128D69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87610" y="2091031"/>
            <a:ext cx="4469108" cy="3462747"/>
          </a:xfrm>
          <a:prstGeom prst="rect">
            <a:avLst/>
          </a:prstGeom>
        </p:spPr>
      </p:pic>
    </p:spTree>
    <p:extLst>
      <p:ext uri="{BB962C8B-B14F-4D97-AF65-F5344CB8AC3E}">
        <p14:creationId xmlns:p14="http://schemas.microsoft.com/office/powerpoint/2010/main" val="32196719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872C9-5403-9B06-4C70-26EB89FD9CF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302C7DB-3283-B005-1ABD-D6BE3E28098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FC89629-E817-3065-FF6D-73570A7820CA}"/>
              </a:ext>
            </a:extLst>
          </p:cNvPr>
          <p:cNvSpPr txBox="1"/>
          <p:nvPr/>
        </p:nvSpPr>
        <p:spPr>
          <a:xfrm>
            <a:off x="384357" y="93307"/>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Moodle – Can you access it?</a:t>
            </a:r>
          </a:p>
        </p:txBody>
      </p:sp>
      <p:pic>
        <p:nvPicPr>
          <p:cNvPr id="2" name="Picture 1">
            <a:extLst>
              <a:ext uri="{FF2B5EF4-FFF2-40B4-BE49-F238E27FC236}">
                <a16:creationId xmlns:a16="http://schemas.microsoft.com/office/drawing/2014/main" id="{6E50D5CB-7D15-637F-2E07-4DA2C4E9A821}"/>
              </a:ext>
            </a:extLst>
          </p:cNvPr>
          <p:cNvPicPr>
            <a:picLocks noChangeAspect="1"/>
          </p:cNvPicPr>
          <p:nvPr/>
        </p:nvPicPr>
        <p:blipFill>
          <a:blip r:embed="rId3"/>
          <a:stretch>
            <a:fillRect/>
          </a:stretch>
        </p:blipFill>
        <p:spPr>
          <a:xfrm>
            <a:off x="554253" y="1153191"/>
            <a:ext cx="5367117" cy="4551618"/>
          </a:xfrm>
          <a:prstGeom prst="rect">
            <a:avLst/>
          </a:prstGeom>
        </p:spPr>
      </p:pic>
      <p:pic>
        <p:nvPicPr>
          <p:cNvPr id="7" name="Picture 6">
            <a:extLst>
              <a:ext uri="{FF2B5EF4-FFF2-40B4-BE49-F238E27FC236}">
                <a16:creationId xmlns:a16="http://schemas.microsoft.com/office/drawing/2014/main" id="{DD78487A-017D-4660-B0D6-0AED48B9C0D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13182" y="1783080"/>
            <a:ext cx="4114800" cy="3291840"/>
          </a:xfrm>
          <a:prstGeom prst="rect">
            <a:avLst/>
          </a:prstGeom>
        </p:spPr>
      </p:pic>
    </p:spTree>
    <p:extLst>
      <p:ext uri="{BB962C8B-B14F-4D97-AF65-F5344CB8AC3E}">
        <p14:creationId xmlns:p14="http://schemas.microsoft.com/office/powerpoint/2010/main" val="3330552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43E4F-0E84-E584-C188-FEDADA1DAC1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3149DC4-4F03-D7B8-CA4B-96C86422D9F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7525355A-E3DE-AB50-3DE8-2EF326061C6B}"/>
              </a:ext>
            </a:extLst>
          </p:cNvPr>
          <p:cNvSpPr txBox="1"/>
          <p:nvPr/>
        </p:nvSpPr>
        <p:spPr>
          <a:xfrm>
            <a:off x="384357" y="368706"/>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Marks</a:t>
            </a:r>
          </a:p>
        </p:txBody>
      </p:sp>
      <p:sp>
        <p:nvSpPr>
          <p:cNvPr id="8" name="TextBox 7">
            <a:extLst>
              <a:ext uri="{FF2B5EF4-FFF2-40B4-BE49-F238E27FC236}">
                <a16:creationId xmlns:a16="http://schemas.microsoft.com/office/drawing/2014/main" id="{8975F33C-44B7-884E-1141-7E77B54E5B72}"/>
              </a:ext>
            </a:extLst>
          </p:cNvPr>
          <p:cNvSpPr txBox="1"/>
          <p:nvPr/>
        </p:nvSpPr>
        <p:spPr>
          <a:xfrm>
            <a:off x="701748" y="2244060"/>
            <a:ext cx="5564372" cy="2369880"/>
          </a:xfrm>
          <a:prstGeom prst="rect">
            <a:avLst/>
          </a:prstGeom>
          <a:noFill/>
        </p:spPr>
        <p:txBody>
          <a:bodyPr wrap="square" rtlCol="0">
            <a:spAutoFit/>
          </a:bodyPr>
          <a:lstStyle/>
          <a:p>
            <a:r>
              <a:rPr lang="en-GB" sz="2800" dirty="0">
                <a:latin typeface="Raleway" pitchFamily="2" charset="0"/>
              </a:rPr>
              <a:t>Marks are released on Moodle after </a:t>
            </a:r>
            <a:r>
              <a:rPr lang="en-GB" sz="2800" b="1" dirty="0">
                <a:solidFill>
                  <a:schemeClr val="accent6"/>
                </a:solidFill>
                <a:latin typeface="Raleway" pitchFamily="2" charset="0"/>
              </a:rPr>
              <a:t>20 working days</a:t>
            </a:r>
            <a:r>
              <a:rPr lang="en-GB" sz="2800" dirty="0">
                <a:latin typeface="Raleway" pitchFamily="2" charset="0"/>
              </a:rPr>
              <a:t>, but these are </a:t>
            </a:r>
            <a:r>
              <a:rPr lang="en-GB" sz="2800" b="1" dirty="0">
                <a:solidFill>
                  <a:schemeClr val="accent6"/>
                </a:solidFill>
                <a:latin typeface="Raleway" pitchFamily="2" charset="0"/>
              </a:rPr>
              <a:t>not finalised</a:t>
            </a:r>
            <a:r>
              <a:rPr lang="en-GB" sz="2800" dirty="0">
                <a:latin typeface="Raleway" pitchFamily="2" charset="0"/>
              </a:rPr>
              <a:t>.</a:t>
            </a:r>
          </a:p>
          <a:p>
            <a:endParaRPr lang="en-GB" sz="2800" dirty="0">
              <a:latin typeface="Raleway" pitchFamily="2" charset="0"/>
            </a:endParaRPr>
          </a:p>
          <a:p>
            <a:r>
              <a:rPr lang="en-GB" sz="3600" b="1" dirty="0" err="1">
                <a:solidFill>
                  <a:schemeClr val="accent6"/>
                </a:solidFill>
                <a:latin typeface="Raleway" pitchFamily="2" charset="0"/>
              </a:rPr>
              <a:t>MyTSD</a:t>
            </a:r>
            <a:r>
              <a:rPr lang="en-GB" sz="3600" b="1" dirty="0">
                <a:solidFill>
                  <a:schemeClr val="accent6"/>
                </a:solidFill>
                <a:latin typeface="Raleway" pitchFamily="2" charset="0"/>
              </a:rPr>
              <a:t> = FINAL MARKS</a:t>
            </a:r>
          </a:p>
        </p:txBody>
      </p:sp>
      <p:pic>
        <p:nvPicPr>
          <p:cNvPr id="10" name="Picture 9">
            <a:extLst>
              <a:ext uri="{FF2B5EF4-FFF2-40B4-BE49-F238E27FC236}">
                <a16:creationId xmlns:a16="http://schemas.microsoft.com/office/drawing/2014/main" id="{6D19C72F-D5BB-7C97-E44B-CCF24433B1C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92680" y="1714500"/>
            <a:ext cx="4572000" cy="3429000"/>
          </a:xfrm>
          <a:prstGeom prst="rect">
            <a:avLst/>
          </a:prstGeom>
        </p:spPr>
      </p:pic>
    </p:spTree>
    <p:extLst>
      <p:ext uri="{BB962C8B-B14F-4D97-AF65-F5344CB8AC3E}">
        <p14:creationId xmlns:p14="http://schemas.microsoft.com/office/powerpoint/2010/main" val="7938973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5DBB9-C5E3-88B3-6DE0-30673775245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E8AB0DB-8F14-971A-1293-B38FE35B1CA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1502A18-4ECE-A6A8-49A2-978C5183C27E}"/>
              </a:ext>
            </a:extLst>
          </p:cNvPr>
          <p:cNvSpPr txBox="1"/>
          <p:nvPr/>
        </p:nvSpPr>
        <p:spPr>
          <a:xfrm>
            <a:off x="384357" y="368706"/>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Student Support and Wellbeing</a:t>
            </a:r>
          </a:p>
        </p:txBody>
      </p:sp>
      <p:sp>
        <p:nvSpPr>
          <p:cNvPr id="8" name="TextBox 7">
            <a:extLst>
              <a:ext uri="{FF2B5EF4-FFF2-40B4-BE49-F238E27FC236}">
                <a16:creationId xmlns:a16="http://schemas.microsoft.com/office/drawing/2014/main" id="{0FF66A33-7354-9423-FD11-7B971F987105}"/>
              </a:ext>
            </a:extLst>
          </p:cNvPr>
          <p:cNvSpPr txBox="1"/>
          <p:nvPr/>
        </p:nvSpPr>
        <p:spPr>
          <a:xfrm>
            <a:off x="384357" y="1597729"/>
            <a:ext cx="5564372" cy="3662541"/>
          </a:xfrm>
          <a:prstGeom prst="rect">
            <a:avLst/>
          </a:prstGeom>
          <a:noFill/>
        </p:spPr>
        <p:txBody>
          <a:bodyPr wrap="square" rtlCol="0">
            <a:spAutoFit/>
          </a:bodyPr>
          <a:lstStyle/>
          <a:p>
            <a:pPr marL="571500" indent="-571500">
              <a:buFont typeface="Wingdings" panose="05000000000000000000" pitchFamily="2" charset="2"/>
              <a:buChar char="ü"/>
            </a:pPr>
            <a:r>
              <a:rPr lang="en-GB" sz="2800" b="1" dirty="0">
                <a:solidFill>
                  <a:schemeClr val="accent6"/>
                </a:solidFill>
                <a:latin typeface="Raleway" pitchFamily="2" charset="0"/>
              </a:rPr>
              <a:t>Wellbeing Support</a:t>
            </a:r>
          </a:p>
          <a:p>
            <a:pPr marL="571500" indent="-571500">
              <a:buFont typeface="Wingdings" panose="05000000000000000000" pitchFamily="2" charset="2"/>
              <a:buChar char="ü"/>
            </a:pPr>
            <a:r>
              <a:rPr lang="en-GB" sz="2800" b="1" dirty="0">
                <a:solidFill>
                  <a:schemeClr val="accent6"/>
                </a:solidFill>
                <a:latin typeface="Raleway" pitchFamily="2" charset="0"/>
              </a:rPr>
              <a:t>Money Support</a:t>
            </a:r>
          </a:p>
          <a:p>
            <a:pPr marL="571500" indent="-571500">
              <a:buFont typeface="Wingdings" panose="05000000000000000000" pitchFamily="2" charset="2"/>
              <a:buChar char="ü"/>
            </a:pPr>
            <a:r>
              <a:rPr lang="en-GB" sz="2800" b="1" dirty="0">
                <a:solidFill>
                  <a:schemeClr val="accent6"/>
                </a:solidFill>
                <a:latin typeface="Raleway" pitchFamily="2" charset="0"/>
              </a:rPr>
              <a:t>Library &amp; Learning Resources</a:t>
            </a:r>
          </a:p>
          <a:p>
            <a:pPr marL="571500" indent="-571500">
              <a:buFont typeface="Wingdings" panose="05000000000000000000" pitchFamily="2" charset="2"/>
              <a:buChar char="ü"/>
            </a:pPr>
            <a:r>
              <a:rPr lang="en-GB" sz="2800" b="1" dirty="0">
                <a:solidFill>
                  <a:schemeClr val="accent6"/>
                </a:solidFill>
                <a:latin typeface="Raleway" pitchFamily="2" charset="0"/>
              </a:rPr>
              <a:t>Learning Support</a:t>
            </a:r>
          </a:p>
          <a:p>
            <a:pPr marL="571500" indent="-571500">
              <a:buFont typeface="Wingdings" panose="05000000000000000000" pitchFamily="2" charset="2"/>
              <a:buChar char="ü"/>
            </a:pPr>
            <a:r>
              <a:rPr lang="en-GB" sz="2800" b="1" dirty="0">
                <a:solidFill>
                  <a:schemeClr val="accent6"/>
                </a:solidFill>
                <a:latin typeface="Raleway" pitchFamily="2" charset="0"/>
              </a:rPr>
              <a:t>Disability Support</a:t>
            </a:r>
          </a:p>
          <a:p>
            <a:pPr marL="571500" indent="-571500">
              <a:buFont typeface="Wingdings" panose="05000000000000000000" pitchFamily="2" charset="2"/>
              <a:buChar char="ü"/>
            </a:pPr>
            <a:r>
              <a:rPr lang="en-GB" sz="2800" b="1" dirty="0">
                <a:solidFill>
                  <a:schemeClr val="accent6"/>
                </a:solidFill>
                <a:latin typeface="Raleway" pitchFamily="2" charset="0"/>
              </a:rPr>
              <a:t>Student Hwb</a:t>
            </a:r>
          </a:p>
          <a:p>
            <a:pPr marL="571500" indent="-571500">
              <a:buFont typeface="Wingdings" panose="05000000000000000000" pitchFamily="2" charset="2"/>
              <a:buChar char="ü"/>
            </a:pPr>
            <a:r>
              <a:rPr lang="en-GB" sz="2800" b="1" dirty="0">
                <a:solidFill>
                  <a:schemeClr val="accent6"/>
                </a:solidFill>
                <a:latin typeface="Raleway" pitchFamily="2" charset="0"/>
              </a:rPr>
              <a:t>Careers Service</a:t>
            </a:r>
            <a:endParaRPr lang="en-GB" sz="3600" b="1" dirty="0">
              <a:solidFill>
                <a:schemeClr val="accent6"/>
              </a:solidFill>
              <a:latin typeface="Raleway" pitchFamily="2" charset="0"/>
            </a:endParaRPr>
          </a:p>
        </p:txBody>
      </p:sp>
      <p:sp>
        <p:nvSpPr>
          <p:cNvPr id="2" name="TextBox 1">
            <a:extLst>
              <a:ext uri="{FF2B5EF4-FFF2-40B4-BE49-F238E27FC236}">
                <a16:creationId xmlns:a16="http://schemas.microsoft.com/office/drawing/2014/main" id="{EBBB5C66-E744-3667-A9BA-15F724C2C94E}"/>
              </a:ext>
            </a:extLst>
          </p:cNvPr>
          <p:cNvSpPr txBox="1"/>
          <p:nvPr/>
        </p:nvSpPr>
        <p:spPr>
          <a:xfrm>
            <a:off x="6624084" y="1690577"/>
            <a:ext cx="4412511" cy="2246769"/>
          </a:xfrm>
          <a:prstGeom prst="rect">
            <a:avLst/>
          </a:prstGeom>
          <a:noFill/>
        </p:spPr>
        <p:txBody>
          <a:bodyPr wrap="square" rtlCol="0">
            <a:spAutoFit/>
          </a:bodyPr>
          <a:lstStyle/>
          <a:p>
            <a:pPr marL="285750" indent="-285750">
              <a:buFont typeface="Wingdings" panose="05000000000000000000" pitchFamily="2" charset="2"/>
              <a:buChar char="ü"/>
            </a:pPr>
            <a:r>
              <a:rPr lang="en-GB" sz="2800" b="1" dirty="0">
                <a:solidFill>
                  <a:schemeClr val="accent6"/>
                </a:solidFill>
                <a:latin typeface="Raleway" pitchFamily="2" charset="0"/>
              </a:rPr>
              <a:t>Students Union</a:t>
            </a:r>
          </a:p>
          <a:p>
            <a:pPr marL="285750" indent="-285750">
              <a:buFont typeface="Wingdings" panose="05000000000000000000" pitchFamily="2" charset="2"/>
              <a:buChar char="ü"/>
            </a:pPr>
            <a:r>
              <a:rPr lang="en-GB" sz="2800" b="1" dirty="0">
                <a:solidFill>
                  <a:schemeClr val="accent6"/>
                </a:solidFill>
                <a:latin typeface="Raleway" pitchFamily="2" charset="0"/>
              </a:rPr>
              <a:t>Student Ambassadors</a:t>
            </a:r>
          </a:p>
          <a:p>
            <a:pPr marL="285750" indent="-285750">
              <a:buFont typeface="Wingdings" panose="05000000000000000000" pitchFamily="2" charset="2"/>
              <a:buChar char="ü"/>
            </a:pPr>
            <a:r>
              <a:rPr lang="en-GB" sz="2800" b="1" dirty="0">
                <a:solidFill>
                  <a:schemeClr val="accent6"/>
                </a:solidFill>
                <a:latin typeface="Raleway" pitchFamily="2" charset="0"/>
              </a:rPr>
              <a:t>Faith &amp; Spirituality</a:t>
            </a:r>
          </a:p>
          <a:p>
            <a:pPr marL="285750" indent="-285750">
              <a:buFont typeface="Wingdings" panose="05000000000000000000" pitchFamily="2" charset="2"/>
              <a:buChar char="ü"/>
            </a:pPr>
            <a:r>
              <a:rPr lang="en-GB" sz="2800" b="1" dirty="0">
                <a:solidFill>
                  <a:schemeClr val="accent6"/>
                </a:solidFill>
                <a:latin typeface="Raleway" pitchFamily="2" charset="0"/>
              </a:rPr>
              <a:t>Reporting to the University</a:t>
            </a:r>
          </a:p>
        </p:txBody>
      </p:sp>
      <p:sp>
        <p:nvSpPr>
          <p:cNvPr id="5" name="TextBox 4">
            <a:extLst>
              <a:ext uri="{FF2B5EF4-FFF2-40B4-BE49-F238E27FC236}">
                <a16:creationId xmlns:a16="http://schemas.microsoft.com/office/drawing/2014/main" id="{A9A728D6-BBDC-EB53-60CF-E57D5F0BAAB3}"/>
              </a:ext>
            </a:extLst>
          </p:cNvPr>
          <p:cNvSpPr txBox="1"/>
          <p:nvPr/>
        </p:nvSpPr>
        <p:spPr>
          <a:xfrm>
            <a:off x="5462477" y="4611976"/>
            <a:ext cx="6097772" cy="707886"/>
          </a:xfrm>
          <a:prstGeom prst="rect">
            <a:avLst/>
          </a:prstGeom>
          <a:noFill/>
        </p:spPr>
        <p:txBody>
          <a:bodyPr wrap="square">
            <a:spAutoFit/>
          </a:bodyPr>
          <a:lstStyle/>
          <a:p>
            <a:r>
              <a:rPr lang="en-GB" sz="2000" dirty="0">
                <a:latin typeface="Raleway" pitchFamily="2" charset="0"/>
                <a:hlinkClick r:id="rId3"/>
              </a:rPr>
              <a:t>Student Support and Wellbeing | University of Wales Trinity Saint David</a:t>
            </a:r>
            <a:endParaRPr lang="en-GB" sz="2000" dirty="0">
              <a:latin typeface="Raleway" pitchFamily="2" charset="0"/>
            </a:endParaRPr>
          </a:p>
        </p:txBody>
      </p:sp>
    </p:spTree>
    <p:extLst>
      <p:ext uri="{BB962C8B-B14F-4D97-AF65-F5344CB8AC3E}">
        <p14:creationId xmlns:p14="http://schemas.microsoft.com/office/powerpoint/2010/main" val="30144032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095F71-1E35-A4D5-4B86-3C09F6E6030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4C082E8-B80A-060B-98F6-6C3EB11467A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E538598-9872-1411-17DF-C60CFCCFA62B}"/>
              </a:ext>
            </a:extLst>
          </p:cNvPr>
          <p:cNvSpPr txBox="1"/>
          <p:nvPr/>
        </p:nvSpPr>
        <p:spPr>
          <a:xfrm>
            <a:off x="384357" y="368706"/>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Important dates</a:t>
            </a:r>
          </a:p>
        </p:txBody>
      </p:sp>
      <p:sp>
        <p:nvSpPr>
          <p:cNvPr id="8" name="TextBox 7">
            <a:extLst>
              <a:ext uri="{FF2B5EF4-FFF2-40B4-BE49-F238E27FC236}">
                <a16:creationId xmlns:a16="http://schemas.microsoft.com/office/drawing/2014/main" id="{A9266950-F06F-79A2-E531-6F73A1E689DE}"/>
              </a:ext>
            </a:extLst>
          </p:cNvPr>
          <p:cNvSpPr txBox="1"/>
          <p:nvPr/>
        </p:nvSpPr>
        <p:spPr>
          <a:xfrm>
            <a:off x="384357" y="1338620"/>
            <a:ext cx="5564372" cy="4524315"/>
          </a:xfrm>
          <a:prstGeom prst="rect">
            <a:avLst/>
          </a:prstGeom>
          <a:noFill/>
        </p:spPr>
        <p:txBody>
          <a:bodyPr wrap="square" rtlCol="0">
            <a:spAutoFit/>
          </a:bodyPr>
          <a:lstStyle/>
          <a:p>
            <a:r>
              <a:rPr lang="en-GB" sz="3600" b="1" dirty="0">
                <a:solidFill>
                  <a:schemeClr val="accent6"/>
                </a:solidFill>
                <a:latin typeface="Raleway" pitchFamily="2" charset="0"/>
              </a:rPr>
              <a:t>No classes:</a:t>
            </a:r>
          </a:p>
          <a:p>
            <a:endParaRPr lang="en-GB" sz="3600" b="1" dirty="0">
              <a:solidFill>
                <a:schemeClr val="accent6"/>
              </a:solidFill>
              <a:latin typeface="Raleway" pitchFamily="2" charset="0"/>
            </a:endParaRPr>
          </a:p>
          <a:p>
            <a:r>
              <a:rPr lang="en-GB" sz="3600" b="1" dirty="0">
                <a:solidFill>
                  <a:schemeClr val="accent6"/>
                </a:solidFill>
                <a:latin typeface="Raleway" pitchFamily="2" charset="0"/>
              </a:rPr>
              <a:t>Reading Week: w/c 26/10</a:t>
            </a:r>
          </a:p>
          <a:p>
            <a:endParaRPr lang="en-GB" sz="3600" b="1" dirty="0">
              <a:solidFill>
                <a:schemeClr val="accent6"/>
              </a:solidFill>
              <a:latin typeface="Raleway" pitchFamily="2" charset="0"/>
            </a:endParaRPr>
          </a:p>
          <a:p>
            <a:r>
              <a:rPr lang="en-GB" sz="3600" b="1" dirty="0">
                <a:solidFill>
                  <a:schemeClr val="accent6"/>
                </a:solidFill>
                <a:latin typeface="Raleway" pitchFamily="2" charset="0"/>
              </a:rPr>
              <a:t>Christmas Break: w/c 14/12, 21/12, 28/12, 04/01</a:t>
            </a:r>
          </a:p>
        </p:txBody>
      </p:sp>
      <p:pic>
        <p:nvPicPr>
          <p:cNvPr id="10" name="Picture 9" descr="Coloured pins pinned on a calendar">
            <a:extLst>
              <a:ext uri="{FF2B5EF4-FFF2-40B4-BE49-F238E27FC236}">
                <a16:creationId xmlns:a16="http://schemas.microsoft.com/office/drawing/2014/main" id="{541F8FAF-86E4-D838-DC03-A4E0028BC1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5117" y="1763609"/>
            <a:ext cx="4994233" cy="3330781"/>
          </a:xfrm>
          <a:prstGeom prst="rect">
            <a:avLst/>
          </a:prstGeom>
        </p:spPr>
      </p:pic>
    </p:spTree>
    <p:extLst>
      <p:ext uri="{BB962C8B-B14F-4D97-AF65-F5344CB8AC3E}">
        <p14:creationId xmlns:p14="http://schemas.microsoft.com/office/powerpoint/2010/main" val="5067925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4B018-F14B-4EBD-8093-86C33573878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63BB41F-115E-B11A-B22A-F94605A4324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431FFAD9-E893-787A-D131-0B162B0E2F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B743FB4D-CFDD-03B3-3716-4BC7DB93FB2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A8892569-A9A8-F1D3-F8DF-F624BF4DB5CC}"/>
              </a:ext>
            </a:extLst>
          </p:cNvPr>
          <p:cNvSpPr txBox="1"/>
          <p:nvPr/>
        </p:nvSpPr>
        <p:spPr>
          <a:xfrm>
            <a:off x="382772" y="2921167"/>
            <a:ext cx="6783478" cy="1015663"/>
          </a:xfrm>
          <a:prstGeom prst="rect">
            <a:avLst/>
          </a:prstGeom>
          <a:noFill/>
        </p:spPr>
        <p:txBody>
          <a:bodyPr wrap="square" rtlCol="0">
            <a:spAutoFit/>
          </a:bodyPr>
          <a:lstStyle/>
          <a:p>
            <a:r>
              <a:rPr lang="en-GB" sz="6000" dirty="0">
                <a:latin typeface="Raleway" pitchFamily="2" charset="0"/>
              </a:rPr>
              <a:t>Content Overview</a:t>
            </a:r>
          </a:p>
        </p:txBody>
      </p:sp>
    </p:spTree>
    <p:extLst>
      <p:ext uri="{BB962C8B-B14F-4D97-AF65-F5344CB8AC3E}">
        <p14:creationId xmlns:p14="http://schemas.microsoft.com/office/powerpoint/2010/main" val="411527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E7B88-32BE-8EB7-51A8-D6FF9C4627F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AAB7460-F6E6-E047-40E0-102D838F7F2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026F0301-0E61-D4DD-EA9D-8A2DC0EDAED5}"/>
              </a:ext>
            </a:extLst>
          </p:cNvPr>
          <p:cNvSpPr txBox="1"/>
          <p:nvPr/>
        </p:nvSpPr>
        <p:spPr>
          <a:xfrm>
            <a:off x="545804" y="582067"/>
            <a:ext cx="11100391" cy="5693866"/>
          </a:xfrm>
          <a:prstGeom prst="rect">
            <a:avLst/>
          </a:prstGeom>
          <a:noFill/>
        </p:spPr>
        <p:txBody>
          <a:bodyPr wrap="square" rtlCol="0">
            <a:spAutoFit/>
          </a:bodyPr>
          <a:lstStyle/>
          <a:p>
            <a:pPr marL="285750" indent="-285750">
              <a:buFont typeface="Arial" panose="020B0604020202020204" pitchFamily="34" charset="0"/>
              <a:buChar char="•"/>
            </a:pPr>
            <a:r>
              <a:rPr lang="en-GB" sz="2800" b="1" dirty="0">
                <a:solidFill>
                  <a:schemeClr val="accent6"/>
                </a:solidFill>
                <a:latin typeface="Raleway" pitchFamily="2" charset="0"/>
              </a:rPr>
              <a:t>Week 1:</a:t>
            </a:r>
            <a:r>
              <a:rPr lang="en-GB" sz="2800" dirty="0">
                <a:solidFill>
                  <a:schemeClr val="accent6"/>
                </a:solidFill>
                <a:latin typeface="Raleway" pitchFamily="2" charset="0"/>
              </a:rPr>
              <a:t> </a:t>
            </a:r>
            <a:r>
              <a:rPr lang="en-GB" sz="2800" dirty="0">
                <a:latin typeface="Raleway" pitchFamily="2" charset="0"/>
              </a:rPr>
              <a:t>Introduction to module.</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2:</a:t>
            </a:r>
            <a:r>
              <a:rPr lang="en-GB" sz="2800" dirty="0">
                <a:latin typeface="Raleway" pitchFamily="2" charset="0"/>
              </a:rPr>
              <a:t> Front of House &amp; Back of House structures. What is management &amp; leadership? Management techniques.</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3: </a:t>
            </a:r>
            <a:r>
              <a:rPr lang="en-GB" sz="2800" dirty="0">
                <a:latin typeface="Raleway" pitchFamily="2" charset="0"/>
              </a:rPr>
              <a:t>Your place in the market. Team roles &amp; the effective management of diverse teams.</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4: </a:t>
            </a:r>
            <a:r>
              <a:rPr lang="en-GB" sz="2800" dirty="0">
                <a:latin typeface="Raleway" pitchFamily="2" charset="0"/>
              </a:rPr>
              <a:t>Assignment workshop. Digital Skills &amp; Academic Misconduct.</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5: </a:t>
            </a:r>
            <a:r>
              <a:rPr lang="en-GB" sz="2800" dirty="0">
                <a:latin typeface="Raleway" pitchFamily="2" charset="0"/>
              </a:rPr>
              <a:t>Field Trip – TBC.</a:t>
            </a:r>
          </a:p>
          <a:p>
            <a:endParaRPr lang="en-GB" sz="2800" dirty="0"/>
          </a:p>
        </p:txBody>
      </p:sp>
    </p:spTree>
    <p:extLst>
      <p:ext uri="{BB962C8B-B14F-4D97-AF65-F5344CB8AC3E}">
        <p14:creationId xmlns:p14="http://schemas.microsoft.com/office/powerpoint/2010/main" val="8875716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5FBAB-4505-DB06-AE84-32F5C90000B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525A520-D5C4-91AA-7AD0-E1971CB7718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5912A457-047C-BC88-457C-879609CAA235}"/>
              </a:ext>
            </a:extLst>
          </p:cNvPr>
          <p:cNvSpPr txBox="1"/>
          <p:nvPr/>
        </p:nvSpPr>
        <p:spPr>
          <a:xfrm>
            <a:off x="545804" y="797510"/>
            <a:ext cx="11100391" cy="5262979"/>
          </a:xfrm>
          <a:prstGeom prst="rect">
            <a:avLst/>
          </a:prstGeom>
          <a:noFill/>
        </p:spPr>
        <p:txBody>
          <a:bodyPr wrap="square" rtlCol="0">
            <a:spAutoFit/>
          </a:bodyPr>
          <a:lstStyle/>
          <a:p>
            <a:pPr marL="285750" indent="-285750">
              <a:buFont typeface="Arial" panose="020B0604020202020204" pitchFamily="34" charset="0"/>
              <a:buChar char="•"/>
            </a:pPr>
            <a:r>
              <a:rPr lang="en-GB" sz="2800" b="1" dirty="0">
                <a:solidFill>
                  <a:schemeClr val="accent6"/>
                </a:solidFill>
                <a:latin typeface="Raleway" pitchFamily="2" charset="0"/>
              </a:rPr>
              <a:t>Week 6: </a:t>
            </a:r>
            <a:r>
              <a:rPr lang="en-GB" sz="2800" dirty="0">
                <a:latin typeface="Raleway" pitchFamily="2" charset="0"/>
              </a:rPr>
              <a:t>Operational tasks &amp; successful management. Allocating &amp; supervising tasks, identifying team member strengths by getting to know your team (talent management).</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7: </a:t>
            </a:r>
            <a:r>
              <a:rPr lang="en-GB" sz="2800" dirty="0">
                <a:latin typeface="Raleway" pitchFamily="2" charset="0"/>
              </a:rPr>
              <a:t>Quality Management: SOPs. Quality standards. Health &amp; Safety – the importance of implementing &amp; ensuring consistency.</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8: </a:t>
            </a:r>
            <a:r>
              <a:rPr lang="en-GB" sz="2800" dirty="0">
                <a:latin typeface="Raleway" pitchFamily="2" charset="0"/>
              </a:rPr>
              <a:t>Marketing techniques: Introduction to marketing. How to meet needs and deliver wants. How to inspire &amp; empower your team.</a:t>
            </a:r>
          </a:p>
          <a:p>
            <a:endParaRPr lang="en-GB" sz="2800" dirty="0">
              <a:latin typeface="Raleway" pitchFamily="2" charset="0"/>
            </a:endParaRPr>
          </a:p>
        </p:txBody>
      </p:sp>
    </p:spTree>
    <p:extLst>
      <p:ext uri="{BB962C8B-B14F-4D97-AF65-F5344CB8AC3E}">
        <p14:creationId xmlns:p14="http://schemas.microsoft.com/office/powerpoint/2010/main" val="11458473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83B53-9304-FAE6-DF03-75B9396C3AC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EAF724A-E559-2836-2CC9-27078BD5E53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1A477F57-CCDA-31E3-A6DF-1B51EDB90D65}"/>
              </a:ext>
            </a:extLst>
          </p:cNvPr>
          <p:cNvSpPr txBox="1"/>
          <p:nvPr/>
        </p:nvSpPr>
        <p:spPr>
          <a:xfrm>
            <a:off x="545804" y="1443841"/>
            <a:ext cx="11100391" cy="3970318"/>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chemeClr val="accent6"/>
                </a:solidFill>
                <a:latin typeface="Raleway" pitchFamily="2" charset="0"/>
              </a:rPr>
              <a:t>Week 9: </a:t>
            </a:r>
            <a:r>
              <a:rPr lang="en-GB" sz="2800" dirty="0">
                <a:latin typeface="Raleway" pitchFamily="2" charset="0"/>
              </a:rPr>
              <a:t>Communication. Conflict management. Effective communication across departments and from the top down.</a:t>
            </a:r>
          </a:p>
          <a:p>
            <a:pPr marL="457200" indent="-457200">
              <a:buFont typeface="Arial" panose="020B0604020202020204" pitchFamily="34" charset="0"/>
              <a:buChar char="•"/>
            </a:pPr>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10: </a:t>
            </a:r>
            <a:r>
              <a:rPr lang="en-GB" sz="2800" dirty="0">
                <a:latin typeface="Raleway" pitchFamily="2" charset="0"/>
              </a:rPr>
              <a:t>Organisational culture. Cultural elements &amp; Cultural leadership.</a:t>
            </a:r>
          </a:p>
          <a:p>
            <a:pPr marL="457200" indent="-457200">
              <a:buFont typeface="Arial" panose="020B0604020202020204" pitchFamily="34" charset="0"/>
              <a:buChar char="•"/>
            </a:pPr>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11: </a:t>
            </a:r>
            <a:r>
              <a:rPr lang="en-GB" sz="2800" dirty="0">
                <a:latin typeface="Raleway" pitchFamily="2" charset="0"/>
              </a:rPr>
              <a:t>Assignment workshop.</a:t>
            </a:r>
          </a:p>
          <a:p>
            <a:pPr marL="457200" indent="-457200">
              <a:buFont typeface="Arial" panose="020B0604020202020204" pitchFamily="34" charset="0"/>
              <a:buChar char="•"/>
            </a:pPr>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12: </a:t>
            </a:r>
            <a:r>
              <a:rPr lang="en-GB" sz="2800" dirty="0">
                <a:latin typeface="Raleway" pitchFamily="2" charset="0"/>
              </a:rPr>
              <a:t>Module feedback &amp; wrap up session.</a:t>
            </a:r>
          </a:p>
        </p:txBody>
      </p:sp>
    </p:spTree>
    <p:extLst>
      <p:ext uri="{BB962C8B-B14F-4D97-AF65-F5344CB8AC3E}">
        <p14:creationId xmlns:p14="http://schemas.microsoft.com/office/powerpoint/2010/main" val="1151976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F7BB0-7C2F-3E81-0896-EDBB44A8563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9EC3648-081F-BEC5-739F-FEA51CDDF79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8A136314-6DE2-F51E-0FE5-37428A85E3D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2C358C2D-A3B6-BD2F-054B-5626E654449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EC9502D1-4EF5-4518-416E-C733184CD142}"/>
              </a:ext>
            </a:extLst>
          </p:cNvPr>
          <p:cNvSpPr txBox="1"/>
          <p:nvPr/>
        </p:nvSpPr>
        <p:spPr>
          <a:xfrm>
            <a:off x="370740" y="2459503"/>
            <a:ext cx="6783478" cy="1938992"/>
          </a:xfrm>
          <a:prstGeom prst="rect">
            <a:avLst/>
          </a:prstGeom>
          <a:noFill/>
        </p:spPr>
        <p:txBody>
          <a:bodyPr wrap="square" rtlCol="0">
            <a:spAutoFit/>
          </a:bodyPr>
          <a:lstStyle/>
          <a:p>
            <a:r>
              <a:rPr lang="en-GB" sz="6000" dirty="0">
                <a:latin typeface="Raleway" pitchFamily="2" charset="0"/>
              </a:rPr>
              <a:t>Introduction of key terms</a:t>
            </a:r>
          </a:p>
        </p:txBody>
      </p:sp>
    </p:spTree>
    <p:extLst>
      <p:ext uri="{BB962C8B-B14F-4D97-AF65-F5344CB8AC3E}">
        <p14:creationId xmlns:p14="http://schemas.microsoft.com/office/powerpoint/2010/main" val="414621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FEE7C-CF92-D5F5-9570-AF9B79A280D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A593AAF-4CD6-0E6E-297F-1E46D3721E9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20D482DB-FFCE-8E3E-06EC-A4D6D5ADB69E}"/>
              </a:ext>
            </a:extLst>
          </p:cNvPr>
          <p:cNvSpPr txBox="1"/>
          <p:nvPr/>
        </p:nvSpPr>
        <p:spPr>
          <a:xfrm>
            <a:off x="300789" y="397042"/>
            <a:ext cx="5927312" cy="5539978"/>
          </a:xfrm>
          <a:prstGeom prst="rect">
            <a:avLst/>
          </a:prstGeom>
          <a:noFill/>
        </p:spPr>
        <p:txBody>
          <a:bodyPr wrap="square" rtlCol="0">
            <a:spAutoFit/>
          </a:bodyPr>
          <a:lstStyle/>
          <a:p>
            <a:pPr marL="285750" indent="-285750">
              <a:buFont typeface="Wingdings" panose="05000000000000000000" pitchFamily="2" charset="2"/>
              <a:buChar char="q"/>
            </a:pPr>
            <a:r>
              <a:rPr lang="en-GB" sz="2800" dirty="0">
                <a:latin typeface="Raleway" pitchFamily="2" charset="0"/>
              </a:rPr>
              <a:t>Full-service operations vs Limited-service operations</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Back of House (BOH)</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Front of House (FOH)</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Kitchen Brigade</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Management styles: Autocratic/Democratic/Laissez-Faire</a:t>
            </a:r>
          </a:p>
          <a:p>
            <a:endParaRPr lang="en-GB" dirty="0">
              <a:latin typeface="Raleway" pitchFamily="2" charset="0"/>
            </a:endParaRPr>
          </a:p>
        </p:txBody>
      </p:sp>
      <p:sp>
        <p:nvSpPr>
          <p:cNvPr id="3" name="TextBox 2">
            <a:extLst>
              <a:ext uri="{FF2B5EF4-FFF2-40B4-BE49-F238E27FC236}">
                <a16:creationId xmlns:a16="http://schemas.microsoft.com/office/drawing/2014/main" id="{3242113E-D30D-B4DD-DEE3-93A81651A301}"/>
              </a:ext>
            </a:extLst>
          </p:cNvPr>
          <p:cNvSpPr txBox="1"/>
          <p:nvPr/>
        </p:nvSpPr>
        <p:spPr>
          <a:xfrm>
            <a:off x="7126706" y="397042"/>
            <a:ext cx="4764505" cy="4401205"/>
          </a:xfrm>
          <a:prstGeom prst="rect">
            <a:avLst/>
          </a:prstGeom>
          <a:noFill/>
        </p:spPr>
        <p:txBody>
          <a:bodyPr wrap="square" rtlCol="0">
            <a:spAutoFit/>
          </a:bodyPr>
          <a:lstStyle/>
          <a:p>
            <a:pPr marL="285750" indent="-285750">
              <a:buFont typeface="Wingdings" panose="05000000000000000000" pitchFamily="2" charset="2"/>
              <a:buChar char="q"/>
            </a:pPr>
            <a:r>
              <a:rPr lang="en-GB" sz="2800" dirty="0">
                <a:latin typeface="Raleway" pitchFamily="2" charset="0"/>
              </a:rPr>
              <a:t>Leadership vs Management</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Talent Management</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SOPs</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Conflict Management</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Organisational Culture</a:t>
            </a:r>
          </a:p>
        </p:txBody>
      </p:sp>
    </p:spTree>
    <p:extLst>
      <p:ext uri="{BB962C8B-B14F-4D97-AF65-F5344CB8AC3E}">
        <p14:creationId xmlns:p14="http://schemas.microsoft.com/office/powerpoint/2010/main" val="38047920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3DFD0-2BB7-DF04-5E34-2C90861143E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7F65277-FA0B-C350-DED1-199026A7503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338F53A0-9D09-EE28-3A96-742795227A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02595014-429C-2778-C91D-C449D45368F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9D299B63-36C6-DAA3-09B9-C581436C0161}"/>
              </a:ext>
            </a:extLst>
          </p:cNvPr>
          <p:cNvSpPr txBox="1"/>
          <p:nvPr/>
        </p:nvSpPr>
        <p:spPr>
          <a:xfrm>
            <a:off x="1101728" y="2476619"/>
            <a:ext cx="6783478" cy="1015663"/>
          </a:xfrm>
          <a:prstGeom prst="rect">
            <a:avLst/>
          </a:prstGeom>
          <a:noFill/>
        </p:spPr>
        <p:txBody>
          <a:bodyPr wrap="square" rtlCol="0">
            <a:spAutoFit/>
          </a:bodyPr>
          <a:lstStyle/>
          <a:p>
            <a:r>
              <a:rPr lang="en-GB" sz="6000" dirty="0">
                <a:latin typeface="Raleway" pitchFamily="2" charset="0"/>
              </a:rPr>
              <a:t>Activity</a:t>
            </a:r>
          </a:p>
        </p:txBody>
      </p:sp>
    </p:spTree>
    <p:extLst>
      <p:ext uri="{BB962C8B-B14F-4D97-AF65-F5344CB8AC3E}">
        <p14:creationId xmlns:p14="http://schemas.microsoft.com/office/powerpoint/2010/main" val="19816782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FE451-8130-EEF0-EDA3-99AA99D5F1E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52CFD8D-9299-7C25-BF30-3B7DBF3E0BA2}"/>
              </a:ext>
            </a:extLst>
          </p:cNvPr>
          <p:cNvSpPr txBox="1"/>
          <p:nvPr/>
        </p:nvSpPr>
        <p:spPr>
          <a:xfrm>
            <a:off x="347470" y="249887"/>
            <a:ext cx="1149705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dirty="0">
                <a:solidFill>
                  <a:prstClr val="black"/>
                </a:solidFill>
                <a:latin typeface="Raleway" pitchFamily="2" charset="0"/>
                <a:cs typeface="Arial" panose="020B0604020202020204" pitchFamily="34" charset="0"/>
              </a:rPr>
              <a:t>Perspectives on management – Agree or Disagree?</a:t>
            </a:r>
            <a:endParaRPr kumimoji="0" lang="en-GB" sz="36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C2153303-E06A-B3ED-59EA-DB9CD785B24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8868EA1-5D70-FEE8-7A9B-10E1B6CB7224}"/>
              </a:ext>
            </a:extLst>
          </p:cNvPr>
          <p:cNvSpPr txBox="1"/>
          <p:nvPr/>
        </p:nvSpPr>
        <p:spPr>
          <a:xfrm>
            <a:off x="1050590" y="1228397"/>
            <a:ext cx="10090818" cy="440120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The customer always comes first.</a:t>
            </a:r>
          </a:p>
          <a:p>
            <a:pPr marR="0" lvl="0" algn="l" defTabSz="914400" rtl="0" eaLnBrk="1" fontAlgn="auto" latinLnBrk="0" hangingPunct="1">
              <a:lnSpc>
                <a:spcPct val="100000"/>
              </a:lnSpc>
              <a:spcBef>
                <a:spcPts val="0"/>
              </a:spcBef>
              <a:spcAft>
                <a:spcPts val="0"/>
              </a:spcAft>
              <a:buClrTx/>
              <a:buSzTx/>
              <a:tabLst/>
              <a:defRPr/>
            </a:pPr>
            <a:endParaRPr lang="en-GB" sz="28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The best managers never make mistakes.</a:t>
            </a:r>
          </a:p>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Managing people is harder than managing operations.</a:t>
            </a:r>
          </a:p>
          <a:p>
            <a:pPr marR="0" lvl="0" algn="l" defTabSz="914400" rtl="0" eaLnBrk="1" fontAlgn="auto" latinLnBrk="0" hangingPunct="1">
              <a:lnSpc>
                <a:spcPct val="100000"/>
              </a:lnSpc>
              <a:spcBef>
                <a:spcPts val="0"/>
              </a:spcBef>
              <a:spcAft>
                <a:spcPts val="0"/>
              </a:spcAft>
              <a:buClrTx/>
              <a:buSzTx/>
              <a:tabLst/>
              <a:defRPr/>
            </a:pPr>
            <a:endParaRPr lang="en-GB" sz="28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Leadership and management are </a:t>
            </a:r>
            <a:r>
              <a:rPr lang="en-GB" sz="2800" dirty="0">
                <a:solidFill>
                  <a:prstClr val="black"/>
                </a:solidFill>
                <a:latin typeface="Raleway" pitchFamily="2" charset="0"/>
              </a:rPr>
              <a:t>the same thing.</a:t>
            </a:r>
          </a:p>
          <a:p>
            <a:pPr marR="0" lvl="0" algn="l" defTabSz="914400" rtl="0" eaLnBrk="1" fontAlgn="auto" latinLnBrk="0" hangingPunct="1">
              <a:lnSpc>
                <a:spcPct val="100000"/>
              </a:lnSpc>
              <a:spcBef>
                <a:spcPts val="0"/>
              </a:spcBef>
              <a:spcAft>
                <a:spcPts val="0"/>
              </a:spcAft>
              <a:buClrTx/>
              <a:buSzTx/>
              <a:tabLst/>
              <a:defRPr/>
            </a:pPr>
            <a:endParaRPr lang="en-GB" sz="28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The most important role of a man</a:t>
            </a:r>
            <a:r>
              <a:rPr lang="en-GB" sz="2800" dirty="0">
                <a:solidFill>
                  <a:prstClr val="black"/>
                </a:solidFill>
                <a:latin typeface="Raleway" pitchFamily="2" charset="0"/>
              </a:rPr>
              <a:t>ager is making money for the business.</a:t>
            </a:r>
            <a:endParaRPr kumimoji="0" lang="en-GB" sz="2800" b="0" i="0" u="none" strike="noStrike" kern="1200" cap="none" spc="0" normalizeH="0" baseline="0" noProof="0" dirty="0">
              <a:ln>
                <a:noFill/>
              </a:ln>
              <a:solidFill>
                <a:prstClr val="black"/>
              </a:solidFill>
              <a:effectLst/>
              <a:uLnTx/>
              <a:uFillTx/>
              <a:latin typeface="Raleway" pitchFamily="2" charset="0"/>
            </a:endParaRPr>
          </a:p>
        </p:txBody>
      </p:sp>
    </p:spTree>
    <p:extLst>
      <p:ext uri="{BB962C8B-B14F-4D97-AF65-F5344CB8AC3E}">
        <p14:creationId xmlns:p14="http://schemas.microsoft.com/office/powerpoint/2010/main" val="11221562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F7A50-ED6E-2EAA-2488-76E409FDBB6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EEF6BFB-651F-7303-6DE8-4034FE356CEE}"/>
              </a:ext>
            </a:extLst>
          </p:cNvPr>
          <p:cNvSpPr txBox="1"/>
          <p:nvPr/>
        </p:nvSpPr>
        <p:spPr>
          <a:xfrm>
            <a:off x="234459" y="199136"/>
            <a:ext cx="11723081"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 – did we achieve them?</a:t>
            </a:r>
          </a:p>
        </p:txBody>
      </p:sp>
      <p:sp>
        <p:nvSpPr>
          <p:cNvPr id="4" name="TextBox 3">
            <a:extLst>
              <a:ext uri="{FF2B5EF4-FFF2-40B4-BE49-F238E27FC236}">
                <a16:creationId xmlns:a16="http://schemas.microsoft.com/office/drawing/2014/main" id="{4F9F694E-5EAD-8521-F470-967AEFF7BD3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A9FD258-1DAC-7DAE-4A22-1CE5CC92D1A1}"/>
              </a:ext>
            </a:extLst>
          </p:cNvPr>
          <p:cNvSpPr txBox="1"/>
          <p:nvPr/>
        </p:nvSpPr>
        <p:spPr>
          <a:xfrm>
            <a:off x="1050590" y="1246139"/>
            <a:ext cx="10090818" cy="4893647"/>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MO" sz="36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Introductions</a:t>
            </a:r>
          </a:p>
          <a:p>
            <a:pPr marR="0" lvl="0" algn="l" defTabSz="914400" rtl="0" eaLnBrk="1" fontAlgn="auto" latinLnBrk="0" hangingPunct="1">
              <a:lnSpc>
                <a:spcPct val="100000"/>
              </a:lnSpc>
              <a:spcBef>
                <a:spcPts val="0"/>
              </a:spcBef>
              <a:spcAft>
                <a:spcPts val="0"/>
              </a:spcAft>
              <a:buClrTx/>
              <a:buSzTx/>
              <a:tabLst/>
              <a:defRPr/>
            </a:pPr>
            <a:endParaRPr kumimoji="0" lang="en-US" altLang="zh-MO" sz="36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zh-MO" sz="3600" dirty="0">
                <a:solidFill>
                  <a:prstClr val="black"/>
                </a:solidFill>
                <a:latin typeface="Raleway" pitchFamily="2" charset="0"/>
                <a:ea typeface="新細明體" panose="02020500000000000000" pitchFamily="18" charset="-120"/>
              </a:rPr>
              <a:t>Module Overview &amp; content to be covered</a:t>
            </a:r>
          </a:p>
          <a:p>
            <a:pPr marR="0" lvl="0" algn="l" defTabSz="914400" rtl="0" eaLnBrk="1" fontAlgn="auto" latinLnBrk="0" hangingPunct="1">
              <a:lnSpc>
                <a:spcPct val="100000"/>
              </a:lnSpc>
              <a:spcBef>
                <a:spcPts val="0"/>
              </a:spcBef>
              <a:spcAft>
                <a:spcPts val="0"/>
              </a:spcAft>
              <a:buClrTx/>
              <a:buSzTx/>
              <a:tabLst/>
              <a:defRPr/>
            </a:pPr>
            <a:endParaRPr kumimoji="0" lang="en-US" altLang="zh-MO" sz="36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rPr>
              <a:t>Module Handbook &amp; Assessments</a:t>
            </a:r>
          </a:p>
          <a:p>
            <a:pPr marR="0" lvl="0" algn="l" defTabSz="914400" rtl="0" eaLnBrk="1" fontAlgn="auto" latinLnBrk="0" hangingPunct="1">
              <a:lnSpc>
                <a:spcPct val="100000"/>
              </a:lnSpc>
              <a:spcBef>
                <a:spcPts val="0"/>
              </a:spcBef>
              <a:spcAft>
                <a:spcPts val="0"/>
              </a:spcAft>
              <a:buClrTx/>
              <a:buSzTx/>
              <a:tabLst/>
              <a:defRPr/>
            </a:pPr>
            <a:endParaRPr kumimoji="0" lang="en-GB" sz="36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dirty="0">
                <a:solidFill>
                  <a:prstClr val="black"/>
                </a:solidFill>
                <a:latin typeface="Raleway" pitchFamily="2" charset="0"/>
                <a:ea typeface="ＭＳ Ｐゴシック" charset="0"/>
              </a:rPr>
              <a:t>Introduction of key terms: management styles, kitchen brigade etc.</a:t>
            </a:r>
            <a:endParaRPr kumimoji="0" lang="en-GB" sz="3600" b="0" i="0" u="none" strike="noStrike" kern="1200" cap="none" spc="0" normalizeH="0" baseline="0" noProof="0" dirty="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78428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26FB9-616B-FD07-CA20-F667263E196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645B7C8-98E7-5B46-B84B-78CCD357123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0A08F6AC-F1A8-02C0-826A-2FCC1048AD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3F2B07B7-2700-787A-1AEB-7114EDB3037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3481DA94-551A-D4D1-30BC-996ED4652C24}"/>
              </a:ext>
            </a:extLst>
          </p:cNvPr>
          <p:cNvSpPr txBox="1"/>
          <p:nvPr/>
        </p:nvSpPr>
        <p:spPr>
          <a:xfrm>
            <a:off x="370740" y="2459503"/>
            <a:ext cx="6783478" cy="1015663"/>
          </a:xfrm>
          <a:prstGeom prst="rect">
            <a:avLst/>
          </a:prstGeom>
          <a:noFill/>
        </p:spPr>
        <p:txBody>
          <a:bodyPr wrap="square" rtlCol="0">
            <a:spAutoFit/>
          </a:bodyPr>
          <a:lstStyle/>
          <a:p>
            <a:r>
              <a:rPr lang="en-GB" sz="6000" dirty="0">
                <a:latin typeface="Raleway" pitchFamily="2" charset="0"/>
              </a:rPr>
              <a:t>Any Questions?</a:t>
            </a:r>
          </a:p>
        </p:txBody>
      </p:sp>
    </p:spTree>
    <p:extLst>
      <p:ext uri="{BB962C8B-B14F-4D97-AF65-F5344CB8AC3E}">
        <p14:creationId xmlns:p14="http://schemas.microsoft.com/office/powerpoint/2010/main" val="1357380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2E6BB-20D5-6498-7CFB-DC678501ABF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D58C4C8-0B10-AB03-7895-6E1CADFD8E9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48AC07C7-72A7-DD2F-90A5-4814B59C864D}"/>
              </a:ext>
            </a:extLst>
          </p:cNvPr>
          <p:cNvSpPr txBox="1"/>
          <p:nvPr/>
        </p:nvSpPr>
        <p:spPr>
          <a:xfrm>
            <a:off x="150944" y="0"/>
            <a:ext cx="5669112" cy="6124754"/>
          </a:xfrm>
          <a:prstGeom prst="rect">
            <a:avLst/>
          </a:prstGeom>
          <a:noFill/>
        </p:spPr>
        <p:txBody>
          <a:bodyPr wrap="square" rtlCol="0">
            <a:spAutoFit/>
          </a:bodyPr>
          <a:lstStyle/>
          <a:p>
            <a:pPr marL="857250" indent="-857250">
              <a:buFont typeface="Wingdings" panose="05000000000000000000" pitchFamily="2" charset="2"/>
              <a:buChar char="Ø"/>
            </a:pPr>
            <a:r>
              <a:rPr lang="en-GB" sz="2800" dirty="0">
                <a:latin typeface="Raleway" pitchFamily="2" charset="0"/>
              </a:rPr>
              <a:t>Structure: BOH &amp; FOH (roles &amp; responsibilities)</a:t>
            </a:r>
          </a:p>
          <a:p>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Kitchen Brigade</a:t>
            </a:r>
          </a:p>
          <a:p>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What is Management &amp; Leadership?</a:t>
            </a:r>
          </a:p>
          <a:p>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Function of Management</a:t>
            </a:r>
          </a:p>
          <a:p>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5 Levels of Leadership</a:t>
            </a:r>
          </a:p>
          <a:p>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Styles of Management/leadership</a:t>
            </a:r>
          </a:p>
        </p:txBody>
      </p:sp>
      <p:pic>
        <p:nvPicPr>
          <p:cNvPr id="3" name="Picture 2">
            <a:extLst>
              <a:ext uri="{FF2B5EF4-FFF2-40B4-BE49-F238E27FC236}">
                <a16:creationId xmlns:a16="http://schemas.microsoft.com/office/drawing/2014/main" id="{A0440F56-ADDF-CC21-219D-43ECE5FBF3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271770"/>
            <a:ext cx="5400675" cy="3595307"/>
          </a:xfrm>
          <a:prstGeom prst="rect">
            <a:avLst/>
          </a:prstGeom>
        </p:spPr>
      </p:pic>
    </p:spTree>
    <p:extLst>
      <p:ext uri="{BB962C8B-B14F-4D97-AF65-F5344CB8AC3E}">
        <p14:creationId xmlns:p14="http://schemas.microsoft.com/office/powerpoint/2010/main" val="4587914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2531</Words>
  <Application>Microsoft Office PowerPoint</Application>
  <PresentationFormat>Widescreen</PresentationFormat>
  <Paragraphs>305</Paragraphs>
  <Slides>37</Slides>
  <Notes>32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37</vt:i4>
      </vt:variant>
    </vt:vector>
  </HeadingPairs>
  <TitlesOfParts>
    <vt:vector size="45" baseType="lpstr">
      <vt:lpstr>Arial</vt:lpstr>
      <vt:lpstr>Calibri</vt:lpstr>
      <vt:lpstr>Calibri Light</vt:lpstr>
      <vt:lpstr>Raleway</vt:lpstr>
      <vt:lpstr>Wingdings</vt:lpstr>
      <vt:lpstr>Title Slide 1</vt:lpstr>
      <vt:lpstr>Sub Title 1</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Jessica Newport</cp:lastModifiedBy>
  <cp:revision>47</cp:revision>
  <dcterms:created xsi:type="dcterms:W3CDTF">2022-09-15T13:13:50Z</dcterms:created>
  <dcterms:modified xsi:type="dcterms:W3CDTF">2026-09-07T14:37:59Z</dcterms:modified>
</cp:coreProperties>
</file>