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charts/chart1.xml" ContentType="application/vnd.openxmlformats-officedocument.drawingml.chart+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notesMasterIdLst>
    <p:notesMasterId r:id="rId13"/>
  </p:notesMaster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notesMaster" Target="notesMasters/notesMaster1.xml"/><Relationship Id="rId14" Type="http://schemas.openxmlformats.org/officeDocument/2006/relationships/presProps" Target="presProps.xml"/><Relationship Id="rId15" Type="http://schemas.openxmlformats.org/officeDocument/2006/relationships/viewProps" Target="viewProps.xml"/><Relationship Id="rId16" Type="http://schemas.openxmlformats.org/officeDocument/2006/relationships/theme" Target="theme/theme1.xml"/><Relationship Id="rId17" Type="http://schemas.openxmlformats.org/officeDocument/2006/relationships/tableStyles" Target="tableStyles.xml"/></Relationships>
</file>

<file path=ppt/charts/_rels/chart1.xml.rels><?xml version="1.0" encoding="UTF-8" standalone="yes"?><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c:date1904 val="0"/>
  <c:roundedCorners val="1"/>
  <c:chart>
    <c:autoTitleDeleted val="1"/>
    <c:plotArea>
      <c:layout/>
      <c:barChart>
        <c:barDir val="col"/>
        <c:grouping val="clustered"/>
        <c:varyColors val="0"/>
        <c:ser>
          <c:idx val="0"/>
          <c:order val="0"/>
          <c:tx>
            <c:strRef>
              <c:f>Sheet1!$B$1</c:f>
              <c:strCache>
                <c:ptCount val="1"/>
                <c:pt idx="0">
                  <c:v>Breached in last 12 months</c:v>
                </c:pt>
              </c:strCache>
            </c:strRef>
          </c:tx>
          <c:spPr>
            <a:solidFill>
              <a:srgbClr val="1351AA"/>
            </a:solidFill>
            <a:effectLst/>
          </c:spPr>
          <c:invertIfNegative val="0"/>
          <c:dLbls>
            <c:numFmt formatCode="#,##0" sourceLinked="0"/>
            <c:txPr>
              <a:bodyPr/>
              <a:lstStyle/>
              <a:p>
                <a:pPr>
                  <a:defRPr b="0" i="0" strike="noStrike" sz="1300" u="none">
                    <a:solidFill>
                      <a:srgbClr val="16213E"/>
                    </a:solidFill>
                    <a:latin typeface="Arial"/>
                  </a:defRPr>
                </a:pPr>
              </a:p>
            </c:txPr>
            <c:showLegendKey val="0"/>
            <c:showVal val="1"/>
            <c:showCatName val="0"/>
            <c:showSerName val="0"/>
            <c:showPercent val="0"/>
            <c:showBubbleSize val="0"/>
            <c:showLeaderLines val="0"/>
          </c:dLbls>
          <c:dPt>
            <c:idx val="0"/>
            <c:invertIfNegative val="0"/>
            <c:bubble3D val="0"/>
            <c:spPr>
              <a:solidFill>
                <a:srgbClr val="1351AA"/>
              </a:solidFill>
              <a:effectLst/>
            </c:spPr>
          </c:dPt>
          <c:dPt>
            <c:idx val="1"/>
            <c:invertIfNegative val="0"/>
            <c:bubble3D val="0"/>
            <c:spPr>
              <a:solidFill>
                <a:srgbClr val="C9A227"/>
              </a:solidFill>
              <a:effectLst/>
            </c:spPr>
          </c:dPt>
          <c:cat>
            <c:multiLvlStrRef>
              <c:f>Sheet1!$A$2:$A$3</c:f>
              <c:multiLvlStrCache>
                <c:ptCount val="2"/>
                <c:lvl>
                  <c:pt idx="0">
                    <c:v>UK Higher
Education</c:v>
                  </c:pt>
                  <c:pt idx="1">
                    <c:v>UK Businesses
(avg)</c:v>
                  </c:pt>
                </c:lvl>
              </c:multiLvlStrCache>
            </c:multiLvlStrRef>
          </c:cat>
          <c:val>
            <c:numRef>
              <c:f>Sheet1!$B$2:$B$3</c:f>
              <c:numCache>
                <c:formatCode>General</c:formatCode>
                <c:ptCount val="2"/>
                <c:pt idx="0">
                  <c:v>91</c:v>
                </c:pt>
                <c:pt idx="1">
                  <c:v>43</c:v>
                </c:pt>
              </c:numCache>
            </c:numRef>
          </c:val>
        </c:ser>
        <c:dLbls>
          <c:numFmt formatCode="#,##0" sourceLinked="0"/>
          <c:txPr>
            <a:bodyPr/>
            <a:lstStyle/>
            <a:p>
              <a:pPr>
                <a:defRPr b="0" i="0" strike="noStrike" sz="1300" u="none">
                  <a:solidFill>
                    <a:srgbClr val="16213E"/>
                  </a:solidFill>
                  <a:latin typeface="Arial"/>
                </a:defRPr>
              </a:pPr>
            </a:p>
          </c:txPr>
          <c:showLegendKey val="0"/>
          <c:showVal val="1"/>
          <c:showCatName val="0"/>
          <c:showSerName val="0"/>
          <c:showPercent val="0"/>
          <c:showBubbleSize val="0"/>
          <c:showLeaderLines val="0"/>
        </c:dLbls>
        <c:gapWidth val="60"/>
        <c:overlap val="0"/>
        <c:axId val="2094734554"/>
        <c:axId val="2094734552"/>
        <c:axId val="2094734556"/>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100" b="0" i="0" u="none" strike="noStrike">
                <a:solidFill>
                  <a:srgbClr val="16213E"/>
                </a:solidFill>
                <a:latin typeface="Arial"/>
              </a:defRPr>
            </a:pPr>
            <a:endParaRPr lang="en-US"/>
          </a:p>
        </c:txPr>
        <c:crossAx val="2094734552"/>
        <c:crosses val="autoZero"/>
        <c:auto val="1"/>
        <c:lblAlgn val="ctr"/>
        <c:noMultiLvlLbl val="1"/>
      </c:catAx>
      <c:valAx>
        <c:axId val="2094734552"/>
        <c:scaling>
          <c:orientation val="minMax"/>
        </c:scaling>
        <c:delete val="1"/>
        <c:axPos val="l"/>
        <c:numFmt formatCode="General" sourceLinked="0"/>
        <c:majorTickMark val="out"/>
        <c:minorTickMark val="none"/>
        <c:tickLblPos val="nextTo"/>
        <c:spPr>
          <a:ln w="12700" cap="flat">
            <a:solidFill>
              <a:srgbClr val="888888"/>
            </a:solidFill>
            <a:prstDash val="solid"/>
            <a:round/>
          </a:ln>
        </c:spPr>
        <c:txPr>
          <a:bodyPr/>
          <a:lstStyle/>
          <a:p>
            <a:pPr>
              <a:defRPr sz="1200" b="0" i="0" u="none" strike="noStrike">
                <a:solidFill>
                  <a:srgbClr val="000000"/>
                </a:solidFill>
                <a:latin typeface="Arial"/>
              </a:defRPr>
            </a:pPr>
            <a:endParaRPr lang="en-US"/>
          </a:p>
        </c:txPr>
        <c:crossAx val="2094734554"/>
        <c:crosses val="autoZero"/>
        <c:crossBetween val="between"/>
      </c:valAx>
      <c:spPr>
        <a:solidFill>
          <a:srgbClr val="FFFFFF"/>
        </a:solidFill>
        <a:ln>
          <a:noFill/>
        </a:ln>
        <a:effectLst/>
      </c:spPr>
    </c:plotArea>
    <c:plotVisOnly val="1"/>
    <c:dispBlanksAs val="span"/>
  </c:chart>
  <c:spPr>
    <a:solidFill>
      <a:srgbClr val="FFFFFF"/>
    </a:solidFill>
    <a:ln>
      <a:noFill/>
    </a:ln>
    <a:effectLst/>
  </c:spPr>
  <c:externalData r:id="rId1">
    <c:autoUpdate val="0"/>
  </c:externalData>
</c:chartSpace>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[morning/afternoon]. My name is Mohammadsadab Mohammadyunus Kureshi, and today I will present my MSc research proposal, 'Investigating Personal Data Leakage Risks Among College Students: A Socio-Technical Investigation.' This is submitted for the Research Methods and Professional Development module, ACFA7004. Over the next few minutes, I will walk through the background of my research, the specific problem, my aim and objectives, a summary of the literature, my methodology, the project plan, risk management, expected impact, and references.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is the structure of today's presentation. I will cover the research context and background, the specific research problem, my aim and objectives, a summary of the literature, my proposed methodology, project planning and resources, project impact and limitations, the risk register, and finally my references. Let's start with the background.</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Universities hold huge amounts of sensitive personal, financial, and academic data, which makes them attractive targets for attackers. In fact, 91% of UK higher education institutions reported a breach or attack in the last year, compared to just 43% of UK businesses. Students add another layer of risk. They routinely use unvetted mobile apps and GenAI tools for coursework and daily life, and this expands the attack surface significantly. There's a well-documented behavioural pattern behind this called the privacy paradox - students say they care about their privacy, but they keep using risky apps anyway because the convenience outweighs the perceived risk in the moment. And critically, student devices sit largely outside institutional device policy, even though they connect constantly to university systems. That makes the student endpoint a genuinely under-examined part of the university's overall attack surface.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here's the specific problem. A lot of the existing research on the privacy paradox relies purely on self-reported surveys - and those are known to suffer from social desirability bias, where people report safer behaviour than they actually practise. On the technical side, tools like MobSF are good at finding vulnerabilities in apps, but that technical work is rarely connected back to why users keep taking the risk in the first place. So there's a real gap: nobody has combined objective technical risk scoring with validated behavioural psychometrics in one study. GenAI tools make this worse - students are entering personal and academic data into these platforms without a clear understanding of how that data is retained or used. My research addresses this directly by bringing technical vulnerability scanning together with Protection Motivation Theory, testing both sides in the same study.</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research aim is to evaluate the technical mechanisms of data leakage in student-used apps, and assess the cognitive factors driving the privacy paradox, in order to build a unified socio-technical mitigation framework. I've broken this into five objectives. First, a critical literature review by month two. Second, static and dynamic analysis of the twenty most-used student apps, quantifying exactly how they leak data, by month four. Third, a survey of 300 undergraduates using validated Protection Motivation Theory scales, by month five. And finally, objectives four and five bring it together - correlating the technical and behavioural data statistically, then developing the actual mitigation framework by month six or seven.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 me quickly summarise the key literature themes. Theme one confirms the privacy paradox is real and persistent among students, but flags that most of this research leans on self-report data alone, which risks incomplete conclusions. Theme two shows static analysis is good at finding vulnerabilities like insecure storage and excessive permissions, but you need dynamic analysis to catch what happens at runtime - things like background telemetry. Theme three is about GenAI - it's introducing a new, poorly governed channel for data leakage in higher education specifically. Themes four and five give me my theoretical scaffolding - Protection Motivation Theory for the behavioural side, and LINDDUN for structuring the technical threat categories. And the gap across all of this is clear: technical and behavioural research almost never intersect in the same study. That's exactly what this proposal does.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methodology, I'm using a Convergent Parallel Mixed-Methods design. That means I collect technical data and behavioural data independently and at the same time, then bring them together at the analysis stage. On the technical strand, I'll run static analysis using MobSF, and dynamic analysis using a rooted emulator with mitmproxy and Wireshark to intercept network traffic, on the top 20 apps students actually use. On the behavioural strand, I'm surveying 300 undergraduates using validated Protection Motivation Theory scales. Every vulnerability I find gets mapped against the seven LINDDUN threat categories, so the technical side stays structured and comparable across apps. For analysis, the behavioural data goes through PLS-SEM in SmartPLS 4, and I correlate that against a composite Privacy Risk Score built from the technical findings.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Here's the six-month project plan. Months one and two cover the literature review, ethics approval, survey design, and technical setup. Months three and four are data collection - the app analysis and the survey run in parallel, which is the whole point of the convergent design. Months five and six cover data cleaning, the PLS-SEM analysis, and writing up the mitigation framework. On resources - I need Python and Java for the technical side, MobSF for app scanning, SmartPLS 4 for the statistical modelling, and Wireshark, mitmproxy, and Genymotion for the dynamic analysis. Hardware-wise, I need a workstation with at least 16GB of RAM to run multiple virtual machines and emulators without performance issues.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terms of expected impact - I expect to confirm that students show a strong privacy paradox: high stated concern about privacy, but that doesn't translate into safer app choices or reduced usage of risky apps. Academically, this contributes a genuinely interdisciplinary method - linking the LINDDUN technical framework with the PMT behavioural framework - which could be reused for studying other technologies. Practically, university IT teams and data protection officers get actual Privacy Risk Scores they can use to update BYOD policy and build awareness campaigns that target the real causes of risky behaviour, not just generic phishing warnings. Of course, there are limitations. The technical analysis only covers Android, since iOS's closed system makes dynamic analysis extremely difficult without jailbreaking. And because apps update frequently, my technical findings are really a snapshot at the time of testing.</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Here's how I'm managing the main risks to this project. The biggest schedule risk is a delay in ethics approval, since both data-collection strands depend on it - I'm mitigating that by submitting the application in month one, right alongside the literature review, rather than waiting. A low survey response rate is another risk - I'm using stratified sampling and institutional distribution channels, with extra buffer time built into months three and four if the 300-respondent target isn't met on schedule. Technical failures during dynamic analysis, like SSL-pinning bypass not working on certain apps, are addressed by piloting the technical pipeline on a small set of apps before the full analysis begins. The iOS exclusion is a scope decision, not really a risk - I've been upfront that it's a stated limitation rather than something I'm trying to work around. And since apps update frequently, I'm timestamping and version-logging every technical snapshot, so the data stays defensible even if an app changes mid-project.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Finally, here are the key references underpinning this research - covering the UK Government's Cyber Security Breaches Survey, the social desirability scale work by Abels and colleagues, the LINDDUN privacy threat framework, Rogers' foundational Protection Motivation Theory paper, recent work on the privacy paradox among students, and the Android static analysis research that informs my technical methodology. Thank you - I'm happy to take any questions.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slideLayout" Target="../slideLayouts/slideLayout1.xml"/><Relationship Id="rId3"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chart" Target="/ppt/charts/chart1.xml"/><Relationship Id="rId2" Type="http://schemas.openxmlformats.org/officeDocument/2006/relationships/slideLayout" Target="../slideLayouts/slideLayout1.xml"/><Relationship Id="rId3"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slideLayout" Target="../slideLayouts/slideLayout1.xml"/><Relationship Id="rId3"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slideLayout" Target="../slideLayouts/slideLayout1.xml"/><Relationship Id="rId3"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slideLayout" Target="../slideLayouts/slideLayout1.xml"/><Relationship Id="rId3"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slideLayout" Target="../slideLayouts/slideLayout1.xml"/><Relationship Id="rId3"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slideLayout" Target="../slideLayouts/slideLayout1.xml"/><Relationship Id="rId3"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E3E2DE"/>
        </a:solidFill>
      </p:bgPr>
    </p:bg>
    <p:spTree>
      <p:nvGrpSpPr>
        <p:cNvPr id="1" name=""/>
        <p:cNvGrpSpPr/>
        <p:nvPr/>
      </p:nvGrpSpPr>
      <p:grpSpPr>
        <a:xfrm>
          <a:off x="0" y="0"/>
          <a:ext cx="0" cy="0"/>
          <a:chOff x="0" y="0"/>
          <a:chExt cx="0" cy="0"/>
        </a:xfrm>
      </p:grpSpPr>
      <p:sp>
        <p:nvSpPr>
          <p:cNvPr id="2" name="Shape 0"/>
          <p:cNvSpPr/>
          <p:nvPr/>
        </p:nvSpPr>
        <p:spPr>
          <a:xfrm>
            <a:off x="-2926080" y="6035040"/>
            <a:ext cx="3474720" cy="3474720"/>
          </a:xfrm>
          <a:prstGeom prst="ellipse">
            <a:avLst/>
          </a:prstGeom>
          <a:solidFill>
            <a:srgbClr val="1351AA"/>
          </a:solidFill>
          <a:ln/>
        </p:spPr>
      </p:sp>
      <p:sp>
        <p:nvSpPr>
          <p:cNvPr id="3" name="Shape 1"/>
          <p:cNvSpPr/>
          <p:nvPr/>
        </p:nvSpPr>
        <p:spPr>
          <a:xfrm>
            <a:off x="11460175" y="-1828800"/>
            <a:ext cx="2560320" cy="2560320"/>
          </a:xfrm>
          <a:prstGeom prst="ellipse">
            <a:avLst/>
          </a:prstGeom>
          <a:solidFill>
            <a:srgbClr val="1351AA"/>
          </a:solidFill>
          <a:ln/>
        </p:spPr>
      </p:sp>
      <p:pic>
        <p:nvPicPr>
          <p:cNvPr id="4" name="Image 0" descr="/home/claude/acfa_media_extract/ppt/media/logo_shield.png">    </p:cNvPr>
          <p:cNvPicPr>
            <a:picLocks noChangeAspect="1"/>
          </p:cNvPicPr>
          <p:nvPr/>
        </p:nvPicPr>
        <p:blipFill>
          <a:blip r:embed="rId1"/>
          <a:stretch>
            <a:fillRect/>
          </a:stretch>
        </p:blipFill>
        <p:spPr>
          <a:xfrm>
            <a:off x="685800" y="548640"/>
            <a:ext cx="566928" cy="713232"/>
          </a:xfrm>
          <a:prstGeom prst="rect">
            <a:avLst/>
          </a:prstGeom>
        </p:spPr>
      </p:pic>
      <p:sp>
        <p:nvSpPr>
          <p:cNvPr id="5" name="Shape 2"/>
          <p:cNvSpPr/>
          <p:nvPr/>
        </p:nvSpPr>
        <p:spPr>
          <a:xfrm>
            <a:off x="9966960" y="502920"/>
            <a:ext cx="1554480" cy="384048"/>
          </a:xfrm>
          <a:prstGeom prst="roundRect">
            <a:avLst>
              <a:gd name="adj" fmla="val 50000"/>
            </a:avLst>
          </a:prstGeom>
          <a:solidFill>
            <a:srgbClr val="E3E2DE"/>
          </a:solidFill>
          <a:ln/>
        </p:spPr>
      </p:sp>
      <p:sp>
        <p:nvSpPr>
          <p:cNvPr id="6" name="Text 3"/>
          <p:cNvSpPr/>
          <p:nvPr/>
        </p:nvSpPr>
        <p:spPr>
          <a:xfrm>
            <a:off x="10076688" y="502920"/>
            <a:ext cx="1335024" cy="384048"/>
          </a:xfrm>
          <a:prstGeom prst="rect">
            <a:avLst/>
          </a:prstGeom>
          <a:noFill/>
          <a:ln/>
        </p:spPr>
        <p:txBody>
          <a:bodyPr wrap="square" rtlCol="0" anchor="ctr"/>
          <a:lstStyle/>
          <a:p>
            <a:pPr algn="ctr" indent="0" marL="0">
              <a:buNone/>
            </a:pPr>
            <a:r>
              <a:rPr lang="en-US" sz="1100" b="1" dirty="0">
                <a:solidFill>
                  <a:srgbClr val="1351AA"/>
                </a:solidFill>
                <a:latin typeface="Arial" pitchFamily="34" charset="0"/>
                <a:ea typeface="Arial" pitchFamily="34" charset="-122"/>
                <a:cs typeface="Arial" pitchFamily="34" charset="-120"/>
              </a:rPr>
              <a:t>MSc PROPOSAL</a:t>
            </a:r>
            <a:endParaRPr lang="en-US" sz="1100" dirty="0"/>
          </a:p>
        </p:txBody>
      </p:sp>
      <p:sp>
        <p:nvSpPr>
          <p:cNvPr id="7" name="Shape 4"/>
          <p:cNvSpPr/>
          <p:nvPr/>
        </p:nvSpPr>
        <p:spPr>
          <a:xfrm>
            <a:off x="9966960" y="502920"/>
            <a:ext cx="1554480" cy="384048"/>
          </a:xfrm>
          <a:prstGeom prst="roundRect">
            <a:avLst>
              <a:gd name="adj" fmla="val 50000"/>
            </a:avLst>
          </a:prstGeom>
          <a:ln w="15875">
            <a:solidFill>
              <a:srgbClr val="1351AA"/>
            </a:solidFill>
            <a:prstDash val="solid"/>
          </a:ln>
        </p:spPr>
      </p:sp>
      <p:sp>
        <p:nvSpPr>
          <p:cNvPr id="8" name="Text 5"/>
          <p:cNvSpPr/>
          <p:nvPr/>
        </p:nvSpPr>
        <p:spPr>
          <a:xfrm>
            <a:off x="685800" y="2148840"/>
            <a:ext cx="9601200" cy="2651760"/>
          </a:xfrm>
          <a:prstGeom prst="rect">
            <a:avLst/>
          </a:prstGeom>
          <a:noFill/>
          <a:ln/>
        </p:spPr>
        <p:txBody>
          <a:bodyPr wrap="square" lIns="0" tIns="0" rIns="0" bIns="0" rtlCol="0" anchor="ctr"/>
          <a:lstStyle/>
          <a:p>
            <a:pPr indent="0" marL="0">
              <a:lnSpc>
                <a:spcPts val="5000"/>
              </a:lnSpc>
              <a:buNone/>
            </a:pPr>
            <a:r>
              <a:rPr lang="en-US" sz="4600" b="1" dirty="0">
                <a:solidFill>
                  <a:srgbClr val="1351AA"/>
                </a:solidFill>
                <a:latin typeface="Arial" pitchFamily="34" charset="0"/>
                <a:ea typeface="Arial" pitchFamily="34" charset="-122"/>
                <a:cs typeface="Arial" pitchFamily="34" charset="-120"/>
              </a:rPr>
              <a:t>Investigating Personal Data</a:t>
            </a:r>
            <a:endParaRPr lang="en-US" sz="4600" dirty="0"/>
          </a:p>
          <a:p>
            <a:pPr indent="0" marL="0">
              <a:lnSpc>
                <a:spcPts val="5000"/>
              </a:lnSpc>
              <a:buNone/>
            </a:pPr>
            <a:r>
              <a:rPr lang="en-US" sz="4600" b="1" dirty="0">
                <a:solidFill>
                  <a:srgbClr val="1351AA"/>
                </a:solidFill>
                <a:latin typeface="Arial" pitchFamily="34" charset="0"/>
                <a:ea typeface="Arial" pitchFamily="34" charset="-122"/>
                <a:cs typeface="Arial" pitchFamily="34" charset="-120"/>
              </a:rPr>
              <a:t>Leakage Risks Among</a:t>
            </a:r>
            <a:endParaRPr lang="en-US" sz="4600" dirty="0"/>
          </a:p>
          <a:p>
            <a:pPr indent="0" marL="0">
              <a:lnSpc>
                <a:spcPts val="5000"/>
              </a:lnSpc>
              <a:buNone/>
            </a:pPr>
            <a:r>
              <a:rPr lang="en-US" sz="4600" b="1" dirty="0">
                <a:solidFill>
                  <a:srgbClr val="1351AA"/>
                </a:solidFill>
                <a:latin typeface="Arial" pitchFamily="34" charset="0"/>
                <a:ea typeface="Arial" pitchFamily="34" charset="-122"/>
                <a:cs typeface="Arial" pitchFamily="34" charset="-120"/>
              </a:rPr>
              <a:t>College Students</a:t>
            </a:r>
            <a:endParaRPr lang="en-US" sz="4600" dirty="0"/>
          </a:p>
        </p:txBody>
      </p:sp>
      <p:sp>
        <p:nvSpPr>
          <p:cNvPr id="9" name="Text 6"/>
          <p:cNvSpPr/>
          <p:nvPr/>
        </p:nvSpPr>
        <p:spPr>
          <a:xfrm>
            <a:off x="713232" y="4709160"/>
            <a:ext cx="7315200" cy="457200"/>
          </a:xfrm>
          <a:prstGeom prst="rect">
            <a:avLst/>
          </a:prstGeom>
          <a:noFill/>
          <a:ln/>
        </p:spPr>
        <p:txBody>
          <a:bodyPr wrap="square" lIns="0" tIns="0" rIns="0" bIns="0" rtlCol="0" anchor="ctr"/>
          <a:lstStyle/>
          <a:p>
            <a:pPr indent="0" marL="0">
              <a:buNone/>
            </a:pPr>
            <a:r>
              <a:rPr lang="en-US" sz="1600" i="1" dirty="0">
                <a:solidFill>
                  <a:srgbClr val="16213E"/>
                </a:solidFill>
                <a:latin typeface="Arial" pitchFamily="34" charset="0"/>
                <a:ea typeface="Arial" pitchFamily="34" charset="-122"/>
                <a:cs typeface="Arial" pitchFamily="34" charset="-120"/>
              </a:rPr>
              <a:t>A Socio-Technical Investigation</a:t>
            </a:r>
            <a:endParaRPr lang="en-US" sz="1600" dirty="0"/>
          </a:p>
        </p:txBody>
      </p:sp>
      <p:sp>
        <p:nvSpPr>
          <p:cNvPr id="10" name="Shape 7"/>
          <p:cNvSpPr/>
          <p:nvPr/>
        </p:nvSpPr>
        <p:spPr>
          <a:xfrm>
            <a:off x="713232" y="5257800"/>
            <a:ext cx="2377440" cy="0"/>
          </a:xfrm>
          <a:prstGeom prst="line">
            <a:avLst/>
          </a:prstGeom>
          <a:noFill/>
          <a:ln w="25400">
            <a:solidFill>
              <a:srgbClr val="1351AA"/>
            </a:solidFill>
            <a:prstDash val="solid"/>
          </a:ln>
        </p:spPr>
      </p:sp>
      <p:sp>
        <p:nvSpPr>
          <p:cNvPr id="11" name="Text 8"/>
          <p:cNvSpPr/>
          <p:nvPr/>
        </p:nvSpPr>
        <p:spPr>
          <a:xfrm>
            <a:off x="713232" y="5440680"/>
            <a:ext cx="8686800" cy="1005840"/>
          </a:xfrm>
          <a:prstGeom prst="rect">
            <a:avLst/>
          </a:prstGeom>
          <a:noFill/>
          <a:ln/>
        </p:spPr>
        <p:txBody>
          <a:bodyPr wrap="square" lIns="0" tIns="0" rIns="0" bIns="0" rtlCol="0" anchor="ctr"/>
          <a:lstStyle/>
          <a:p>
            <a:pPr indent="0" marL="0">
              <a:lnSpc>
                <a:spcPct val="125000"/>
              </a:lnSpc>
              <a:buNone/>
            </a:pPr>
            <a:r>
              <a:rPr lang="en-US" sz="1300" b="1" dirty="0">
                <a:solidFill>
                  <a:srgbClr val="16213E"/>
                </a:solidFill>
                <a:latin typeface="Arial" pitchFamily="34" charset="0"/>
                <a:ea typeface="Arial" pitchFamily="34" charset="-122"/>
                <a:cs typeface="Arial" pitchFamily="34" charset="-120"/>
              </a:rPr>
              <a:t>Mohammadsadab Mohammadyunus Kureshi</a:t>
            </a:r>
            <a:endParaRPr lang="en-US" sz="1300" dirty="0"/>
          </a:p>
          <a:p>
            <a:pPr indent="0" marL="0">
              <a:lnSpc>
                <a:spcPct val="125000"/>
              </a:lnSpc>
              <a:buNone/>
            </a:pPr>
            <a:r>
              <a:rPr lang="en-US" sz="1300" dirty="0">
                <a:solidFill>
                  <a:srgbClr val="16213E"/>
                </a:solidFill>
                <a:latin typeface="Arial" pitchFamily="34" charset="0"/>
                <a:ea typeface="Arial" pitchFamily="34" charset="-122"/>
                <a:cs typeface="Arial" pitchFamily="34" charset="-120"/>
              </a:rPr>
              <a:t>Student ID: 2530072</a:t>
            </a:r>
            <a:endParaRPr lang="en-US" sz="1300" dirty="0"/>
          </a:p>
          <a:p>
            <a:pPr indent="0" marL="0">
              <a:lnSpc>
                <a:spcPct val="125000"/>
              </a:lnSpc>
              <a:buNone/>
            </a:pPr>
            <a:r>
              <a:rPr lang="en-US" sz="1300" dirty="0">
                <a:solidFill>
                  <a:srgbClr val="16213E"/>
                </a:solidFill>
                <a:latin typeface="Arial" pitchFamily="34" charset="0"/>
                <a:ea typeface="Arial" pitchFamily="34" charset="-122"/>
                <a:cs typeface="Arial" pitchFamily="34" charset="-120"/>
              </a:rPr>
              <a:t>Module: Research Methods and Professional Development (ACFA7004)</a:t>
            </a:r>
            <a:endParaRPr lang="en-US" sz="13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1351AA"/>
        </a:solidFill>
      </p:bgPr>
    </p:bg>
    <p:spTree>
      <p:nvGrpSpPr>
        <p:cNvPr id="1" name=""/>
        <p:cNvGrpSpPr/>
        <p:nvPr/>
      </p:nvGrpSpPr>
      <p:grpSpPr>
        <a:xfrm>
          <a:off x="0" y="0"/>
          <a:ext cx="0" cy="0"/>
          <a:chOff x="0" y="0"/>
          <a:chExt cx="0" cy="0"/>
        </a:xfrm>
      </p:grpSpPr>
      <p:sp>
        <p:nvSpPr>
          <p:cNvPr id="2" name="Shape 0"/>
          <p:cNvSpPr/>
          <p:nvPr/>
        </p:nvSpPr>
        <p:spPr>
          <a:xfrm>
            <a:off x="10911535" y="5577840"/>
            <a:ext cx="4023360" cy="4023360"/>
          </a:xfrm>
          <a:prstGeom prst="ellipse">
            <a:avLst/>
          </a:prstGeom>
          <a:solidFill>
            <a:srgbClr val="1B5FC4"/>
          </a:solidFill>
          <a:ln/>
        </p:spPr>
      </p:sp>
      <p:sp>
        <p:nvSpPr>
          <p:cNvPr id="3" name="Text 1"/>
          <p:cNvSpPr/>
          <p:nvPr/>
        </p:nvSpPr>
        <p:spPr>
          <a:xfrm>
            <a:off x="685800" y="502920"/>
            <a:ext cx="8778240" cy="1005840"/>
          </a:xfrm>
          <a:prstGeom prst="rect">
            <a:avLst/>
          </a:prstGeom>
          <a:noFill/>
          <a:ln/>
        </p:spPr>
        <p:txBody>
          <a:bodyPr wrap="square" lIns="0" tIns="0" rIns="0" bIns="0" rtlCol="0" anchor="t"/>
          <a:lstStyle/>
          <a:p>
            <a:pPr algn="l" indent="0" marL="0">
              <a:lnSpc>
                <a:spcPts val="3600"/>
              </a:lnSpc>
              <a:buNone/>
            </a:pPr>
            <a:r>
              <a:rPr lang="en-US" sz="3400" b="1" dirty="0">
                <a:solidFill>
                  <a:srgbClr val="FFFFFF"/>
                </a:solidFill>
                <a:latin typeface="Arial" pitchFamily="34" charset="0"/>
                <a:ea typeface="Arial" pitchFamily="34" charset="-122"/>
                <a:cs typeface="Arial" pitchFamily="34" charset="-120"/>
              </a:rPr>
              <a:t>Presentation Overview</a:t>
            </a:r>
            <a:endParaRPr lang="en-US" sz="3400" dirty="0"/>
          </a:p>
        </p:txBody>
      </p:sp>
      <p:sp>
        <p:nvSpPr>
          <p:cNvPr id="4" name="Text 2"/>
          <p:cNvSpPr/>
          <p:nvPr/>
        </p:nvSpPr>
        <p:spPr>
          <a:xfrm>
            <a:off x="685800" y="1371600"/>
            <a:ext cx="7315200" cy="365760"/>
          </a:xfrm>
          <a:prstGeom prst="rect">
            <a:avLst/>
          </a:prstGeom>
          <a:noFill/>
          <a:ln/>
        </p:spPr>
        <p:txBody>
          <a:bodyPr wrap="square" lIns="0" tIns="0" rIns="0" bIns="0" rtlCol="0" anchor="ctr"/>
          <a:lstStyle/>
          <a:p>
            <a:pPr indent="0" marL="0">
              <a:buNone/>
            </a:pPr>
            <a:r>
              <a:rPr lang="en-US" sz="1400" i="1" dirty="0">
                <a:solidFill>
                  <a:srgbClr val="E3E2DE"/>
                </a:solidFill>
                <a:latin typeface="Arial" pitchFamily="34" charset="0"/>
                <a:ea typeface="Arial" pitchFamily="34" charset="-122"/>
                <a:cs typeface="Arial" pitchFamily="34" charset="-120"/>
              </a:rPr>
              <a:t>A guided walkthrough of the proposal</a:t>
            </a:r>
            <a:endParaRPr lang="en-US" sz="1400" dirty="0"/>
          </a:p>
        </p:txBody>
      </p:sp>
      <p:sp>
        <p:nvSpPr>
          <p:cNvPr id="5" name="Shape 3"/>
          <p:cNvSpPr/>
          <p:nvPr/>
        </p:nvSpPr>
        <p:spPr>
          <a:xfrm>
            <a:off x="685800" y="2057400"/>
            <a:ext cx="5120640" cy="713232"/>
          </a:xfrm>
          <a:prstGeom prst="roundRect">
            <a:avLst>
              <a:gd name="adj" fmla="val 15385"/>
            </a:avLst>
          </a:prstGeom>
          <a:solidFill>
            <a:srgbClr val="E3E2DE"/>
          </a:solidFill>
          <a:ln/>
        </p:spPr>
      </p:sp>
      <p:sp>
        <p:nvSpPr>
          <p:cNvPr id="6" name="Shape 4"/>
          <p:cNvSpPr/>
          <p:nvPr/>
        </p:nvSpPr>
        <p:spPr>
          <a:xfrm>
            <a:off x="850392" y="2212848"/>
            <a:ext cx="402336" cy="402336"/>
          </a:xfrm>
          <a:prstGeom prst="ellipse">
            <a:avLst/>
          </a:prstGeom>
          <a:solidFill>
            <a:srgbClr val="1351AA"/>
          </a:solidFill>
          <a:ln/>
        </p:spPr>
      </p:sp>
      <p:sp>
        <p:nvSpPr>
          <p:cNvPr id="7" name="Text 5"/>
          <p:cNvSpPr/>
          <p:nvPr/>
        </p:nvSpPr>
        <p:spPr>
          <a:xfrm>
            <a:off x="850392" y="2212848"/>
            <a:ext cx="402336" cy="402336"/>
          </a:xfrm>
          <a:prstGeom prst="rect">
            <a:avLst/>
          </a:prstGeom>
          <a:noFill/>
          <a:ln/>
        </p:spPr>
        <p:txBody>
          <a:bodyPr wrap="square" rtlCol="0" anchor="ctr"/>
          <a:lstStyle/>
          <a:p>
            <a:pPr algn="ctr" indent="0" marL="0">
              <a:buNone/>
            </a:pPr>
            <a:r>
              <a:rPr lang="en-US" sz="1300" b="1" dirty="0">
                <a:solidFill>
                  <a:srgbClr val="FFFFFF"/>
                </a:solidFill>
                <a:latin typeface="Arial" pitchFamily="34" charset="0"/>
                <a:ea typeface="Arial" pitchFamily="34" charset="-122"/>
                <a:cs typeface="Arial" pitchFamily="34" charset="-120"/>
              </a:rPr>
              <a:t>01</a:t>
            </a:r>
            <a:endParaRPr lang="en-US" sz="1300" dirty="0"/>
          </a:p>
        </p:txBody>
      </p:sp>
      <p:sp>
        <p:nvSpPr>
          <p:cNvPr id="8" name="Text 6"/>
          <p:cNvSpPr/>
          <p:nvPr/>
        </p:nvSpPr>
        <p:spPr>
          <a:xfrm>
            <a:off x="1371600" y="2057400"/>
            <a:ext cx="4297680" cy="713232"/>
          </a:xfrm>
          <a:prstGeom prst="rect">
            <a:avLst/>
          </a:prstGeom>
          <a:noFill/>
          <a:ln/>
        </p:spPr>
        <p:txBody>
          <a:bodyPr wrap="square" lIns="0" tIns="0" rIns="0" bIns="0" rtlCol="0" anchor="ctr"/>
          <a:lstStyle/>
          <a:p>
            <a:pPr indent="0" marL="0">
              <a:buNone/>
            </a:pPr>
            <a:r>
              <a:rPr lang="en-US" sz="1400" b="1" dirty="0">
                <a:solidFill>
                  <a:srgbClr val="16213E"/>
                </a:solidFill>
                <a:latin typeface="Arial" pitchFamily="34" charset="0"/>
                <a:ea typeface="Arial" pitchFamily="34" charset="-122"/>
                <a:cs typeface="Arial" pitchFamily="34" charset="-120"/>
              </a:rPr>
              <a:t>Research Context / Background</a:t>
            </a:r>
            <a:endParaRPr lang="en-US" sz="1400" dirty="0"/>
          </a:p>
        </p:txBody>
      </p:sp>
      <p:sp>
        <p:nvSpPr>
          <p:cNvPr id="9" name="Shape 7"/>
          <p:cNvSpPr/>
          <p:nvPr/>
        </p:nvSpPr>
        <p:spPr>
          <a:xfrm>
            <a:off x="685800" y="2898648"/>
            <a:ext cx="5120640" cy="713232"/>
          </a:xfrm>
          <a:prstGeom prst="roundRect">
            <a:avLst>
              <a:gd name="adj" fmla="val 15385"/>
            </a:avLst>
          </a:prstGeom>
          <a:solidFill>
            <a:srgbClr val="E3E2DE"/>
          </a:solidFill>
          <a:ln/>
        </p:spPr>
      </p:sp>
      <p:sp>
        <p:nvSpPr>
          <p:cNvPr id="10" name="Shape 8"/>
          <p:cNvSpPr/>
          <p:nvPr/>
        </p:nvSpPr>
        <p:spPr>
          <a:xfrm>
            <a:off x="850392" y="3054096"/>
            <a:ext cx="402336" cy="402336"/>
          </a:xfrm>
          <a:prstGeom prst="ellipse">
            <a:avLst/>
          </a:prstGeom>
          <a:solidFill>
            <a:srgbClr val="1351AA"/>
          </a:solidFill>
          <a:ln/>
        </p:spPr>
      </p:sp>
      <p:sp>
        <p:nvSpPr>
          <p:cNvPr id="11" name="Text 9"/>
          <p:cNvSpPr/>
          <p:nvPr/>
        </p:nvSpPr>
        <p:spPr>
          <a:xfrm>
            <a:off x="850392" y="3054096"/>
            <a:ext cx="402336" cy="402336"/>
          </a:xfrm>
          <a:prstGeom prst="rect">
            <a:avLst/>
          </a:prstGeom>
          <a:noFill/>
          <a:ln/>
        </p:spPr>
        <p:txBody>
          <a:bodyPr wrap="square" rtlCol="0" anchor="ctr"/>
          <a:lstStyle/>
          <a:p>
            <a:pPr algn="ctr" indent="0" marL="0">
              <a:buNone/>
            </a:pPr>
            <a:r>
              <a:rPr lang="en-US" sz="1300" b="1" dirty="0">
                <a:solidFill>
                  <a:srgbClr val="FFFFFF"/>
                </a:solidFill>
                <a:latin typeface="Arial" pitchFamily="34" charset="0"/>
                <a:ea typeface="Arial" pitchFamily="34" charset="-122"/>
                <a:cs typeface="Arial" pitchFamily="34" charset="-120"/>
              </a:rPr>
              <a:t>02</a:t>
            </a:r>
            <a:endParaRPr lang="en-US" sz="1300" dirty="0"/>
          </a:p>
        </p:txBody>
      </p:sp>
      <p:sp>
        <p:nvSpPr>
          <p:cNvPr id="12" name="Text 10"/>
          <p:cNvSpPr/>
          <p:nvPr/>
        </p:nvSpPr>
        <p:spPr>
          <a:xfrm>
            <a:off x="1371600" y="2898648"/>
            <a:ext cx="4297680" cy="713232"/>
          </a:xfrm>
          <a:prstGeom prst="rect">
            <a:avLst/>
          </a:prstGeom>
          <a:noFill/>
          <a:ln/>
        </p:spPr>
        <p:txBody>
          <a:bodyPr wrap="square" lIns="0" tIns="0" rIns="0" bIns="0" rtlCol="0" anchor="ctr"/>
          <a:lstStyle/>
          <a:p>
            <a:pPr indent="0" marL="0">
              <a:buNone/>
            </a:pPr>
            <a:r>
              <a:rPr lang="en-US" sz="1400" b="1" dirty="0">
                <a:solidFill>
                  <a:srgbClr val="16213E"/>
                </a:solidFill>
                <a:latin typeface="Arial" pitchFamily="34" charset="0"/>
                <a:ea typeface="Arial" pitchFamily="34" charset="-122"/>
                <a:cs typeface="Arial" pitchFamily="34" charset="-120"/>
              </a:rPr>
              <a:t>Research Problem</a:t>
            </a:r>
            <a:endParaRPr lang="en-US" sz="1400" dirty="0"/>
          </a:p>
        </p:txBody>
      </p:sp>
      <p:sp>
        <p:nvSpPr>
          <p:cNvPr id="13" name="Shape 11"/>
          <p:cNvSpPr/>
          <p:nvPr/>
        </p:nvSpPr>
        <p:spPr>
          <a:xfrm>
            <a:off x="685800" y="3739896"/>
            <a:ext cx="5120640" cy="713232"/>
          </a:xfrm>
          <a:prstGeom prst="roundRect">
            <a:avLst>
              <a:gd name="adj" fmla="val 15385"/>
            </a:avLst>
          </a:prstGeom>
          <a:solidFill>
            <a:srgbClr val="E3E2DE"/>
          </a:solidFill>
          <a:ln/>
        </p:spPr>
      </p:sp>
      <p:sp>
        <p:nvSpPr>
          <p:cNvPr id="14" name="Shape 12"/>
          <p:cNvSpPr/>
          <p:nvPr/>
        </p:nvSpPr>
        <p:spPr>
          <a:xfrm>
            <a:off x="850392" y="3895344"/>
            <a:ext cx="402336" cy="402336"/>
          </a:xfrm>
          <a:prstGeom prst="ellipse">
            <a:avLst/>
          </a:prstGeom>
          <a:solidFill>
            <a:srgbClr val="1351AA"/>
          </a:solidFill>
          <a:ln/>
        </p:spPr>
      </p:sp>
      <p:sp>
        <p:nvSpPr>
          <p:cNvPr id="15" name="Text 13"/>
          <p:cNvSpPr/>
          <p:nvPr/>
        </p:nvSpPr>
        <p:spPr>
          <a:xfrm>
            <a:off x="850392" y="3895344"/>
            <a:ext cx="402336" cy="402336"/>
          </a:xfrm>
          <a:prstGeom prst="rect">
            <a:avLst/>
          </a:prstGeom>
          <a:noFill/>
          <a:ln/>
        </p:spPr>
        <p:txBody>
          <a:bodyPr wrap="square" rtlCol="0" anchor="ctr"/>
          <a:lstStyle/>
          <a:p>
            <a:pPr algn="ctr" indent="0" marL="0">
              <a:buNone/>
            </a:pPr>
            <a:r>
              <a:rPr lang="en-US" sz="1300" b="1" dirty="0">
                <a:solidFill>
                  <a:srgbClr val="FFFFFF"/>
                </a:solidFill>
                <a:latin typeface="Arial" pitchFamily="34" charset="0"/>
                <a:ea typeface="Arial" pitchFamily="34" charset="-122"/>
                <a:cs typeface="Arial" pitchFamily="34" charset="-120"/>
              </a:rPr>
              <a:t>03</a:t>
            </a:r>
            <a:endParaRPr lang="en-US" sz="1300" dirty="0"/>
          </a:p>
        </p:txBody>
      </p:sp>
      <p:sp>
        <p:nvSpPr>
          <p:cNvPr id="16" name="Text 14"/>
          <p:cNvSpPr/>
          <p:nvPr/>
        </p:nvSpPr>
        <p:spPr>
          <a:xfrm>
            <a:off x="1371600" y="3739896"/>
            <a:ext cx="4297680" cy="713232"/>
          </a:xfrm>
          <a:prstGeom prst="rect">
            <a:avLst/>
          </a:prstGeom>
          <a:noFill/>
          <a:ln/>
        </p:spPr>
        <p:txBody>
          <a:bodyPr wrap="square" lIns="0" tIns="0" rIns="0" bIns="0" rtlCol="0" anchor="ctr"/>
          <a:lstStyle/>
          <a:p>
            <a:pPr indent="0" marL="0">
              <a:buNone/>
            </a:pPr>
            <a:r>
              <a:rPr lang="en-US" sz="1400" b="1" dirty="0">
                <a:solidFill>
                  <a:srgbClr val="16213E"/>
                </a:solidFill>
                <a:latin typeface="Arial" pitchFamily="34" charset="0"/>
                <a:ea typeface="Arial" pitchFamily="34" charset="-122"/>
                <a:cs typeface="Arial" pitchFamily="34" charset="-120"/>
              </a:rPr>
              <a:t>Research Aim and Objectives</a:t>
            </a:r>
            <a:endParaRPr lang="en-US" sz="1400" dirty="0"/>
          </a:p>
        </p:txBody>
      </p:sp>
      <p:sp>
        <p:nvSpPr>
          <p:cNvPr id="17" name="Shape 15"/>
          <p:cNvSpPr/>
          <p:nvPr/>
        </p:nvSpPr>
        <p:spPr>
          <a:xfrm>
            <a:off x="685800" y="4581144"/>
            <a:ext cx="5120640" cy="713232"/>
          </a:xfrm>
          <a:prstGeom prst="roundRect">
            <a:avLst>
              <a:gd name="adj" fmla="val 15385"/>
            </a:avLst>
          </a:prstGeom>
          <a:solidFill>
            <a:srgbClr val="E3E2DE"/>
          </a:solidFill>
          <a:ln/>
        </p:spPr>
      </p:sp>
      <p:sp>
        <p:nvSpPr>
          <p:cNvPr id="18" name="Shape 16"/>
          <p:cNvSpPr/>
          <p:nvPr/>
        </p:nvSpPr>
        <p:spPr>
          <a:xfrm>
            <a:off x="850392" y="4736592"/>
            <a:ext cx="402336" cy="402336"/>
          </a:xfrm>
          <a:prstGeom prst="ellipse">
            <a:avLst/>
          </a:prstGeom>
          <a:solidFill>
            <a:srgbClr val="1351AA"/>
          </a:solidFill>
          <a:ln/>
        </p:spPr>
      </p:sp>
      <p:sp>
        <p:nvSpPr>
          <p:cNvPr id="19" name="Text 17"/>
          <p:cNvSpPr/>
          <p:nvPr/>
        </p:nvSpPr>
        <p:spPr>
          <a:xfrm>
            <a:off x="850392" y="4736592"/>
            <a:ext cx="402336" cy="402336"/>
          </a:xfrm>
          <a:prstGeom prst="rect">
            <a:avLst/>
          </a:prstGeom>
          <a:noFill/>
          <a:ln/>
        </p:spPr>
        <p:txBody>
          <a:bodyPr wrap="square" rtlCol="0" anchor="ctr"/>
          <a:lstStyle/>
          <a:p>
            <a:pPr algn="ctr" indent="0" marL="0">
              <a:buNone/>
            </a:pPr>
            <a:r>
              <a:rPr lang="en-US" sz="1300" b="1" dirty="0">
                <a:solidFill>
                  <a:srgbClr val="FFFFFF"/>
                </a:solidFill>
                <a:latin typeface="Arial" pitchFamily="34" charset="0"/>
                <a:ea typeface="Arial" pitchFamily="34" charset="-122"/>
                <a:cs typeface="Arial" pitchFamily="34" charset="-120"/>
              </a:rPr>
              <a:t>04</a:t>
            </a:r>
            <a:endParaRPr lang="en-US" sz="1300" dirty="0"/>
          </a:p>
        </p:txBody>
      </p:sp>
      <p:sp>
        <p:nvSpPr>
          <p:cNvPr id="20" name="Text 18"/>
          <p:cNvSpPr/>
          <p:nvPr/>
        </p:nvSpPr>
        <p:spPr>
          <a:xfrm>
            <a:off x="1371600" y="4581144"/>
            <a:ext cx="4297680" cy="713232"/>
          </a:xfrm>
          <a:prstGeom prst="rect">
            <a:avLst/>
          </a:prstGeom>
          <a:noFill/>
          <a:ln/>
        </p:spPr>
        <p:txBody>
          <a:bodyPr wrap="square" lIns="0" tIns="0" rIns="0" bIns="0" rtlCol="0" anchor="ctr"/>
          <a:lstStyle/>
          <a:p>
            <a:pPr indent="0" marL="0">
              <a:buNone/>
            </a:pPr>
            <a:r>
              <a:rPr lang="en-US" sz="1400" b="1" dirty="0">
                <a:solidFill>
                  <a:srgbClr val="16213E"/>
                </a:solidFill>
                <a:latin typeface="Arial" pitchFamily="34" charset="0"/>
                <a:ea typeface="Arial" pitchFamily="34" charset="-122"/>
                <a:cs typeface="Arial" pitchFamily="34" charset="-120"/>
              </a:rPr>
              <a:t>Literature Review Summary</a:t>
            </a:r>
            <a:endParaRPr lang="en-US" sz="1400" dirty="0"/>
          </a:p>
        </p:txBody>
      </p:sp>
      <p:sp>
        <p:nvSpPr>
          <p:cNvPr id="21" name="Shape 19"/>
          <p:cNvSpPr/>
          <p:nvPr/>
        </p:nvSpPr>
        <p:spPr>
          <a:xfrm>
            <a:off x="685800" y="5422392"/>
            <a:ext cx="5120640" cy="713232"/>
          </a:xfrm>
          <a:prstGeom prst="roundRect">
            <a:avLst>
              <a:gd name="adj" fmla="val 15385"/>
            </a:avLst>
          </a:prstGeom>
          <a:solidFill>
            <a:srgbClr val="E3E2DE"/>
          </a:solidFill>
          <a:ln/>
        </p:spPr>
      </p:sp>
      <p:sp>
        <p:nvSpPr>
          <p:cNvPr id="22" name="Shape 20"/>
          <p:cNvSpPr/>
          <p:nvPr/>
        </p:nvSpPr>
        <p:spPr>
          <a:xfrm>
            <a:off x="850392" y="5577840"/>
            <a:ext cx="402336" cy="402336"/>
          </a:xfrm>
          <a:prstGeom prst="ellipse">
            <a:avLst/>
          </a:prstGeom>
          <a:solidFill>
            <a:srgbClr val="1351AA"/>
          </a:solidFill>
          <a:ln/>
        </p:spPr>
      </p:sp>
      <p:sp>
        <p:nvSpPr>
          <p:cNvPr id="23" name="Text 21"/>
          <p:cNvSpPr/>
          <p:nvPr/>
        </p:nvSpPr>
        <p:spPr>
          <a:xfrm>
            <a:off x="850392" y="5577840"/>
            <a:ext cx="402336" cy="402336"/>
          </a:xfrm>
          <a:prstGeom prst="rect">
            <a:avLst/>
          </a:prstGeom>
          <a:noFill/>
          <a:ln/>
        </p:spPr>
        <p:txBody>
          <a:bodyPr wrap="square" rtlCol="0" anchor="ctr"/>
          <a:lstStyle/>
          <a:p>
            <a:pPr algn="ctr" indent="0" marL="0">
              <a:buNone/>
            </a:pPr>
            <a:r>
              <a:rPr lang="en-US" sz="1300" b="1" dirty="0">
                <a:solidFill>
                  <a:srgbClr val="FFFFFF"/>
                </a:solidFill>
                <a:latin typeface="Arial" pitchFamily="34" charset="0"/>
                <a:ea typeface="Arial" pitchFamily="34" charset="-122"/>
                <a:cs typeface="Arial" pitchFamily="34" charset="-120"/>
              </a:rPr>
              <a:t>05</a:t>
            </a:r>
            <a:endParaRPr lang="en-US" sz="1300" dirty="0"/>
          </a:p>
        </p:txBody>
      </p:sp>
      <p:sp>
        <p:nvSpPr>
          <p:cNvPr id="24" name="Text 22"/>
          <p:cNvSpPr/>
          <p:nvPr/>
        </p:nvSpPr>
        <p:spPr>
          <a:xfrm>
            <a:off x="1371600" y="5422392"/>
            <a:ext cx="4297680" cy="713232"/>
          </a:xfrm>
          <a:prstGeom prst="rect">
            <a:avLst/>
          </a:prstGeom>
          <a:noFill/>
          <a:ln/>
        </p:spPr>
        <p:txBody>
          <a:bodyPr wrap="square" lIns="0" tIns="0" rIns="0" bIns="0" rtlCol="0" anchor="ctr"/>
          <a:lstStyle/>
          <a:p>
            <a:pPr indent="0" marL="0">
              <a:buNone/>
            </a:pPr>
            <a:r>
              <a:rPr lang="en-US" sz="1400" b="1" dirty="0">
                <a:solidFill>
                  <a:srgbClr val="16213E"/>
                </a:solidFill>
                <a:latin typeface="Arial" pitchFamily="34" charset="0"/>
                <a:ea typeface="Arial" pitchFamily="34" charset="-122"/>
                <a:cs typeface="Arial" pitchFamily="34" charset="-120"/>
              </a:rPr>
              <a:t>Research Methodology</a:t>
            </a:r>
            <a:endParaRPr lang="en-US" sz="1400" dirty="0"/>
          </a:p>
        </p:txBody>
      </p:sp>
      <p:sp>
        <p:nvSpPr>
          <p:cNvPr id="25" name="Shape 23"/>
          <p:cNvSpPr/>
          <p:nvPr/>
        </p:nvSpPr>
        <p:spPr>
          <a:xfrm>
            <a:off x="6355080" y="2057400"/>
            <a:ext cx="5120640" cy="713232"/>
          </a:xfrm>
          <a:prstGeom prst="roundRect">
            <a:avLst>
              <a:gd name="adj" fmla="val 15385"/>
            </a:avLst>
          </a:prstGeom>
          <a:solidFill>
            <a:srgbClr val="E3E2DE"/>
          </a:solidFill>
          <a:ln/>
        </p:spPr>
      </p:sp>
      <p:sp>
        <p:nvSpPr>
          <p:cNvPr id="26" name="Shape 24"/>
          <p:cNvSpPr/>
          <p:nvPr/>
        </p:nvSpPr>
        <p:spPr>
          <a:xfrm>
            <a:off x="6519672" y="2212848"/>
            <a:ext cx="402336" cy="402336"/>
          </a:xfrm>
          <a:prstGeom prst="ellipse">
            <a:avLst/>
          </a:prstGeom>
          <a:solidFill>
            <a:srgbClr val="1351AA"/>
          </a:solidFill>
          <a:ln/>
        </p:spPr>
      </p:sp>
      <p:sp>
        <p:nvSpPr>
          <p:cNvPr id="27" name="Text 25"/>
          <p:cNvSpPr/>
          <p:nvPr/>
        </p:nvSpPr>
        <p:spPr>
          <a:xfrm>
            <a:off x="6519672" y="2212848"/>
            <a:ext cx="402336" cy="402336"/>
          </a:xfrm>
          <a:prstGeom prst="rect">
            <a:avLst/>
          </a:prstGeom>
          <a:noFill/>
          <a:ln/>
        </p:spPr>
        <p:txBody>
          <a:bodyPr wrap="square" rtlCol="0" anchor="ctr"/>
          <a:lstStyle/>
          <a:p>
            <a:pPr algn="ctr" indent="0" marL="0">
              <a:buNone/>
            </a:pPr>
            <a:r>
              <a:rPr lang="en-US" sz="1300" b="1" dirty="0">
                <a:solidFill>
                  <a:srgbClr val="FFFFFF"/>
                </a:solidFill>
                <a:latin typeface="Arial" pitchFamily="34" charset="0"/>
                <a:ea typeface="Arial" pitchFamily="34" charset="-122"/>
                <a:cs typeface="Arial" pitchFamily="34" charset="-120"/>
              </a:rPr>
              <a:t>06</a:t>
            </a:r>
            <a:endParaRPr lang="en-US" sz="1300" dirty="0"/>
          </a:p>
        </p:txBody>
      </p:sp>
      <p:sp>
        <p:nvSpPr>
          <p:cNvPr id="28" name="Text 26"/>
          <p:cNvSpPr/>
          <p:nvPr/>
        </p:nvSpPr>
        <p:spPr>
          <a:xfrm>
            <a:off x="7040880" y="2057400"/>
            <a:ext cx="4297680" cy="713232"/>
          </a:xfrm>
          <a:prstGeom prst="rect">
            <a:avLst/>
          </a:prstGeom>
          <a:noFill/>
          <a:ln/>
        </p:spPr>
        <p:txBody>
          <a:bodyPr wrap="square" lIns="0" tIns="0" rIns="0" bIns="0" rtlCol="0" anchor="ctr"/>
          <a:lstStyle/>
          <a:p>
            <a:pPr indent="0" marL="0">
              <a:buNone/>
            </a:pPr>
            <a:r>
              <a:rPr lang="en-US" sz="1400" b="1" dirty="0">
                <a:solidFill>
                  <a:srgbClr val="16213E"/>
                </a:solidFill>
                <a:latin typeface="Arial" pitchFamily="34" charset="0"/>
                <a:ea typeface="Arial" pitchFamily="34" charset="-122"/>
                <a:cs typeface="Arial" pitchFamily="34" charset="-120"/>
              </a:rPr>
              <a:t>Project Planning and Resources</a:t>
            </a:r>
            <a:endParaRPr lang="en-US" sz="1400" dirty="0"/>
          </a:p>
        </p:txBody>
      </p:sp>
      <p:sp>
        <p:nvSpPr>
          <p:cNvPr id="29" name="Shape 27"/>
          <p:cNvSpPr/>
          <p:nvPr/>
        </p:nvSpPr>
        <p:spPr>
          <a:xfrm>
            <a:off x="6355080" y="2898648"/>
            <a:ext cx="5120640" cy="713232"/>
          </a:xfrm>
          <a:prstGeom prst="roundRect">
            <a:avLst>
              <a:gd name="adj" fmla="val 15385"/>
            </a:avLst>
          </a:prstGeom>
          <a:solidFill>
            <a:srgbClr val="E3E2DE"/>
          </a:solidFill>
          <a:ln/>
        </p:spPr>
      </p:sp>
      <p:sp>
        <p:nvSpPr>
          <p:cNvPr id="30" name="Shape 28"/>
          <p:cNvSpPr/>
          <p:nvPr/>
        </p:nvSpPr>
        <p:spPr>
          <a:xfrm>
            <a:off x="6519672" y="3054096"/>
            <a:ext cx="402336" cy="402336"/>
          </a:xfrm>
          <a:prstGeom prst="ellipse">
            <a:avLst/>
          </a:prstGeom>
          <a:solidFill>
            <a:srgbClr val="1351AA"/>
          </a:solidFill>
          <a:ln/>
        </p:spPr>
      </p:sp>
      <p:sp>
        <p:nvSpPr>
          <p:cNvPr id="31" name="Text 29"/>
          <p:cNvSpPr/>
          <p:nvPr/>
        </p:nvSpPr>
        <p:spPr>
          <a:xfrm>
            <a:off x="6519672" y="3054096"/>
            <a:ext cx="402336" cy="402336"/>
          </a:xfrm>
          <a:prstGeom prst="rect">
            <a:avLst/>
          </a:prstGeom>
          <a:noFill/>
          <a:ln/>
        </p:spPr>
        <p:txBody>
          <a:bodyPr wrap="square" rtlCol="0" anchor="ctr"/>
          <a:lstStyle/>
          <a:p>
            <a:pPr algn="ctr" indent="0" marL="0">
              <a:buNone/>
            </a:pPr>
            <a:r>
              <a:rPr lang="en-US" sz="1300" b="1" dirty="0">
                <a:solidFill>
                  <a:srgbClr val="FFFFFF"/>
                </a:solidFill>
                <a:latin typeface="Arial" pitchFamily="34" charset="0"/>
                <a:ea typeface="Arial" pitchFamily="34" charset="-122"/>
                <a:cs typeface="Arial" pitchFamily="34" charset="-120"/>
              </a:rPr>
              <a:t>07</a:t>
            </a:r>
            <a:endParaRPr lang="en-US" sz="1300" dirty="0"/>
          </a:p>
        </p:txBody>
      </p:sp>
      <p:sp>
        <p:nvSpPr>
          <p:cNvPr id="32" name="Text 30"/>
          <p:cNvSpPr/>
          <p:nvPr/>
        </p:nvSpPr>
        <p:spPr>
          <a:xfrm>
            <a:off x="7040880" y="2898648"/>
            <a:ext cx="4297680" cy="713232"/>
          </a:xfrm>
          <a:prstGeom prst="rect">
            <a:avLst/>
          </a:prstGeom>
          <a:noFill/>
          <a:ln/>
        </p:spPr>
        <p:txBody>
          <a:bodyPr wrap="square" lIns="0" tIns="0" rIns="0" bIns="0" rtlCol="0" anchor="ctr"/>
          <a:lstStyle/>
          <a:p>
            <a:pPr indent="0" marL="0">
              <a:buNone/>
            </a:pPr>
            <a:r>
              <a:rPr lang="en-US" sz="1400" b="1" dirty="0">
                <a:solidFill>
                  <a:srgbClr val="16213E"/>
                </a:solidFill>
                <a:latin typeface="Arial" pitchFamily="34" charset="0"/>
                <a:ea typeface="Arial" pitchFamily="34" charset="-122"/>
                <a:cs typeface="Arial" pitchFamily="34" charset="-120"/>
              </a:rPr>
              <a:t>Project Impact and Limitations</a:t>
            </a:r>
            <a:endParaRPr lang="en-US" sz="1400" dirty="0"/>
          </a:p>
        </p:txBody>
      </p:sp>
      <p:sp>
        <p:nvSpPr>
          <p:cNvPr id="33" name="Shape 31"/>
          <p:cNvSpPr/>
          <p:nvPr/>
        </p:nvSpPr>
        <p:spPr>
          <a:xfrm>
            <a:off x="6355080" y="3739896"/>
            <a:ext cx="5120640" cy="713232"/>
          </a:xfrm>
          <a:prstGeom prst="roundRect">
            <a:avLst>
              <a:gd name="adj" fmla="val 15385"/>
            </a:avLst>
          </a:prstGeom>
          <a:solidFill>
            <a:srgbClr val="E3E2DE"/>
          </a:solidFill>
          <a:ln/>
        </p:spPr>
      </p:sp>
      <p:sp>
        <p:nvSpPr>
          <p:cNvPr id="34" name="Shape 32"/>
          <p:cNvSpPr/>
          <p:nvPr/>
        </p:nvSpPr>
        <p:spPr>
          <a:xfrm>
            <a:off x="6519672" y="3895344"/>
            <a:ext cx="402336" cy="402336"/>
          </a:xfrm>
          <a:prstGeom prst="ellipse">
            <a:avLst/>
          </a:prstGeom>
          <a:solidFill>
            <a:srgbClr val="1351AA"/>
          </a:solidFill>
          <a:ln/>
        </p:spPr>
      </p:sp>
      <p:sp>
        <p:nvSpPr>
          <p:cNvPr id="35" name="Text 33"/>
          <p:cNvSpPr/>
          <p:nvPr/>
        </p:nvSpPr>
        <p:spPr>
          <a:xfrm>
            <a:off x="6519672" y="3895344"/>
            <a:ext cx="402336" cy="402336"/>
          </a:xfrm>
          <a:prstGeom prst="rect">
            <a:avLst/>
          </a:prstGeom>
          <a:noFill/>
          <a:ln/>
        </p:spPr>
        <p:txBody>
          <a:bodyPr wrap="square" rtlCol="0" anchor="ctr"/>
          <a:lstStyle/>
          <a:p>
            <a:pPr algn="ctr" indent="0" marL="0">
              <a:buNone/>
            </a:pPr>
            <a:r>
              <a:rPr lang="en-US" sz="1300" b="1" dirty="0">
                <a:solidFill>
                  <a:srgbClr val="FFFFFF"/>
                </a:solidFill>
                <a:latin typeface="Arial" pitchFamily="34" charset="0"/>
                <a:ea typeface="Arial" pitchFamily="34" charset="-122"/>
                <a:cs typeface="Arial" pitchFamily="34" charset="-120"/>
              </a:rPr>
              <a:t>08</a:t>
            </a:r>
            <a:endParaRPr lang="en-US" sz="1300" dirty="0"/>
          </a:p>
        </p:txBody>
      </p:sp>
      <p:sp>
        <p:nvSpPr>
          <p:cNvPr id="36" name="Text 34"/>
          <p:cNvSpPr/>
          <p:nvPr/>
        </p:nvSpPr>
        <p:spPr>
          <a:xfrm>
            <a:off x="7040880" y="3739896"/>
            <a:ext cx="4297680" cy="713232"/>
          </a:xfrm>
          <a:prstGeom prst="rect">
            <a:avLst/>
          </a:prstGeom>
          <a:noFill/>
          <a:ln/>
        </p:spPr>
        <p:txBody>
          <a:bodyPr wrap="square" lIns="0" tIns="0" rIns="0" bIns="0" rtlCol="0" anchor="ctr"/>
          <a:lstStyle/>
          <a:p>
            <a:pPr indent="0" marL="0">
              <a:buNone/>
            </a:pPr>
            <a:r>
              <a:rPr lang="en-US" sz="1400" b="1" dirty="0">
                <a:solidFill>
                  <a:srgbClr val="16213E"/>
                </a:solidFill>
                <a:latin typeface="Arial" pitchFamily="34" charset="0"/>
                <a:ea typeface="Arial" pitchFamily="34" charset="-122"/>
                <a:cs typeface="Arial" pitchFamily="34" charset="-120"/>
              </a:rPr>
              <a:t>Risk Register</a:t>
            </a:r>
            <a:endParaRPr lang="en-US" sz="1400" dirty="0"/>
          </a:p>
        </p:txBody>
      </p:sp>
      <p:sp>
        <p:nvSpPr>
          <p:cNvPr id="37" name="Shape 35"/>
          <p:cNvSpPr/>
          <p:nvPr/>
        </p:nvSpPr>
        <p:spPr>
          <a:xfrm>
            <a:off x="6355080" y="4581144"/>
            <a:ext cx="5120640" cy="713232"/>
          </a:xfrm>
          <a:prstGeom prst="roundRect">
            <a:avLst>
              <a:gd name="adj" fmla="val 15385"/>
            </a:avLst>
          </a:prstGeom>
          <a:solidFill>
            <a:srgbClr val="E3E2DE"/>
          </a:solidFill>
          <a:ln/>
        </p:spPr>
      </p:sp>
      <p:sp>
        <p:nvSpPr>
          <p:cNvPr id="38" name="Shape 36"/>
          <p:cNvSpPr/>
          <p:nvPr/>
        </p:nvSpPr>
        <p:spPr>
          <a:xfrm>
            <a:off x="6519672" y="4736592"/>
            <a:ext cx="402336" cy="402336"/>
          </a:xfrm>
          <a:prstGeom prst="ellipse">
            <a:avLst/>
          </a:prstGeom>
          <a:solidFill>
            <a:srgbClr val="1351AA"/>
          </a:solidFill>
          <a:ln/>
        </p:spPr>
      </p:sp>
      <p:sp>
        <p:nvSpPr>
          <p:cNvPr id="39" name="Text 37"/>
          <p:cNvSpPr/>
          <p:nvPr/>
        </p:nvSpPr>
        <p:spPr>
          <a:xfrm>
            <a:off x="6519672" y="4736592"/>
            <a:ext cx="402336" cy="402336"/>
          </a:xfrm>
          <a:prstGeom prst="rect">
            <a:avLst/>
          </a:prstGeom>
          <a:noFill/>
          <a:ln/>
        </p:spPr>
        <p:txBody>
          <a:bodyPr wrap="square" rtlCol="0" anchor="ctr"/>
          <a:lstStyle/>
          <a:p>
            <a:pPr algn="ctr" indent="0" marL="0">
              <a:buNone/>
            </a:pPr>
            <a:r>
              <a:rPr lang="en-US" sz="1300" b="1" dirty="0">
                <a:solidFill>
                  <a:srgbClr val="FFFFFF"/>
                </a:solidFill>
                <a:latin typeface="Arial" pitchFamily="34" charset="0"/>
                <a:ea typeface="Arial" pitchFamily="34" charset="-122"/>
                <a:cs typeface="Arial" pitchFamily="34" charset="-120"/>
              </a:rPr>
              <a:t>09</a:t>
            </a:r>
            <a:endParaRPr lang="en-US" sz="1300" dirty="0"/>
          </a:p>
        </p:txBody>
      </p:sp>
      <p:sp>
        <p:nvSpPr>
          <p:cNvPr id="40" name="Text 38"/>
          <p:cNvSpPr/>
          <p:nvPr/>
        </p:nvSpPr>
        <p:spPr>
          <a:xfrm>
            <a:off x="7040880" y="4581144"/>
            <a:ext cx="4297680" cy="713232"/>
          </a:xfrm>
          <a:prstGeom prst="rect">
            <a:avLst/>
          </a:prstGeom>
          <a:noFill/>
          <a:ln/>
        </p:spPr>
        <p:txBody>
          <a:bodyPr wrap="square" lIns="0" tIns="0" rIns="0" bIns="0" rtlCol="0" anchor="ctr"/>
          <a:lstStyle/>
          <a:p>
            <a:pPr indent="0" marL="0">
              <a:buNone/>
            </a:pPr>
            <a:r>
              <a:rPr lang="en-US" sz="1400" b="1" dirty="0">
                <a:solidFill>
                  <a:srgbClr val="16213E"/>
                </a:solidFill>
                <a:latin typeface="Arial" pitchFamily="34" charset="0"/>
                <a:ea typeface="Arial" pitchFamily="34" charset="-122"/>
                <a:cs typeface="Arial" pitchFamily="34" charset="-120"/>
              </a:rPr>
              <a:t>References</a:t>
            </a:r>
            <a:endParaRPr lang="en-US" sz="1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E3E2DE"/>
        </a:solidFill>
      </p:bgPr>
    </p:bg>
    <p:spTree>
      <p:nvGrpSpPr>
        <p:cNvPr id="1" name=""/>
        <p:cNvGrpSpPr/>
        <p:nvPr/>
      </p:nvGrpSpPr>
      <p:grpSpPr>
        <a:xfrm>
          <a:off x="0" y="0"/>
          <a:ext cx="0" cy="0"/>
          <a:chOff x="0" y="0"/>
          <a:chExt cx="0" cy="0"/>
        </a:xfrm>
      </p:grpSpPr>
      <p:sp>
        <p:nvSpPr>
          <p:cNvPr id="2" name="Shape 0"/>
          <p:cNvSpPr/>
          <p:nvPr/>
        </p:nvSpPr>
        <p:spPr>
          <a:xfrm>
            <a:off x="11109960" y="384048"/>
            <a:ext cx="685800" cy="457200"/>
          </a:xfrm>
          <a:prstGeom prst="roundRect">
            <a:avLst>
              <a:gd name="adj" fmla="val 20000"/>
            </a:avLst>
          </a:prstGeom>
          <a:solidFill>
            <a:srgbClr val="1351AA"/>
          </a:solidFill>
          <a:ln/>
        </p:spPr>
      </p:sp>
      <p:sp>
        <p:nvSpPr>
          <p:cNvPr id="3" name="Text 1"/>
          <p:cNvSpPr/>
          <p:nvPr/>
        </p:nvSpPr>
        <p:spPr>
          <a:xfrm>
            <a:off x="11109960" y="384048"/>
            <a:ext cx="685800" cy="457200"/>
          </a:xfrm>
          <a:prstGeom prst="rect">
            <a:avLst/>
          </a:prstGeom>
          <a:noFill/>
          <a:ln/>
        </p:spPr>
        <p:txBody>
          <a:bodyPr wrap="square" rtlCol="0" anchor="ctr"/>
          <a:lstStyle/>
          <a:p>
            <a:pPr algn="ctr" indent="0" marL="0">
              <a:buNone/>
            </a:pPr>
            <a:r>
              <a:rPr lang="en-US" sz="1500" b="1" dirty="0">
                <a:solidFill>
                  <a:srgbClr val="FFFFFF"/>
                </a:solidFill>
                <a:latin typeface="Arial" pitchFamily="34" charset="0"/>
                <a:ea typeface="Arial" pitchFamily="34" charset="-122"/>
                <a:cs typeface="Arial" pitchFamily="34" charset="-120"/>
              </a:rPr>
              <a:t>01</a:t>
            </a:r>
            <a:endParaRPr lang="en-US" sz="1500" dirty="0"/>
          </a:p>
        </p:txBody>
      </p:sp>
      <p:sp>
        <p:nvSpPr>
          <p:cNvPr id="4" name="Text 2"/>
          <p:cNvSpPr/>
          <p:nvPr/>
        </p:nvSpPr>
        <p:spPr>
          <a:xfrm>
            <a:off x="685800" y="502920"/>
            <a:ext cx="8778240" cy="1371600"/>
          </a:xfrm>
          <a:prstGeom prst="rect">
            <a:avLst/>
          </a:prstGeom>
          <a:noFill/>
          <a:ln/>
        </p:spPr>
        <p:txBody>
          <a:bodyPr wrap="square" lIns="0" tIns="0" rIns="0" bIns="0" rtlCol="0" anchor="t"/>
          <a:lstStyle/>
          <a:p>
            <a:pPr algn="l" indent="0" marL="0">
              <a:lnSpc>
                <a:spcPts val="3600"/>
              </a:lnSpc>
              <a:buNone/>
            </a:pPr>
            <a:r>
              <a:rPr lang="en-US" sz="3000" b="1" dirty="0">
                <a:solidFill>
                  <a:srgbClr val="1351AA"/>
                </a:solidFill>
                <a:latin typeface="Arial" pitchFamily="34" charset="0"/>
                <a:ea typeface="Arial" pitchFamily="34" charset="-122"/>
                <a:cs typeface="Arial" pitchFamily="34" charset="-120"/>
              </a:rPr>
              <a:t>Research Context /</a:t>
            </a:r>
            <a:endParaRPr lang="en-US" sz="3000" dirty="0"/>
          </a:p>
          <a:p>
            <a:pPr algn="l" indent="0" marL="0">
              <a:lnSpc>
                <a:spcPts val="3600"/>
              </a:lnSpc>
              <a:buNone/>
            </a:pPr>
            <a:r>
              <a:rPr lang="en-US" sz="3000" b="1" dirty="0">
                <a:solidFill>
                  <a:srgbClr val="1351AA"/>
                </a:solidFill>
                <a:latin typeface="Arial" pitchFamily="34" charset="0"/>
                <a:ea typeface="Arial" pitchFamily="34" charset="-122"/>
                <a:cs typeface="Arial" pitchFamily="34" charset="-120"/>
              </a:rPr>
              <a:t>Background</a:t>
            </a:r>
            <a:endParaRPr lang="en-US" sz="3000" dirty="0"/>
          </a:p>
        </p:txBody>
      </p:sp>
      <p:sp>
        <p:nvSpPr>
          <p:cNvPr id="5" name="Text 3"/>
          <p:cNvSpPr/>
          <p:nvPr/>
        </p:nvSpPr>
        <p:spPr>
          <a:xfrm>
            <a:off x="685800" y="2148840"/>
            <a:ext cx="5852160" cy="4114800"/>
          </a:xfrm>
          <a:prstGeom prst="rect">
            <a:avLst/>
          </a:prstGeom>
          <a:noFill/>
          <a:ln/>
        </p:spPr>
        <p:txBody>
          <a:bodyPr wrap="square" lIns="0" tIns="0" rIns="0" bIns="0" rtlCol="0" anchor="t"/>
          <a:lstStyle/>
          <a:p>
            <a:pPr marL="228600" indent="-228600">
              <a:lnSpc>
                <a:spcPct val="115000"/>
              </a:lnSpc>
              <a:spcAft>
                <a:spcPts val="1400"/>
              </a:spcAft>
              <a:buSzPct val="100000"/>
              <a:buChar char="■"/>
            </a:pPr>
            <a:r>
              <a:rPr lang="en-US" sz="1500" dirty="0">
                <a:solidFill>
                  <a:srgbClr val="16213E"/>
                </a:solidFill>
                <a:latin typeface="Arial" pitchFamily="34" charset="0"/>
                <a:ea typeface="Arial" pitchFamily="34" charset="-122"/>
                <a:cs typeface="Arial" pitchFamily="34" charset="-120"/>
              </a:rPr>
              <a:t>Universities hold vast, sensitive data — prime cyberattack targets</a:t>
            </a:r>
            <a:endParaRPr lang="en-US" sz="1500" dirty="0"/>
          </a:p>
          <a:p>
            <a:pPr marL="228600" indent="-228600">
              <a:lnSpc>
                <a:spcPct val="115000"/>
              </a:lnSpc>
              <a:spcAft>
                <a:spcPts val="1400"/>
              </a:spcAft>
              <a:buSzPct val="100000"/>
              <a:buChar char="■"/>
            </a:pPr>
            <a:r>
              <a:rPr lang="en-US" sz="1500" dirty="0">
                <a:solidFill>
                  <a:srgbClr val="16213E"/>
                </a:solidFill>
                <a:latin typeface="Arial" pitchFamily="34" charset="0"/>
                <a:ea typeface="Arial" pitchFamily="34" charset="-122"/>
                <a:cs typeface="Arial" pitchFamily="34" charset="-120"/>
              </a:rPr>
              <a:t>91% of UK HE institutions breached in 12 months vs. 43% of businesses</a:t>
            </a:r>
            <a:endParaRPr lang="en-US" sz="1500" dirty="0"/>
          </a:p>
          <a:p>
            <a:pPr marL="228600" indent="-228600">
              <a:lnSpc>
                <a:spcPct val="115000"/>
              </a:lnSpc>
              <a:spcAft>
                <a:spcPts val="1400"/>
              </a:spcAft>
              <a:buSzPct val="100000"/>
              <a:buChar char="■"/>
            </a:pPr>
            <a:r>
              <a:rPr lang="en-US" sz="1500" dirty="0">
                <a:solidFill>
                  <a:srgbClr val="16213E"/>
                </a:solidFill>
                <a:latin typeface="Arial" pitchFamily="34" charset="0"/>
                <a:ea typeface="Arial" pitchFamily="34" charset="-122"/>
                <a:cs typeface="Arial" pitchFamily="34" charset="-120"/>
              </a:rPr>
              <a:t>Unvetted mobile apps and GenAI tools widen the attack surface</a:t>
            </a:r>
            <a:endParaRPr lang="en-US" sz="1500" dirty="0"/>
          </a:p>
          <a:p>
            <a:pPr marL="228600" indent="-228600">
              <a:lnSpc>
                <a:spcPct val="115000"/>
              </a:lnSpc>
              <a:spcAft>
                <a:spcPts val="1400"/>
              </a:spcAft>
              <a:buSzPct val="100000"/>
              <a:buChar char="■"/>
            </a:pPr>
            <a:r>
              <a:rPr lang="en-US" sz="1500" dirty="0">
                <a:solidFill>
                  <a:srgbClr val="16213E"/>
                </a:solidFill>
                <a:latin typeface="Arial" pitchFamily="34" charset="0"/>
                <a:ea typeface="Arial" pitchFamily="34" charset="-122"/>
                <a:cs typeface="Arial" pitchFamily="34" charset="-120"/>
              </a:rPr>
              <a:t>The privacy paradox: students trade data for convenience</a:t>
            </a:r>
            <a:endParaRPr lang="en-US" sz="1500" dirty="0"/>
          </a:p>
          <a:p>
            <a:pPr marL="228600" indent="-228600">
              <a:lnSpc>
                <a:spcPct val="115000"/>
              </a:lnSpc>
              <a:spcAft>
                <a:spcPts val="1400"/>
              </a:spcAft>
              <a:buSzPct val="100000"/>
              <a:buChar char="■"/>
            </a:pPr>
            <a:r>
              <a:rPr lang="en-US" sz="1500" dirty="0">
                <a:solidFill>
                  <a:srgbClr val="16213E"/>
                </a:solidFill>
                <a:latin typeface="Arial" pitchFamily="34" charset="0"/>
                <a:ea typeface="Arial" pitchFamily="34" charset="-122"/>
                <a:cs typeface="Arial" pitchFamily="34" charset="-120"/>
              </a:rPr>
              <a:t>Student devices sit outside institutional policy despite constant access</a:t>
            </a:r>
            <a:endParaRPr lang="en-US" sz="1500" dirty="0"/>
          </a:p>
        </p:txBody>
      </p:sp>
      <p:sp>
        <p:nvSpPr>
          <p:cNvPr id="6" name="Shape 4"/>
          <p:cNvSpPr/>
          <p:nvPr/>
        </p:nvSpPr>
        <p:spPr>
          <a:xfrm>
            <a:off x="6903720" y="2148840"/>
            <a:ext cx="4617720" cy="4023360"/>
          </a:xfrm>
          <a:prstGeom prst="roundRect">
            <a:avLst>
              <a:gd name="adj" fmla="val 3182"/>
            </a:avLst>
          </a:prstGeom>
          <a:solidFill>
            <a:srgbClr val="FFFFFF"/>
          </a:solidFill>
          <a:ln w="12700">
            <a:solidFill>
              <a:srgbClr val="1351AA"/>
            </a:solidFill>
            <a:prstDash val="solid"/>
          </a:ln>
        </p:spPr>
      </p:sp>
      <p:sp>
        <p:nvSpPr>
          <p:cNvPr id="7" name="Text 5"/>
          <p:cNvSpPr/>
          <p:nvPr/>
        </p:nvSpPr>
        <p:spPr>
          <a:xfrm>
            <a:off x="7178040" y="2331720"/>
            <a:ext cx="4114800" cy="365760"/>
          </a:xfrm>
          <a:prstGeom prst="rect">
            <a:avLst/>
          </a:prstGeom>
          <a:noFill/>
          <a:ln/>
        </p:spPr>
        <p:txBody>
          <a:bodyPr wrap="square" lIns="0" tIns="0" rIns="0" bIns="0" rtlCol="0" anchor="ctr"/>
          <a:lstStyle/>
          <a:p>
            <a:pPr indent="0" marL="0">
              <a:buNone/>
            </a:pPr>
            <a:r>
              <a:rPr lang="en-US" sz="1300" b="1" dirty="0">
                <a:solidFill>
                  <a:srgbClr val="1351AA"/>
                </a:solidFill>
                <a:latin typeface="Arial" pitchFamily="34" charset="0"/>
                <a:ea typeface="Arial" pitchFamily="34" charset="-122"/>
                <a:cs typeface="Arial" pitchFamily="34" charset="-120"/>
              </a:rPr>
              <a:t>Breach Rate Comparison (%)</a:t>
            </a:r>
            <a:endParaRPr lang="en-US" sz="1300" dirty="0"/>
          </a:p>
        </p:txBody>
      </p:sp>
      <p:graphicFrame>
        <p:nvGraphicFramePr>
          <p:cNvPr id="8" name="Chart 0" descr=""/>
          <p:cNvGraphicFramePr/>
          <p:nvPr/>
        </p:nvGraphicFramePr>
        <p:xfrm>
          <a:off x="7086600" y="2743200"/>
          <a:ext cx="4251960" cy="3246120"/>
        </p:xfrm>
        <a:graphic xmlns:a="http://schemas.openxmlformats.org/drawingml/2006/main">
          <a:graphicData uri="http://schemas.openxmlformats.org/drawingml/2006/chart">
            <c:chart xmlns:c="http://schemas.openxmlformats.org/drawingml/2006/chart" r:id="rId1"/>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1351AA"/>
        </a:solidFill>
      </p:bgPr>
    </p:bg>
    <p:spTree>
      <p:nvGrpSpPr>
        <p:cNvPr id="1" name=""/>
        <p:cNvGrpSpPr/>
        <p:nvPr/>
      </p:nvGrpSpPr>
      <p:grpSpPr>
        <a:xfrm>
          <a:off x="0" y="0"/>
          <a:ext cx="0" cy="0"/>
          <a:chOff x="0" y="0"/>
          <a:chExt cx="0" cy="0"/>
        </a:xfrm>
      </p:grpSpPr>
      <p:sp>
        <p:nvSpPr>
          <p:cNvPr id="2" name="Shape 0"/>
          <p:cNvSpPr/>
          <p:nvPr/>
        </p:nvSpPr>
        <p:spPr>
          <a:xfrm>
            <a:off x="11109960" y="384048"/>
            <a:ext cx="685800" cy="457200"/>
          </a:xfrm>
          <a:prstGeom prst="roundRect">
            <a:avLst>
              <a:gd name="adj" fmla="val 20000"/>
            </a:avLst>
          </a:prstGeom>
          <a:solidFill>
            <a:srgbClr val="E3E2DE"/>
          </a:solidFill>
          <a:ln/>
        </p:spPr>
      </p:sp>
      <p:sp>
        <p:nvSpPr>
          <p:cNvPr id="3" name="Text 1"/>
          <p:cNvSpPr/>
          <p:nvPr/>
        </p:nvSpPr>
        <p:spPr>
          <a:xfrm>
            <a:off x="11109960" y="384048"/>
            <a:ext cx="685800" cy="457200"/>
          </a:xfrm>
          <a:prstGeom prst="rect">
            <a:avLst/>
          </a:prstGeom>
          <a:noFill/>
          <a:ln/>
        </p:spPr>
        <p:txBody>
          <a:bodyPr wrap="square" rtlCol="0" anchor="ctr"/>
          <a:lstStyle/>
          <a:p>
            <a:pPr algn="ctr" indent="0" marL="0">
              <a:buNone/>
            </a:pPr>
            <a:r>
              <a:rPr lang="en-US" sz="1500" b="1" dirty="0">
                <a:solidFill>
                  <a:srgbClr val="1351AA"/>
                </a:solidFill>
                <a:latin typeface="Arial" pitchFamily="34" charset="0"/>
                <a:ea typeface="Arial" pitchFamily="34" charset="-122"/>
                <a:cs typeface="Arial" pitchFamily="34" charset="-120"/>
              </a:rPr>
              <a:t>02</a:t>
            </a:r>
            <a:endParaRPr lang="en-US" sz="1500" dirty="0"/>
          </a:p>
        </p:txBody>
      </p:sp>
      <p:sp>
        <p:nvSpPr>
          <p:cNvPr id="4" name="Text 2"/>
          <p:cNvSpPr/>
          <p:nvPr/>
        </p:nvSpPr>
        <p:spPr>
          <a:xfrm>
            <a:off x="685800" y="502920"/>
            <a:ext cx="8778240" cy="1005840"/>
          </a:xfrm>
          <a:prstGeom prst="rect">
            <a:avLst/>
          </a:prstGeom>
          <a:noFill/>
          <a:ln/>
        </p:spPr>
        <p:txBody>
          <a:bodyPr wrap="square" lIns="0" tIns="0" rIns="0" bIns="0" rtlCol="0" anchor="t"/>
          <a:lstStyle/>
          <a:p>
            <a:pPr algn="l" indent="0" marL="0">
              <a:lnSpc>
                <a:spcPts val="3600"/>
              </a:lnSpc>
              <a:buNone/>
            </a:pPr>
            <a:r>
              <a:rPr lang="en-US" sz="3400" b="1" dirty="0">
                <a:solidFill>
                  <a:srgbClr val="FFFFFF"/>
                </a:solidFill>
                <a:latin typeface="Arial" pitchFamily="34" charset="0"/>
                <a:ea typeface="Arial" pitchFamily="34" charset="-122"/>
                <a:cs typeface="Arial" pitchFamily="34" charset="-120"/>
              </a:rPr>
              <a:t>Research Problem</a:t>
            </a:r>
            <a:endParaRPr lang="en-US" sz="3400" dirty="0"/>
          </a:p>
        </p:txBody>
      </p:sp>
      <p:sp>
        <p:nvSpPr>
          <p:cNvPr id="5" name="Text 3"/>
          <p:cNvSpPr/>
          <p:nvPr/>
        </p:nvSpPr>
        <p:spPr>
          <a:xfrm>
            <a:off x="685800" y="1965960"/>
            <a:ext cx="10332720" cy="4297680"/>
          </a:xfrm>
          <a:prstGeom prst="rect">
            <a:avLst/>
          </a:prstGeom>
          <a:noFill/>
          <a:ln/>
        </p:spPr>
        <p:txBody>
          <a:bodyPr wrap="square" lIns="0" tIns="0" rIns="0" bIns="0" rtlCol="0" anchor="t"/>
          <a:lstStyle/>
          <a:p>
            <a:pPr marL="228600" indent="-228600">
              <a:lnSpc>
                <a:spcPct val="115000"/>
              </a:lnSpc>
              <a:spcAft>
                <a:spcPts val="1400"/>
              </a:spcAft>
              <a:buSzPct val="100000"/>
              <a:buChar char="■"/>
            </a:pPr>
            <a:r>
              <a:rPr lang="en-US" sz="1700" dirty="0">
                <a:solidFill>
                  <a:srgbClr val="FFFFFF"/>
                </a:solidFill>
                <a:latin typeface="Arial" pitchFamily="34" charset="0"/>
                <a:ea typeface="Arial" pitchFamily="34" charset="-122"/>
                <a:cs typeface="Arial" pitchFamily="34" charset="-120"/>
              </a:rPr>
              <a:t>Behavioural surveys alone risk social desirability bias</a:t>
            </a:r>
            <a:endParaRPr lang="en-US" sz="1700" dirty="0"/>
          </a:p>
          <a:p>
            <a:pPr marL="228600" indent="-228600">
              <a:lnSpc>
                <a:spcPct val="115000"/>
              </a:lnSpc>
              <a:spcAft>
                <a:spcPts val="1400"/>
              </a:spcAft>
              <a:buSzPct val="100000"/>
              <a:buChar char="■"/>
            </a:pPr>
            <a:r>
              <a:rPr lang="en-US" sz="1700" dirty="0">
                <a:solidFill>
                  <a:srgbClr val="FFFFFF"/>
                </a:solidFill>
                <a:latin typeface="Arial" pitchFamily="34" charset="0"/>
                <a:ea typeface="Arial" pitchFamily="34" charset="-122"/>
                <a:cs typeface="Arial" pitchFamily="34" charset="-120"/>
              </a:rPr>
              <a:t>Technical scans (MobSF) rarely link to why users take the risk</a:t>
            </a:r>
            <a:endParaRPr lang="en-US" sz="1700" dirty="0"/>
          </a:p>
          <a:p>
            <a:pPr marL="228600" indent="-228600">
              <a:lnSpc>
                <a:spcPct val="115000"/>
              </a:lnSpc>
              <a:spcAft>
                <a:spcPts val="1400"/>
              </a:spcAft>
              <a:buSzPct val="100000"/>
              <a:buChar char="■"/>
            </a:pPr>
            <a:r>
              <a:rPr lang="en-US" sz="1700" dirty="0">
                <a:solidFill>
                  <a:srgbClr val="FFFFFF"/>
                </a:solidFill>
                <a:latin typeface="Arial" pitchFamily="34" charset="0"/>
                <a:ea typeface="Arial" pitchFamily="34" charset="-122"/>
                <a:cs typeface="Arial" pitchFamily="34" charset="-120"/>
              </a:rPr>
              <a:t>Gap: no study combines technical risk scores with behavioural data</a:t>
            </a:r>
            <a:endParaRPr lang="en-US" sz="1700" dirty="0"/>
          </a:p>
          <a:p>
            <a:pPr marL="228600" indent="-228600">
              <a:lnSpc>
                <a:spcPct val="115000"/>
              </a:lnSpc>
              <a:spcAft>
                <a:spcPts val="1400"/>
              </a:spcAft>
              <a:buSzPct val="100000"/>
              <a:buChar char="■"/>
            </a:pPr>
            <a:r>
              <a:rPr lang="en-US" sz="1700" dirty="0">
                <a:solidFill>
                  <a:srgbClr val="FFFFFF"/>
                </a:solidFill>
                <a:latin typeface="Arial" pitchFamily="34" charset="0"/>
                <a:ea typeface="Arial" pitchFamily="34" charset="-122"/>
                <a:cs typeface="Arial" pitchFamily="34" charset="-120"/>
              </a:rPr>
              <a:t>GenAI adds a poorly understood, ungoverned exposure surface</a:t>
            </a:r>
            <a:endParaRPr lang="en-US" sz="1700" dirty="0"/>
          </a:p>
          <a:p>
            <a:pPr marL="228600" indent="-228600">
              <a:lnSpc>
                <a:spcPct val="115000"/>
              </a:lnSpc>
              <a:spcAft>
                <a:spcPts val="1400"/>
              </a:spcAft>
              <a:buSzPct val="100000"/>
              <a:buChar char="■"/>
            </a:pPr>
            <a:r>
              <a:rPr lang="en-US" sz="1700" dirty="0">
                <a:solidFill>
                  <a:srgbClr val="FFFFFF"/>
                </a:solidFill>
                <a:latin typeface="Arial" pitchFamily="34" charset="0"/>
                <a:ea typeface="Arial" pitchFamily="34" charset="-122"/>
                <a:cs typeface="Arial" pitchFamily="34" charset="-120"/>
              </a:rPr>
              <a:t>This study bridges vulnerability scanning with Protection Motivation Theory</a:t>
            </a:r>
            <a:endParaRPr lang="en-US" sz="17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E3E2DE"/>
        </a:solidFill>
      </p:bgPr>
    </p:bg>
    <p:spTree>
      <p:nvGrpSpPr>
        <p:cNvPr id="1" name=""/>
        <p:cNvGrpSpPr/>
        <p:nvPr/>
      </p:nvGrpSpPr>
      <p:grpSpPr>
        <a:xfrm>
          <a:off x="0" y="0"/>
          <a:ext cx="0" cy="0"/>
          <a:chOff x="0" y="0"/>
          <a:chExt cx="0" cy="0"/>
        </a:xfrm>
      </p:grpSpPr>
      <p:sp>
        <p:nvSpPr>
          <p:cNvPr id="2" name="Shape 0"/>
          <p:cNvSpPr/>
          <p:nvPr/>
        </p:nvSpPr>
        <p:spPr>
          <a:xfrm>
            <a:off x="11109960" y="384048"/>
            <a:ext cx="685800" cy="457200"/>
          </a:xfrm>
          <a:prstGeom prst="roundRect">
            <a:avLst>
              <a:gd name="adj" fmla="val 20000"/>
            </a:avLst>
          </a:prstGeom>
          <a:solidFill>
            <a:srgbClr val="1351AA"/>
          </a:solidFill>
          <a:ln/>
        </p:spPr>
      </p:sp>
      <p:sp>
        <p:nvSpPr>
          <p:cNvPr id="3" name="Text 1"/>
          <p:cNvSpPr/>
          <p:nvPr/>
        </p:nvSpPr>
        <p:spPr>
          <a:xfrm>
            <a:off x="11109960" y="384048"/>
            <a:ext cx="685800" cy="457200"/>
          </a:xfrm>
          <a:prstGeom prst="rect">
            <a:avLst/>
          </a:prstGeom>
          <a:noFill/>
          <a:ln/>
        </p:spPr>
        <p:txBody>
          <a:bodyPr wrap="square" rtlCol="0" anchor="ctr"/>
          <a:lstStyle/>
          <a:p>
            <a:pPr algn="ctr" indent="0" marL="0">
              <a:buNone/>
            </a:pPr>
            <a:r>
              <a:rPr lang="en-US" sz="1500" b="1" dirty="0">
                <a:solidFill>
                  <a:srgbClr val="FFFFFF"/>
                </a:solidFill>
                <a:latin typeface="Arial" pitchFamily="34" charset="0"/>
                <a:ea typeface="Arial" pitchFamily="34" charset="-122"/>
                <a:cs typeface="Arial" pitchFamily="34" charset="-120"/>
              </a:rPr>
              <a:t>03</a:t>
            </a:r>
            <a:endParaRPr lang="en-US" sz="1500" dirty="0"/>
          </a:p>
        </p:txBody>
      </p:sp>
      <p:sp>
        <p:nvSpPr>
          <p:cNvPr id="4" name="Text 2"/>
          <p:cNvSpPr/>
          <p:nvPr/>
        </p:nvSpPr>
        <p:spPr>
          <a:xfrm>
            <a:off x="685800" y="502920"/>
            <a:ext cx="8778240" cy="1371600"/>
          </a:xfrm>
          <a:prstGeom prst="rect">
            <a:avLst/>
          </a:prstGeom>
          <a:noFill/>
          <a:ln/>
        </p:spPr>
        <p:txBody>
          <a:bodyPr wrap="square" lIns="0" tIns="0" rIns="0" bIns="0" rtlCol="0" anchor="t"/>
          <a:lstStyle/>
          <a:p>
            <a:pPr algn="l" indent="0" marL="0">
              <a:lnSpc>
                <a:spcPts val="3600"/>
              </a:lnSpc>
              <a:buNone/>
            </a:pPr>
            <a:r>
              <a:rPr lang="en-US" sz="3000" b="1" dirty="0">
                <a:solidFill>
                  <a:srgbClr val="1351AA"/>
                </a:solidFill>
                <a:latin typeface="Arial" pitchFamily="34" charset="0"/>
                <a:ea typeface="Arial" pitchFamily="34" charset="-122"/>
                <a:cs typeface="Arial" pitchFamily="34" charset="-120"/>
              </a:rPr>
              <a:t>Research Aim and</a:t>
            </a:r>
            <a:endParaRPr lang="en-US" sz="3000" dirty="0"/>
          </a:p>
          <a:p>
            <a:pPr algn="l" indent="0" marL="0">
              <a:lnSpc>
                <a:spcPts val="3600"/>
              </a:lnSpc>
              <a:buNone/>
            </a:pPr>
            <a:r>
              <a:rPr lang="en-US" sz="3000" b="1" dirty="0">
                <a:solidFill>
                  <a:srgbClr val="1351AA"/>
                </a:solidFill>
                <a:latin typeface="Arial" pitchFamily="34" charset="0"/>
                <a:ea typeface="Arial" pitchFamily="34" charset="-122"/>
                <a:cs typeface="Arial" pitchFamily="34" charset="-120"/>
              </a:rPr>
              <a:t>Objectives</a:t>
            </a:r>
            <a:endParaRPr lang="en-US" sz="3000" dirty="0"/>
          </a:p>
        </p:txBody>
      </p:sp>
      <p:sp>
        <p:nvSpPr>
          <p:cNvPr id="5" name="Shape 3"/>
          <p:cNvSpPr/>
          <p:nvPr/>
        </p:nvSpPr>
        <p:spPr>
          <a:xfrm>
            <a:off x="685800" y="2103120"/>
            <a:ext cx="10835640" cy="777240"/>
          </a:xfrm>
          <a:prstGeom prst="roundRect">
            <a:avLst>
              <a:gd name="adj" fmla="val 14118"/>
            </a:avLst>
          </a:prstGeom>
          <a:solidFill>
            <a:srgbClr val="1351AA"/>
          </a:solidFill>
          <a:ln/>
        </p:spPr>
      </p:sp>
      <p:sp>
        <p:nvSpPr>
          <p:cNvPr id="6" name="Text 4"/>
          <p:cNvSpPr/>
          <p:nvPr/>
        </p:nvSpPr>
        <p:spPr>
          <a:xfrm>
            <a:off x="914400" y="2103120"/>
            <a:ext cx="10424160" cy="777240"/>
          </a:xfrm>
          <a:prstGeom prst="rect">
            <a:avLst/>
          </a:prstGeom>
          <a:noFill/>
          <a:ln/>
        </p:spPr>
        <p:txBody>
          <a:bodyPr wrap="square" lIns="0" tIns="0" rIns="0" bIns="0" rtlCol="0" anchor="ctr"/>
          <a:lstStyle/>
          <a:p>
            <a:pPr indent="0" marL="0">
              <a:buNone/>
            </a:pPr>
            <a:r>
              <a:rPr lang="en-US" sz="1600" b="1" dirty="0">
                <a:solidFill>
                  <a:srgbClr val="FFFFFF"/>
                </a:solidFill>
                <a:latin typeface="Arial" pitchFamily="34" charset="0"/>
                <a:ea typeface="Arial" pitchFamily="34" charset="-122"/>
                <a:cs typeface="Arial" pitchFamily="34" charset="-120"/>
              </a:rPr>
              <a:t>Aim:  </a:t>
            </a:r>
            <a:pPr indent="0" marL="0">
              <a:buNone/>
            </a:pPr>
            <a:r>
              <a:rPr lang="en-US" sz="1600" dirty="0">
                <a:solidFill>
                  <a:srgbClr val="FFFFFF"/>
                </a:solidFill>
                <a:latin typeface="Arial" pitchFamily="34" charset="0"/>
                <a:ea typeface="Arial" pitchFamily="34" charset="-122"/>
                <a:cs typeface="Arial" pitchFamily="34" charset="-120"/>
              </a:rPr>
              <a:t>Build a socio-technical mitigation framework for data leakage</a:t>
            </a:r>
            <a:endParaRPr lang="en-US" sz="1600" dirty="0"/>
          </a:p>
        </p:txBody>
      </p:sp>
      <p:sp>
        <p:nvSpPr>
          <p:cNvPr id="7" name="Shape 5"/>
          <p:cNvSpPr/>
          <p:nvPr/>
        </p:nvSpPr>
        <p:spPr>
          <a:xfrm>
            <a:off x="685800" y="3154680"/>
            <a:ext cx="10835640" cy="749808"/>
          </a:xfrm>
          <a:prstGeom prst="roundRect">
            <a:avLst>
              <a:gd name="adj" fmla="val 12195"/>
            </a:avLst>
          </a:prstGeom>
          <a:solidFill>
            <a:srgbClr val="FFFFFF"/>
          </a:solidFill>
          <a:ln/>
        </p:spPr>
      </p:sp>
      <p:sp>
        <p:nvSpPr>
          <p:cNvPr id="8" name="Shape 6"/>
          <p:cNvSpPr/>
          <p:nvPr/>
        </p:nvSpPr>
        <p:spPr>
          <a:xfrm>
            <a:off x="868680" y="3273552"/>
            <a:ext cx="512064" cy="512064"/>
          </a:xfrm>
          <a:prstGeom prst="ellipse">
            <a:avLst/>
          </a:prstGeom>
          <a:solidFill>
            <a:srgbClr val="1351AA"/>
          </a:solidFill>
          <a:ln/>
        </p:spPr>
      </p:sp>
      <p:sp>
        <p:nvSpPr>
          <p:cNvPr id="9" name="Text 7"/>
          <p:cNvSpPr/>
          <p:nvPr/>
        </p:nvSpPr>
        <p:spPr>
          <a:xfrm>
            <a:off x="868680" y="3273552"/>
            <a:ext cx="512064" cy="512064"/>
          </a:xfrm>
          <a:prstGeom prst="rect">
            <a:avLst/>
          </a:prstGeom>
          <a:noFill/>
          <a:ln/>
        </p:spPr>
        <p:txBody>
          <a:bodyPr wrap="square" lIns="0" tIns="0" rIns="0" bIns="0" rtlCol="0" anchor="ctr"/>
          <a:lstStyle/>
          <a:p>
            <a:pPr algn="ctr" indent="0" marL="0">
              <a:buNone/>
            </a:pPr>
            <a:r>
              <a:rPr lang="en-US" sz="1100" b="1" dirty="0">
                <a:solidFill>
                  <a:srgbClr val="FFFFFF"/>
                </a:solidFill>
                <a:latin typeface="Arial" pitchFamily="34" charset="0"/>
                <a:ea typeface="Arial" pitchFamily="34" charset="-122"/>
                <a:cs typeface="Arial" pitchFamily="34" charset="-120"/>
              </a:rPr>
              <a:t>O1</a:t>
            </a:r>
            <a:endParaRPr lang="en-US" sz="1100" dirty="0"/>
          </a:p>
        </p:txBody>
      </p:sp>
      <p:sp>
        <p:nvSpPr>
          <p:cNvPr id="10" name="Text 8"/>
          <p:cNvSpPr/>
          <p:nvPr/>
        </p:nvSpPr>
        <p:spPr>
          <a:xfrm>
            <a:off x="1600200" y="3154680"/>
            <a:ext cx="7406640" cy="749808"/>
          </a:xfrm>
          <a:prstGeom prst="rect">
            <a:avLst/>
          </a:prstGeom>
          <a:noFill/>
          <a:ln/>
        </p:spPr>
        <p:txBody>
          <a:bodyPr wrap="square" lIns="0" tIns="0" rIns="0" bIns="0" rtlCol="0" anchor="ctr"/>
          <a:lstStyle/>
          <a:p>
            <a:pPr indent="0" marL="0">
              <a:buNone/>
            </a:pPr>
            <a:r>
              <a:rPr lang="en-US" sz="1350" dirty="0">
                <a:solidFill>
                  <a:srgbClr val="16213E"/>
                </a:solidFill>
                <a:latin typeface="Arial" pitchFamily="34" charset="0"/>
                <a:ea typeface="Arial" pitchFamily="34" charset="-122"/>
                <a:cs typeface="Arial" pitchFamily="34" charset="-120"/>
              </a:rPr>
              <a:t>Critical literature review</a:t>
            </a:r>
            <a:endParaRPr lang="en-US" sz="1350" dirty="0"/>
          </a:p>
        </p:txBody>
      </p:sp>
      <p:sp>
        <p:nvSpPr>
          <p:cNvPr id="11" name="Shape 9"/>
          <p:cNvSpPr/>
          <p:nvPr/>
        </p:nvSpPr>
        <p:spPr>
          <a:xfrm>
            <a:off x="9189720" y="3355848"/>
            <a:ext cx="2194560" cy="347472"/>
          </a:xfrm>
          <a:prstGeom prst="roundRect">
            <a:avLst>
              <a:gd name="adj" fmla="val 50000"/>
            </a:avLst>
          </a:prstGeom>
          <a:solidFill>
            <a:srgbClr val="E3E2DE"/>
          </a:solidFill>
          <a:ln/>
        </p:spPr>
      </p:sp>
      <p:sp>
        <p:nvSpPr>
          <p:cNvPr id="12" name="Text 10"/>
          <p:cNvSpPr/>
          <p:nvPr/>
        </p:nvSpPr>
        <p:spPr>
          <a:xfrm>
            <a:off x="9299448" y="3355848"/>
            <a:ext cx="1975104" cy="347472"/>
          </a:xfrm>
          <a:prstGeom prst="rect">
            <a:avLst/>
          </a:prstGeom>
          <a:noFill/>
          <a:ln/>
        </p:spPr>
        <p:txBody>
          <a:bodyPr wrap="square" rtlCol="0" anchor="ctr"/>
          <a:lstStyle/>
          <a:p>
            <a:pPr algn="ctr" indent="0" marL="0">
              <a:buNone/>
            </a:pPr>
            <a:r>
              <a:rPr lang="en-US" sz="1100" b="1" dirty="0">
                <a:solidFill>
                  <a:srgbClr val="1351AA"/>
                </a:solidFill>
                <a:latin typeface="Arial" pitchFamily="34" charset="0"/>
                <a:ea typeface="Arial" pitchFamily="34" charset="-122"/>
                <a:cs typeface="Arial" pitchFamily="34" charset="-120"/>
              </a:rPr>
              <a:t>Month 2</a:t>
            </a:r>
            <a:endParaRPr lang="en-US" sz="1100" dirty="0"/>
          </a:p>
        </p:txBody>
      </p:sp>
      <p:sp>
        <p:nvSpPr>
          <p:cNvPr id="13" name="Shape 11"/>
          <p:cNvSpPr/>
          <p:nvPr/>
        </p:nvSpPr>
        <p:spPr>
          <a:xfrm>
            <a:off x="685800" y="4032504"/>
            <a:ext cx="10835640" cy="749808"/>
          </a:xfrm>
          <a:prstGeom prst="roundRect">
            <a:avLst>
              <a:gd name="adj" fmla="val 12195"/>
            </a:avLst>
          </a:prstGeom>
          <a:solidFill>
            <a:srgbClr val="FFFFFF"/>
          </a:solidFill>
          <a:ln/>
        </p:spPr>
      </p:sp>
      <p:sp>
        <p:nvSpPr>
          <p:cNvPr id="14" name="Shape 12"/>
          <p:cNvSpPr/>
          <p:nvPr/>
        </p:nvSpPr>
        <p:spPr>
          <a:xfrm>
            <a:off x="868680" y="4151376"/>
            <a:ext cx="512064" cy="512064"/>
          </a:xfrm>
          <a:prstGeom prst="ellipse">
            <a:avLst/>
          </a:prstGeom>
          <a:solidFill>
            <a:srgbClr val="1351AA"/>
          </a:solidFill>
          <a:ln/>
        </p:spPr>
      </p:sp>
      <p:sp>
        <p:nvSpPr>
          <p:cNvPr id="15" name="Text 13"/>
          <p:cNvSpPr/>
          <p:nvPr/>
        </p:nvSpPr>
        <p:spPr>
          <a:xfrm>
            <a:off x="868680" y="4151376"/>
            <a:ext cx="512064" cy="512064"/>
          </a:xfrm>
          <a:prstGeom prst="rect">
            <a:avLst/>
          </a:prstGeom>
          <a:noFill/>
          <a:ln/>
        </p:spPr>
        <p:txBody>
          <a:bodyPr wrap="square" lIns="0" tIns="0" rIns="0" bIns="0" rtlCol="0" anchor="ctr"/>
          <a:lstStyle/>
          <a:p>
            <a:pPr algn="ctr" indent="0" marL="0">
              <a:buNone/>
            </a:pPr>
            <a:r>
              <a:rPr lang="en-US" sz="1100" b="1" dirty="0">
                <a:solidFill>
                  <a:srgbClr val="FFFFFF"/>
                </a:solidFill>
                <a:latin typeface="Arial" pitchFamily="34" charset="0"/>
                <a:ea typeface="Arial" pitchFamily="34" charset="-122"/>
                <a:cs typeface="Arial" pitchFamily="34" charset="-120"/>
              </a:rPr>
              <a:t>O2</a:t>
            </a:r>
            <a:endParaRPr lang="en-US" sz="1100" dirty="0"/>
          </a:p>
        </p:txBody>
      </p:sp>
      <p:sp>
        <p:nvSpPr>
          <p:cNvPr id="16" name="Text 14"/>
          <p:cNvSpPr/>
          <p:nvPr/>
        </p:nvSpPr>
        <p:spPr>
          <a:xfrm>
            <a:off x="1600200" y="4032504"/>
            <a:ext cx="7406640" cy="749808"/>
          </a:xfrm>
          <a:prstGeom prst="rect">
            <a:avLst/>
          </a:prstGeom>
          <a:noFill/>
          <a:ln/>
        </p:spPr>
        <p:txBody>
          <a:bodyPr wrap="square" lIns="0" tIns="0" rIns="0" bIns="0" rtlCol="0" anchor="ctr"/>
          <a:lstStyle/>
          <a:p>
            <a:pPr indent="0" marL="0">
              <a:buNone/>
            </a:pPr>
            <a:r>
              <a:rPr lang="en-US" sz="1350" dirty="0">
                <a:solidFill>
                  <a:srgbClr val="16213E"/>
                </a:solidFill>
                <a:latin typeface="Arial" pitchFamily="34" charset="0"/>
                <a:ea typeface="Arial" pitchFamily="34" charset="-122"/>
                <a:cs typeface="Arial" pitchFamily="34" charset="-120"/>
              </a:rPr>
              <a:t>Static/dynamic analysis of top 20 student apps</a:t>
            </a:r>
            <a:endParaRPr lang="en-US" sz="1350" dirty="0"/>
          </a:p>
        </p:txBody>
      </p:sp>
      <p:sp>
        <p:nvSpPr>
          <p:cNvPr id="17" name="Shape 15"/>
          <p:cNvSpPr/>
          <p:nvPr/>
        </p:nvSpPr>
        <p:spPr>
          <a:xfrm>
            <a:off x="9189720" y="4233672"/>
            <a:ext cx="2194560" cy="347472"/>
          </a:xfrm>
          <a:prstGeom prst="roundRect">
            <a:avLst>
              <a:gd name="adj" fmla="val 50000"/>
            </a:avLst>
          </a:prstGeom>
          <a:solidFill>
            <a:srgbClr val="E3E2DE"/>
          </a:solidFill>
          <a:ln/>
        </p:spPr>
      </p:sp>
      <p:sp>
        <p:nvSpPr>
          <p:cNvPr id="18" name="Text 16"/>
          <p:cNvSpPr/>
          <p:nvPr/>
        </p:nvSpPr>
        <p:spPr>
          <a:xfrm>
            <a:off x="9299448" y="4233672"/>
            <a:ext cx="1975104" cy="347472"/>
          </a:xfrm>
          <a:prstGeom prst="rect">
            <a:avLst/>
          </a:prstGeom>
          <a:noFill/>
          <a:ln/>
        </p:spPr>
        <p:txBody>
          <a:bodyPr wrap="square" rtlCol="0" anchor="ctr"/>
          <a:lstStyle/>
          <a:p>
            <a:pPr algn="ctr" indent="0" marL="0">
              <a:buNone/>
            </a:pPr>
            <a:r>
              <a:rPr lang="en-US" sz="1100" b="1" dirty="0">
                <a:solidFill>
                  <a:srgbClr val="1351AA"/>
                </a:solidFill>
                <a:latin typeface="Arial" pitchFamily="34" charset="0"/>
                <a:ea typeface="Arial" pitchFamily="34" charset="-122"/>
                <a:cs typeface="Arial" pitchFamily="34" charset="-120"/>
              </a:rPr>
              <a:t>Month 4</a:t>
            </a:r>
            <a:endParaRPr lang="en-US" sz="1100" dirty="0"/>
          </a:p>
        </p:txBody>
      </p:sp>
      <p:sp>
        <p:nvSpPr>
          <p:cNvPr id="19" name="Shape 17"/>
          <p:cNvSpPr/>
          <p:nvPr/>
        </p:nvSpPr>
        <p:spPr>
          <a:xfrm>
            <a:off x="685800" y="4910328"/>
            <a:ext cx="10835640" cy="749808"/>
          </a:xfrm>
          <a:prstGeom prst="roundRect">
            <a:avLst>
              <a:gd name="adj" fmla="val 12195"/>
            </a:avLst>
          </a:prstGeom>
          <a:solidFill>
            <a:srgbClr val="FFFFFF"/>
          </a:solidFill>
          <a:ln/>
        </p:spPr>
      </p:sp>
      <p:sp>
        <p:nvSpPr>
          <p:cNvPr id="20" name="Shape 18"/>
          <p:cNvSpPr/>
          <p:nvPr/>
        </p:nvSpPr>
        <p:spPr>
          <a:xfrm>
            <a:off x="868680" y="5029200"/>
            <a:ext cx="512064" cy="512064"/>
          </a:xfrm>
          <a:prstGeom prst="ellipse">
            <a:avLst/>
          </a:prstGeom>
          <a:solidFill>
            <a:srgbClr val="1351AA"/>
          </a:solidFill>
          <a:ln/>
        </p:spPr>
      </p:sp>
      <p:sp>
        <p:nvSpPr>
          <p:cNvPr id="21" name="Text 19"/>
          <p:cNvSpPr/>
          <p:nvPr/>
        </p:nvSpPr>
        <p:spPr>
          <a:xfrm>
            <a:off x="868680" y="5029200"/>
            <a:ext cx="512064" cy="512064"/>
          </a:xfrm>
          <a:prstGeom prst="rect">
            <a:avLst/>
          </a:prstGeom>
          <a:noFill/>
          <a:ln/>
        </p:spPr>
        <p:txBody>
          <a:bodyPr wrap="square" lIns="0" tIns="0" rIns="0" bIns="0" rtlCol="0" anchor="ctr"/>
          <a:lstStyle/>
          <a:p>
            <a:pPr algn="ctr" indent="0" marL="0">
              <a:buNone/>
            </a:pPr>
            <a:r>
              <a:rPr lang="en-US" sz="1100" b="1" dirty="0">
                <a:solidFill>
                  <a:srgbClr val="FFFFFF"/>
                </a:solidFill>
                <a:latin typeface="Arial" pitchFamily="34" charset="0"/>
                <a:ea typeface="Arial" pitchFamily="34" charset="-122"/>
                <a:cs typeface="Arial" pitchFamily="34" charset="-120"/>
              </a:rPr>
              <a:t>O3</a:t>
            </a:r>
            <a:endParaRPr lang="en-US" sz="1100" dirty="0"/>
          </a:p>
        </p:txBody>
      </p:sp>
      <p:sp>
        <p:nvSpPr>
          <p:cNvPr id="22" name="Text 20"/>
          <p:cNvSpPr/>
          <p:nvPr/>
        </p:nvSpPr>
        <p:spPr>
          <a:xfrm>
            <a:off x="1600200" y="4910328"/>
            <a:ext cx="7406640" cy="749808"/>
          </a:xfrm>
          <a:prstGeom prst="rect">
            <a:avLst/>
          </a:prstGeom>
          <a:noFill/>
          <a:ln/>
        </p:spPr>
        <p:txBody>
          <a:bodyPr wrap="square" lIns="0" tIns="0" rIns="0" bIns="0" rtlCol="0" anchor="ctr"/>
          <a:lstStyle/>
          <a:p>
            <a:pPr indent="0" marL="0">
              <a:buNone/>
            </a:pPr>
            <a:r>
              <a:rPr lang="en-US" sz="1350" dirty="0">
                <a:solidFill>
                  <a:srgbClr val="16213E"/>
                </a:solidFill>
                <a:latin typeface="Arial" pitchFamily="34" charset="0"/>
                <a:ea typeface="Arial" pitchFamily="34" charset="-122"/>
                <a:cs typeface="Arial" pitchFamily="34" charset="-120"/>
              </a:rPr>
              <a:t>Survey 300 students using validated PMT scales</a:t>
            </a:r>
            <a:endParaRPr lang="en-US" sz="1350" dirty="0"/>
          </a:p>
        </p:txBody>
      </p:sp>
      <p:sp>
        <p:nvSpPr>
          <p:cNvPr id="23" name="Shape 21"/>
          <p:cNvSpPr/>
          <p:nvPr/>
        </p:nvSpPr>
        <p:spPr>
          <a:xfrm>
            <a:off x="9189720" y="5111496"/>
            <a:ext cx="2194560" cy="347472"/>
          </a:xfrm>
          <a:prstGeom prst="roundRect">
            <a:avLst>
              <a:gd name="adj" fmla="val 50000"/>
            </a:avLst>
          </a:prstGeom>
          <a:solidFill>
            <a:srgbClr val="E3E2DE"/>
          </a:solidFill>
          <a:ln/>
        </p:spPr>
      </p:sp>
      <p:sp>
        <p:nvSpPr>
          <p:cNvPr id="24" name="Text 22"/>
          <p:cNvSpPr/>
          <p:nvPr/>
        </p:nvSpPr>
        <p:spPr>
          <a:xfrm>
            <a:off x="9299448" y="5111496"/>
            <a:ext cx="1975104" cy="347472"/>
          </a:xfrm>
          <a:prstGeom prst="rect">
            <a:avLst/>
          </a:prstGeom>
          <a:noFill/>
          <a:ln/>
        </p:spPr>
        <p:txBody>
          <a:bodyPr wrap="square" rtlCol="0" anchor="ctr"/>
          <a:lstStyle/>
          <a:p>
            <a:pPr algn="ctr" indent="0" marL="0">
              <a:buNone/>
            </a:pPr>
            <a:r>
              <a:rPr lang="en-US" sz="1100" b="1" dirty="0">
                <a:solidFill>
                  <a:srgbClr val="1351AA"/>
                </a:solidFill>
                <a:latin typeface="Arial" pitchFamily="34" charset="0"/>
                <a:ea typeface="Arial" pitchFamily="34" charset="-122"/>
                <a:cs typeface="Arial" pitchFamily="34" charset="-120"/>
              </a:rPr>
              <a:t>Month 5</a:t>
            </a:r>
            <a:endParaRPr lang="en-US" sz="1100" dirty="0"/>
          </a:p>
        </p:txBody>
      </p:sp>
      <p:sp>
        <p:nvSpPr>
          <p:cNvPr id="25" name="Shape 23"/>
          <p:cNvSpPr/>
          <p:nvPr/>
        </p:nvSpPr>
        <p:spPr>
          <a:xfrm>
            <a:off x="685800" y="5788152"/>
            <a:ext cx="10835640" cy="749808"/>
          </a:xfrm>
          <a:prstGeom prst="roundRect">
            <a:avLst>
              <a:gd name="adj" fmla="val 12195"/>
            </a:avLst>
          </a:prstGeom>
          <a:solidFill>
            <a:srgbClr val="FFFFFF"/>
          </a:solidFill>
          <a:ln/>
        </p:spPr>
      </p:sp>
      <p:sp>
        <p:nvSpPr>
          <p:cNvPr id="26" name="Shape 24"/>
          <p:cNvSpPr/>
          <p:nvPr/>
        </p:nvSpPr>
        <p:spPr>
          <a:xfrm>
            <a:off x="868680" y="5907024"/>
            <a:ext cx="512064" cy="512064"/>
          </a:xfrm>
          <a:prstGeom prst="ellipse">
            <a:avLst/>
          </a:prstGeom>
          <a:solidFill>
            <a:srgbClr val="1351AA"/>
          </a:solidFill>
          <a:ln/>
        </p:spPr>
      </p:sp>
      <p:sp>
        <p:nvSpPr>
          <p:cNvPr id="27" name="Text 25"/>
          <p:cNvSpPr/>
          <p:nvPr/>
        </p:nvSpPr>
        <p:spPr>
          <a:xfrm>
            <a:off x="868680" y="5907024"/>
            <a:ext cx="512064" cy="512064"/>
          </a:xfrm>
          <a:prstGeom prst="rect">
            <a:avLst/>
          </a:prstGeom>
          <a:noFill/>
          <a:ln/>
        </p:spPr>
        <p:txBody>
          <a:bodyPr wrap="square" lIns="0" tIns="0" rIns="0" bIns="0" rtlCol="0" anchor="ctr"/>
          <a:lstStyle/>
          <a:p>
            <a:pPr algn="ctr" indent="0" marL="0">
              <a:buNone/>
            </a:pPr>
            <a:r>
              <a:rPr lang="en-US" sz="1100" b="1" dirty="0">
                <a:solidFill>
                  <a:srgbClr val="FFFFFF"/>
                </a:solidFill>
                <a:latin typeface="Arial" pitchFamily="34" charset="0"/>
                <a:ea typeface="Arial" pitchFamily="34" charset="-122"/>
                <a:cs typeface="Arial" pitchFamily="34" charset="-120"/>
              </a:rPr>
              <a:t>O4-O5</a:t>
            </a:r>
            <a:endParaRPr lang="en-US" sz="1100" dirty="0"/>
          </a:p>
        </p:txBody>
      </p:sp>
      <p:sp>
        <p:nvSpPr>
          <p:cNvPr id="28" name="Text 26"/>
          <p:cNvSpPr/>
          <p:nvPr/>
        </p:nvSpPr>
        <p:spPr>
          <a:xfrm>
            <a:off x="1600200" y="5788152"/>
            <a:ext cx="7406640" cy="749808"/>
          </a:xfrm>
          <a:prstGeom prst="rect">
            <a:avLst/>
          </a:prstGeom>
          <a:noFill/>
          <a:ln/>
        </p:spPr>
        <p:txBody>
          <a:bodyPr wrap="square" lIns="0" tIns="0" rIns="0" bIns="0" rtlCol="0" anchor="ctr"/>
          <a:lstStyle/>
          <a:p>
            <a:pPr indent="0" marL="0">
              <a:buNone/>
            </a:pPr>
            <a:r>
              <a:rPr lang="en-US" sz="1350" dirty="0">
                <a:solidFill>
                  <a:srgbClr val="16213E"/>
                </a:solidFill>
                <a:latin typeface="Arial" pitchFamily="34" charset="0"/>
                <a:ea typeface="Arial" pitchFamily="34" charset="-122"/>
                <a:cs typeface="Arial" pitchFamily="34" charset="-120"/>
              </a:rPr>
              <a:t>Correlate findings via PLS-SEM; build framework</a:t>
            </a:r>
            <a:endParaRPr lang="en-US" sz="1350" dirty="0"/>
          </a:p>
        </p:txBody>
      </p:sp>
      <p:sp>
        <p:nvSpPr>
          <p:cNvPr id="29" name="Shape 27"/>
          <p:cNvSpPr/>
          <p:nvPr/>
        </p:nvSpPr>
        <p:spPr>
          <a:xfrm>
            <a:off x="9189720" y="5989320"/>
            <a:ext cx="2194560" cy="347472"/>
          </a:xfrm>
          <a:prstGeom prst="roundRect">
            <a:avLst>
              <a:gd name="adj" fmla="val 50000"/>
            </a:avLst>
          </a:prstGeom>
          <a:solidFill>
            <a:srgbClr val="E3E2DE"/>
          </a:solidFill>
          <a:ln/>
        </p:spPr>
      </p:sp>
      <p:sp>
        <p:nvSpPr>
          <p:cNvPr id="30" name="Text 28"/>
          <p:cNvSpPr/>
          <p:nvPr/>
        </p:nvSpPr>
        <p:spPr>
          <a:xfrm>
            <a:off x="9299448" y="5989320"/>
            <a:ext cx="1975104" cy="347472"/>
          </a:xfrm>
          <a:prstGeom prst="rect">
            <a:avLst/>
          </a:prstGeom>
          <a:noFill/>
          <a:ln/>
        </p:spPr>
        <p:txBody>
          <a:bodyPr wrap="square" rtlCol="0" anchor="ctr"/>
          <a:lstStyle/>
          <a:p>
            <a:pPr algn="ctr" indent="0" marL="0">
              <a:buNone/>
            </a:pPr>
            <a:r>
              <a:rPr lang="en-US" sz="1100" b="1" dirty="0">
                <a:solidFill>
                  <a:srgbClr val="1351AA"/>
                </a:solidFill>
                <a:latin typeface="Arial" pitchFamily="34" charset="0"/>
                <a:ea typeface="Arial" pitchFamily="34" charset="-122"/>
                <a:cs typeface="Arial" pitchFamily="34" charset="-120"/>
              </a:rPr>
              <a:t>Month 6-7</a:t>
            </a:r>
            <a:endParaRPr lang="en-US"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1351AA"/>
        </a:solidFill>
      </p:bgPr>
    </p:bg>
    <p:spTree>
      <p:nvGrpSpPr>
        <p:cNvPr id="1" name=""/>
        <p:cNvGrpSpPr/>
        <p:nvPr/>
      </p:nvGrpSpPr>
      <p:grpSpPr>
        <a:xfrm>
          <a:off x="0" y="0"/>
          <a:ext cx="0" cy="0"/>
          <a:chOff x="0" y="0"/>
          <a:chExt cx="0" cy="0"/>
        </a:xfrm>
      </p:grpSpPr>
      <p:sp>
        <p:nvSpPr>
          <p:cNvPr id="2" name="Shape 0"/>
          <p:cNvSpPr/>
          <p:nvPr/>
        </p:nvSpPr>
        <p:spPr>
          <a:xfrm>
            <a:off x="11109960" y="384048"/>
            <a:ext cx="685800" cy="457200"/>
          </a:xfrm>
          <a:prstGeom prst="roundRect">
            <a:avLst>
              <a:gd name="adj" fmla="val 20000"/>
            </a:avLst>
          </a:prstGeom>
          <a:solidFill>
            <a:srgbClr val="E3E2DE"/>
          </a:solidFill>
          <a:ln/>
        </p:spPr>
      </p:sp>
      <p:sp>
        <p:nvSpPr>
          <p:cNvPr id="3" name="Text 1"/>
          <p:cNvSpPr/>
          <p:nvPr/>
        </p:nvSpPr>
        <p:spPr>
          <a:xfrm>
            <a:off x="11109960" y="384048"/>
            <a:ext cx="685800" cy="457200"/>
          </a:xfrm>
          <a:prstGeom prst="rect">
            <a:avLst/>
          </a:prstGeom>
          <a:noFill/>
          <a:ln/>
        </p:spPr>
        <p:txBody>
          <a:bodyPr wrap="square" rtlCol="0" anchor="ctr"/>
          <a:lstStyle/>
          <a:p>
            <a:pPr algn="ctr" indent="0" marL="0">
              <a:buNone/>
            </a:pPr>
            <a:r>
              <a:rPr lang="en-US" sz="1500" b="1" dirty="0">
                <a:solidFill>
                  <a:srgbClr val="1351AA"/>
                </a:solidFill>
                <a:latin typeface="Arial" pitchFamily="34" charset="0"/>
                <a:ea typeface="Arial" pitchFamily="34" charset="-122"/>
                <a:cs typeface="Arial" pitchFamily="34" charset="-120"/>
              </a:rPr>
              <a:t>04</a:t>
            </a:r>
            <a:endParaRPr lang="en-US" sz="1500" dirty="0"/>
          </a:p>
        </p:txBody>
      </p:sp>
      <p:sp>
        <p:nvSpPr>
          <p:cNvPr id="4" name="Text 2"/>
          <p:cNvSpPr/>
          <p:nvPr/>
        </p:nvSpPr>
        <p:spPr>
          <a:xfrm>
            <a:off x="685800" y="502920"/>
            <a:ext cx="8778240" cy="1371600"/>
          </a:xfrm>
          <a:prstGeom prst="rect">
            <a:avLst/>
          </a:prstGeom>
          <a:noFill/>
          <a:ln/>
        </p:spPr>
        <p:txBody>
          <a:bodyPr wrap="square" lIns="0" tIns="0" rIns="0" bIns="0" rtlCol="0" anchor="t"/>
          <a:lstStyle/>
          <a:p>
            <a:pPr algn="l" indent="0" marL="0">
              <a:lnSpc>
                <a:spcPts val="3600"/>
              </a:lnSpc>
              <a:buNone/>
            </a:pPr>
            <a:r>
              <a:rPr lang="en-US" sz="3000" b="1" dirty="0">
                <a:solidFill>
                  <a:srgbClr val="FFFFFF"/>
                </a:solidFill>
                <a:latin typeface="Arial" pitchFamily="34" charset="0"/>
                <a:ea typeface="Arial" pitchFamily="34" charset="-122"/>
                <a:cs typeface="Arial" pitchFamily="34" charset="-120"/>
              </a:rPr>
              <a:t>Literature Review</a:t>
            </a:r>
            <a:endParaRPr lang="en-US" sz="3000" dirty="0"/>
          </a:p>
          <a:p>
            <a:pPr algn="l" indent="0" marL="0">
              <a:lnSpc>
                <a:spcPts val="3600"/>
              </a:lnSpc>
              <a:buNone/>
            </a:pPr>
            <a:r>
              <a:rPr lang="en-US" sz="3000" b="1" dirty="0">
                <a:solidFill>
                  <a:srgbClr val="FFFFFF"/>
                </a:solidFill>
                <a:latin typeface="Arial" pitchFamily="34" charset="0"/>
                <a:ea typeface="Arial" pitchFamily="34" charset="-122"/>
                <a:cs typeface="Arial" pitchFamily="34" charset="-120"/>
              </a:rPr>
              <a:t>Summary</a:t>
            </a:r>
            <a:endParaRPr lang="en-US" sz="3000" dirty="0"/>
          </a:p>
        </p:txBody>
      </p:sp>
      <p:sp>
        <p:nvSpPr>
          <p:cNvPr id="5" name="Text 3"/>
          <p:cNvSpPr/>
          <p:nvPr/>
        </p:nvSpPr>
        <p:spPr>
          <a:xfrm>
            <a:off x="685800" y="2103120"/>
            <a:ext cx="5486400" cy="4114800"/>
          </a:xfrm>
          <a:prstGeom prst="rect">
            <a:avLst/>
          </a:prstGeom>
          <a:noFill/>
          <a:ln/>
        </p:spPr>
        <p:txBody>
          <a:bodyPr wrap="square" lIns="0" tIns="0" rIns="0" bIns="0" rtlCol="0" anchor="t"/>
          <a:lstStyle/>
          <a:p>
            <a:pPr marL="228600" indent="-228600">
              <a:lnSpc>
                <a:spcPct val="115000"/>
              </a:lnSpc>
              <a:spcAft>
                <a:spcPts val="1400"/>
              </a:spcAft>
              <a:buSzPct val="100000"/>
              <a:buChar char="■"/>
            </a:pPr>
            <a:r>
              <a:rPr lang="en-US" sz="1400" dirty="0">
                <a:solidFill>
                  <a:srgbClr val="FFFFFF"/>
                </a:solidFill>
                <a:latin typeface="Arial" pitchFamily="34" charset="0"/>
                <a:ea typeface="Arial" pitchFamily="34" charset="-122"/>
                <a:cs typeface="Arial" pitchFamily="34" charset="-120"/>
              </a:rPr>
              <a:t>Privacy paradox persists; self-report data risks bias</a:t>
            </a:r>
            <a:endParaRPr lang="en-US" sz="1400" dirty="0"/>
          </a:p>
          <a:p>
            <a:pPr marL="228600" indent="-228600">
              <a:lnSpc>
                <a:spcPct val="115000"/>
              </a:lnSpc>
              <a:spcAft>
                <a:spcPts val="1400"/>
              </a:spcAft>
              <a:buSzPct val="100000"/>
              <a:buChar char="■"/>
            </a:pPr>
            <a:r>
              <a:rPr lang="en-US" sz="1400" dirty="0">
                <a:solidFill>
                  <a:srgbClr val="FFFFFF"/>
                </a:solidFill>
                <a:latin typeface="Arial" pitchFamily="34" charset="0"/>
                <a:ea typeface="Arial" pitchFamily="34" charset="-122"/>
                <a:cs typeface="Arial" pitchFamily="34" charset="-120"/>
              </a:rPr>
              <a:t>Static analysis finds vulnerabilities; dynamic analysis catches runtime leaks</a:t>
            </a:r>
            <a:endParaRPr lang="en-US" sz="1400" dirty="0"/>
          </a:p>
          <a:p>
            <a:pPr marL="228600" indent="-228600">
              <a:lnSpc>
                <a:spcPct val="115000"/>
              </a:lnSpc>
              <a:spcAft>
                <a:spcPts val="1400"/>
              </a:spcAft>
              <a:buSzPct val="100000"/>
              <a:buChar char="■"/>
            </a:pPr>
            <a:r>
              <a:rPr lang="en-US" sz="1400" dirty="0">
                <a:solidFill>
                  <a:srgbClr val="FFFFFF"/>
                </a:solidFill>
                <a:latin typeface="Arial" pitchFamily="34" charset="0"/>
                <a:ea typeface="Arial" pitchFamily="34" charset="-122"/>
                <a:cs typeface="Arial" pitchFamily="34" charset="-120"/>
              </a:rPr>
              <a:t>GenAI introduces an opaque, ungoverned data channel</a:t>
            </a:r>
            <a:endParaRPr lang="en-US" sz="1400" dirty="0"/>
          </a:p>
          <a:p>
            <a:pPr marL="228600" indent="-228600">
              <a:lnSpc>
                <a:spcPct val="115000"/>
              </a:lnSpc>
              <a:spcAft>
                <a:spcPts val="1400"/>
              </a:spcAft>
              <a:buSzPct val="100000"/>
              <a:buChar char="■"/>
            </a:pPr>
            <a:r>
              <a:rPr lang="en-US" sz="1400" dirty="0">
                <a:solidFill>
                  <a:srgbClr val="FFFFFF"/>
                </a:solidFill>
                <a:latin typeface="Arial" pitchFamily="34" charset="0"/>
                <a:ea typeface="Arial" pitchFamily="34" charset="-122"/>
                <a:cs typeface="Arial" pitchFamily="34" charset="-120"/>
              </a:rPr>
              <a:t>PMT explains behaviour; LINDDUN structures technical threats</a:t>
            </a:r>
            <a:endParaRPr lang="en-US" sz="1400" dirty="0"/>
          </a:p>
          <a:p>
            <a:pPr marL="228600" indent="-228600">
              <a:lnSpc>
                <a:spcPct val="115000"/>
              </a:lnSpc>
              <a:spcAft>
                <a:spcPts val="1400"/>
              </a:spcAft>
              <a:buSzPct val="100000"/>
              <a:buChar char="■"/>
            </a:pPr>
            <a:r>
              <a:rPr lang="en-US" sz="1400" dirty="0">
                <a:solidFill>
                  <a:srgbClr val="FFFFFF"/>
                </a:solidFill>
                <a:latin typeface="Arial" pitchFamily="34" charset="0"/>
                <a:ea typeface="Arial" pitchFamily="34" charset="-122"/>
                <a:cs typeface="Arial" pitchFamily="34" charset="-120"/>
              </a:rPr>
              <a:t>Gap: technical and behavioural research rarely intersect</a:t>
            </a:r>
            <a:endParaRPr lang="en-US" sz="1400" dirty="0"/>
          </a:p>
        </p:txBody>
      </p:sp>
      <p:sp>
        <p:nvSpPr>
          <p:cNvPr id="6" name="Shape 4"/>
          <p:cNvSpPr/>
          <p:nvPr/>
        </p:nvSpPr>
        <p:spPr>
          <a:xfrm>
            <a:off x="6903720" y="1783080"/>
            <a:ext cx="3849624" cy="3951781"/>
          </a:xfrm>
          <a:prstGeom prst="roundRect">
            <a:avLst>
              <a:gd name="adj" fmla="val 2850"/>
            </a:avLst>
          </a:prstGeom>
          <a:solidFill>
            <a:srgbClr val="FFFFFF"/>
          </a:solidFill>
          <a:ln/>
        </p:spPr>
      </p:sp>
      <p:pic>
        <p:nvPicPr>
          <p:cNvPr id="7" name="Image 0" descr="/home/claude/acfa_media_extract/ppt/media/image1.png">    </p:cNvPr>
          <p:cNvPicPr>
            <a:picLocks noChangeAspect="1"/>
          </p:cNvPicPr>
          <p:nvPr/>
        </p:nvPicPr>
        <p:blipFill>
          <a:blip r:embed="rId1"/>
          <a:stretch>
            <a:fillRect/>
          </a:stretch>
        </p:blipFill>
        <p:spPr>
          <a:xfrm>
            <a:off x="7068312" y="1947672"/>
            <a:ext cx="3520440" cy="3622597"/>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E3E2DE"/>
        </a:solidFill>
      </p:bgPr>
    </p:bg>
    <p:spTree>
      <p:nvGrpSpPr>
        <p:cNvPr id="1" name=""/>
        <p:cNvGrpSpPr/>
        <p:nvPr/>
      </p:nvGrpSpPr>
      <p:grpSpPr>
        <a:xfrm>
          <a:off x="0" y="0"/>
          <a:ext cx="0" cy="0"/>
          <a:chOff x="0" y="0"/>
          <a:chExt cx="0" cy="0"/>
        </a:xfrm>
      </p:grpSpPr>
      <p:sp>
        <p:nvSpPr>
          <p:cNvPr id="2" name="Shape 0"/>
          <p:cNvSpPr/>
          <p:nvPr/>
        </p:nvSpPr>
        <p:spPr>
          <a:xfrm>
            <a:off x="11109960" y="384048"/>
            <a:ext cx="685800" cy="457200"/>
          </a:xfrm>
          <a:prstGeom prst="roundRect">
            <a:avLst>
              <a:gd name="adj" fmla="val 20000"/>
            </a:avLst>
          </a:prstGeom>
          <a:solidFill>
            <a:srgbClr val="1351AA"/>
          </a:solidFill>
          <a:ln/>
        </p:spPr>
      </p:sp>
      <p:sp>
        <p:nvSpPr>
          <p:cNvPr id="3" name="Text 1"/>
          <p:cNvSpPr/>
          <p:nvPr/>
        </p:nvSpPr>
        <p:spPr>
          <a:xfrm>
            <a:off x="11109960" y="384048"/>
            <a:ext cx="685800" cy="457200"/>
          </a:xfrm>
          <a:prstGeom prst="rect">
            <a:avLst/>
          </a:prstGeom>
          <a:noFill/>
          <a:ln/>
        </p:spPr>
        <p:txBody>
          <a:bodyPr wrap="square" rtlCol="0" anchor="ctr"/>
          <a:lstStyle/>
          <a:p>
            <a:pPr algn="ctr" indent="0" marL="0">
              <a:buNone/>
            </a:pPr>
            <a:r>
              <a:rPr lang="en-US" sz="1500" b="1" dirty="0">
                <a:solidFill>
                  <a:srgbClr val="FFFFFF"/>
                </a:solidFill>
                <a:latin typeface="Arial" pitchFamily="34" charset="0"/>
                <a:ea typeface="Arial" pitchFamily="34" charset="-122"/>
                <a:cs typeface="Arial" pitchFamily="34" charset="-120"/>
              </a:rPr>
              <a:t>05</a:t>
            </a:r>
            <a:endParaRPr lang="en-US" sz="1500" dirty="0"/>
          </a:p>
        </p:txBody>
      </p:sp>
      <p:sp>
        <p:nvSpPr>
          <p:cNvPr id="4" name="Text 2"/>
          <p:cNvSpPr/>
          <p:nvPr/>
        </p:nvSpPr>
        <p:spPr>
          <a:xfrm>
            <a:off x="685800" y="502920"/>
            <a:ext cx="8778240" cy="1005840"/>
          </a:xfrm>
          <a:prstGeom prst="rect">
            <a:avLst/>
          </a:prstGeom>
          <a:noFill/>
          <a:ln/>
        </p:spPr>
        <p:txBody>
          <a:bodyPr wrap="square" lIns="0" tIns="0" rIns="0" bIns="0" rtlCol="0" anchor="t"/>
          <a:lstStyle/>
          <a:p>
            <a:pPr algn="l" indent="0" marL="0">
              <a:lnSpc>
                <a:spcPts val="3600"/>
              </a:lnSpc>
              <a:buNone/>
            </a:pPr>
            <a:r>
              <a:rPr lang="en-US" sz="3400" b="1" dirty="0">
                <a:solidFill>
                  <a:srgbClr val="1351AA"/>
                </a:solidFill>
                <a:latin typeface="Arial" pitchFamily="34" charset="0"/>
                <a:ea typeface="Arial" pitchFamily="34" charset="-122"/>
                <a:cs typeface="Arial" pitchFamily="34" charset="-120"/>
              </a:rPr>
              <a:t>Research Methodology</a:t>
            </a:r>
            <a:endParaRPr lang="en-US" sz="3400" dirty="0"/>
          </a:p>
        </p:txBody>
      </p:sp>
      <p:sp>
        <p:nvSpPr>
          <p:cNvPr id="5" name="Text 3"/>
          <p:cNvSpPr/>
          <p:nvPr/>
        </p:nvSpPr>
        <p:spPr>
          <a:xfrm>
            <a:off x="685800" y="1965960"/>
            <a:ext cx="5486400" cy="4114800"/>
          </a:xfrm>
          <a:prstGeom prst="rect">
            <a:avLst/>
          </a:prstGeom>
          <a:noFill/>
          <a:ln/>
        </p:spPr>
        <p:txBody>
          <a:bodyPr wrap="square" lIns="0" tIns="0" rIns="0" bIns="0" rtlCol="0" anchor="t"/>
          <a:lstStyle/>
          <a:p>
            <a:pPr marL="228600" indent="-228600">
              <a:lnSpc>
                <a:spcPct val="115000"/>
              </a:lnSpc>
              <a:spcAft>
                <a:spcPts val="1400"/>
              </a:spcAft>
              <a:buSzPct val="100000"/>
              <a:buChar char="■"/>
            </a:pPr>
            <a:r>
              <a:rPr lang="en-US" sz="1450" dirty="0">
                <a:solidFill>
                  <a:srgbClr val="16213E"/>
                </a:solidFill>
                <a:latin typeface="Arial" pitchFamily="34" charset="0"/>
                <a:ea typeface="Arial" pitchFamily="34" charset="-122"/>
                <a:cs typeface="Arial" pitchFamily="34" charset="-120"/>
              </a:rPr>
              <a:t>Convergent Parallel Mixed-Methods design</a:t>
            </a:r>
            <a:endParaRPr lang="en-US" sz="1450" dirty="0"/>
          </a:p>
          <a:p>
            <a:pPr marL="228600" indent="-228600">
              <a:lnSpc>
                <a:spcPct val="115000"/>
              </a:lnSpc>
              <a:spcAft>
                <a:spcPts val="1400"/>
              </a:spcAft>
              <a:buSzPct val="100000"/>
              <a:buChar char="■"/>
            </a:pPr>
            <a:r>
              <a:rPr lang="en-US" sz="1450" dirty="0">
                <a:solidFill>
                  <a:srgbClr val="16213E"/>
                </a:solidFill>
                <a:latin typeface="Arial" pitchFamily="34" charset="0"/>
                <a:ea typeface="Arial" pitchFamily="34" charset="-122"/>
                <a:cs typeface="Arial" pitchFamily="34" charset="-120"/>
              </a:rPr>
              <a:t>Technical strand: MobSF static, Genymotion/mitmproxy dynamic analysis</a:t>
            </a:r>
            <a:endParaRPr lang="en-US" sz="1450" dirty="0"/>
          </a:p>
          <a:p>
            <a:pPr marL="228600" indent="-228600">
              <a:lnSpc>
                <a:spcPct val="115000"/>
              </a:lnSpc>
              <a:spcAft>
                <a:spcPts val="1400"/>
              </a:spcAft>
              <a:buSzPct val="100000"/>
              <a:buChar char="■"/>
            </a:pPr>
            <a:r>
              <a:rPr lang="en-US" sz="1450" dirty="0">
                <a:solidFill>
                  <a:srgbClr val="16213E"/>
                </a:solidFill>
                <a:latin typeface="Arial" pitchFamily="34" charset="0"/>
                <a:ea typeface="Arial" pitchFamily="34" charset="-122"/>
                <a:cs typeface="Arial" pitchFamily="34" charset="-120"/>
              </a:rPr>
              <a:t>Behavioural strand: PMT survey of 300 undergraduates</a:t>
            </a:r>
            <a:endParaRPr lang="en-US" sz="1450" dirty="0"/>
          </a:p>
          <a:p>
            <a:pPr marL="228600" indent="-228600">
              <a:lnSpc>
                <a:spcPct val="115000"/>
              </a:lnSpc>
              <a:spcAft>
                <a:spcPts val="1400"/>
              </a:spcAft>
              <a:buSzPct val="100000"/>
              <a:buChar char="■"/>
            </a:pPr>
            <a:r>
              <a:rPr lang="en-US" sz="1450" dirty="0">
                <a:solidFill>
                  <a:srgbClr val="16213E"/>
                </a:solidFill>
                <a:latin typeface="Arial" pitchFamily="34" charset="0"/>
                <a:ea typeface="Arial" pitchFamily="34" charset="-122"/>
                <a:cs typeface="Arial" pitchFamily="34" charset="-120"/>
              </a:rPr>
              <a:t>Mapped against the seven LINDDUN categories</a:t>
            </a:r>
            <a:endParaRPr lang="en-US" sz="1450" dirty="0"/>
          </a:p>
          <a:p>
            <a:pPr marL="228600" indent="-228600">
              <a:lnSpc>
                <a:spcPct val="115000"/>
              </a:lnSpc>
              <a:spcAft>
                <a:spcPts val="1400"/>
              </a:spcAft>
              <a:buSzPct val="100000"/>
              <a:buChar char="■"/>
            </a:pPr>
            <a:r>
              <a:rPr lang="en-US" sz="1450" dirty="0">
                <a:solidFill>
                  <a:srgbClr val="16213E"/>
                </a:solidFill>
                <a:latin typeface="Arial" pitchFamily="34" charset="0"/>
                <a:ea typeface="Arial" pitchFamily="34" charset="-122"/>
                <a:cs typeface="Arial" pitchFamily="34" charset="-120"/>
              </a:rPr>
              <a:t>Analysis: PLS-SEM in SmartPLS 4</a:t>
            </a:r>
            <a:endParaRPr lang="en-US" sz="1450" dirty="0"/>
          </a:p>
        </p:txBody>
      </p:sp>
      <p:sp>
        <p:nvSpPr>
          <p:cNvPr id="6" name="Shape 4"/>
          <p:cNvSpPr/>
          <p:nvPr/>
        </p:nvSpPr>
        <p:spPr>
          <a:xfrm>
            <a:off x="6720840" y="1765561"/>
            <a:ext cx="4306824" cy="3326878"/>
          </a:xfrm>
          <a:prstGeom prst="roundRect">
            <a:avLst>
              <a:gd name="adj" fmla="val 3298"/>
            </a:avLst>
          </a:prstGeom>
          <a:solidFill>
            <a:srgbClr val="FFFFFF"/>
          </a:solidFill>
          <a:ln w="12700">
            <a:solidFill>
              <a:srgbClr val="1351AA"/>
            </a:solidFill>
            <a:prstDash val="solid"/>
          </a:ln>
        </p:spPr>
      </p:sp>
      <p:pic>
        <p:nvPicPr>
          <p:cNvPr id="7" name="Image 0" descr="/home/claude/acfa_media_extract/ppt/media/image2.png">    </p:cNvPr>
          <p:cNvPicPr>
            <a:picLocks noChangeAspect="1"/>
          </p:cNvPicPr>
          <p:nvPr/>
        </p:nvPicPr>
        <p:blipFill>
          <a:blip r:embed="rId1"/>
          <a:stretch>
            <a:fillRect/>
          </a:stretch>
        </p:blipFill>
        <p:spPr>
          <a:xfrm>
            <a:off x="6885432" y="1930153"/>
            <a:ext cx="3977640" cy="2997694"/>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1351AA"/>
        </a:solidFill>
      </p:bgPr>
    </p:bg>
    <p:spTree>
      <p:nvGrpSpPr>
        <p:cNvPr id="1" name=""/>
        <p:cNvGrpSpPr/>
        <p:nvPr/>
      </p:nvGrpSpPr>
      <p:grpSpPr>
        <a:xfrm>
          <a:off x="0" y="0"/>
          <a:ext cx="0" cy="0"/>
          <a:chOff x="0" y="0"/>
          <a:chExt cx="0" cy="0"/>
        </a:xfrm>
      </p:grpSpPr>
      <p:sp>
        <p:nvSpPr>
          <p:cNvPr id="2" name="Shape 0"/>
          <p:cNvSpPr/>
          <p:nvPr/>
        </p:nvSpPr>
        <p:spPr>
          <a:xfrm>
            <a:off x="11109960" y="384048"/>
            <a:ext cx="685800" cy="457200"/>
          </a:xfrm>
          <a:prstGeom prst="roundRect">
            <a:avLst>
              <a:gd name="adj" fmla="val 20000"/>
            </a:avLst>
          </a:prstGeom>
          <a:solidFill>
            <a:srgbClr val="E3E2DE"/>
          </a:solidFill>
          <a:ln/>
        </p:spPr>
      </p:sp>
      <p:sp>
        <p:nvSpPr>
          <p:cNvPr id="3" name="Text 1"/>
          <p:cNvSpPr/>
          <p:nvPr/>
        </p:nvSpPr>
        <p:spPr>
          <a:xfrm>
            <a:off x="11109960" y="384048"/>
            <a:ext cx="685800" cy="457200"/>
          </a:xfrm>
          <a:prstGeom prst="rect">
            <a:avLst/>
          </a:prstGeom>
          <a:noFill/>
          <a:ln/>
        </p:spPr>
        <p:txBody>
          <a:bodyPr wrap="square" rtlCol="0" anchor="ctr"/>
          <a:lstStyle/>
          <a:p>
            <a:pPr algn="ctr" indent="0" marL="0">
              <a:buNone/>
            </a:pPr>
            <a:r>
              <a:rPr lang="en-US" sz="1500" b="1" dirty="0">
                <a:solidFill>
                  <a:srgbClr val="1351AA"/>
                </a:solidFill>
                <a:latin typeface="Arial" pitchFamily="34" charset="0"/>
                <a:ea typeface="Arial" pitchFamily="34" charset="-122"/>
                <a:cs typeface="Arial" pitchFamily="34" charset="-120"/>
              </a:rPr>
              <a:t>06</a:t>
            </a:r>
            <a:endParaRPr lang="en-US" sz="1500" dirty="0"/>
          </a:p>
        </p:txBody>
      </p:sp>
      <p:sp>
        <p:nvSpPr>
          <p:cNvPr id="4" name="Text 2"/>
          <p:cNvSpPr/>
          <p:nvPr/>
        </p:nvSpPr>
        <p:spPr>
          <a:xfrm>
            <a:off x="685800" y="502920"/>
            <a:ext cx="8778240" cy="1371600"/>
          </a:xfrm>
          <a:prstGeom prst="rect">
            <a:avLst/>
          </a:prstGeom>
          <a:noFill/>
          <a:ln/>
        </p:spPr>
        <p:txBody>
          <a:bodyPr wrap="square" lIns="0" tIns="0" rIns="0" bIns="0" rtlCol="0" anchor="t"/>
          <a:lstStyle/>
          <a:p>
            <a:pPr algn="l" indent="0" marL="0">
              <a:lnSpc>
                <a:spcPts val="3600"/>
              </a:lnSpc>
              <a:buNone/>
            </a:pPr>
            <a:r>
              <a:rPr lang="en-US" sz="3000" b="1" dirty="0">
                <a:solidFill>
                  <a:srgbClr val="FFFFFF"/>
                </a:solidFill>
                <a:latin typeface="Arial" pitchFamily="34" charset="0"/>
                <a:ea typeface="Arial" pitchFamily="34" charset="-122"/>
                <a:cs typeface="Arial" pitchFamily="34" charset="-120"/>
              </a:rPr>
              <a:t>Project Planning and</a:t>
            </a:r>
            <a:endParaRPr lang="en-US" sz="3000" dirty="0"/>
          </a:p>
          <a:p>
            <a:pPr algn="l" indent="0" marL="0">
              <a:lnSpc>
                <a:spcPts val="3600"/>
              </a:lnSpc>
              <a:buNone/>
            </a:pPr>
            <a:r>
              <a:rPr lang="en-US" sz="3000" b="1" dirty="0">
                <a:solidFill>
                  <a:srgbClr val="FFFFFF"/>
                </a:solidFill>
                <a:latin typeface="Arial" pitchFamily="34" charset="0"/>
                <a:ea typeface="Arial" pitchFamily="34" charset="-122"/>
                <a:cs typeface="Arial" pitchFamily="34" charset="-120"/>
              </a:rPr>
              <a:t>Resources</a:t>
            </a:r>
            <a:endParaRPr lang="en-US" sz="3000" dirty="0"/>
          </a:p>
        </p:txBody>
      </p:sp>
      <p:sp>
        <p:nvSpPr>
          <p:cNvPr id="5" name="Shape 3"/>
          <p:cNvSpPr/>
          <p:nvPr/>
        </p:nvSpPr>
        <p:spPr>
          <a:xfrm>
            <a:off x="2868016" y="1691640"/>
            <a:ext cx="6455664" cy="4040628"/>
          </a:xfrm>
          <a:prstGeom prst="roundRect">
            <a:avLst>
              <a:gd name="adj" fmla="val 2716"/>
            </a:avLst>
          </a:prstGeom>
          <a:solidFill>
            <a:srgbClr val="FFFFFF"/>
          </a:solidFill>
          <a:ln/>
        </p:spPr>
      </p:sp>
      <p:pic>
        <p:nvPicPr>
          <p:cNvPr id="6" name="Image 0" descr="/home/claude/acfa_media_extract/ppt/media/image3.png">    </p:cNvPr>
          <p:cNvPicPr>
            <a:picLocks noChangeAspect="1"/>
          </p:cNvPicPr>
          <p:nvPr/>
        </p:nvPicPr>
        <p:blipFill>
          <a:blip r:embed="rId1"/>
          <a:stretch>
            <a:fillRect/>
          </a:stretch>
        </p:blipFill>
        <p:spPr>
          <a:xfrm>
            <a:off x="3032608" y="1856232"/>
            <a:ext cx="6126480" cy="3711444"/>
          </a:xfrm>
          <a:prstGeom prst="rect">
            <a:avLst/>
          </a:prstGeom>
        </p:spPr>
      </p:pic>
      <p:sp>
        <p:nvSpPr>
          <p:cNvPr id="7" name="Shape 4"/>
          <p:cNvSpPr/>
          <p:nvPr/>
        </p:nvSpPr>
        <p:spPr>
          <a:xfrm>
            <a:off x="685800" y="5760720"/>
            <a:ext cx="5257800" cy="868680"/>
          </a:xfrm>
          <a:prstGeom prst="roundRect">
            <a:avLst>
              <a:gd name="adj" fmla="val 12632"/>
            </a:avLst>
          </a:prstGeom>
          <a:solidFill>
            <a:srgbClr val="E3E2DE"/>
          </a:solidFill>
          <a:ln/>
        </p:spPr>
      </p:sp>
      <p:sp>
        <p:nvSpPr>
          <p:cNvPr id="8" name="Text 5"/>
          <p:cNvSpPr/>
          <p:nvPr/>
        </p:nvSpPr>
        <p:spPr>
          <a:xfrm>
            <a:off x="914400" y="5760720"/>
            <a:ext cx="4846320" cy="868680"/>
          </a:xfrm>
          <a:prstGeom prst="rect">
            <a:avLst/>
          </a:prstGeom>
          <a:noFill/>
          <a:ln/>
        </p:spPr>
        <p:txBody>
          <a:bodyPr wrap="square" lIns="0" tIns="0" rIns="0" bIns="0" rtlCol="0" anchor="ctr"/>
          <a:lstStyle/>
          <a:p>
            <a:pPr indent="0" marL="0">
              <a:buNone/>
            </a:pPr>
            <a:r>
              <a:rPr lang="en-US" sz="1150" b="1" dirty="0">
                <a:solidFill>
                  <a:srgbClr val="1351AA"/>
                </a:solidFill>
                <a:latin typeface="Arial" pitchFamily="34" charset="0"/>
                <a:ea typeface="Arial" pitchFamily="34" charset="-122"/>
                <a:cs typeface="Arial" pitchFamily="34" charset="-120"/>
              </a:rPr>
              <a:t>SOFTWARE   </a:t>
            </a:r>
            <a:pPr indent="0" marL="0">
              <a:buNone/>
            </a:pPr>
            <a:r>
              <a:rPr lang="en-US" sz="1150" dirty="0">
                <a:solidFill>
                  <a:srgbClr val="16213E"/>
                </a:solidFill>
                <a:latin typeface="Arial" pitchFamily="34" charset="0"/>
                <a:ea typeface="Arial" pitchFamily="34" charset="-122"/>
                <a:cs typeface="Arial" pitchFamily="34" charset="-120"/>
              </a:rPr>
              <a:t>Python · MobSF · SmartPLS 4 · Wireshark</a:t>
            </a:r>
            <a:endParaRPr lang="en-US" sz="1150" dirty="0"/>
          </a:p>
        </p:txBody>
      </p:sp>
      <p:sp>
        <p:nvSpPr>
          <p:cNvPr id="9" name="Shape 6"/>
          <p:cNvSpPr/>
          <p:nvPr/>
        </p:nvSpPr>
        <p:spPr>
          <a:xfrm>
            <a:off x="6263640" y="5760720"/>
            <a:ext cx="5257800" cy="868680"/>
          </a:xfrm>
          <a:prstGeom prst="roundRect">
            <a:avLst>
              <a:gd name="adj" fmla="val 12632"/>
            </a:avLst>
          </a:prstGeom>
          <a:solidFill>
            <a:srgbClr val="E3E2DE"/>
          </a:solidFill>
          <a:ln/>
        </p:spPr>
      </p:sp>
      <p:sp>
        <p:nvSpPr>
          <p:cNvPr id="10" name="Text 7"/>
          <p:cNvSpPr/>
          <p:nvPr/>
        </p:nvSpPr>
        <p:spPr>
          <a:xfrm>
            <a:off x="6492240" y="5760720"/>
            <a:ext cx="4846320" cy="868680"/>
          </a:xfrm>
          <a:prstGeom prst="rect">
            <a:avLst/>
          </a:prstGeom>
          <a:noFill/>
          <a:ln/>
        </p:spPr>
        <p:txBody>
          <a:bodyPr wrap="square" lIns="0" tIns="0" rIns="0" bIns="0" rtlCol="0" anchor="ctr"/>
          <a:lstStyle/>
          <a:p>
            <a:pPr indent="0" marL="0">
              <a:buNone/>
            </a:pPr>
            <a:r>
              <a:rPr lang="en-US" sz="1150" b="1" dirty="0">
                <a:solidFill>
                  <a:srgbClr val="1351AA"/>
                </a:solidFill>
                <a:latin typeface="Arial" pitchFamily="34" charset="0"/>
                <a:ea typeface="Arial" pitchFamily="34" charset="-122"/>
                <a:cs typeface="Arial" pitchFamily="34" charset="-120"/>
              </a:rPr>
              <a:t>HARDWARE   </a:t>
            </a:r>
            <a:pPr indent="0" marL="0">
              <a:buNone/>
            </a:pPr>
            <a:r>
              <a:rPr lang="en-US" sz="1150" dirty="0">
                <a:solidFill>
                  <a:srgbClr val="16213E"/>
                </a:solidFill>
                <a:latin typeface="Arial" pitchFamily="34" charset="0"/>
                <a:ea typeface="Arial" pitchFamily="34" charset="-122"/>
                <a:cs typeface="Arial" pitchFamily="34" charset="-120"/>
              </a:rPr>
              <a:t>16GB RAM workstation minimum</a:t>
            </a:r>
            <a:endParaRPr lang="en-US" sz="11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E3E2DE"/>
        </a:solidFill>
      </p:bgPr>
    </p:bg>
    <p:spTree>
      <p:nvGrpSpPr>
        <p:cNvPr id="1" name=""/>
        <p:cNvGrpSpPr/>
        <p:nvPr/>
      </p:nvGrpSpPr>
      <p:grpSpPr>
        <a:xfrm>
          <a:off x="0" y="0"/>
          <a:ext cx="0" cy="0"/>
          <a:chOff x="0" y="0"/>
          <a:chExt cx="0" cy="0"/>
        </a:xfrm>
      </p:grpSpPr>
      <p:sp>
        <p:nvSpPr>
          <p:cNvPr id="2" name="Shape 0"/>
          <p:cNvSpPr/>
          <p:nvPr/>
        </p:nvSpPr>
        <p:spPr>
          <a:xfrm>
            <a:off x="11109960" y="384048"/>
            <a:ext cx="685800" cy="457200"/>
          </a:xfrm>
          <a:prstGeom prst="roundRect">
            <a:avLst>
              <a:gd name="adj" fmla="val 20000"/>
            </a:avLst>
          </a:prstGeom>
          <a:solidFill>
            <a:srgbClr val="1351AA"/>
          </a:solidFill>
          <a:ln/>
        </p:spPr>
      </p:sp>
      <p:sp>
        <p:nvSpPr>
          <p:cNvPr id="3" name="Text 1"/>
          <p:cNvSpPr/>
          <p:nvPr/>
        </p:nvSpPr>
        <p:spPr>
          <a:xfrm>
            <a:off x="11109960" y="384048"/>
            <a:ext cx="685800" cy="457200"/>
          </a:xfrm>
          <a:prstGeom prst="rect">
            <a:avLst/>
          </a:prstGeom>
          <a:noFill/>
          <a:ln/>
        </p:spPr>
        <p:txBody>
          <a:bodyPr wrap="square" rtlCol="0" anchor="ctr"/>
          <a:lstStyle/>
          <a:p>
            <a:pPr algn="ctr" indent="0" marL="0">
              <a:buNone/>
            </a:pPr>
            <a:r>
              <a:rPr lang="en-US" sz="1500" b="1" dirty="0">
                <a:solidFill>
                  <a:srgbClr val="FFFFFF"/>
                </a:solidFill>
                <a:latin typeface="Arial" pitchFamily="34" charset="0"/>
                <a:ea typeface="Arial" pitchFamily="34" charset="-122"/>
                <a:cs typeface="Arial" pitchFamily="34" charset="-120"/>
              </a:rPr>
              <a:t>07</a:t>
            </a:r>
            <a:endParaRPr lang="en-US" sz="1500" dirty="0"/>
          </a:p>
        </p:txBody>
      </p:sp>
      <p:sp>
        <p:nvSpPr>
          <p:cNvPr id="4" name="Text 2"/>
          <p:cNvSpPr/>
          <p:nvPr/>
        </p:nvSpPr>
        <p:spPr>
          <a:xfrm>
            <a:off x="685800" y="502920"/>
            <a:ext cx="8778240" cy="1371600"/>
          </a:xfrm>
          <a:prstGeom prst="rect">
            <a:avLst/>
          </a:prstGeom>
          <a:noFill/>
          <a:ln/>
        </p:spPr>
        <p:txBody>
          <a:bodyPr wrap="square" lIns="0" tIns="0" rIns="0" bIns="0" rtlCol="0" anchor="t"/>
          <a:lstStyle/>
          <a:p>
            <a:pPr algn="l" indent="0" marL="0">
              <a:lnSpc>
                <a:spcPts val="3600"/>
              </a:lnSpc>
              <a:buNone/>
            </a:pPr>
            <a:r>
              <a:rPr lang="en-US" sz="3000" b="1" dirty="0">
                <a:solidFill>
                  <a:srgbClr val="1351AA"/>
                </a:solidFill>
                <a:latin typeface="Arial" pitchFamily="34" charset="0"/>
                <a:ea typeface="Arial" pitchFamily="34" charset="-122"/>
                <a:cs typeface="Arial" pitchFamily="34" charset="-120"/>
              </a:rPr>
              <a:t>Project Impact and</a:t>
            </a:r>
            <a:endParaRPr lang="en-US" sz="3000" dirty="0"/>
          </a:p>
          <a:p>
            <a:pPr algn="l" indent="0" marL="0">
              <a:lnSpc>
                <a:spcPts val="3600"/>
              </a:lnSpc>
              <a:buNone/>
            </a:pPr>
            <a:r>
              <a:rPr lang="en-US" sz="3000" b="1" dirty="0">
                <a:solidFill>
                  <a:srgbClr val="1351AA"/>
                </a:solidFill>
                <a:latin typeface="Arial" pitchFamily="34" charset="0"/>
                <a:ea typeface="Arial" pitchFamily="34" charset="-122"/>
                <a:cs typeface="Arial" pitchFamily="34" charset="-120"/>
              </a:rPr>
              <a:t>Limitations</a:t>
            </a:r>
            <a:endParaRPr lang="en-US" sz="3000" dirty="0"/>
          </a:p>
        </p:txBody>
      </p:sp>
      <p:sp>
        <p:nvSpPr>
          <p:cNvPr id="5" name="Text 3"/>
          <p:cNvSpPr/>
          <p:nvPr/>
        </p:nvSpPr>
        <p:spPr>
          <a:xfrm>
            <a:off x="685800" y="1965960"/>
            <a:ext cx="5486400" cy="4114800"/>
          </a:xfrm>
          <a:prstGeom prst="rect">
            <a:avLst/>
          </a:prstGeom>
          <a:noFill/>
          <a:ln/>
        </p:spPr>
        <p:txBody>
          <a:bodyPr wrap="square" lIns="0" tIns="0" rIns="0" bIns="0" rtlCol="0" anchor="t"/>
          <a:lstStyle/>
          <a:p>
            <a:pPr marL="228600" indent="-228600">
              <a:lnSpc>
                <a:spcPct val="115000"/>
              </a:lnSpc>
              <a:spcAft>
                <a:spcPts val="1400"/>
              </a:spcAft>
              <a:buSzPct val="100000"/>
              <a:buChar char="■"/>
            </a:pPr>
            <a:r>
              <a:rPr lang="en-US" sz="1450" dirty="0">
                <a:solidFill>
                  <a:srgbClr val="16213E"/>
                </a:solidFill>
                <a:latin typeface="Arial" pitchFamily="34" charset="0"/>
                <a:ea typeface="Arial" pitchFamily="34" charset="-122"/>
                <a:cs typeface="Arial" pitchFamily="34" charset="-120"/>
              </a:rPr>
              <a:t>Expected: privacy concern won't predict safer behaviour</a:t>
            </a:r>
            <a:endParaRPr lang="en-US" sz="1450" dirty="0"/>
          </a:p>
          <a:p>
            <a:pPr marL="228600" indent="-228600">
              <a:lnSpc>
                <a:spcPct val="115000"/>
              </a:lnSpc>
              <a:spcAft>
                <a:spcPts val="1400"/>
              </a:spcAft>
              <a:buSzPct val="100000"/>
              <a:buChar char="■"/>
            </a:pPr>
            <a:r>
              <a:rPr lang="en-US" sz="1450" dirty="0">
                <a:solidFill>
                  <a:srgbClr val="16213E"/>
                </a:solidFill>
                <a:latin typeface="Arial" pitchFamily="34" charset="0"/>
                <a:ea typeface="Arial" pitchFamily="34" charset="-122"/>
                <a:cs typeface="Arial" pitchFamily="34" charset="-120"/>
              </a:rPr>
              <a:t>Academic: links LINDDUN with PMT</a:t>
            </a:r>
            <a:endParaRPr lang="en-US" sz="1450" dirty="0"/>
          </a:p>
          <a:p>
            <a:pPr marL="228600" indent="-228600">
              <a:lnSpc>
                <a:spcPct val="115000"/>
              </a:lnSpc>
              <a:spcAft>
                <a:spcPts val="1400"/>
              </a:spcAft>
              <a:buSzPct val="100000"/>
              <a:buChar char="■"/>
            </a:pPr>
            <a:r>
              <a:rPr lang="en-US" sz="1450" dirty="0">
                <a:solidFill>
                  <a:srgbClr val="16213E"/>
                </a:solidFill>
                <a:latin typeface="Arial" pitchFamily="34" charset="0"/>
                <a:ea typeface="Arial" pitchFamily="34" charset="-122"/>
                <a:cs typeface="Arial" pitchFamily="34" charset="-120"/>
              </a:rPr>
              <a:t>Practical: Privacy Risk Scores inform BYOD policy</a:t>
            </a:r>
            <a:endParaRPr lang="en-US" sz="1450" dirty="0"/>
          </a:p>
          <a:p>
            <a:pPr marL="228600" indent="-228600">
              <a:lnSpc>
                <a:spcPct val="115000"/>
              </a:lnSpc>
              <a:spcAft>
                <a:spcPts val="1400"/>
              </a:spcAft>
              <a:buSzPct val="100000"/>
              <a:buChar char="■"/>
            </a:pPr>
            <a:r>
              <a:rPr lang="en-US" sz="1450" dirty="0">
                <a:solidFill>
                  <a:srgbClr val="16213E"/>
                </a:solidFill>
                <a:latin typeface="Arial" pitchFamily="34" charset="0"/>
                <a:ea typeface="Arial" pitchFamily="34" charset="-122"/>
                <a:cs typeface="Arial" pitchFamily="34" charset="-120"/>
              </a:rPr>
              <a:t>Limitation: Android only</a:t>
            </a:r>
            <a:endParaRPr lang="en-US" sz="1450" dirty="0"/>
          </a:p>
          <a:p>
            <a:pPr marL="228600" indent="-228600">
              <a:lnSpc>
                <a:spcPct val="115000"/>
              </a:lnSpc>
              <a:spcAft>
                <a:spcPts val="1400"/>
              </a:spcAft>
              <a:buSzPct val="100000"/>
              <a:buChar char="■"/>
            </a:pPr>
            <a:r>
              <a:rPr lang="en-US" sz="1450" dirty="0">
                <a:solidFill>
                  <a:srgbClr val="16213E"/>
                </a:solidFill>
                <a:latin typeface="Arial" pitchFamily="34" charset="0"/>
                <a:ea typeface="Arial" pitchFamily="34" charset="-122"/>
                <a:cs typeface="Arial" pitchFamily="34" charset="-120"/>
              </a:rPr>
              <a:t>Limitation: findings are a snapshot in time</a:t>
            </a:r>
            <a:endParaRPr lang="en-US" sz="1450" dirty="0"/>
          </a:p>
        </p:txBody>
      </p:sp>
      <p:sp>
        <p:nvSpPr>
          <p:cNvPr id="6" name="Shape 4"/>
          <p:cNvSpPr/>
          <p:nvPr/>
        </p:nvSpPr>
        <p:spPr>
          <a:xfrm>
            <a:off x="6720840" y="2001158"/>
            <a:ext cx="4306824" cy="3038563"/>
          </a:xfrm>
          <a:prstGeom prst="roundRect">
            <a:avLst>
              <a:gd name="adj" fmla="val 3611"/>
            </a:avLst>
          </a:prstGeom>
          <a:solidFill>
            <a:srgbClr val="FFFFFF"/>
          </a:solidFill>
          <a:ln w="12700">
            <a:solidFill>
              <a:srgbClr val="1351AA"/>
            </a:solidFill>
            <a:prstDash val="solid"/>
          </a:ln>
        </p:spPr>
      </p:sp>
      <p:pic>
        <p:nvPicPr>
          <p:cNvPr id="7" name="Image 0" descr="/home/claude/acfa_media_extract/ppt/media/image4.png">    </p:cNvPr>
          <p:cNvPicPr>
            <a:picLocks noChangeAspect="1"/>
          </p:cNvPicPr>
          <p:nvPr/>
        </p:nvPicPr>
        <p:blipFill>
          <a:blip r:embed="rId1"/>
          <a:stretch>
            <a:fillRect/>
          </a:stretch>
        </p:blipFill>
        <p:spPr>
          <a:xfrm>
            <a:off x="6885432" y="2165750"/>
            <a:ext cx="3977640" cy="2709379"/>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1351AA"/>
        </a:solidFill>
      </p:bgPr>
    </p:bg>
    <p:spTree>
      <p:nvGrpSpPr>
        <p:cNvPr id="1" name=""/>
        <p:cNvGrpSpPr/>
        <p:nvPr/>
      </p:nvGrpSpPr>
      <p:grpSpPr>
        <a:xfrm>
          <a:off x="0" y="0"/>
          <a:ext cx="0" cy="0"/>
          <a:chOff x="0" y="0"/>
          <a:chExt cx="0" cy="0"/>
        </a:xfrm>
      </p:grpSpPr>
      <p:sp>
        <p:nvSpPr>
          <p:cNvPr id="2" name="Shape 0"/>
          <p:cNvSpPr/>
          <p:nvPr/>
        </p:nvSpPr>
        <p:spPr>
          <a:xfrm>
            <a:off x="11109960" y="384048"/>
            <a:ext cx="685800" cy="457200"/>
          </a:xfrm>
          <a:prstGeom prst="roundRect">
            <a:avLst>
              <a:gd name="adj" fmla="val 20000"/>
            </a:avLst>
          </a:prstGeom>
          <a:solidFill>
            <a:srgbClr val="E3E2DE"/>
          </a:solidFill>
          <a:ln/>
        </p:spPr>
      </p:sp>
      <p:sp>
        <p:nvSpPr>
          <p:cNvPr id="3" name="Text 1"/>
          <p:cNvSpPr/>
          <p:nvPr/>
        </p:nvSpPr>
        <p:spPr>
          <a:xfrm>
            <a:off x="11109960" y="384048"/>
            <a:ext cx="685800" cy="457200"/>
          </a:xfrm>
          <a:prstGeom prst="rect">
            <a:avLst/>
          </a:prstGeom>
          <a:noFill/>
          <a:ln/>
        </p:spPr>
        <p:txBody>
          <a:bodyPr wrap="square" rtlCol="0" anchor="ctr"/>
          <a:lstStyle/>
          <a:p>
            <a:pPr algn="ctr" indent="0" marL="0">
              <a:buNone/>
            </a:pPr>
            <a:r>
              <a:rPr lang="en-US" sz="1500" b="1" dirty="0">
                <a:solidFill>
                  <a:srgbClr val="1351AA"/>
                </a:solidFill>
                <a:latin typeface="Arial" pitchFamily="34" charset="0"/>
                <a:ea typeface="Arial" pitchFamily="34" charset="-122"/>
                <a:cs typeface="Arial" pitchFamily="34" charset="-120"/>
              </a:rPr>
              <a:t>08</a:t>
            </a:r>
            <a:endParaRPr lang="en-US" sz="1500" dirty="0"/>
          </a:p>
        </p:txBody>
      </p:sp>
      <p:sp>
        <p:nvSpPr>
          <p:cNvPr id="4" name="Text 2"/>
          <p:cNvSpPr/>
          <p:nvPr/>
        </p:nvSpPr>
        <p:spPr>
          <a:xfrm>
            <a:off x="685800" y="502920"/>
            <a:ext cx="8778240" cy="1005840"/>
          </a:xfrm>
          <a:prstGeom prst="rect">
            <a:avLst/>
          </a:prstGeom>
          <a:noFill/>
          <a:ln/>
        </p:spPr>
        <p:txBody>
          <a:bodyPr wrap="square" lIns="0" tIns="0" rIns="0" bIns="0" rtlCol="0" anchor="t"/>
          <a:lstStyle/>
          <a:p>
            <a:pPr algn="l" indent="0" marL="0">
              <a:lnSpc>
                <a:spcPts val="3600"/>
              </a:lnSpc>
              <a:buNone/>
            </a:pPr>
            <a:r>
              <a:rPr lang="en-US" sz="3400" b="1" dirty="0">
                <a:solidFill>
                  <a:srgbClr val="FFFFFF"/>
                </a:solidFill>
                <a:latin typeface="Arial" pitchFamily="34" charset="0"/>
                <a:ea typeface="Arial" pitchFamily="34" charset="-122"/>
                <a:cs typeface="Arial" pitchFamily="34" charset="-120"/>
              </a:rPr>
              <a:t>Risk Register</a:t>
            </a:r>
            <a:endParaRPr lang="en-US" sz="3400" dirty="0"/>
          </a:p>
        </p:txBody>
      </p:sp>
      <p:sp>
        <p:nvSpPr>
          <p:cNvPr id="5" name="Shape 3"/>
          <p:cNvSpPr/>
          <p:nvPr/>
        </p:nvSpPr>
        <p:spPr>
          <a:xfrm>
            <a:off x="685800" y="1965960"/>
            <a:ext cx="10835640" cy="841248"/>
          </a:xfrm>
          <a:prstGeom prst="roundRect">
            <a:avLst>
              <a:gd name="adj" fmla="val 10870"/>
            </a:avLst>
          </a:prstGeom>
          <a:solidFill>
            <a:srgbClr val="E3E2DE"/>
          </a:solidFill>
          <a:ln/>
        </p:spPr>
      </p:sp>
      <p:sp>
        <p:nvSpPr>
          <p:cNvPr id="6" name="Text 4"/>
          <p:cNvSpPr/>
          <p:nvPr/>
        </p:nvSpPr>
        <p:spPr>
          <a:xfrm>
            <a:off x="914400" y="2039112"/>
            <a:ext cx="4846320" cy="694944"/>
          </a:xfrm>
          <a:prstGeom prst="rect">
            <a:avLst/>
          </a:prstGeom>
          <a:noFill/>
          <a:ln/>
        </p:spPr>
        <p:txBody>
          <a:bodyPr wrap="square" lIns="0" tIns="0" rIns="0" bIns="0" rtlCol="0" anchor="ctr"/>
          <a:lstStyle/>
          <a:p>
            <a:pPr indent="0" marL="0">
              <a:buNone/>
            </a:pPr>
            <a:r>
              <a:rPr lang="en-US" sz="1200" b="1" dirty="0">
                <a:solidFill>
                  <a:srgbClr val="1351AA"/>
                </a:solidFill>
                <a:latin typeface="Arial" pitchFamily="34" charset="0"/>
                <a:ea typeface="Arial" pitchFamily="34" charset="-122"/>
                <a:cs typeface="Arial" pitchFamily="34" charset="-120"/>
              </a:rPr>
              <a:t>Ethics approval delay</a:t>
            </a:r>
            <a:endParaRPr lang="en-US" sz="1200" dirty="0"/>
          </a:p>
        </p:txBody>
      </p:sp>
      <p:sp>
        <p:nvSpPr>
          <p:cNvPr id="7" name="Shape 5"/>
          <p:cNvSpPr/>
          <p:nvPr/>
        </p:nvSpPr>
        <p:spPr>
          <a:xfrm>
            <a:off x="5897880" y="2103120"/>
            <a:ext cx="0" cy="566928"/>
          </a:xfrm>
          <a:prstGeom prst="line">
            <a:avLst/>
          </a:prstGeom>
          <a:noFill/>
          <a:ln w="12700">
            <a:solidFill>
              <a:srgbClr val="1351AA"/>
            </a:solidFill>
            <a:prstDash val="dash"/>
          </a:ln>
        </p:spPr>
      </p:sp>
      <p:sp>
        <p:nvSpPr>
          <p:cNvPr id="8" name="Text 6"/>
          <p:cNvSpPr/>
          <p:nvPr/>
        </p:nvSpPr>
        <p:spPr>
          <a:xfrm>
            <a:off x="6126480" y="2039112"/>
            <a:ext cx="5212080" cy="694944"/>
          </a:xfrm>
          <a:prstGeom prst="rect">
            <a:avLst/>
          </a:prstGeom>
          <a:noFill/>
          <a:ln/>
        </p:spPr>
        <p:txBody>
          <a:bodyPr wrap="square" lIns="0" tIns="0" rIns="0" bIns="0" rtlCol="0" anchor="ctr"/>
          <a:lstStyle/>
          <a:p>
            <a:pPr indent="0" marL="0">
              <a:buNone/>
            </a:pPr>
            <a:r>
              <a:rPr lang="en-US" sz="1200" dirty="0">
                <a:solidFill>
                  <a:srgbClr val="16213E"/>
                </a:solidFill>
                <a:latin typeface="Arial" pitchFamily="34" charset="0"/>
                <a:ea typeface="Arial" pitchFamily="34" charset="-122"/>
                <a:cs typeface="Arial" pitchFamily="34" charset="-120"/>
              </a:rPr>
              <a:t>Submitted in Month 1 with the literature review</a:t>
            </a:r>
            <a:endParaRPr lang="en-US" sz="1200" dirty="0"/>
          </a:p>
        </p:txBody>
      </p:sp>
      <p:sp>
        <p:nvSpPr>
          <p:cNvPr id="9" name="Shape 7"/>
          <p:cNvSpPr/>
          <p:nvPr/>
        </p:nvSpPr>
        <p:spPr>
          <a:xfrm>
            <a:off x="685800" y="2898648"/>
            <a:ext cx="10835640" cy="841248"/>
          </a:xfrm>
          <a:prstGeom prst="roundRect">
            <a:avLst>
              <a:gd name="adj" fmla="val 10870"/>
            </a:avLst>
          </a:prstGeom>
          <a:solidFill>
            <a:srgbClr val="E3E2DE"/>
          </a:solidFill>
          <a:ln/>
        </p:spPr>
      </p:sp>
      <p:sp>
        <p:nvSpPr>
          <p:cNvPr id="10" name="Text 8"/>
          <p:cNvSpPr/>
          <p:nvPr/>
        </p:nvSpPr>
        <p:spPr>
          <a:xfrm>
            <a:off x="914400" y="2971800"/>
            <a:ext cx="4846320" cy="694944"/>
          </a:xfrm>
          <a:prstGeom prst="rect">
            <a:avLst/>
          </a:prstGeom>
          <a:noFill/>
          <a:ln/>
        </p:spPr>
        <p:txBody>
          <a:bodyPr wrap="square" lIns="0" tIns="0" rIns="0" bIns="0" rtlCol="0" anchor="ctr"/>
          <a:lstStyle/>
          <a:p>
            <a:pPr indent="0" marL="0">
              <a:buNone/>
            </a:pPr>
            <a:r>
              <a:rPr lang="en-US" sz="1200" b="1" dirty="0">
                <a:solidFill>
                  <a:srgbClr val="1351AA"/>
                </a:solidFill>
                <a:latin typeface="Arial" pitchFamily="34" charset="0"/>
                <a:ea typeface="Arial" pitchFamily="34" charset="-122"/>
                <a:cs typeface="Arial" pitchFamily="34" charset="-120"/>
              </a:rPr>
              <a:t>Low survey response rate</a:t>
            </a:r>
            <a:endParaRPr lang="en-US" sz="1200" dirty="0"/>
          </a:p>
        </p:txBody>
      </p:sp>
      <p:sp>
        <p:nvSpPr>
          <p:cNvPr id="11" name="Shape 9"/>
          <p:cNvSpPr/>
          <p:nvPr/>
        </p:nvSpPr>
        <p:spPr>
          <a:xfrm>
            <a:off x="5897880" y="3035808"/>
            <a:ext cx="0" cy="566928"/>
          </a:xfrm>
          <a:prstGeom prst="line">
            <a:avLst/>
          </a:prstGeom>
          <a:noFill/>
          <a:ln w="12700">
            <a:solidFill>
              <a:srgbClr val="1351AA"/>
            </a:solidFill>
            <a:prstDash val="dash"/>
          </a:ln>
        </p:spPr>
      </p:sp>
      <p:sp>
        <p:nvSpPr>
          <p:cNvPr id="12" name="Text 10"/>
          <p:cNvSpPr/>
          <p:nvPr/>
        </p:nvSpPr>
        <p:spPr>
          <a:xfrm>
            <a:off x="6126480" y="2971800"/>
            <a:ext cx="5212080" cy="694944"/>
          </a:xfrm>
          <a:prstGeom prst="rect">
            <a:avLst/>
          </a:prstGeom>
          <a:noFill/>
          <a:ln/>
        </p:spPr>
        <p:txBody>
          <a:bodyPr wrap="square" lIns="0" tIns="0" rIns="0" bIns="0" rtlCol="0" anchor="ctr"/>
          <a:lstStyle/>
          <a:p>
            <a:pPr indent="0" marL="0">
              <a:buNone/>
            </a:pPr>
            <a:r>
              <a:rPr lang="en-US" sz="1200" dirty="0">
                <a:solidFill>
                  <a:srgbClr val="16213E"/>
                </a:solidFill>
                <a:latin typeface="Arial" pitchFamily="34" charset="0"/>
                <a:ea typeface="Arial" pitchFamily="34" charset="-122"/>
                <a:cs typeface="Arial" pitchFamily="34" charset="-120"/>
              </a:rPr>
              <a:t>Stratified sampling, buffer time in Month 3-4</a:t>
            </a:r>
            <a:endParaRPr lang="en-US" sz="1200" dirty="0"/>
          </a:p>
        </p:txBody>
      </p:sp>
      <p:sp>
        <p:nvSpPr>
          <p:cNvPr id="13" name="Shape 11"/>
          <p:cNvSpPr/>
          <p:nvPr/>
        </p:nvSpPr>
        <p:spPr>
          <a:xfrm>
            <a:off x="685800" y="3831336"/>
            <a:ext cx="10835640" cy="841248"/>
          </a:xfrm>
          <a:prstGeom prst="roundRect">
            <a:avLst>
              <a:gd name="adj" fmla="val 10870"/>
            </a:avLst>
          </a:prstGeom>
          <a:solidFill>
            <a:srgbClr val="E3E2DE"/>
          </a:solidFill>
          <a:ln/>
        </p:spPr>
      </p:sp>
      <p:sp>
        <p:nvSpPr>
          <p:cNvPr id="14" name="Text 12"/>
          <p:cNvSpPr/>
          <p:nvPr/>
        </p:nvSpPr>
        <p:spPr>
          <a:xfrm>
            <a:off x="914400" y="3904488"/>
            <a:ext cx="4846320" cy="694944"/>
          </a:xfrm>
          <a:prstGeom prst="rect">
            <a:avLst/>
          </a:prstGeom>
          <a:noFill/>
          <a:ln/>
        </p:spPr>
        <p:txBody>
          <a:bodyPr wrap="square" lIns="0" tIns="0" rIns="0" bIns="0" rtlCol="0" anchor="ctr"/>
          <a:lstStyle/>
          <a:p>
            <a:pPr indent="0" marL="0">
              <a:buNone/>
            </a:pPr>
            <a:r>
              <a:rPr lang="en-US" sz="1200" b="1" dirty="0">
                <a:solidFill>
                  <a:srgbClr val="1351AA"/>
                </a:solidFill>
                <a:latin typeface="Arial" pitchFamily="34" charset="0"/>
                <a:ea typeface="Arial" pitchFamily="34" charset="-122"/>
                <a:cs typeface="Arial" pitchFamily="34" charset="-120"/>
              </a:rPr>
              <a:t>Dynamic analysis failures (e.g. SSL-pinning bypass)</a:t>
            </a:r>
            <a:endParaRPr lang="en-US" sz="1200" dirty="0"/>
          </a:p>
        </p:txBody>
      </p:sp>
      <p:sp>
        <p:nvSpPr>
          <p:cNvPr id="15" name="Shape 13"/>
          <p:cNvSpPr/>
          <p:nvPr/>
        </p:nvSpPr>
        <p:spPr>
          <a:xfrm>
            <a:off x="5897880" y="3968496"/>
            <a:ext cx="0" cy="566928"/>
          </a:xfrm>
          <a:prstGeom prst="line">
            <a:avLst/>
          </a:prstGeom>
          <a:noFill/>
          <a:ln w="12700">
            <a:solidFill>
              <a:srgbClr val="1351AA"/>
            </a:solidFill>
            <a:prstDash val="dash"/>
          </a:ln>
        </p:spPr>
      </p:sp>
      <p:sp>
        <p:nvSpPr>
          <p:cNvPr id="16" name="Text 14"/>
          <p:cNvSpPr/>
          <p:nvPr/>
        </p:nvSpPr>
        <p:spPr>
          <a:xfrm>
            <a:off x="6126480" y="3904488"/>
            <a:ext cx="5212080" cy="694944"/>
          </a:xfrm>
          <a:prstGeom prst="rect">
            <a:avLst/>
          </a:prstGeom>
          <a:noFill/>
          <a:ln/>
        </p:spPr>
        <p:txBody>
          <a:bodyPr wrap="square" lIns="0" tIns="0" rIns="0" bIns="0" rtlCol="0" anchor="ctr"/>
          <a:lstStyle/>
          <a:p>
            <a:pPr indent="0" marL="0">
              <a:buNone/>
            </a:pPr>
            <a:r>
              <a:rPr lang="en-US" sz="1200" dirty="0">
                <a:solidFill>
                  <a:srgbClr val="16213E"/>
                </a:solidFill>
                <a:latin typeface="Arial" pitchFamily="34" charset="0"/>
                <a:ea typeface="Arial" pitchFamily="34" charset="-122"/>
                <a:cs typeface="Arial" pitchFamily="34" charset="-120"/>
              </a:rPr>
              <a:t>Piloted on a small app set first</a:t>
            </a:r>
            <a:endParaRPr lang="en-US" sz="1200" dirty="0"/>
          </a:p>
        </p:txBody>
      </p:sp>
      <p:sp>
        <p:nvSpPr>
          <p:cNvPr id="17" name="Shape 15"/>
          <p:cNvSpPr/>
          <p:nvPr/>
        </p:nvSpPr>
        <p:spPr>
          <a:xfrm>
            <a:off x="685800" y="4764024"/>
            <a:ext cx="10835640" cy="841248"/>
          </a:xfrm>
          <a:prstGeom prst="roundRect">
            <a:avLst>
              <a:gd name="adj" fmla="val 10870"/>
            </a:avLst>
          </a:prstGeom>
          <a:solidFill>
            <a:srgbClr val="E3E2DE"/>
          </a:solidFill>
          <a:ln/>
        </p:spPr>
      </p:sp>
      <p:sp>
        <p:nvSpPr>
          <p:cNvPr id="18" name="Text 16"/>
          <p:cNvSpPr/>
          <p:nvPr/>
        </p:nvSpPr>
        <p:spPr>
          <a:xfrm>
            <a:off x="914400" y="4837176"/>
            <a:ext cx="4846320" cy="694944"/>
          </a:xfrm>
          <a:prstGeom prst="rect">
            <a:avLst/>
          </a:prstGeom>
          <a:noFill/>
          <a:ln/>
        </p:spPr>
        <p:txBody>
          <a:bodyPr wrap="square" lIns="0" tIns="0" rIns="0" bIns="0" rtlCol="0" anchor="ctr"/>
          <a:lstStyle/>
          <a:p>
            <a:pPr indent="0" marL="0">
              <a:buNone/>
            </a:pPr>
            <a:r>
              <a:rPr lang="en-US" sz="1200" b="1" dirty="0">
                <a:solidFill>
                  <a:srgbClr val="1351AA"/>
                </a:solidFill>
                <a:latin typeface="Arial" pitchFamily="34" charset="0"/>
                <a:ea typeface="Arial" pitchFamily="34" charset="-122"/>
                <a:cs typeface="Arial" pitchFamily="34" charset="-120"/>
              </a:rPr>
              <a:t>iOS scope exclusion</a:t>
            </a:r>
            <a:endParaRPr lang="en-US" sz="1200" dirty="0"/>
          </a:p>
        </p:txBody>
      </p:sp>
      <p:sp>
        <p:nvSpPr>
          <p:cNvPr id="19" name="Shape 17"/>
          <p:cNvSpPr/>
          <p:nvPr/>
        </p:nvSpPr>
        <p:spPr>
          <a:xfrm>
            <a:off x="5897880" y="4901184"/>
            <a:ext cx="0" cy="566928"/>
          </a:xfrm>
          <a:prstGeom prst="line">
            <a:avLst/>
          </a:prstGeom>
          <a:noFill/>
          <a:ln w="12700">
            <a:solidFill>
              <a:srgbClr val="1351AA"/>
            </a:solidFill>
            <a:prstDash val="dash"/>
          </a:ln>
        </p:spPr>
      </p:sp>
      <p:sp>
        <p:nvSpPr>
          <p:cNvPr id="20" name="Text 18"/>
          <p:cNvSpPr/>
          <p:nvPr/>
        </p:nvSpPr>
        <p:spPr>
          <a:xfrm>
            <a:off x="6126480" y="4837176"/>
            <a:ext cx="5212080" cy="694944"/>
          </a:xfrm>
          <a:prstGeom prst="rect">
            <a:avLst/>
          </a:prstGeom>
          <a:noFill/>
          <a:ln/>
        </p:spPr>
        <p:txBody>
          <a:bodyPr wrap="square" lIns="0" tIns="0" rIns="0" bIns="0" rtlCol="0" anchor="ctr"/>
          <a:lstStyle/>
          <a:p>
            <a:pPr indent="0" marL="0">
              <a:buNone/>
            </a:pPr>
            <a:r>
              <a:rPr lang="en-US" sz="1200" dirty="0">
                <a:solidFill>
                  <a:srgbClr val="16213E"/>
                </a:solidFill>
                <a:latin typeface="Arial" pitchFamily="34" charset="0"/>
                <a:ea typeface="Arial" pitchFamily="34" charset="-122"/>
                <a:cs typeface="Arial" pitchFamily="34" charset="-120"/>
              </a:rPr>
              <a:t>Limited to Android by design, stated as a limitation</a:t>
            </a:r>
            <a:endParaRPr lang="en-US" sz="1200" dirty="0"/>
          </a:p>
        </p:txBody>
      </p:sp>
      <p:sp>
        <p:nvSpPr>
          <p:cNvPr id="21" name="Shape 19"/>
          <p:cNvSpPr/>
          <p:nvPr/>
        </p:nvSpPr>
        <p:spPr>
          <a:xfrm>
            <a:off x="685800" y="5696712"/>
            <a:ext cx="10835640" cy="841248"/>
          </a:xfrm>
          <a:prstGeom prst="roundRect">
            <a:avLst>
              <a:gd name="adj" fmla="val 10870"/>
            </a:avLst>
          </a:prstGeom>
          <a:solidFill>
            <a:srgbClr val="E3E2DE"/>
          </a:solidFill>
          <a:ln/>
        </p:spPr>
      </p:sp>
      <p:sp>
        <p:nvSpPr>
          <p:cNvPr id="22" name="Text 20"/>
          <p:cNvSpPr/>
          <p:nvPr/>
        </p:nvSpPr>
        <p:spPr>
          <a:xfrm>
            <a:off x="914400" y="5769864"/>
            <a:ext cx="4846320" cy="694944"/>
          </a:xfrm>
          <a:prstGeom prst="rect">
            <a:avLst/>
          </a:prstGeom>
          <a:noFill/>
          <a:ln/>
        </p:spPr>
        <p:txBody>
          <a:bodyPr wrap="square" lIns="0" tIns="0" rIns="0" bIns="0" rtlCol="0" anchor="ctr"/>
          <a:lstStyle/>
          <a:p>
            <a:pPr indent="0" marL="0">
              <a:buNone/>
            </a:pPr>
            <a:r>
              <a:rPr lang="en-US" sz="1200" b="1" dirty="0">
                <a:solidFill>
                  <a:srgbClr val="1351AA"/>
                </a:solidFill>
                <a:latin typeface="Arial" pitchFamily="34" charset="0"/>
                <a:ea typeface="Arial" pitchFamily="34" charset="-122"/>
                <a:cs typeface="Arial" pitchFamily="34" charset="-120"/>
              </a:rPr>
              <a:t>App updates mid-collection</a:t>
            </a:r>
            <a:endParaRPr lang="en-US" sz="1200" dirty="0"/>
          </a:p>
        </p:txBody>
      </p:sp>
      <p:sp>
        <p:nvSpPr>
          <p:cNvPr id="23" name="Shape 21"/>
          <p:cNvSpPr/>
          <p:nvPr/>
        </p:nvSpPr>
        <p:spPr>
          <a:xfrm>
            <a:off x="5897880" y="5833872"/>
            <a:ext cx="0" cy="566928"/>
          </a:xfrm>
          <a:prstGeom prst="line">
            <a:avLst/>
          </a:prstGeom>
          <a:noFill/>
          <a:ln w="12700">
            <a:solidFill>
              <a:srgbClr val="1351AA"/>
            </a:solidFill>
            <a:prstDash val="dash"/>
          </a:ln>
        </p:spPr>
      </p:sp>
      <p:sp>
        <p:nvSpPr>
          <p:cNvPr id="24" name="Text 22"/>
          <p:cNvSpPr/>
          <p:nvPr/>
        </p:nvSpPr>
        <p:spPr>
          <a:xfrm>
            <a:off x="6126480" y="5769864"/>
            <a:ext cx="5212080" cy="694944"/>
          </a:xfrm>
          <a:prstGeom prst="rect">
            <a:avLst/>
          </a:prstGeom>
          <a:noFill/>
          <a:ln/>
        </p:spPr>
        <p:txBody>
          <a:bodyPr wrap="square" lIns="0" tIns="0" rIns="0" bIns="0" rtlCol="0" anchor="ctr"/>
          <a:lstStyle/>
          <a:p>
            <a:pPr indent="0" marL="0">
              <a:buNone/>
            </a:pPr>
            <a:r>
              <a:rPr lang="en-US" sz="1200" dirty="0">
                <a:solidFill>
                  <a:srgbClr val="16213E"/>
                </a:solidFill>
                <a:latin typeface="Arial" pitchFamily="34" charset="0"/>
                <a:ea typeface="Arial" pitchFamily="34" charset="-122"/>
                <a:cs typeface="Arial" pitchFamily="34" charset="-120"/>
              </a:rPr>
              <a:t>Snapshots are timestamped and versioned</a:t>
            </a:r>
            <a:endParaRPr lang="en-US" sz="1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E3E2DE"/>
        </a:solidFill>
      </p:bgPr>
    </p:bg>
    <p:spTree>
      <p:nvGrpSpPr>
        <p:cNvPr id="1" name=""/>
        <p:cNvGrpSpPr/>
        <p:nvPr/>
      </p:nvGrpSpPr>
      <p:grpSpPr>
        <a:xfrm>
          <a:off x="0" y="0"/>
          <a:ext cx="0" cy="0"/>
          <a:chOff x="0" y="0"/>
          <a:chExt cx="0" cy="0"/>
        </a:xfrm>
      </p:grpSpPr>
      <p:sp>
        <p:nvSpPr>
          <p:cNvPr id="2" name="Shape 0"/>
          <p:cNvSpPr/>
          <p:nvPr/>
        </p:nvSpPr>
        <p:spPr>
          <a:xfrm>
            <a:off x="10637215" y="5303520"/>
            <a:ext cx="4389120" cy="4389120"/>
          </a:xfrm>
          <a:prstGeom prst="ellipse">
            <a:avLst/>
          </a:prstGeom>
          <a:solidFill>
            <a:srgbClr val="1351AA"/>
          </a:solidFill>
          <a:ln/>
        </p:spPr>
      </p:sp>
      <p:pic>
        <p:nvPicPr>
          <p:cNvPr id="3" name="Image 0" descr="/home/claude/acfa_media_extract/ppt/media/logo_shield.png">    </p:cNvPr>
          <p:cNvPicPr>
            <a:picLocks noChangeAspect="1"/>
          </p:cNvPicPr>
          <p:nvPr/>
        </p:nvPicPr>
        <p:blipFill>
          <a:blip r:embed="rId1"/>
          <a:stretch>
            <a:fillRect/>
          </a:stretch>
        </p:blipFill>
        <p:spPr>
          <a:xfrm>
            <a:off x="685800" y="502920"/>
            <a:ext cx="502920" cy="640080"/>
          </a:xfrm>
          <a:prstGeom prst="rect">
            <a:avLst/>
          </a:prstGeom>
        </p:spPr>
      </p:pic>
      <p:sp>
        <p:nvSpPr>
          <p:cNvPr id="4" name="Text 1"/>
          <p:cNvSpPr/>
          <p:nvPr/>
        </p:nvSpPr>
        <p:spPr>
          <a:xfrm>
            <a:off x="1417320" y="502920"/>
            <a:ext cx="7315200" cy="1005840"/>
          </a:xfrm>
          <a:prstGeom prst="rect">
            <a:avLst/>
          </a:prstGeom>
          <a:noFill/>
          <a:ln/>
        </p:spPr>
        <p:txBody>
          <a:bodyPr wrap="square" lIns="0" tIns="0" rIns="0" bIns="0" rtlCol="0" anchor="t"/>
          <a:lstStyle/>
          <a:p>
            <a:pPr algn="l" indent="0" marL="0">
              <a:lnSpc>
                <a:spcPts val="3600"/>
              </a:lnSpc>
              <a:buNone/>
            </a:pPr>
            <a:r>
              <a:rPr lang="en-US" sz="3400" b="1" dirty="0">
                <a:solidFill>
                  <a:srgbClr val="1351AA"/>
                </a:solidFill>
                <a:latin typeface="Arial" pitchFamily="34" charset="0"/>
                <a:ea typeface="Arial" pitchFamily="34" charset="-122"/>
                <a:cs typeface="Arial" pitchFamily="34" charset="-120"/>
              </a:rPr>
              <a:t>References</a:t>
            </a:r>
            <a:endParaRPr lang="en-US" sz="3400" dirty="0"/>
          </a:p>
        </p:txBody>
      </p:sp>
      <p:sp>
        <p:nvSpPr>
          <p:cNvPr id="5" name="Shape 2"/>
          <p:cNvSpPr/>
          <p:nvPr/>
        </p:nvSpPr>
        <p:spPr>
          <a:xfrm>
            <a:off x="685800" y="1691640"/>
            <a:ext cx="10835640" cy="4160520"/>
          </a:xfrm>
          <a:prstGeom prst="roundRect">
            <a:avLst>
              <a:gd name="adj" fmla="val 2637"/>
            </a:avLst>
          </a:prstGeom>
          <a:solidFill>
            <a:srgbClr val="FFFFFF"/>
          </a:solidFill>
          <a:ln w="12700">
            <a:solidFill>
              <a:srgbClr val="1351AA"/>
            </a:solidFill>
            <a:prstDash val="solid"/>
          </a:ln>
        </p:spPr>
      </p:sp>
      <p:sp>
        <p:nvSpPr>
          <p:cNvPr id="6" name="Text 3"/>
          <p:cNvSpPr/>
          <p:nvPr/>
        </p:nvSpPr>
        <p:spPr>
          <a:xfrm>
            <a:off x="1005840" y="1920240"/>
            <a:ext cx="10195560" cy="3703320"/>
          </a:xfrm>
          <a:prstGeom prst="rect">
            <a:avLst/>
          </a:prstGeom>
          <a:noFill/>
          <a:ln/>
        </p:spPr>
        <p:txBody>
          <a:bodyPr wrap="square" lIns="0" tIns="0" rIns="0" bIns="0" rtlCol="0" anchor="t"/>
          <a:lstStyle/>
          <a:p>
            <a:pPr indent="0" marL="0">
              <a:lnSpc>
                <a:spcPct val="120000"/>
              </a:lnSpc>
              <a:spcAft>
                <a:spcPts val="1200"/>
              </a:spcAft>
              <a:buNone/>
            </a:pPr>
            <a:r>
              <a:rPr lang="en-US" sz="1250" dirty="0">
                <a:solidFill>
                  <a:srgbClr val="16213E"/>
                </a:solidFill>
                <a:latin typeface="Arial" pitchFamily="34" charset="0"/>
                <a:ea typeface="Arial" pitchFamily="34" charset="-122"/>
                <a:cs typeface="Arial" pitchFamily="34" charset="-120"/>
              </a:rPr>
              <a:t>[1] Department for Science, Innovation and Technology, “Cyber Security Breaches Survey 2025: Education Institutions Findings,” GOV.UK, 2025.</a:t>
            </a:r>
            <a:endParaRPr lang="en-US" sz="1250" dirty="0"/>
          </a:p>
          <a:p>
            <a:pPr indent="0" marL="0">
              <a:lnSpc>
                <a:spcPct val="120000"/>
              </a:lnSpc>
              <a:spcAft>
                <a:spcPts val="1200"/>
              </a:spcAft>
              <a:buNone/>
            </a:pPr>
            <a:r>
              <a:rPr lang="en-US" sz="1250" dirty="0">
                <a:solidFill>
                  <a:srgbClr val="16213E"/>
                </a:solidFill>
                <a:latin typeface="Arial" pitchFamily="34" charset="0"/>
                <a:ea typeface="Arial" pitchFamily="34" charset="-122"/>
                <a:cs typeface="Arial" pitchFamily="34" charset="-120"/>
              </a:rPr>
              <a:t>[4] L. M. Abels, M. Smith, and A.-M. Ortloff, “I never reuse passwords!,” Proc. SOUPS 2025, Seattle, WA, 2025.</a:t>
            </a:r>
            <a:endParaRPr lang="en-US" sz="1250" dirty="0"/>
          </a:p>
          <a:p>
            <a:pPr indent="0" marL="0">
              <a:lnSpc>
                <a:spcPct val="120000"/>
              </a:lnSpc>
              <a:spcAft>
                <a:spcPts val="1200"/>
              </a:spcAft>
              <a:buNone/>
            </a:pPr>
            <a:r>
              <a:rPr lang="en-US" sz="1250" dirty="0">
                <a:solidFill>
                  <a:srgbClr val="16213E"/>
                </a:solidFill>
                <a:latin typeface="Arial" pitchFamily="34" charset="0"/>
                <a:ea typeface="Arial" pitchFamily="34" charset="-122"/>
                <a:cs typeface="Arial" pitchFamily="34" charset="-120"/>
              </a:rPr>
              <a:t>[6] M. Deng, K. Wuyts, R. Scandariato, B. Preneel, and W. Joosen, “A privacy threat analysis framework,” Requirements Engineering, vol. 16, no. 1, pp. 3-32, 2011.</a:t>
            </a:r>
            <a:endParaRPr lang="en-US" sz="1250" dirty="0"/>
          </a:p>
          <a:p>
            <a:pPr indent="0" marL="0">
              <a:lnSpc>
                <a:spcPct val="120000"/>
              </a:lnSpc>
              <a:spcAft>
                <a:spcPts val="1200"/>
              </a:spcAft>
              <a:buNone/>
            </a:pPr>
            <a:r>
              <a:rPr lang="en-US" sz="1250" dirty="0">
                <a:solidFill>
                  <a:srgbClr val="16213E"/>
                </a:solidFill>
                <a:latin typeface="Arial" pitchFamily="34" charset="0"/>
                <a:ea typeface="Arial" pitchFamily="34" charset="-122"/>
                <a:cs typeface="Arial" pitchFamily="34" charset="-120"/>
              </a:rPr>
              <a:t>[7] R. W. Rogers, “A protection motivation theory of fear appeals and attitude change,” J. Psychology, vol. 91, no. 1, pp. 93-114, 1975.</a:t>
            </a:r>
            <a:endParaRPr lang="en-US" sz="1250" dirty="0"/>
          </a:p>
          <a:p>
            <a:pPr indent="0" marL="0">
              <a:lnSpc>
                <a:spcPct val="120000"/>
              </a:lnSpc>
              <a:spcAft>
                <a:spcPts val="1200"/>
              </a:spcAft>
              <a:buNone/>
            </a:pPr>
            <a:r>
              <a:rPr lang="en-US" sz="1250" dirty="0">
                <a:solidFill>
                  <a:srgbClr val="16213E"/>
                </a:solidFill>
                <a:latin typeface="Arial" pitchFamily="34" charset="0"/>
                <a:ea typeface="Arial" pitchFamily="34" charset="-122"/>
                <a:cs typeface="Arial" pitchFamily="34" charset="-120"/>
              </a:rPr>
              <a:t>[9] C. I. N. Taufik and A. Juhana, “The Privacy Paradox of Students' Personal Data Security in the Digital Age,” SATESI, vol. 5, no. 1, pp. 1-6, 2025.</a:t>
            </a:r>
            <a:endParaRPr lang="en-US" sz="1250" dirty="0"/>
          </a:p>
          <a:p>
            <a:pPr indent="0" marL="0">
              <a:lnSpc>
                <a:spcPct val="120000"/>
              </a:lnSpc>
              <a:spcAft>
                <a:spcPts val="1200"/>
              </a:spcAft>
              <a:buNone/>
            </a:pPr>
            <a:r>
              <a:rPr lang="en-US" sz="1250" dirty="0">
                <a:solidFill>
                  <a:srgbClr val="16213E"/>
                </a:solidFill>
                <a:latin typeface="Arial" pitchFamily="34" charset="0"/>
                <a:ea typeface="Arial" pitchFamily="34" charset="-122"/>
                <a:cs typeface="Arial" pitchFamily="34" charset="-120"/>
              </a:rPr>
              <a:t>[12] M. Khedkar and E. Bodden, “Toward an Android Static Analysis Approach for Data Protection,” Proc. MOBILESoft, 2024.</a:t>
            </a:r>
            <a:endParaRPr lang="en-US" sz="1250" dirty="0"/>
          </a:p>
        </p:txBody>
      </p:sp>
      <p:sp>
        <p:nvSpPr>
          <p:cNvPr id="7" name="Text 4"/>
          <p:cNvSpPr/>
          <p:nvPr/>
        </p:nvSpPr>
        <p:spPr>
          <a:xfrm>
            <a:off x="685800" y="6080760"/>
            <a:ext cx="7315200" cy="365760"/>
          </a:xfrm>
          <a:prstGeom prst="rect">
            <a:avLst/>
          </a:prstGeom>
          <a:noFill/>
          <a:ln/>
        </p:spPr>
        <p:txBody>
          <a:bodyPr wrap="square" lIns="0" tIns="0" rIns="0" bIns="0" rtlCol="0" anchor="ctr"/>
          <a:lstStyle/>
          <a:p>
            <a:pPr indent="0" marL="0">
              <a:buNone/>
            </a:pPr>
            <a:r>
              <a:rPr lang="en-US" sz="1300" i="1" dirty="0">
                <a:solidFill>
                  <a:srgbClr val="1351AA"/>
                </a:solidFill>
                <a:latin typeface="Arial" pitchFamily="34" charset="0"/>
                <a:ea typeface="Arial" pitchFamily="34" charset="-122"/>
                <a:cs typeface="Arial" pitchFamily="34" charset="-120"/>
              </a:rPr>
              <a:t>Thank you — questions welcome</a:t>
            </a:r>
            <a:endParaRPr lang="en-US" sz="13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11</Slides>
  <Notes>11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2026-08-10T10:34:29Z</dcterms:created>
  <dcterms:modified xsi:type="dcterms:W3CDTF">2026-08-10T10:34:29Z</dcterms:modified>
</cp:coreProperties>
</file>