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9" r:id="rId4"/>
  </p:sldMasterIdLst>
  <p:sldIdLst>
    <p:sldId id="256"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67DA8C-5667-2769-3794-E2F232744F28}" v="427" dt="2023-09-28T16:42:12.192"/>
    <p1510:client id="{482DC7DA-5085-7B76-6638-0D14D92D9F45}" v="214" dt="2023-09-26T08:09:24.934"/>
    <p1510:client id="{CA85C16F-1DB4-46CD-8031-9115BC09B460}" v="1" dt="2023-09-25T09:16:38.9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5" d="100"/>
          <a:sy n="55" d="100"/>
        </p:scale>
        <p:origin x="1072" y="-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Williams (2307162)" userId="S::2307162@student.uwtsd.ac.uk::07d2a3eb-9a99-475d-9f36-62d6f924b8ff" providerId="AD" clId="Web-{0967DA8C-5667-2769-3794-E2F232744F28}"/>
    <pc:docChg chg="modSld">
      <pc:chgData name="Amy Williams (2307162)" userId="S::2307162@student.uwtsd.ac.uk::07d2a3eb-9a99-475d-9f36-62d6f924b8ff" providerId="AD" clId="Web-{0967DA8C-5667-2769-3794-E2F232744F28}" dt="2023-09-28T16:42:12.192" v="196" actId="20577"/>
      <pc:docMkLst>
        <pc:docMk/>
      </pc:docMkLst>
      <pc:sldChg chg="modSp">
        <pc:chgData name="Amy Williams (2307162)" userId="S::2307162@student.uwtsd.ac.uk::07d2a3eb-9a99-475d-9f36-62d6f924b8ff" providerId="AD" clId="Web-{0967DA8C-5667-2769-3794-E2F232744F28}" dt="2023-09-28T16:42:12.192" v="196" actId="20577"/>
        <pc:sldMkLst>
          <pc:docMk/>
          <pc:sldMk cId="109857222" sldId="256"/>
        </pc:sldMkLst>
        <pc:spChg chg="mod">
          <ac:chgData name="Amy Williams (2307162)" userId="S::2307162@student.uwtsd.ac.uk::07d2a3eb-9a99-475d-9f36-62d6f924b8ff" providerId="AD" clId="Web-{0967DA8C-5667-2769-3794-E2F232744F28}" dt="2023-09-28T16:42:12.192" v="196" actId="20577"/>
          <ac:spMkLst>
            <pc:docMk/>
            <pc:sldMk cId="109857222" sldId="256"/>
            <ac:spMk id="7" creationId="{5EE2E49D-F6FF-43A5-67C8-BBF3179F8611}"/>
          </ac:spMkLst>
        </pc:spChg>
        <pc:spChg chg="mod">
          <ac:chgData name="Amy Williams (2307162)" userId="S::2307162@student.uwtsd.ac.uk::07d2a3eb-9a99-475d-9f36-62d6f924b8ff" providerId="AD" clId="Web-{0967DA8C-5667-2769-3794-E2F232744F28}" dt="2023-09-28T16:41:35.784" v="190" actId="20577"/>
          <ac:spMkLst>
            <pc:docMk/>
            <pc:sldMk cId="109857222" sldId="256"/>
            <ac:spMk id="18" creationId="{402F948A-4606-2AE0-71BC-32CBAA6172C8}"/>
          </ac:spMkLst>
        </pc:spChg>
      </pc:sldChg>
      <pc:sldChg chg="modSp">
        <pc:chgData name="Amy Williams (2307162)" userId="S::2307162@student.uwtsd.ac.uk::07d2a3eb-9a99-475d-9f36-62d6f924b8ff" providerId="AD" clId="Web-{0967DA8C-5667-2769-3794-E2F232744F28}" dt="2023-09-26T18:12:39.068" v="188" actId="20577"/>
        <pc:sldMkLst>
          <pc:docMk/>
          <pc:sldMk cId="866839923" sldId="257"/>
        </pc:sldMkLst>
        <pc:spChg chg="mod">
          <ac:chgData name="Amy Williams (2307162)" userId="S::2307162@student.uwtsd.ac.uk::07d2a3eb-9a99-475d-9f36-62d6f924b8ff" providerId="AD" clId="Web-{0967DA8C-5667-2769-3794-E2F232744F28}" dt="2023-09-26T18:12:39.068" v="188" actId="20577"/>
          <ac:spMkLst>
            <pc:docMk/>
            <pc:sldMk cId="866839923" sldId="257"/>
            <ac:spMk id="6" creationId="{F9B8B5EF-F243-3F3E-501F-2D7DE073FEF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74295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64103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04141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9728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0349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0344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1015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4891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74958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2047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12533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9/28/2023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64322089"/>
      </p:ext>
    </p:extLst>
  </p:cSld>
  <p:clrMap bg1="lt1" tx1="dk1" bg2="lt2" tx2="dk2" accent1="accent1" accent2="accent2" accent3="accent3" accent4="accent4" accent5="accent5" accent6="accent6" hlink="hlink" folHlink="folHlink"/>
  <p:sldLayoutIdLst>
    <p:sldLayoutId id="2147483890" r:id="rId1"/>
    <p:sldLayoutId id="2147483891" r:id="rId2"/>
    <p:sldLayoutId id="2147483892" r:id="rId3"/>
    <p:sldLayoutId id="2147483893" r:id="rId4"/>
    <p:sldLayoutId id="2147483894" r:id="rId5"/>
    <p:sldLayoutId id="2147483895" r:id="rId6"/>
    <p:sldLayoutId id="2147483896" r:id="rId7"/>
    <p:sldLayoutId id="2147483897" r:id="rId8"/>
    <p:sldLayoutId id="2147483898" r:id="rId9"/>
    <p:sldLayoutId id="2147483899" r:id="rId10"/>
    <p:sldLayoutId id="21474839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hyperlink" Target="https://cajunkoiacedemy.com/studyques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16" name="Rectangle: Folded Corner 15">
            <a:extLst>
              <a:ext uri="{FF2B5EF4-FFF2-40B4-BE49-F238E27FC236}">
                <a16:creationId xmlns:a16="http://schemas.microsoft.com/office/drawing/2014/main" id="{917F5EDC-310F-CA74-0D61-B704C44DDFE5}"/>
              </a:ext>
            </a:extLst>
          </p:cNvPr>
          <p:cNvSpPr/>
          <p:nvPr/>
        </p:nvSpPr>
        <p:spPr>
          <a:xfrm>
            <a:off x="3262648" y="4370768"/>
            <a:ext cx="16098" cy="16098"/>
          </a:xfrm>
          <a:prstGeom prst="foldedCorne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a16="http://schemas.microsoft.com/office/drawing/2014/main" id="{49EA93FB-774F-4150-1EDE-327B94D1D2BD}"/>
              </a:ext>
            </a:extLst>
          </p:cNvPr>
          <p:cNvSpPr/>
          <p:nvPr/>
        </p:nvSpPr>
        <p:spPr>
          <a:xfrm>
            <a:off x="4139155" y="4463488"/>
            <a:ext cx="21702" cy="21702"/>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sz="1350"/>
          </a:p>
        </p:txBody>
      </p:sp>
      <p:sp>
        <p:nvSpPr>
          <p:cNvPr id="12" name="TextBox 11">
            <a:extLst>
              <a:ext uri="{FF2B5EF4-FFF2-40B4-BE49-F238E27FC236}">
                <a16:creationId xmlns:a16="http://schemas.microsoft.com/office/drawing/2014/main" id="{A5746836-9C6D-78F1-C903-F3A1B91C9162}"/>
              </a:ext>
            </a:extLst>
          </p:cNvPr>
          <p:cNvSpPr txBox="1"/>
          <p:nvPr/>
        </p:nvSpPr>
        <p:spPr>
          <a:xfrm>
            <a:off x="3049526" y="65005"/>
            <a:ext cx="4972863" cy="369332"/>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Skills and attributes that support academic study.</a:t>
            </a:r>
          </a:p>
        </p:txBody>
      </p:sp>
      <p:sp>
        <p:nvSpPr>
          <p:cNvPr id="14" name="TextBox 13">
            <a:extLst>
              <a:ext uri="{FF2B5EF4-FFF2-40B4-BE49-F238E27FC236}">
                <a16:creationId xmlns:a16="http://schemas.microsoft.com/office/drawing/2014/main" id="{0736FF30-7F19-FB6C-D64D-9315C2AB80A9}"/>
              </a:ext>
            </a:extLst>
          </p:cNvPr>
          <p:cNvSpPr txBox="1"/>
          <p:nvPr/>
        </p:nvSpPr>
        <p:spPr>
          <a:xfrm>
            <a:off x="160094" y="858257"/>
            <a:ext cx="2827706" cy="369332"/>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Time management</a:t>
            </a:r>
            <a:endParaRPr lang="en-US" err="1"/>
          </a:p>
        </p:txBody>
      </p:sp>
      <p:sp>
        <p:nvSpPr>
          <p:cNvPr id="15" name="TextBox 14">
            <a:extLst>
              <a:ext uri="{FF2B5EF4-FFF2-40B4-BE49-F238E27FC236}">
                <a16:creationId xmlns:a16="http://schemas.microsoft.com/office/drawing/2014/main" id="{A60AE19E-6A88-F2E9-FA36-E8AA68B61EB6}"/>
              </a:ext>
            </a:extLst>
          </p:cNvPr>
          <p:cNvSpPr txBox="1"/>
          <p:nvPr/>
        </p:nvSpPr>
        <p:spPr>
          <a:xfrm>
            <a:off x="2035265" y="428559"/>
            <a:ext cx="8336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rgbClr val="111111"/>
                </a:solidFill>
                <a:ea typeface="+mn-lt"/>
                <a:cs typeface="+mn-lt"/>
              </a:rPr>
              <a:t>Examining three key areas that contribute to the development of effective study skills for students: time management, critical thinking, and note taking. According to several authors, these three areas can significantly enhance one’s study effectiveness.</a:t>
            </a:r>
            <a:r>
              <a:rPr lang="en-US" sz="1200">
                <a:solidFill>
                  <a:srgbClr val="111111"/>
                </a:solidFill>
                <a:latin typeface="Arial"/>
                <a:cs typeface="Arial"/>
              </a:rPr>
              <a:t> </a:t>
            </a:r>
            <a:endParaRPr lang="en-US" sz="1200">
              <a:cs typeface="Calibri"/>
            </a:endParaRPr>
          </a:p>
        </p:txBody>
      </p:sp>
      <p:sp>
        <p:nvSpPr>
          <p:cNvPr id="18" name="TextBox 17">
            <a:extLst>
              <a:ext uri="{FF2B5EF4-FFF2-40B4-BE49-F238E27FC236}">
                <a16:creationId xmlns:a16="http://schemas.microsoft.com/office/drawing/2014/main" id="{402F948A-4606-2AE0-71BC-32CBAA6172C8}"/>
              </a:ext>
            </a:extLst>
          </p:cNvPr>
          <p:cNvSpPr txBox="1"/>
          <p:nvPr/>
        </p:nvSpPr>
        <p:spPr>
          <a:xfrm>
            <a:off x="88963" y="1194657"/>
            <a:ext cx="3594918"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L</a:t>
            </a:r>
            <a:r>
              <a:rPr lang="en-US" sz="1200" dirty="0">
                <a:ea typeface="+mn-lt"/>
                <a:cs typeface="+mn-lt"/>
              </a:rPr>
              <a:t>et us begin by considering time management to be a fundamental part of effective study skills ,using your time managing and organizing  your work will benefit your studies.</a:t>
            </a:r>
            <a:r>
              <a:rPr lang="en-US" sz="1200" dirty="0">
                <a:latin typeface="Arial"/>
                <a:cs typeface="Arial"/>
              </a:rPr>
              <a:t> </a:t>
            </a:r>
            <a:endParaRPr lang="en-US" sz="1200" dirty="0">
              <a:cs typeface="Calibri"/>
            </a:endParaRPr>
          </a:p>
          <a:p>
            <a:r>
              <a:rPr lang="en-US" sz="1200" dirty="0">
                <a:ea typeface="+mn-lt"/>
                <a:cs typeface="+mn-lt"/>
              </a:rPr>
              <a:t>Cottrell. S(2010 P.142) suggests you </a:t>
            </a:r>
          </a:p>
          <a:p>
            <a:r>
              <a:rPr lang="en-US" sz="1200" dirty="0">
                <a:ea typeface="+mn-lt"/>
                <a:cs typeface="+mn-lt"/>
              </a:rPr>
              <a:t>*plan a daily routine</a:t>
            </a:r>
            <a:r>
              <a:rPr lang="en-US" sz="1200" dirty="0">
                <a:latin typeface="Arial"/>
                <a:cs typeface="Arial"/>
              </a:rPr>
              <a:t> </a:t>
            </a:r>
            <a:endParaRPr lang="en-US" sz="1200" dirty="0">
              <a:cs typeface="Calibri"/>
            </a:endParaRPr>
          </a:p>
          <a:p>
            <a:r>
              <a:rPr lang="en-US" sz="1200" dirty="0">
                <a:ea typeface="+mn-lt"/>
                <a:cs typeface="+mn-lt"/>
              </a:rPr>
              <a:t>*monitor time for online studies</a:t>
            </a:r>
            <a:r>
              <a:rPr lang="en-US" sz="1200" dirty="0">
                <a:latin typeface="Arial"/>
                <a:cs typeface="Arial"/>
              </a:rPr>
              <a:t> </a:t>
            </a:r>
            <a:endParaRPr lang="en-US" sz="1200" dirty="0">
              <a:cs typeface="Calibri"/>
            </a:endParaRPr>
          </a:p>
          <a:p>
            <a:r>
              <a:rPr lang="en-US" sz="1200" dirty="0">
                <a:ea typeface="+mn-lt"/>
                <a:cs typeface="+mn-lt"/>
              </a:rPr>
              <a:t>*use a timer</a:t>
            </a:r>
            <a:r>
              <a:rPr lang="en-US" sz="1200" dirty="0">
                <a:latin typeface="Arial"/>
                <a:cs typeface="Arial"/>
              </a:rPr>
              <a:t> </a:t>
            </a:r>
            <a:endParaRPr lang="en-US" sz="1200" dirty="0">
              <a:cs typeface="Calibri"/>
            </a:endParaRPr>
          </a:p>
          <a:p>
            <a:r>
              <a:rPr lang="en-US" sz="1200" dirty="0">
                <a:ea typeface="+mn-lt"/>
                <a:cs typeface="+mn-lt"/>
              </a:rPr>
              <a:t>*use smart reading strategies.</a:t>
            </a:r>
            <a:r>
              <a:rPr lang="en-US" sz="1200" dirty="0">
                <a:latin typeface="Arial"/>
                <a:cs typeface="Arial"/>
              </a:rPr>
              <a:t> </a:t>
            </a:r>
            <a:endParaRPr lang="en-US" sz="1200" dirty="0">
              <a:cs typeface="Calibri"/>
            </a:endParaRPr>
          </a:p>
          <a:p>
            <a:r>
              <a:rPr lang="en-US" sz="1200" dirty="0">
                <a:ea typeface="+mn-lt"/>
                <a:cs typeface="+mn-lt"/>
              </a:rPr>
              <a:t>to put it more simply we must designate time to several areas of life that need prioritizing.</a:t>
            </a:r>
            <a:r>
              <a:rPr lang="en-US" sz="1200" dirty="0">
                <a:latin typeface="Arial"/>
                <a:cs typeface="Arial"/>
              </a:rPr>
              <a:t> </a:t>
            </a:r>
            <a:endParaRPr lang="en-US" sz="1200" dirty="0">
              <a:cs typeface="Calibri"/>
            </a:endParaRPr>
          </a:p>
          <a:p>
            <a:r>
              <a:rPr lang="en-US" sz="1200" dirty="0">
                <a:ea typeface="+mn-lt"/>
                <a:cs typeface="+mn-lt"/>
              </a:rPr>
              <a:t>it is  useful to be   aware of one's assignment deadline  and managing time accordingly.</a:t>
            </a:r>
            <a:r>
              <a:rPr lang="en-US" sz="1200" dirty="0">
                <a:latin typeface="Arial"/>
                <a:cs typeface="Arial"/>
              </a:rPr>
              <a:t> </a:t>
            </a:r>
            <a:endParaRPr lang="en-US" sz="1200" dirty="0">
              <a:cs typeface="Calibri"/>
            </a:endParaRPr>
          </a:p>
          <a:p>
            <a:r>
              <a:rPr lang="en-US" sz="1200" dirty="0">
                <a:ea typeface="+mn-lt"/>
                <a:cs typeface="+mn-lt"/>
              </a:rPr>
              <a:t>Time management is an everyday practice in my  life whether at home or at work, and during my studies ,It can be considered that time management can be beneficial in most areas of life</a:t>
            </a:r>
            <a:r>
              <a:rPr lang="en-US" sz="1200" dirty="0">
                <a:latin typeface="Arial Nova"/>
                <a:ea typeface="+mn-lt"/>
                <a:cs typeface="+mn-lt"/>
              </a:rPr>
              <a:t>.</a:t>
            </a:r>
            <a:r>
              <a:rPr lang="en-US" sz="1200" dirty="0">
                <a:latin typeface="Arial Nova"/>
                <a:cs typeface="Arial"/>
              </a:rPr>
              <a:t> Macmillan. K.,(2012) argues that tasks should be separated  between important and urgent. The importance of a task means looking at the task and the benefits of completing it and the loss if it is  not completed. Urgency can be argued that it’s the length of time one has before this must be completed.</a:t>
            </a:r>
            <a:r>
              <a:rPr lang="en-US" sz="1200" dirty="0">
                <a:ea typeface="+mn-lt"/>
                <a:cs typeface="+mn-lt"/>
              </a:rPr>
              <a:t> </a:t>
            </a:r>
            <a:endParaRPr lang="en-US" sz="1200">
              <a:latin typeface="Arial Nova" panose="020B0504020202020204" pitchFamily="34" charset="0"/>
              <a:cs typeface="Arial"/>
            </a:endParaRPr>
          </a:p>
          <a:p>
            <a:pPr algn="l"/>
            <a:endParaRPr lang="en-US" dirty="0">
              <a:cs typeface="Calibri"/>
            </a:endParaRPr>
          </a:p>
        </p:txBody>
      </p:sp>
      <p:sp>
        <p:nvSpPr>
          <p:cNvPr id="19" name="TextBox 18">
            <a:extLst>
              <a:ext uri="{FF2B5EF4-FFF2-40B4-BE49-F238E27FC236}">
                <a16:creationId xmlns:a16="http://schemas.microsoft.com/office/drawing/2014/main" id="{9650B271-279F-3000-9B4B-431AD6A8EB69}"/>
              </a:ext>
            </a:extLst>
          </p:cNvPr>
          <p:cNvSpPr txBox="1"/>
          <p:nvPr/>
        </p:nvSpPr>
        <p:spPr>
          <a:xfrm>
            <a:off x="4128116" y="1355892"/>
            <a:ext cx="394018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latin typeface="Arial"/>
              <a:cs typeface="Arial"/>
            </a:endParaRPr>
          </a:p>
          <a:p>
            <a:r>
              <a:rPr lang="en-US" sz="1200" dirty="0">
                <a:cs typeface="Calibri"/>
              </a:rPr>
              <a:t>Reynolds .L(2013.P2) suggests that "critical thinking requires us to question everything ,including things that may normally be accepted 'de facto'."</a:t>
            </a:r>
            <a:r>
              <a:rPr lang="en-US" sz="1200" dirty="0">
                <a:latin typeface="Arial"/>
                <a:cs typeface="Arial"/>
              </a:rPr>
              <a:t> </a:t>
            </a:r>
          </a:p>
          <a:p>
            <a:r>
              <a:rPr lang="en-US" sz="1200" dirty="0">
                <a:solidFill>
                  <a:srgbClr val="111111"/>
                </a:solidFill>
                <a:cs typeface="Calibri"/>
              </a:rPr>
              <a:t>Initially, we must scrutinize the argument and ensure not to unfairly counter arguments. It’s also crucial to use credible sources for our research. When writing critically, there are at least three points to consider:</a:t>
            </a:r>
          </a:p>
          <a:p>
            <a:pPr marL="285750" indent="-285750">
              <a:buFont typeface="Arial,Sans-Serif"/>
              <a:buChar char="•"/>
            </a:pPr>
            <a:r>
              <a:rPr lang="en-US" sz="1200" dirty="0">
                <a:solidFill>
                  <a:srgbClr val="111111"/>
                </a:solidFill>
                <a:cs typeface="Calibri"/>
              </a:rPr>
              <a:t>Firstly, observe objectively (is the point valid?)</a:t>
            </a:r>
          </a:p>
          <a:p>
            <a:pPr marL="285750" indent="-285750">
              <a:buFont typeface="Arial,Sans-Serif"/>
              <a:buChar char="•"/>
            </a:pPr>
            <a:r>
              <a:rPr lang="en-US" sz="1200" dirty="0">
                <a:solidFill>
                  <a:srgbClr val="111111"/>
                </a:solidFill>
                <a:cs typeface="Calibri"/>
              </a:rPr>
              <a:t>Secondly, avoid relying on personal values or beliefs</a:t>
            </a:r>
          </a:p>
          <a:p>
            <a:pPr marL="285750" indent="-285750">
              <a:buFont typeface="Arial,Sans-Serif"/>
              <a:buChar char="•"/>
            </a:pPr>
            <a:r>
              <a:rPr lang="en-US" sz="1200" dirty="0">
                <a:solidFill>
                  <a:srgbClr val="111111"/>
                </a:solidFill>
                <a:cs typeface="Calibri"/>
              </a:rPr>
              <a:t>Lastly, always evaluate both the positive and negative facets of the argument</a:t>
            </a:r>
          </a:p>
          <a:p>
            <a:r>
              <a:rPr lang="en-US" sz="1200" dirty="0">
                <a:solidFill>
                  <a:srgbClr val="111111"/>
                </a:solidFill>
                <a:cs typeface="Calibri"/>
              </a:rPr>
              <a:t>Consequently, one should always strive to construct a robust case within their writing and formulate their own conclusions based on the sources they have read, seen, and heard". One must be open-minded and able to express your thoughts and arguments in an improved form "L . Reynolds.(2013 P.2)</a:t>
            </a:r>
            <a:endParaRPr lang="en-US" dirty="0"/>
          </a:p>
        </p:txBody>
      </p:sp>
      <p:sp>
        <p:nvSpPr>
          <p:cNvPr id="20" name="TextBox 19">
            <a:extLst>
              <a:ext uri="{FF2B5EF4-FFF2-40B4-BE49-F238E27FC236}">
                <a16:creationId xmlns:a16="http://schemas.microsoft.com/office/drawing/2014/main" id="{3BE5D50A-D4DC-BFA4-7F79-E8AE6BAFD2FB}"/>
              </a:ext>
            </a:extLst>
          </p:cNvPr>
          <p:cNvSpPr txBox="1"/>
          <p:nvPr/>
        </p:nvSpPr>
        <p:spPr>
          <a:xfrm>
            <a:off x="8192225" y="1355892"/>
            <a:ext cx="3370555"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mn-lt"/>
                <a:cs typeface="+mn-lt"/>
              </a:rPr>
              <a:t>Cottrell. S suggests(2019P137)." that useful</a:t>
            </a:r>
            <a:r>
              <a:rPr lang="en-US" sz="1200" dirty="0">
                <a:solidFill>
                  <a:srgbClr val="FFFFFF"/>
                </a:solidFill>
                <a:ea typeface="+mn-lt"/>
                <a:cs typeface="+mn-lt"/>
              </a:rPr>
              <a:t> </a:t>
            </a:r>
            <a:r>
              <a:rPr lang="en-US" sz="1200" dirty="0">
                <a:ea typeface="+mn-lt"/>
                <a:cs typeface="+mn-lt"/>
              </a:rPr>
              <a:t>strategies for note taking are to note</a:t>
            </a:r>
            <a:r>
              <a:rPr lang="en-US" sz="1200" dirty="0">
                <a:solidFill>
                  <a:srgbClr val="FFFFFF"/>
                </a:solidFill>
                <a:ea typeface="+mn-lt"/>
                <a:cs typeface="+mn-lt"/>
              </a:rPr>
              <a:t>  </a:t>
            </a:r>
            <a:r>
              <a:rPr lang="en-US" sz="1200" dirty="0">
                <a:ea typeface="+mn-lt"/>
                <a:cs typeface="+mn-lt"/>
              </a:rPr>
              <a:t>words and phrases, to order and number them and to make the notes memorable.." (page 227)</a:t>
            </a:r>
            <a:r>
              <a:rPr lang="en-US" sz="1200" dirty="0">
                <a:latin typeface="Arial"/>
                <a:ea typeface="+mn-lt"/>
                <a:cs typeface="Arial"/>
              </a:rPr>
              <a:t> </a:t>
            </a:r>
            <a:endParaRPr lang="en-US" sz="1200" dirty="0">
              <a:cs typeface="Calibri"/>
            </a:endParaRPr>
          </a:p>
          <a:p>
            <a:r>
              <a:rPr lang="en-US" sz="1200" dirty="0">
                <a:ea typeface="+mn-lt"/>
                <a:cs typeface="+mn-lt"/>
              </a:rPr>
              <a:t>It is </a:t>
            </a:r>
            <a:r>
              <a:rPr lang="en-GB" sz="1200" dirty="0">
                <a:solidFill>
                  <a:srgbClr val="111111"/>
                </a:solidFill>
                <a:ea typeface="+mn-lt"/>
                <a:cs typeface="+mn-lt"/>
              </a:rPr>
              <a:t> undeniable that creating clear, tidy, and colour-coded notes can serve as a valuable resource of useful information. Furthermore, note-taking can be viewed as a helpful tool for organizing the points that one might need to address in their assignments</a:t>
            </a:r>
            <a:endParaRPr lang="en-GB" sz="1200" dirty="0">
              <a:solidFill>
                <a:srgbClr val="111111"/>
              </a:solidFill>
              <a:latin typeface="Arial"/>
              <a:cs typeface="Arial"/>
            </a:endParaRPr>
          </a:p>
          <a:p>
            <a:r>
              <a:rPr lang="en-US" sz="1200" dirty="0">
                <a:solidFill>
                  <a:srgbClr val="111111"/>
                </a:solidFill>
                <a:ea typeface="+mn-lt"/>
                <a:cs typeface="+mn-lt"/>
              </a:rPr>
              <a:t>The argument is that being selective about what one notes down, choosing only the passages that might be needed instead of overwriting with unnecessary scripts, can aid in putting things into one’s own words.</a:t>
            </a:r>
            <a:endParaRPr lang="en-US" dirty="0"/>
          </a:p>
          <a:p>
            <a:endParaRPr lang="en-US" dirty="0">
              <a:cs typeface="Calibri"/>
            </a:endParaRPr>
          </a:p>
        </p:txBody>
      </p:sp>
      <p:sp>
        <p:nvSpPr>
          <p:cNvPr id="2" name="TextBox 1">
            <a:extLst>
              <a:ext uri="{FF2B5EF4-FFF2-40B4-BE49-F238E27FC236}">
                <a16:creationId xmlns:a16="http://schemas.microsoft.com/office/drawing/2014/main" id="{DFF92110-0CE0-8E9F-A1FA-DA820FAAB618}"/>
              </a:ext>
            </a:extLst>
          </p:cNvPr>
          <p:cNvSpPr txBox="1"/>
          <p:nvPr/>
        </p:nvSpPr>
        <p:spPr>
          <a:xfrm>
            <a:off x="4051199" y="899892"/>
            <a:ext cx="2600189" cy="369332"/>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Critical thinking.</a:t>
            </a:r>
            <a:endParaRPr lang="en-US"/>
          </a:p>
        </p:txBody>
      </p:sp>
      <p:sp>
        <p:nvSpPr>
          <p:cNvPr id="3" name="TextBox 2">
            <a:extLst>
              <a:ext uri="{FF2B5EF4-FFF2-40B4-BE49-F238E27FC236}">
                <a16:creationId xmlns:a16="http://schemas.microsoft.com/office/drawing/2014/main" id="{DEA6921D-E3F4-DA60-1FA0-9FAF5F4695CD}"/>
              </a:ext>
            </a:extLst>
          </p:cNvPr>
          <p:cNvSpPr txBox="1"/>
          <p:nvPr/>
        </p:nvSpPr>
        <p:spPr>
          <a:xfrm>
            <a:off x="8504379" y="921714"/>
            <a:ext cx="2258914" cy="369332"/>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Note taking.</a:t>
            </a:r>
            <a:endParaRPr lang="en-US"/>
          </a:p>
        </p:txBody>
      </p:sp>
      <p:sp>
        <p:nvSpPr>
          <p:cNvPr id="4" name="TextBox 3">
            <a:extLst>
              <a:ext uri="{FF2B5EF4-FFF2-40B4-BE49-F238E27FC236}">
                <a16:creationId xmlns:a16="http://schemas.microsoft.com/office/drawing/2014/main" id="{521B7491-C1A6-014E-8996-102E7E07A285}"/>
              </a:ext>
            </a:extLst>
          </p:cNvPr>
          <p:cNvSpPr txBox="1"/>
          <p:nvPr/>
        </p:nvSpPr>
        <p:spPr>
          <a:xfrm>
            <a:off x="5535957" y="4555287"/>
            <a:ext cx="2762701" cy="369332"/>
          </a:xfrm>
          <a:prstGeom prst="rect">
            <a:avLst/>
          </a:prstGeom>
          <a:solidFill>
            <a:schemeClr val="tx1">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conclusion</a:t>
            </a:r>
            <a:endParaRPr lang="en-US"/>
          </a:p>
        </p:txBody>
      </p:sp>
      <p:sp>
        <p:nvSpPr>
          <p:cNvPr id="7" name="TextBox 6">
            <a:extLst>
              <a:ext uri="{FF2B5EF4-FFF2-40B4-BE49-F238E27FC236}">
                <a16:creationId xmlns:a16="http://schemas.microsoft.com/office/drawing/2014/main" id="{5EE2E49D-F6FF-43A5-67C8-BBF3179F8611}"/>
              </a:ext>
            </a:extLst>
          </p:cNvPr>
          <p:cNvSpPr txBox="1"/>
          <p:nvPr/>
        </p:nvSpPr>
        <p:spPr>
          <a:xfrm>
            <a:off x="4093284" y="4858880"/>
            <a:ext cx="682597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dirty="0">
              <a:latin typeface="Arial Nova"/>
              <a:cs typeface="Calibri"/>
            </a:endParaRPr>
          </a:p>
          <a:p>
            <a:r>
              <a:rPr lang="en-US" sz="1200" dirty="0">
                <a:solidFill>
                  <a:srgbClr val="111111"/>
                </a:solidFill>
                <a:latin typeface="Calibri"/>
                <a:cs typeface="Calibri"/>
              </a:rPr>
              <a:t>In</a:t>
            </a:r>
            <a:r>
              <a:rPr lang="en-US" sz="1200" dirty="0">
                <a:solidFill>
                  <a:srgbClr val="111111"/>
                </a:solidFill>
                <a:ea typeface="+mn-lt"/>
                <a:cs typeface="+mn-lt"/>
              </a:rPr>
              <a:t> conclusion, after thorough research and review of the evidence, it is acknowledged that ‘critical thinking is a process’ (Cottrell. S 2011), and each facet of an argument must  be scrutinized  during study to gather supporting evidence.</a:t>
            </a:r>
            <a:endParaRPr lang="en-US" sz="1200" dirty="0">
              <a:latin typeface="Arial Nova"/>
              <a:cs typeface="Calibri"/>
            </a:endParaRPr>
          </a:p>
          <a:p>
            <a:r>
              <a:rPr lang="en-US" sz="1200" dirty="0">
                <a:solidFill>
                  <a:srgbClr val="111111"/>
                </a:solidFill>
                <a:ea typeface="+mn-lt"/>
                <a:cs typeface="+mn-lt"/>
              </a:rPr>
              <a:t>It is agreed that note-taking is a crucial component of effective study skills and is one of the most significant aspects of enhancing one’s study skills. Following research, effective note-taking strategies will be implemented in my studies.</a:t>
            </a:r>
            <a:endParaRPr lang="en-US" dirty="0"/>
          </a:p>
          <a:p>
            <a:r>
              <a:rPr lang="en-US" sz="1200" dirty="0">
                <a:solidFill>
                  <a:srgbClr val="111111"/>
                </a:solidFill>
                <a:ea typeface="+mn-lt"/>
                <a:cs typeface="+mn-lt"/>
              </a:rPr>
              <a:t>Time management is indispensable during study to ensure timely completion of assignments, assist with organizational skills, and allocate time appropriately. The proper application of time management, it must be conceded, enhances my home, work, and study life.</a:t>
            </a:r>
            <a:endParaRPr lang="en-US" dirty="0"/>
          </a:p>
          <a:p>
            <a:r>
              <a:rPr lang="en-US" sz="1200" dirty="0">
                <a:solidFill>
                  <a:srgbClr val="111111"/>
                </a:solidFill>
                <a:ea typeface="+mn-lt"/>
                <a:cs typeface="+mn-lt"/>
              </a:rPr>
              <a:t>Subsequently, the three study skills I have researched will be incorporated into my studies.</a:t>
            </a:r>
            <a:endParaRPr lang="en-US" dirty="0"/>
          </a:p>
          <a:p>
            <a:pPr>
              <a:lnSpc>
                <a:spcPct val="150000"/>
              </a:lnSpc>
            </a:pPr>
            <a:endParaRPr lang="en-US" sz="1200" dirty="0">
              <a:latin typeface="Arial Nova"/>
              <a:cs typeface="Calibri"/>
            </a:endParaRPr>
          </a:p>
          <a:p>
            <a:pPr algn="l"/>
            <a:endParaRPr lang="en-US" dirty="0">
              <a:cs typeface="Calibri"/>
            </a:endParaRPr>
          </a:p>
        </p:txBody>
      </p:sp>
      <p:sp>
        <p:nvSpPr>
          <p:cNvPr id="5" name="Oval 4">
            <a:extLst>
              <a:ext uri="{FF2B5EF4-FFF2-40B4-BE49-F238E27FC236}">
                <a16:creationId xmlns:a16="http://schemas.microsoft.com/office/drawing/2014/main" id="{405308BA-53BB-662B-533B-DB4CCA46DC9C}"/>
              </a:ext>
            </a:extLst>
          </p:cNvPr>
          <p:cNvSpPr/>
          <p:nvPr/>
        </p:nvSpPr>
        <p:spPr>
          <a:xfrm>
            <a:off x="1223493" y="1019577"/>
            <a:ext cx="21464" cy="21464"/>
          </a:xfrm>
          <a:prstGeom prst="ellipse">
            <a:avLst/>
          </a:prstGeom>
          <a:solidFill>
            <a:schemeClr val="accent1">
              <a:lumMod val="75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Puzzles in brain">
            <a:extLst>
              <a:ext uri="{FF2B5EF4-FFF2-40B4-BE49-F238E27FC236}">
                <a16:creationId xmlns:a16="http://schemas.microsoft.com/office/drawing/2014/main" id="{97F33787-90C7-A527-EB37-8152551CA91C}"/>
              </a:ext>
            </a:extLst>
          </p:cNvPr>
          <p:cNvPicPr>
            <a:picLocks noChangeAspect="1"/>
          </p:cNvPicPr>
          <p:nvPr/>
        </p:nvPicPr>
        <p:blipFill>
          <a:blip r:embed="rId2"/>
          <a:stretch>
            <a:fillRect/>
          </a:stretch>
        </p:blipFill>
        <p:spPr>
          <a:xfrm>
            <a:off x="6709893" y="894008"/>
            <a:ext cx="1079680" cy="723365"/>
          </a:xfrm>
          <a:prstGeom prst="rect">
            <a:avLst/>
          </a:prstGeom>
        </p:spPr>
      </p:pic>
      <p:pic>
        <p:nvPicPr>
          <p:cNvPr id="13" name="Picture 12" descr="Melting wall clock on gray background">
            <a:extLst>
              <a:ext uri="{FF2B5EF4-FFF2-40B4-BE49-F238E27FC236}">
                <a16:creationId xmlns:a16="http://schemas.microsoft.com/office/drawing/2014/main" id="{EDBA825A-3A8C-1123-B5B8-283AA702669A}"/>
              </a:ext>
            </a:extLst>
          </p:cNvPr>
          <p:cNvPicPr>
            <a:picLocks noChangeAspect="1"/>
          </p:cNvPicPr>
          <p:nvPr/>
        </p:nvPicPr>
        <p:blipFill>
          <a:blip r:embed="rId3"/>
          <a:stretch>
            <a:fillRect/>
          </a:stretch>
        </p:blipFill>
        <p:spPr>
          <a:xfrm>
            <a:off x="442175" y="192789"/>
            <a:ext cx="800636" cy="623267"/>
          </a:xfrm>
          <a:prstGeom prst="rect">
            <a:avLst/>
          </a:prstGeom>
        </p:spPr>
      </p:pic>
      <p:pic>
        <p:nvPicPr>
          <p:cNvPr id="17" name="Picture 16" descr="Bright spiral-bound notebooks">
            <a:extLst>
              <a:ext uri="{FF2B5EF4-FFF2-40B4-BE49-F238E27FC236}">
                <a16:creationId xmlns:a16="http://schemas.microsoft.com/office/drawing/2014/main" id="{8BD8CA93-8AC8-6868-AE43-9EC6315888DE}"/>
              </a:ext>
            </a:extLst>
          </p:cNvPr>
          <p:cNvPicPr>
            <a:picLocks noChangeAspect="1"/>
          </p:cNvPicPr>
          <p:nvPr/>
        </p:nvPicPr>
        <p:blipFill>
          <a:blip r:embed="rId4"/>
          <a:stretch>
            <a:fillRect/>
          </a:stretch>
        </p:blipFill>
        <p:spPr>
          <a:xfrm>
            <a:off x="11047927" y="4009228"/>
            <a:ext cx="1144073" cy="906830"/>
          </a:xfrm>
          <a:prstGeom prst="rect">
            <a:avLst/>
          </a:prstGeom>
        </p:spPr>
      </p:pic>
      <p:sp>
        <p:nvSpPr>
          <p:cNvPr id="9" name="TextBox 8">
            <a:extLst>
              <a:ext uri="{FF2B5EF4-FFF2-40B4-BE49-F238E27FC236}">
                <a16:creationId xmlns:a16="http://schemas.microsoft.com/office/drawing/2014/main" id="{01478539-79CA-103A-1152-FC7C5508E66B}"/>
              </a:ext>
            </a:extLst>
          </p:cNvPr>
          <p:cNvSpPr txBox="1"/>
          <p:nvPr/>
        </p:nvSpPr>
        <p:spPr>
          <a:xfrm>
            <a:off x="10842715" y="13060"/>
            <a:ext cx="2468059" cy="830997"/>
          </a:xfrm>
          <a:prstGeom prst="rect">
            <a:avLst/>
          </a:prstGeom>
          <a:noFill/>
        </p:spPr>
        <p:txBody>
          <a:bodyPr wrap="square" rtlCol="0">
            <a:spAutoFit/>
          </a:bodyPr>
          <a:lstStyle/>
          <a:p>
            <a:r>
              <a:rPr lang="en-GB" sz="1200" dirty="0">
                <a:latin typeface="Arial Nova" panose="020B0504020202020204" pitchFamily="34" charset="0"/>
              </a:rPr>
              <a:t>Amy Williams.</a:t>
            </a:r>
          </a:p>
          <a:p>
            <a:r>
              <a:rPr lang="en-GB" sz="1200" dirty="0">
                <a:latin typeface="Arial Nova" panose="020B0504020202020204" pitchFamily="34" charset="0"/>
              </a:rPr>
              <a:t>2307162</a:t>
            </a:r>
          </a:p>
          <a:p>
            <a:r>
              <a:rPr lang="en-GB" sz="1200" dirty="0">
                <a:latin typeface="Arial Nova" panose="020B0504020202020204" pitchFamily="34" charset="0"/>
              </a:rPr>
              <a:t>ECEY4008/C</a:t>
            </a:r>
          </a:p>
          <a:p>
            <a:r>
              <a:rPr lang="en-GB" sz="1200" dirty="0">
                <a:latin typeface="Arial Nova" panose="020B0504020202020204" pitchFamily="34" charset="0"/>
              </a:rPr>
              <a:t>845 words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E8F17B-B77F-08FD-D92C-B0C34FE976BC}"/>
              </a:ext>
            </a:extLst>
          </p:cNvPr>
          <p:cNvSpPr txBox="1"/>
          <p:nvPr/>
        </p:nvSpPr>
        <p:spPr>
          <a:xfrm>
            <a:off x="9587615" y="4230840"/>
            <a:ext cx="1561984" cy="10387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endParaRPr lang="en-US" sz="900" u="sng">
              <a:latin typeface="Calibri"/>
              <a:cs typeface="Calibri"/>
            </a:endParaRPr>
          </a:p>
          <a:p>
            <a:endParaRPr lang="en-US" sz="900">
              <a:latin typeface="Arial Nova"/>
            </a:endParaRPr>
          </a:p>
          <a:p>
            <a:endParaRPr lang="en-US" sz="900" dirty="0">
              <a:latin typeface="Calibri"/>
              <a:cs typeface="Calibri"/>
            </a:endParaRPr>
          </a:p>
          <a:p>
            <a:endParaRPr lang="en-US" sz="900">
              <a:solidFill>
                <a:srgbClr val="000000"/>
              </a:solidFill>
              <a:latin typeface="Calibri"/>
              <a:cs typeface="Calibri"/>
            </a:endParaRPr>
          </a:p>
          <a:p>
            <a:endParaRPr lang="en-US" sz="900">
              <a:latin typeface="Calibri"/>
              <a:cs typeface="Calibri"/>
            </a:endParaRPr>
          </a:p>
          <a:p>
            <a:endParaRPr lang="en-US" sz="900">
              <a:latin typeface="Arial Nova"/>
              <a:cs typeface="Calibri"/>
            </a:endParaRPr>
          </a:p>
          <a:p>
            <a:endParaRPr lang="en-US" sz="900">
              <a:cs typeface="Calibri"/>
            </a:endParaRPr>
          </a:p>
        </p:txBody>
      </p:sp>
      <p:sp>
        <p:nvSpPr>
          <p:cNvPr id="5" name="TextBox 4">
            <a:extLst>
              <a:ext uri="{FF2B5EF4-FFF2-40B4-BE49-F238E27FC236}">
                <a16:creationId xmlns:a16="http://schemas.microsoft.com/office/drawing/2014/main" id="{D7D0E193-1B9C-42A0-7566-1EB6CFC379DA}"/>
              </a:ext>
            </a:extLst>
          </p:cNvPr>
          <p:cNvSpPr txBox="1"/>
          <p:nvPr/>
        </p:nvSpPr>
        <p:spPr>
          <a:xfrm>
            <a:off x="7220914" y="2257064"/>
            <a:ext cx="32554"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endParaRPr lang="en-US" sz="1350"/>
          </a:p>
        </p:txBody>
      </p:sp>
      <p:sp>
        <p:nvSpPr>
          <p:cNvPr id="6" name="TextBox 5">
            <a:extLst>
              <a:ext uri="{FF2B5EF4-FFF2-40B4-BE49-F238E27FC236}">
                <a16:creationId xmlns:a16="http://schemas.microsoft.com/office/drawing/2014/main" id="{F9B8B5EF-F243-3F3E-501F-2D7DE073FEFA}"/>
              </a:ext>
            </a:extLst>
          </p:cNvPr>
          <p:cNvSpPr txBox="1"/>
          <p:nvPr/>
        </p:nvSpPr>
        <p:spPr>
          <a:xfrm>
            <a:off x="298556" y="702582"/>
            <a:ext cx="11587764" cy="513986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b="1" u="sng" dirty="0">
                <a:latin typeface="Calibri"/>
                <a:cs typeface="Calibri"/>
              </a:rPr>
              <a:t>Reference lis</a:t>
            </a:r>
            <a:r>
              <a:rPr lang="en-US" sz="1200" u="sng" dirty="0">
                <a:latin typeface="Calibri"/>
                <a:cs typeface="Calibri"/>
              </a:rPr>
              <a:t>t</a:t>
            </a:r>
            <a:endParaRPr lang="en-US" sz="1200" dirty="0">
              <a:latin typeface="Calibri"/>
              <a:cs typeface="Calibri"/>
            </a:endParaRPr>
          </a:p>
          <a:p>
            <a:endParaRPr lang="en-US" sz="1200" dirty="0">
              <a:latin typeface="Calibri"/>
              <a:cs typeface="Calibri"/>
            </a:endParaRPr>
          </a:p>
          <a:p>
            <a:r>
              <a:rPr lang="en-US" sz="1400" dirty="0">
                <a:latin typeface="Arial Nova"/>
                <a:cs typeface="Segoe UI"/>
              </a:rPr>
              <a:t>Barrass, R.(2005)</a:t>
            </a:r>
            <a:r>
              <a:rPr lang="en-US" sz="1400" i="1" dirty="0">
                <a:latin typeface="Arial Nova"/>
                <a:cs typeface="Segoe UI"/>
              </a:rPr>
              <a:t> students must write.</a:t>
            </a:r>
            <a:r>
              <a:rPr lang="en-US" sz="1400" dirty="0">
                <a:latin typeface="Arial Nova"/>
                <a:cs typeface="Segoe UI"/>
              </a:rPr>
              <a:t> 3rd edition</a:t>
            </a:r>
            <a:r>
              <a:rPr lang="en-US" sz="1400" dirty="0">
                <a:latin typeface="Segoe UI"/>
                <a:cs typeface="Segoe UI"/>
              </a:rPr>
              <a:t> </a:t>
            </a:r>
            <a:r>
              <a:rPr lang="en-US" sz="1400" dirty="0">
                <a:latin typeface="Arial Nova"/>
                <a:cs typeface="Segoe UI"/>
              </a:rPr>
              <a:t>.London :Routledge, Harlow, England: NY.</a:t>
            </a:r>
          </a:p>
          <a:p>
            <a:endParaRPr lang="en-US" sz="1400" dirty="0">
              <a:latin typeface="Segoe UI"/>
              <a:cs typeface="Segoe UI"/>
            </a:endParaRPr>
          </a:p>
          <a:p>
            <a:r>
              <a:rPr lang="en-US" sz="1400" dirty="0">
                <a:latin typeface="Arial Nova"/>
                <a:cs typeface="Segoe UI"/>
              </a:rPr>
              <a:t>Cottrell ,S.(2011)</a:t>
            </a:r>
            <a:r>
              <a:rPr lang="en-US" sz="1400" dirty="0">
                <a:latin typeface="Segoe UI"/>
                <a:cs typeface="Segoe UI"/>
              </a:rPr>
              <a:t> </a:t>
            </a:r>
            <a:r>
              <a:rPr lang="en-US" sz="1400" i="1" dirty="0">
                <a:latin typeface="Arial Nova"/>
                <a:cs typeface="Segoe UI"/>
              </a:rPr>
              <a:t>Critical thinking skills effective analysis: argument and reflection. </a:t>
            </a:r>
            <a:r>
              <a:rPr lang="en-US" sz="1400" dirty="0">
                <a:latin typeface="Arial Nova"/>
                <a:cs typeface="Segoe UI"/>
              </a:rPr>
              <a:t>4th edition. London :Bloomsbury.</a:t>
            </a:r>
            <a:endParaRPr lang="en-US" sz="1400" dirty="0">
              <a:latin typeface="Arial Nova"/>
              <a:ea typeface="Calibri"/>
              <a:cs typeface="Calibri"/>
            </a:endParaRPr>
          </a:p>
          <a:p>
            <a:endParaRPr lang="en-US" sz="1400" dirty="0">
              <a:latin typeface="Segoe UI"/>
              <a:cs typeface="Segoe UI"/>
            </a:endParaRPr>
          </a:p>
          <a:p>
            <a:r>
              <a:rPr lang="en-US" sz="1400" dirty="0">
                <a:latin typeface="Arial Nova"/>
                <a:cs typeface="Segoe UI"/>
              </a:rPr>
              <a:t>Cottrel, S.(2019)</a:t>
            </a:r>
            <a:r>
              <a:rPr lang="en-US" sz="1400" dirty="0">
                <a:latin typeface="Segoe UI"/>
                <a:cs typeface="Segoe UI"/>
              </a:rPr>
              <a:t> </a:t>
            </a:r>
            <a:r>
              <a:rPr lang="en-US" sz="1400" i="1" dirty="0">
                <a:latin typeface="Arial Nova"/>
                <a:cs typeface="Calibri"/>
              </a:rPr>
              <a:t>The study skills handbook</a:t>
            </a:r>
            <a:r>
              <a:rPr lang="en-US" sz="1400" i="1" dirty="0">
                <a:cs typeface="Calibri"/>
              </a:rPr>
              <a:t>, </a:t>
            </a:r>
            <a:r>
              <a:rPr lang="en-US" sz="1400" dirty="0">
                <a:latin typeface="Arial Nova"/>
                <a:cs typeface="Calibri"/>
              </a:rPr>
              <a:t>5th edition. London :Bloomsbury</a:t>
            </a:r>
            <a:r>
              <a:rPr lang="en-US" sz="1400" dirty="0">
                <a:cs typeface="Calibri"/>
              </a:rPr>
              <a:t>.</a:t>
            </a:r>
            <a:endParaRPr lang="en-US" sz="1400" dirty="0">
              <a:ea typeface="Calibri"/>
              <a:cs typeface="Calibri"/>
            </a:endParaRPr>
          </a:p>
          <a:p>
            <a:endParaRPr lang="en-US" sz="1400" dirty="0">
              <a:ea typeface="Calibri"/>
              <a:cs typeface="Calibri"/>
            </a:endParaRPr>
          </a:p>
          <a:p>
            <a:r>
              <a:rPr lang="en-US" sz="1400" dirty="0">
                <a:latin typeface="Arial Nova"/>
                <a:cs typeface="Calibri"/>
              </a:rPr>
              <a:t>Day ,T. (2013)</a:t>
            </a:r>
            <a:r>
              <a:rPr lang="en-US" sz="1400" i="1" dirty="0">
                <a:latin typeface="Arial Nova"/>
                <a:cs typeface="Calibri"/>
              </a:rPr>
              <a:t>Success in academic writing.</a:t>
            </a:r>
            <a:r>
              <a:rPr lang="en-US" sz="1400" i="1" dirty="0">
                <a:cs typeface="Calibri"/>
              </a:rPr>
              <a:t> </a:t>
            </a:r>
            <a:r>
              <a:rPr lang="en-US" sz="1400" i="1" dirty="0">
                <a:latin typeface="Arial Nova"/>
                <a:cs typeface="Calibri"/>
              </a:rPr>
              <a:t>3rd</a:t>
            </a:r>
            <a:r>
              <a:rPr lang="en-US" sz="1400" dirty="0">
                <a:latin typeface="Arial Nova"/>
                <a:cs typeface="Calibri"/>
              </a:rPr>
              <a:t> edition. </a:t>
            </a:r>
            <a:r>
              <a:rPr lang="en-US" sz="1400" dirty="0">
                <a:latin typeface="Arial Nova"/>
                <a:cs typeface="Segoe UI"/>
              </a:rPr>
              <a:t>London: Bloomsbury.</a:t>
            </a:r>
          </a:p>
          <a:p>
            <a:endParaRPr lang="en-US" sz="1400" dirty="0">
              <a:latin typeface="Segoe UI"/>
              <a:cs typeface="Segoe UI"/>
            </a:endParaRPr>
          </a:p>
          <a:p>
            <a:r>
              <a:rPr lang="en-US" sz="1400" dirty="0">
                <a:latin typeface="Arial Nova"/>
                <a:cs typeface="Calibri"/>
              </a:rPr>
              <a:t>Moore ,S.(2010</a:t>
            </a:r>
            <a:r>
              <a:rPr lang="en-US" sz="1400" dirty="0">
                <a:cs typeface="Calibri"/>
              </a:rPr>
              <a:t>) Et a</a:t>
            </a:r>
            <a:r>
              <a:rPr lang="en-US" sz="1400" i="1" dirty="0">
                <a:cs typeface="Calibri"/>
              </a:rPr>
              <a:t>l.</a:t>
            </a:r>
            <a:r>
              <a:rPr lang="en-US" sz="1400" dirty="0">
                <a:latin typeface="Arial Nova"/>
                <a:cs typeface="Calibri"/>
              </a:rPr>
              <a:t> </a:t>
            </a:r>
            <a:r>
              <a:rPr lang="en-US" sz="1400" i="1" dirty="0">
                <a:latin typeface="Arial Nova"/>
                <a:cs typeface="Calibri"/>
              </a:rPr>
              <a:t>The ultimate study skills handbook</a:t>
            </a:r>
            <a:r>
              <a:rPr lang="en-US" sz="1400" dirty="0">
                <a:latin typeface="Arial Nova"/>
                <a:cs typeface="Calibri"/>
              </a:rPr>
              <a:t>.1st edition.</a:t>
            </a:r>
            <a:endParaRPr lang="en-US" sz="1400" dirty="0">
              <a:latin typeface="Arial Nova"/>
              <a:ea typeface="Calibri"/>
              <a:cs typeface="Calibri"/>
            </a:endParaRPr>
          </a:p>
          <a:p>
            <a:endParaRPr lang="en-US" sz="1400" i="1" dirty="0">
              <a:latin typeface="Calibri" panose="020F0502020204030204"/>
              <a:ea typeface="Calibri"/>
              <a:cs typeface="Calibri"/>
            </a:endParaRPr>
          </a:p>
          <a:p>
            <a:r>
              <a:rPr lang="en-US" sz="1400" dirty="0">
                <a:latin typeface="Arial Nova"/>
                <a:cs typeface="Segoe UI"/>
              </a:rPr>
              <a:t>McMillan, K .and Weyers ,J.(2011)</a:t>
            </a:r>
            <a:r>
              <a:rPr lang="en-US" sz="1400" i="1" dirty="0">
                <a:latin typeface="Arial Nova"/>
                <a:cs typeface="Segoe UI"/>
              </a:rPr>
              <a:t> The study skills book</a:t>
            </a:r>
            <a:r>
              <a:rPr lang="en-US" sz="1400" dirty="0">
                <a:latin typeface="Segoe UI"/>
                <a:cs typeface="Segoe UI"/>
              </a:rPr>
              <a:t> </a:t>
            </a:r>
            <a:r>
              <a:rPr lang="en-US" sz="1400" dirty="0">
                <a:latin typeface="Arial Nova"/>
                <a:cs typeface="Segoe UI"/>
              </a:rPr>
              <a:t>VLEBOOKS-9780273773344 Pearson Education.</a:t>
            </a:r>
          </a:p>
          <a:p>
            <a:endParaRPr lang="en-US" sz="1400" dirty="0">
              <a:latin typeface="Segoe UI"/>
              <a:cs typeface="Segoe UI"/>
            </a:endParaRPr>
          </a:p>
          <a:p>
            <a:r>
              <a:rPr lang="en-US" sz="1400" dirty="0">
                <a:latin typeface="Arial Nova"/>
                <a:cs typeface="Calibri"/>
              </a:rPr>
              <a:t>Pears ,R. And  Sheilds .G. (2013) </a:t>
            </a:r>
            <a:r>
              <a:rPr lang="en-US" sz="1400" i="1" dirty="0">
                <a:latin typeface="Arial Nova"/>
                <a:cs typeface="Calibri"/>
              </a:rPr>
              <a:t>Cite them right-the essential referencing guide </a:t>
            </a:r>
            <a:r>
              <a:rPr lang="en-US" sz="1400" i="1" dirty="0">
                <a:latin typeface="Arial Nova"/>
                <a:ea typeface="Calibri"/>
                <a:cs typeface="Calibri"/>
              </a:rPr>
              <a:t> </a:t>
            </a:r>
            <a:r>
              <a:rPr lang="en-US" sz="1400" dirty="0">
                <a:latin typeface="Arial Nova"/>
                <a:ea typeface="Calibri"/>
                <a:cs typeface="Calibri"/>
              </a:rPr>
              <a:t>11th</a:t>
            </a:r>
            <a:r>
              <a:rPr lang="en-US" sz="1400" dirty="0">
                <a:latin typeface="Arial Nova"/>
                <a:cs typeface="Segoe UI"/>
              </a:rPr>
              <a:t> edition.</a:t>
            </a:r>
            <a:endParaRPr lang="en-US" sz="1400">
              <a:latin typeface="Arial Nova"/>
              <a:ea typeface="Calibri"/>
              <a:cs typeface="Calibri"/>
            </a:endParaRPr>
          </a:p>
          <a:p>
            <a:endParaRPr lang="en-US" sz="1400" dirty="0">
              <a:latin typeface="Segoe UI"/>
              <a:cs typeface="Segoe UI"/>
            </a:endParaRPr>
          </a:p>
          <a:p>
            <a:r>
              <a:rPr lang="en-US" sz="1400" dirty="0">
                <a:latin typeface="Arial Nova"/>
                <a:cs typeface="Segoe UI"/>
              </a:rPr>
              <a:t>Price ,G and Maier, P.(2007)</a:t>
            </a:r>
            <a:r>
              <a:rPr lang="en-US" sz="1400" dirty="0">
                <a:latin typeface="Segoe UI"/>
                <a:cs typeface="Segoe UI"/>
              </a:rPr>
              <a:t> </a:t>
            </a:r>
            <a:r>
              <a:rPr lang="en-US" sz="1400" i="1" dirty="0">
                <a:latin typeface="Arial Nova"/>
                <a:cs typeface="Calibri"/>
              </a:rPr>
              <a:t>In effective study skills :unlock your potential</a:t>
            </a:r>
            <a:r>
              <a:rPr lang="en-US" sz="1400" i="1" dirty="0">
                <a:latin typeface="Calibri"/>
                <a:ea typeface="Calibri"/>
                <a:cs typeface="Calibri"/>
              </a:rPr>
              <a:t>.</a:t>
            </a:r>
            <a:r>
              <a:rPr lang="en-US" sz="1400" i="1" dirty="0">
                <a:latin typeface="Arial Nova"/>
                <a:cs typeface="Calibri"/>
              </a:rPr>
              <a:t> </a:t>
            </a:r>
            <a:r>
              <a:rPr lang="en-US" sz="1400" dirty="0">
                <a:latin typeface="Arial Nova"/>
                <a:cs typeface="Calibri"/>
              </a:rPr>
              <a:t>Harlow, England: NY.</a:t>
            </a:r>
            <a:endParaRPr lang="en-US" sz="1400">
              <a:latin typeface="Arial Nova"/>
              <a:ea typeface="Calibri"/>
              <a:cs typeface="Calibri"/>
            </a:endParaRPr>
          </a:p>
          <a:p>
            <a:endParaRPr lang="en-US" sz="1400" dirty="0">
              <a:latin typeface="Segoe UI"/>
              <a:cs typeface="Segoe UI"/>
            </a:endParaRPr>
          </a:p>
          <a:p>
            <a:r>
              <a:rPr lang="en-US" sz="1400" dirty="0">
                <a:latin typeface="Arial Nova"/>
                <a:cs typeface="Segoe UI"/>
              </a:rPr>
              <a:t>Renyolds. L(2013)</a:t>
            </a:r>
            <a:r>
              <a:rPr lang="en-US" sz="1400" dirty="0">
                <a:latin typeface="Segoe UI"/>
                <a:cs typeface="Segoe UI"/>
              </a:rPr>
              <a:t> </a:t>
            </a:r>
            <a:r>
              <a:rPr lang="en-US" sz="1400" i="1" dirty="0">
                <a:latin typeface="Arial Nova"/>
                <a:cs typeface="Segoe UI"/>
              </a:rPr>
              <a:t>Et al</a:t>
            </a:r>
            <a:r>
              <a:rPr lang="en-US" sz="1400" dirty="0">
                <a:latin typeface="Segoe UI"/>
                <a:cs typeface="Segoe UI"/>
              </a:rPr>
              <a:t> </a:t>
            </a:r>
            <a:r>
              <a:rPr lang="en-US" sz="1400" i="1" dirty="0">
                <a:latin typeface="Arial Nova"/>
                <a:cs typeface="Calibri"/>
              </a:rPr>
              <a:t>Critical thinking skills for education students.</a:t>
            </a:r>
            <a:r>
              <a:rPr lang="en-US" sz="1400" i="1" dirty="0">
                <a:cs typeface="Calibri"/>
              </a:rPr>
              <a:t> </a:t>
            </a:r>
            <a:r>
              <a:rPr lang="en-US" sz="1400" dirty="0">
                <a:latin typeface="Arial Nova"/>
                <a:cs typeface="Calibri"/>
              </a:rPr>
              <a:t>Second edition .London.</a:t>
            </a:r>
            <a:endParaRPr lang="en-US" sz="1400" dirty="0">
              <a:latin typeface="Arial Nova"/>
              <a:cs typeface="Segoe UI"/>
            </a:endParaRPr>
          </a:p>
          <a:p>
            <a:endParaRPr lang="en-US" sz="1400" dirty="0">
              <a:ea typeface="Calibri"/>
              <a:cs typeface="Calibri"/>
            </a:endParaRPr>
          </a:p>
          <a:p>
            <a:endParaRPr lang="en-US" sz="1400" dirty="0">
              <a:latin typeface="Segoe UI"/>
              <a:cs typeface="Segoe UI"/>
            </a:endParaRPr>
          </a:p>
          <a:p>
            <a:r>
              <a:rPr lang="en-US" sz="1400" dirty="0">
                <a:latin typeface="Arial Nova"/>
                <a:ea typeface="Calibri"/>
                <a:cs typeface="Calibri"/>
              </a:rPr>
              <a:t>Study quest-ultimate study skills(study quest by Cajun koi academy) (2023)</a:t>
            </a:r>
            <a:r>
              <a:rPr lang="en-US" sz="1400" dirty="0">
                <a:latin typeface="Calibri" panose="020F0502020204030204"/>
                <a:ea typeface="Calibri"/>
                <a:cs typeface="Calibri"/>
              </a:rPr>
              <a:t> </a:t>
            </a:r>
            <a:r>
              <a:rPr lang="en-US" sz="1400" dirty="0">
                <a:latin typeface="Calibri" panose="020F0502020204030204"/>
                <a:ea typeface="Calibri"/>
                <a:cs typeface="Calibri"/>
                <a:hlinkClick r:id="rId2"/>
              </a:rPr>
              <a:t>https://cajunkoiacedemy.com/studyquest</a:t>
            </a:r>
            <a:r>
              <a:rPr lang="en-US" sz="1400" dirty="0">
                <a:latin typeface="Calibri" panose="020F0502020204030204"/>
                <a:ea typeface="Calibri"/>
                <a:cs typeface="Calibri"/>
              </a:rPr>
              <a:t> </a:t>
            </a:r>
            <a:r>
              <a:rPr lang="en-US" sz="1400" dirty="0">
                <a:latin typeface="Arial Nova"/>
                <a:ea typeface="Calibri"/>
                <a:cs typeface="Calibri"/>
              </a:rPr>
              <a:t>(accessed September 2023).</a:t>
            </a:r>
          </a:p>
          <a:p>
            <a:endParaRPr lang="en-US" sz="1200" dirty="0">
              <a:latin typeface="Segoe UI"/>
              <a:cs typeface="Segoe UI"/>
            </a:endParaRPr>
          </a:p>
          <a:p>
            <a:endParaRPr lang="en-US" sz="1350">
              <a:cs typeface="Calibri"/>
            </a:endParaRPr>
          </a:p>
        </p:txBody>
      </p:sp>
      <p:sp>
        <p:nvSpPr>
          <p:cNvPr id="8" name="TextBox 7">
            <a:extLst>
              <a:ext uri="{FF2B5EF4-FFF2-40B4-BE49-F238E27FC236}">
                <a16:creationId xmlns:a16="http://schemas.microsoft.com/office/drawing/2014/main" id="{264CDE10-BB5B-6293-FA92-B89B6B02D7A1}"/>
              </a:ext>
            </a:extLst>
          </p:cNvPr>
          <p:cNvSpPr txBox="1"/>
          <p:nvPr/>
        </p:nvSpPr>
        <p:spPr>
          <a:xfrm>
            <a:off x="5420930" y="4866530"/>
            <a:ext cx="3463342" cy="43858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endParaRPr lang="en-US" sz="1200" dirty="0">
              <a:latin typeface="Segoe UI"/>
              <a:cs typeface="Segoe UI"/>
            </a:endParaRPr>
          </a:p>
          <a:p>
            <a:pPr algn="l"/>
            <a:endParaRPr lang="en-US" sz="1200" dirty="0">
              <a:cs typeface="Calibri"/>
            </a:endParaRPr>
          </a:p>
        </p:txBody>
      </p:sp>
      <p:sp>
        <p:nvSpPr>
          <p:cNvPr id="10" name="TextBox 9">
            <a:extLst>
              <a:ext uri="{FF2B5EF4-FFF2-40B4-BE49-F238E27FC236}">
                <a16:creationId xmlns:a16="http://schemas.microsoft.com/office/drawing/2014/main" id="{1D718E7B-FE70-12FF-899D-9259A2C8DC77}"/>
              </a:ext>
            </a:extLst>
          </p:cNvPr>
          <p:cNvSpPr txBox="1"/>
          <p:nvPr/>
        </p:nvSpPr>
        <p:spPr>
          <a:xfrm>
            <a:off x="3451909" y="3432618"/>
            <a:ext cx="2057399" cy="55399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endParaRPr lang="en-US" sz="900" dirty="0">
              <a:latin typeface="Segoe UI"/>
              <a:cs typeface="Segoe UI"/>
            </a:endParaRPr>
          </a:p>
          <a:p>
            <a:endParaRPr lang="en-US" sz="900">
              <a:cs typeface="Calibri"/>
            </a:endParaRPr>
          </a:p>
          <a:p>
            <a:pPr algn="l"/>
            <a:endParaRPr lang="en-US" sz="1350">
              <a:cs typeface="Calibri"/>
            </a:endParaRPr>
          </a:p>
        </p:txBody>
      </p:sp>
    </p:spTree>
    <p:extLst>
      <p:ext uri="{BB962C8B-B14F-4D97-AF65-F5344CB8AC3E}">
        <p14:creationId xmlns:p14="http://schemas.microsoft.com/office/powerpoint/2010/main" val="8668399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8" ma:contentTypeDescription="Create a new document." ma:contentTypeScope="" ma:versionID="70990e0467e6b67df9c60894cd86a7eb">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0fb3658d82276265cd96e23719d3950b"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E2725E14-CD6E-4ECB-9FB2-1A825EE06D2D}">
  <ds:schemaRefs>
    <ds:schemaRef ds:uri="http://schemas.microsoft.com/sharepoint/v3/contenttype/forms"/>
  </ds:schemaRefs>
</ds:datastoreItem>
</file>

<file path=customXml/itemProps2.xml><?xml version="1.0" encoding="utf-8"?>
<ds:datastoreItem xmlns:ds="http://schemas.openxmlformats.org/officeDocument/2006/customXml" ds:itemID="{73A402EA-7D89-40AE-99C5-2708C8BB4A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F769E9B-EEA4-4C44-9498-58D46C260963}">
  <ds:schemaRefs>
    <ds:schemaRef ds:uri="http://schemas.microsoft.com/office/2006/metadata/properties"/>
    <ds:schemaRef ds:uri="http://purl.org/dc/elements/1.1/"/>
    <ds:schemaRef ds:uri="http://schemas.microsoft.com/office/infopath/2007/PartnerControls"/>
    <ds:schemaRef ds:uri="http://www.w3.org/XML/1998/namespace"/>
    <ds:schemaRef ds:uri="http://schemas.microsoft.com/office/2006/documentManagement/types"/>
    <ds:schemaRef ds:uri="60ab93c2-c2e2-4a82-ab36-09e8ba3f753e"/>
    <ds:schemaRef ds:uri="http://purl.org/dc/terms/"/>
    <ds:schemaRef ds:uri="http://schemas.openxmlformats.org/package/2006/metadata/core-properties"/>
    <ds:schemaRef ds:uri="47a3e2db-67be-4841-b3a5-2f2fb1d7c7b3"/>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8893</TotalTime>
  <Words>855</Words>
  <Application>Microsoft Office PowerPoint</Application>
  <PresentationFormat>Widescreen</PresentationFormat>
  <Paragraphs>62</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Amy Williams (2307162)</cp:lastModifiedBy>
  <cp:revision>551</cp:revision>
  <dcterms:created xsi:type="dcterms:W3CDTF">2023-09-06T17:52:37Z</dcterms:created>
  <dcterms:modified xsi:type="dcterms:W3CDTF">2023-09-28T16:42:12Z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