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9"/>
  </p:notesMasterIdLst>
  <p:sldIdLst>
    <p:sldId id="266" r:id="rId26"/>
    <p:sldId id="367" r:id="rId27"/>
    <p:sldId id="319" r:id="rId28"/>
    <p:sldId id="366" r:id="rId29"/>
    <p:sldId id="365" r:id="rId30"/>
    <p:sldId id="349" r:id="rId31"/>
    <p:sldId id="393" r:id="rId32"/>
    <p:sldId id="400" r:id="rId33"/>
    <p:sldId id="401" r:id="rId34"/>
    <p:sldId id="402" r:id="rId35"/>
    <p:sldId id="368" r:id="rId36"/>
    <p:sldId id="369" r:id="rId37"/>
    <p:sldId id="370" r:id="rId38"/>
    <p:sldId id="403" r:id="rId39"/>
    <p:sldId id="404" r:id="rId40"/>
    <p:sldId id="405" r:id="rId41"/>
    <p:sldId id="381" r:id="rId42"/>
    <p:sldId id="374" r:id="rId43"/>
    <p:sldId id="371" r:id="rId44"/>
    <p:sldId id="375" r:id="rId45"/>
    <p:sldId id="390" r:id="rId46"/>
    <p:sldId id="382" r:id="rId47"/>
    <p:sldId id="384" r:id="rId48"/>
    <p:sldId id="385" r:id="rId49"/>
    <p:sldId id="386" r:id="rId50"/>
    <p:sldId id="387" r:id="rId51"/>
    <p:sldId id="388" r:id="rId52"/>
    <p:sldId id="389" r:id="rId53"/>
    <p:sldId id="324" r:id="rId54"/>
    <p:sldId id="376" r:id="rId55"/>
    <p:sldId id="391" r:id="rId56"/>
    <p:sldId id="377" r:id="rId57"/>
    <p:sldId id="378" r:id="rId58"/>
    <p:sldId id="379" r:id="rId59"/>
    <p:sldId id="392" r:id="rId60"/>
    <p:sldId id="372" r:id="rId61"/>
    <p:sldId id="380" r:id="rId62"/>
    <p:sldId id="373" r:id="rId63"/>
    <p:sldId id="394" r:id="rId64"/>
    <p:sldId id="395" r:id="rId65"/>
    <p:sldId id="396" r:id="rId66"/>
    <p:sldId id="398" r:id="rId67"/>
    <p:sldId id="399" r:id="rId6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472" autoAdjust="0"/>
  </p:normalViewPr>
  <p:slideViewPr>
    <p:cSldViewPr snapToGrid="0">
      <p:cViewPr varScale="1">
        <p:scale>
          <a:sx n="91" d="100"/>
          <a:sy n="91" d="100"/>
        </p:scale>
        <p:origin x="1272" y="7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" Type="http://schemas.openxmlformats.org/officeDocument/2006/relationships/slideMaster" Target="slideMasters/slideMaster4.xml"/><Relationship Id="rId7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11/03/2025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007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204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016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Higher weights are more strongly propagated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887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568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953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B2A62-08DA-E74F-56B3-794624B36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D0944B-B8D0-BC9F-1942-D54E06FBB9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861BBC-6D05-3804-1DA6-DC6528DB93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E03F79-1F65-A754-ED48-2AA2EE6E34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6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18B33-BE05-48F1-A43F-60C971B17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E04D9E-9AE4-EE30-DF61-AC28CEB500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2E3C9D-3A07-582A-BECB-599F9F10F9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EF4B74-E659-5A2D-9A52-4CF0714685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678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8F59A-0A35-3AD0-037E-AF9C4E350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550E53-6D4D-DEAD-05F1-B8F5BB8F68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DE52F9-5804-640D-79DD-E0C029F668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730544-856D-95F9-C22A-F8B938DFD0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8406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Higher weights are more strongly propagated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0284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0209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0891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D3BA4-F664-E342-0CBD-E5EF32913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F13798-818A-58E6-56F5-4F85C6F5E7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A28CB9-9EBA-E4C7-8A68-31EE81FF92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A66FE4-336C-41A1-0C80-E1A3A4EB76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2360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B14E8-199E-AFDA-0F24-7FB2A1749D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F1AE4F-1290-04E0-93EB-5B5B651408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F9339B-DCFE-1B39-A460-4B946DA720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B4CFCF-0136-581C-119A-965003BBB3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1275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339018-3FE2-5209-3292-B6F4044C8D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DF3E06-1C5A-B9F6-5378-FAF7B5A341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A8D50E-3EE9-CE54-59FC-A2E795A304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F1A73-B3FA-1E20-3390-3B5F55F0C6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4283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1045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8941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2554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7184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1455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15292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9241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4210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56119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75331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15668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01061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5871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10018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90574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30257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46770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9249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7693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Creating dot products (multiplying and adding the resulting terms together) we can use a step function to establish a classification.</a:t>
            </a:r>
          </a:p>
          <a:p>
            <a:r>
              <a:rPr lang="en-US" dirty="0"/>
              <a:t>This is fine for linearly separable binary classification, but we need to consider non-linearity too.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76429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three common non-linear activation functions used.</a:t>
            </a:r>
          </a:p>
          <a:p>
            <a:r>
              <a:rPr lang="en-US" dirty="0"/>
              <a:t>There are many.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64368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96161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same algorithm and process is performed for each individual neuron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52550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neuron will have a different set of weight vectors creating different outputs from the same inputs.</a:t>
            </a:r>
          </a:p>
          <a:p>
            <a:r>
              <a:rPr lang="en-US" dirty="0"/>
              <a:t>This makes neural networks very powerful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504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5.png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19" Type="http://schemas.openxmlformats.org/officeDocument/2006/relationships/image" Target="../media/image52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1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2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endParaRPr lang="en-GB" sz="6000" b="1" dirty="0"/>
          </a:p>
          <a:p>
            <a:r>
              <a:rPr lang="en-GB" sz="6000" b="1" dirty="0"/>
              <a:t>The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Perceptron</a:t>
            </a:r>
          </a:p>
          <a:p>
            <a:r>
              <a:rPr lang="en-US" dirty="0"/>
              <a:t>Neural Network Building Blocks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In its simplest form: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The Perceptron Algorithm is a Supervised Learning algorithm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It is a binary classifier 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It deals with Linearly Separable data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19154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	SUM / 		 		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	        WEIGHTED SUM	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2</a:t>
            </a:r>
            <a:endParaRPr lang="en-GB" sz="2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</p:cNvCxnSpPr>
          <p:nvPr/>
        </p:nvCxnSpPr>
        <p:spPr>
          <a:xfrm>
            <a:off x="5891275" y="3316537"/>
            <a:ext cx="2723336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070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Autofit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           SUM /	        ACTIVATION FUNCTION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	   WEIGHTED SUM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2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6314595" y="2877385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>
            <a:off x="5891275" y="3316537"/>
            <a:ext cx="423320" cy="180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</p:cNvCxnSpPr>
          <p:nvPr/>
        </p:nvCxnSpPr>
        <p:spPr>
          <a:xfrm flipV="1">
            <a:off x="7228995" y="3329092"/>
            <a:ext cx="1761041" cy="549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609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             SUM /  	         ACTIVATION                 OUTPUT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           WEIGHTED SUM      FUNCTION</a:t>
            </a:r>
          </a:p>
          <a:p>
            <a:pPr marL="1371600" lvl="3" indent="0">
              <a:buNone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2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6314595" y="2877385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8B85E8-F44A-684F-8A4F-74376A4402C4}"/>
              </a:ext>
            </a:extLst>
          </p:cNvPr>
          <p:cNvSpPr/>
          <p:nvPr/>
        </p:nvSpPr>
        <p:spPr>
          <a:xfrm>
            <a:off x="8990036" y="2871892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ŷ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>
            <a:off x="5891275" y="3316537"/>
            <a:ext cx="423320" cy="180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  <a:endCxn id="7" idx="2"/>
          </p:cNvCxnSpPr>
          <p:nvPr/>
        </p:nvCxnSpPr>
        <p:spPr>
          <a:xfrm flipV="1">
            <a:off x="7228995" y="3329092"/>
            <a:ext cx="1761041" cy="549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F510BA-0DA5-0E24-A6AC-EE83332B4802}"/>
              </a:ext>
            </a:extLst>
          </p:cNvPr>
          <p:cNvSpPr txBox="1"/>
          <p:nvPr/>
        </p:nvSpPr>
        <p:spPr>
          <a:xfrm>
            <a:off x="10566173" y="2342862"/>
            <a:ext cx="757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0</a:t>
            </a:r>
          </a:p>
          <a:p>
            <a:r>
              <a:rPr lang="en-US" sz="4000" b="1" dirty="0"/>
              <a:t>or</a:t>
            </a:r>
          </a:p>
          <a:p>
            <a:r>
              <a:rPr lang="en-US" sz="4000" b="1" dirty="0"/>
              <a:t>1</a:t>
            </a:r>
            <a:endParaRPr lang="en-GB" sz="4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430274-7EC3-E028-63ED-1F1D3F6AE09A}"/>
              </a:ext>
            </a:extLst>
          </p:cNvPr>
          <p:cNvSpPr txBox="1"/>
          <p:nvPr/>
        </p:nvSpPr>
        <p:spPr>
          <a:xfrm>
            <a:off x="3045546" y="1959591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0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61B839-F40D-BDA3-F0B6-85C35F96F48A}"/>
              </a:ext>
            </a:extLst>
          </p:cNvPr>
          <p:cNvSpPr txBox="1"/>
          <p:nvPr/>
        </p:nvSpPr>
        <p:spPr>
          <a:xfrm>
            <a:off x="3028692" y="2821498"/>
            <a:ext cx="591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1</a:t>
            </a:r>
            <a:endParaRPr lang="el-GR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F09ECB-167E-BB0C-15A6-9EDB5834ABBE}"/>
              </a:ext>
            </a:extLst>
          </p:cNvPr>
          <p:cNvSpPr txBox="1"/>
          <p:nvPr/>
        </p:nvSpPr>
        <p:spPr>
          <a:xfrm>
            <a:off x="3039022" y="3657097"/>
            <a:ext cx="5711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</a:t>
            </a:r>
            <a:r>
              <a:rPr lang="en-US" sz="2800" b="1" baseline="-25000" dirty="0"/>
              <a:t>2</a:t>
            </a:r>
            <a:endParaRPr lang="el-GR" sz="2800" b="1" dirty="0"/>
          </a:p>
        </p:txBody>
      </p:sp>
    </p:spTree>
    <p:extLst>
      <p:ext uri="{BB962C8B-B14F-4D97-AF65-F5344CB8AC3E}">
        <p14:creationId xmlns:p14="http://schemas.microsoft.com/office/powerpoint/2010/main" val="1290642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steps to classifying an output: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multiplication of inputs and weights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Add the resulting terms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threshold</a:t>
            </a:r>
          </a:p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r>
              <a:rPr lang="el-GR" sz="2800" dirty="0"/>
              <a:t>IF  Σ &gt; α </a:t>
            </a:r>
            <a:r>
              <a:rPr lang="en-US" sz="2800" dirty="0"/>
              <a:t>THEN</a:t>
            </a:r>
            <a:r>
              <a:rPr lang="el-GR" sz="2800" dirty="0"/>
              <a:t> ŷ = 1</a:t>
            </a:r>
          </a:p>
          <a:p>
            <a:pPr>
              <a:lnSpc>
                <a:spcPct val="100000"/>
              </a:lnSpc>
            </a:pPr>
            <a:r>
              <a:rPr lang="el-GR" sz="2800" dirty="0"/>
              <a:t>Else </a:t>
            </a:r>
            <a:r>
              <a:rPr lang="en-US" sz="2800" dirty="0"/>
              <a:t>IF </a:t>
            </a:r>
            <a:r>
              <a:rPr lang="el-GR" sz="2800" dirty="0"/>
              <a:t>Σ &lt;= α </a:t>
            </a:r>
            <a:r>
              <a:rPr lang="en-US" sz="2800" dirty="0"/>
              <a:t>THEN</a:t>
            </a:r>
            <a:r>
              <a:rPr lang="el-GR" sz="2800" dirty="0"/>
              <a:t> ŷ = 0</a:t>
            </a:r>
          </a:p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47D0CE-5221-CA77-0F38-5958AE5B7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850026"/>
            <a:ext cx="5737781" cy="1705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082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92500"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2700" b="1" dirty="0"/>
                  <a:t>Σ</a:t>
                </a:r>
                <a:r>
                  <a:rPr lang="en-GB" sz="2700" b="1" dirty="0"/>
                  <a:t> 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2700" b="1" dirty="0"/>
                  <a:t>α = ŷ = 1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Else</a:t>
                </a:r>
                <a:r>
                  <a:rPr lang="en-US" sz="2700" b="1" dirty="0"/>
                  <a:t> Σ</a:t>
                </a:r>
                <a:r>
                  <a:rPr lang="en-GB" sz="2700" b="1" dirty="0"/>
                  <a:t> </a:t>
                </a:r>
                <a:r>
                  <a:rPr lang="en-US" sz="27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700" b="1" dirty="0"/>
                  <a:t>α = ŷ</a:t>
                </a:r>
                <a:r>
                  <a:rPr lang="en-GB" sz="2700" b="1" dirty="0"/>
                  <a:t> =</a:t>
                </a:r>
                <a:r>
                  <a:rPr lang="en-US" sz="2700" b="1" dirty="0"/>
                  <a:t> 0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Ŷ</a:t>
                </a:r>
                <a:r>
                  <a:rPr lang="en-GB" sz="2700" b="1" dirty="0"/>
                  <a:t> </a:t>
                </a:r>
                <a:r>
                  <a:rPr lang="en-GB" sz="2700" dirty="0"/>
                  <a:t>is the output</a:t>
                </a:r>
                <a:endParaRPr lang="en-US" sz="2700" dirty="0"/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Σ </a:t>
                </a:r>
                <a:r>
                  <a:rPr lang="en-US" sz="2700" dirty="0"/>
                  <a:t>is the weighted sum of inputs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α </a:t>
                </a:r>
                <a:r>
                  <a:rPr lang="en-US" sz="2700" dirty="0"/>
                  <a:t>is the threshold or activation function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So: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600" b="1" i="1" dirty="0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26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600" b="1" i="1" dirty="0" smtClean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600" b="1" i="0" dirty="0" smtClean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2600" b="1" i="0" dirty="0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2600" b="1" dirty="0"/>
              </a:p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797" t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Picture 24">
            <a:extLst>
              <a:ext uri="{FF2B5EF4-FFF2-40B4-BE49-F238E27FC236}">
                <a16:creationId xmlns:a16="http://schemas.microsoft.com/office/drawing/2014/main" id="{8E47D0CE-5221-CA77-0F38-5958AE5B7B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142" y="2215223"/>
            <a:ext cx="5737781" cy="1705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683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5E5FA-0EE2-9759-6B86-632E4DCDA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8BF08E-3930-7024-90D8-B0EF21872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883F646C-053F-7286-79A3-C562DE6A09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92500"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2700" b="1" dirty="0"/>
                  <a:t>Σ</a:t>
                </a:r>
                <a:r>
                  <a:rPr lang="en-GB" sz="2700" b="1" dirty="0"/>
                  <a:t> 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2700" b="1" dirty="0"/>
                  <a:t>α = ŷ = 1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Else</a:t>
                </a:r>
                <a:r>
                  <a:rPr lang="en-US" sz="2700" b="1" dirty="0"/>
                  <a:t> Σ</a:t>
                </a:r>
                <a:r>
                  <a:rPr lang="en-GB" sz="2700" b="1" dirty="0"/>
                  <a:t> </a:t>
                </a:r>
                <a:r>
                  <a:rPr lang="en-US" sz="27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700" b="1" dirty="0"/>
                  <a:t>α = ŷ</a:t>
                </a:r>
                <a:r>
                  <a:rPr lang="en-GB" sz="2700" b="1" dirty="0"/>
                  <a:t> =</a:t>
                </a:r>
                <a:r>
                  <a:rPr lang="en-US" sz="2700" b="1" dirty="0"/>
                  <a:t> 0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Ŷ</a:t>
                </a:r>
                <a:r>
                  <a:rPr lang="en-GB" sz="2700" b="1" dirty="0"/>
                  <a:t> </a:t>
                </a:r>
                <a:r>
                  <a:rPr lang="en-GB" sz="2700" dirty="0"/>
                  <a:t>is the output</a:t>
                </a:r>
                <a:endParaRPr lang="en-US" sz="2700" dirty="0"/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Σ </a:t>
                </a:r>
                <a:r>
                  <a:rPr lang="en-US" sz="2700" dirty="0"/>
                  <a:t>is the weighted sum of inputs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α </a:t>
                </a:r>
                <a:r>
                  <a:rPr lang="en-US" sz="2700" dirty="0"/>
                  <a:t>is the threshold or activation function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So: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600" b="1" i="1" dirty="0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26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600" b="1" i="1" dirty="0" smtClean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600" b="1" i="0" dirty="0" smtClean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2600" b="1" i="0" dirty="0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2600" b="1" dirty="0"/>
              </a:p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883F646C-053F-7286-79A3-C562DE6A09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797" t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Picture 24">
            <a:extLst>
              <a:ext uri="{FF2B5EF4-FFF2-40B4-BE49-F238E27FC236}">
                <a16:creationId xmlns:a16="http://schemas.microsoft.com/office/drawing/2014/main" id="{877AA668-EEC3-1D55-EED9-F76ECA918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142" y="2215223"/>
            <a:ext cx="5737781" cy="17056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14A98A9-41B3-AF70-F5DA-CA154208CF71}"/>
              </a:ext>
            </a:extLst>
          </p:cNvPr>
          <p:cNvSpPr txBox="1"/>
          <p:nvPr/>
        </p:nvSpPr>
        <p:spPr>
          <a:xfrm>
            <a:off x="4171168" y="4070959"/>
            <a:ext cx="1103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Output</a:t>
            </a:r>
            <a:endParaRPr lang="en-GB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3C6179F-83AF-4E20-EA31-4A701AC7116F}"/>
              </a:ext>
            </a:extLst>
          </p:cNvPr>
          <p:cNvCxnSpPr>
            <a:cxnSpLocks/>
          </p:cNvCxnSpPr>
          <p:nvPr/>
        </p:nvCxnSpPr>
        <p:spPr>
          <a:xfrm>
            <a:off x="4722312" y="4534422"/>
            <a:ext cx="200417" cy="425885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2C58F2F-0080-B8BA-01B3-B329F8E25E9A}"/>
              </a:ext>
            </a:extLst>
          </p:cNvPr>
          <p:cNvCxnSpPr>
            <a:cxnSpLocks/>
            <a:endCxn id="2" idx="3"/>
          </p:cNvCxnSpPr>
          <p:nvPr/>
        </p:nvCxnSpPr>
        <p:spPr>
          <a:xfrm flipH="1">
            <a:off x="5274355" y="3131507"/>
            <a:ext cx="5159826" cy="1170285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841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394B7-E799-B0BE-2C05-E73240E2E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7023388-921C-DD89-CCBB-00DC1E096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F70F624B-3C4E-AF19-FB93-158128C98D3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92500"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2700" b="1" dirty="0"/>
                  <a:t>Σ</a:t>
                </a:r>
                <a:r>
                  <a:rPr lang="en-GB" sz="2700" b="1" dirty="0"/>
                  <a:t> 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2700" b="1" dirty="0"/>
                  <a:t>α = ŷ = 1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Else</a:t>
                </a:r>
                <a:r>
                  <a:rPr lang="en-US" sz="2700" b="1" dirty="0"/>
                  <a:t> Σ</a:t>
                </a:r>
                <a:r>
                  <a:rPr lang="en-GB" sz="2700" b="1" dirty="0"/>
                  <a:t> </a:t>
                </a:r>
                <a:r>
                  <a:rPr lang="en-US" sz="27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700" b="1" dirty="0"/>
                  <a:t>α = ŷ</a:t>
                </a:r>
                <a:r>
                  <a:rPr lang="en-GB" sz="2700" b="1" dirty="0"/>
                  <a:t> =</a:t>
                </a:r>
                <a:r>
                  <a:rPr lang="en-US" sz="2700" b="1" dirty="0"/>
                  <a:t> 0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Ŷ</a:t>
                </a:r>
                <a:r>
                  <a:rPr lang="en-GB" sz="2700" b="1" dirty="0"/>
                  <a:t> </a:t>
                </a:r>
                <a:r>
                  <a:rPr lang="en-GB" sz="2700" dirty="0"/>
                  <a:t>is the output</a:t>
                </a:r>
                <a:endParaRPr lang="en-US" sz="2700" dirty="0"/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Σ </a:t>
                </a:r>
                <a:r>
                  <a:rPr lang="en-US" sz="2700" dirty="0"/>
                  <a:t>is the weighted sum of inputs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α </a:t>
                </a:r>
                <a:r>
                  <a:rPr lang="en-US" sz="2700" dirty="0"/>
                  <a:t>is the threshold or activation function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So: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600" b="1" i="1" dirty="0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26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600" b="1" i="1" dirty="0" smtClean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600" b="1" i="0" dirty="0" smtClean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2600" b="1" i="0" dirty="0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2600" b="1" dirty="0"/>
              </a:p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F70F624B-3C4E-AF19-FB93-158128C98D3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797" t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Picture 24">
            <a:extLst>
              <a:ext uri="{FF2B5EF4-FFF2-40B4-BE49-F238E27FC236}">
                <a16:creationId xmlns:a16="http://schemas.microsoft.com/office/drawing/2014/main" id="{1DAA22C1-FFC8-0B4B-C866-8D07C26494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142" y="2215223"/>
            <a:ext cx="5737781" cy="17056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246C3B-4E46-20D0-A12C-AD651E4A1D09}"/>
              </a:ext>
            </a:extLst>
          </p:cNvPr>
          <p:cNvSpPr txBox="1"/>
          <p:nvPr/>
        </p:nvSpPr>
        <p:spPr>
          <a:xfrm>
            <a:off x="4171168" y="4070959"/>
            <a:ext cx="1103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Output</a:t>
            </a:r>
            <a:endParaRPr lang="en-GB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60C8EE6-8C25-47D5-6613-7D1266DF9A9C}"/>
              </a:ext>
            </a:extLst>
          </p:cNvPr>
          <p:cNvCxnSpPr>
            <a:cxnSpLocks/>
          </p:cNvCxnSpPr>
          <p:nvPr/>
        </p:nvCxnSpPr>
        <p:spPr>
          <a:xfrm>
            <a:off x="4722312" y="4534422"/>
            <a:ext cx="200417" cy="425885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BA302A03-2A41-2CE7-F6DB-F0206B7B346E}"/>
              </a:ext>
            </a:extLst>
          </p:cNvPr>
          <p:cNvSpPr txBox="1"/>
          <p:nvPr/>
        </p:nvSpPr>
        <p:spPr>
          <a:xfrm>
            <a:off x="4054706" y="5885629"/>
            <a:ext cx="29802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4"/>
                </a:solidFill>
              </a:rPr>
              <a:t>Non-linear Activation Function</a:t>
            </a:r>
            <a:endParaRPr lang="en-GB" sz="2400" b="1" dirty="0">
              <a:solidFill>
                <a:schemeClr val="accent4"/>
              </a:solidFill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9303FAB-0EB8-2A73-E7E4-13190FE530D1}"/>
              </a:ext>
            </a:extLst>
          </p:cNvPr>
          <p:cNvCxnSpPr>
            <a:cxnSpLocks/>
            <a:stCxn id="7" idx="0"/>
          </p:cNvCxnSpPr>
          <p:nvPr/>
        </p:nvCxnSpPr>
        <p:spPr>
          <a:xfrm flipV="1">
            <a:off x="5544855" y="5328540"/>
            <a:ext cx="104383" cy="557089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6C823EE8-8220-FEA9-353C-AB6C46904E75}"/>
              </a:ext>
            </a:extLst>
          </p:cNvPr>
          <p:cNvCxnSpPr>
            <a:cxnSpLocks/>
            <a:endCxn id="7" idx="3"/>
          </p:cNvCxnSpPr>
          <p:nvPr/>
        </p:nvCxnSpPr>
        <p:spPr>
          <a:xfrm flipH="1">
            <a:off x="7035004" y="3256767"/>
            <a:ext cx="2058892" cy="3044361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8730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A81D81-5114-4DAE-1467-D51CF7BC8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AF63E1-9E8D-C341-96CF-BB149906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0A6DC812-AA55-F5C5-66C9-3DBC07EA9E8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92500"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2700" b="1" dirty="0"/>
                  <a:t>Σ</a:t>
                </a:r>
                <a:r>
                  <a:rPr lang="en-GB" sz="2700" b="1" dirty="0"/>
                  <a:t> 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2700" b="1" dirty="0"/>
                  <a:t>α = ŷ = 1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Else</a:t>
                </a:r>
                <a:r>
                  <a:rPr lang="en-US" sz="2700" b="1" dirty="0"/>
                  <a:t> Σ</a:t>
                </a:r>
                <a:r>
                  <a:rPr lang="en-GB" sz="2700" b="1" dirty="0"/>
                  <a:t> </a:t>
                </a:r>
                <a:r>
                  <a:rPr lang="en-US" sz="27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700" b="1" dirty="0"/>
                  <a:t>α = ŷ</a:t>
                </a:r>
                <a:r>
                  <a:rPr lang="en-GB" sz="2700" b="1" dirty="0"/>
                  <a:t> =</a:t>
                </a:r>
                <a:r>
                  <a:rPr lang="en-US" sz="2700" b="1" dirty="0"/>
                  <a:t> 0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Ŷ</a:t>
                </a:r>
                <a:r>
                  <a:rPr lang="en-GB" sz="2700" b="1" dirty="0"/>
                  <a:t> </a:t>
                </a:r>
                <a:r>
                  <a:rPr lang="en-GB" sz="2700" dirty="0"/>
                  <a:t>is the output</a:t>
                </a:r>
                <a:endParaRPr lang="en-US" sz="2700" dirty="0"/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Σ </a:t>
                </a:r>
                <a:r>
                  <a:rPr lang="en-US" sz="2700" dirty="0"/>
                  <a:t>is the weighted sum of inputs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α </a:t>
                </a:r>
                <a:r>
                  <a:rPr lang="en-US" sz="2700" dirty="0"/>
                  <a:t>is the threshold or activation function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So: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600" b="1" i="1" dirty="0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26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600" b="1" i="1" dirty="0" smtClean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2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600" b="1" i="0" dirty="0" smtClean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2600" b="1" i="1" dirty="0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6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600" b="1" i="1" dirty="0" smtClean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2600" b="1" i="0" dirty="0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2600" b="1" dirty="0"/>
              </a:p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0A6DC812-AA55-F5C5-66C9-3DBC07EA9E8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797" t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Picture 24">
            <a:extLst>
              <a:ext uri="{FF2B5EF4-FFF2-40B4-BE49-F238E27FC236}">
                <a16:creationId xmlns:a16="http://schemas.microsoft.com/office/drawing/2014/main" id="{79C20FBA-179F-55F0-B2F1-EE3A0247C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142" y="2215223"/>
            <a:ext cx="5737781" cy="17056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A3515B-F6EB-4E3C-703B-A882C8ED0B45}"/>
              </a:ext>
            </a:extLst>
          </p:cNvPr>
          <p:cNvSpPr txBox="1"/>
          <p:nvPr/>
        </p:nvSpPr>
        <p:spPr>
          <a:xfrm>
            <a:off x="4171168" y="4070959"/>
            <a:ext cx="1103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Output</a:t>
            </a:r>
            <a:endParaRPr lang="en-GB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4852FCF-D128-1116-F43C-7B1DF82CC55B}"/>
              </a:ext>
            </a:extLst>
          </p:cNvPr>
          <p:cNvCxnSpPr>
            <a:cxnSpLocks/>
          </p:cNvCxnSpPr>
          <p:nvPr/>
        </p:nvCxnSpPr>
        <p:spPr>
          <a:xfrm>
            <a:off x="4722312" y="4534422"/>
            <a:ext cx="200417" cy="425885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1066FAB-D841-6371-9C9F-47C669572649}"/>
              </a:ext>
            </a:extLst>
          </p:cNvPr>
          <p:cNvSpPr txBox="1"/>
          <p:nvPr/>
        </p:nvSpPr>
        <p:spPr>
          <a:xfrm>
            <a:off x="4054706" y="5885629"/>
            <a:ext cx="29802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4"/>
                </a:solidFill>
              </a:rPr>
              <a:t>Non-linear Activation Function</a:t>
            </a:r>
            <a:endParaRPr lang="en-GB" sz="2400" b="1" dirty="0">
              <a:solidFill>
                <a:schemeClr val="accent4"/>
              </a:solidFill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128EEAE-1B47-4276-02F2-DD803AB33230}"/>
              </a:ext>
            </a:extLst>
          </p:cNvPr>
          <p:cNvCxnSpPr>
            <a:cxnSpLocks/>
            <a:stCxn id="7" idx="0"/>
          </p:cNvCxnSpPr>
          <p:nvPr/>
        </p:nvCxnSpPr>
        <p:spPr>
          <a:xfrm flipV="1">
            <a:off x="5544855" y="5328540"/>
            <a:ext cx="104383" cy="557089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E24400E-59C6-E86D-450C-DE819669715E}"/>
              </a:ext>
            </a:extLst>
          </p:cNvPr>
          <p:cNvSpPr txBox="1"/>
          <p:nvPr/>
        </p:nvSpPr>
        <p:spPr>
          <a:xfrm>
            <a:off x="7639237" y="4647640"/>
            <a:ext cx="2980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</a:rPr>
              <a:t>Linear Sum of Inputs</a:t>
            </a:r>
            <a:endParaRPr lang="en-GB" sz="2400" b="1" dirty="0">
              <a:solidFill>
                <a:srgbClr val="00B0F0"/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02E9AFE-64C1-3844-CEDF-9488EE926EEF}"/>
              </a:ext>
            </a:extLst>
          </p:cNvPr>
          <p:cNvCxnSpPr>
            <a:cxnSpLocks/>
            <a:stCxn id="3" idx="1"/>
          </p:cNvCxnSpPr>
          <p:nvPr/>
        </p:nvCxnSpPr>
        <p:spPr>
          <a:xfrm flipH="1">
            <a:off x="7152362" y="4878473"/>
            <a:ext cx="486875" cy="247636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859F4D7-C647-617D-38A6-EC8BED1F5BEA}"/>
              </a:ext>
            </a:extLst>
          </p:cNvPr>
          <p:cNvCxnSpPr>
            <a:cxnSpLocks/>
            <a:endCxn id="3" idx="0"/>
          </p:cNvCxnSpPr>
          <p:nvPr/>
        </p:nvCxnSpPr>
        <p:spPr>
          <a:xfrm>
            <a:off x="8467595" y="3315734"/>
            <a:ext cx="661791" cy="1331906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9187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             SUM /  	         ACTIVATION                 OUTPUT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           WEIGHTED SUM      FUNCTION</a:t>
            </a:r>
          </a:p>
          <a:p>
            <a:pPr marL="1371600" lvl="3" indent="0">
              <a:buNone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m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6314595" y="2877385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8B85E8-F44A-684F-8A4F-74376A4402C4}"/>
              </a:ext>
            </a:extLst>
          </p:cNvPr>
          <p:cNvSpPr/>
          <p:nvPr/>
        </p:nvSpPr>
        <p:spPr>
          <a:xfrm>
            <a:off x="8990036" y="2871892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ŷ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>
            <a:off x="5891275" y="3316537"/>
            <a:ext cx="423320" cy="180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  <a:endCxn id="7" idx="2"/>
          </p:cNvCxnSpPr>
          <p:nvPr/>
        </p:nvCxnSpPr>
        <p:spPr>
          <a:xfrm flipV="1">
            <a:off x="7228995" y="3329092"/>
            <a:ext cx="1761041" cy="549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F510BA-0DA5-0E24-A6AC-EE83332B4802}"/>
              </a:ext>
            </a:extLst>
          </p:cNvPr>
          <p:cNvSpPr txBox="1"/>
          <p:nvPr/>
        </p:nvSpPr>
        <p:spPr>
          <a:xfrm>
            <a:off x="10566173" y="2342862"/>
            <a:ext cx="757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0</a:t>
            </a:r>
          </a:p>
          <a:p>
            <a:r>
              <a:rPr lang="en-US" sz="4000" b="1" dirty="0"/>
              <a:t>or</a:t>
            </a:r>
          </a:p>
          <a:p>
            <a:r>
              <a:rPr lang="en-US" sz="4000" b="1" dirty="0"/>
              <a:t>1</a:t>
            </a:r>
            <a:endParaRPr lang="en-GB" sz="4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430274-7EC3-E028-63ED-1F1D3F6AE09A}"/>
              </a:ext>
            </a:extLst>
          </p:cNvPr>
          <p:cNvSpPr txBox="1"/>
          <p:nvPr/>
        </p:nvSpPr>
        <p:spPr>
          <a:xfrm>
            <a:off x="3045546" y="1959591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1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61B839-F40D-BDA3-F0B6-85C35F96F48A}"/>
              </a:ext>
            </a:extLst>
          </p:cNvPr>
          <p:cNvSpPr txBox="1"/>
          <p:nvPr/>
        </p:nvSpPr>
        <p:spPr>
          <a:xfrm>
            <a:off x="3028692" y="2821498"/>
            <a:ext cx="591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2</a:t>
            </a:r>
            <a:endParaRPr lang="el-GR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F09ECB-167E-BB0C-15A6-9EDB5834ABBE}"/>
              </a:ext>
            </a:extLst>
          </p:cNvPr>
          <p:cNvSpPr txBox="1"/>
          <p:nvPr/>
        </p:nvSpPr>
        <p:spPr>
          <a:xfrm>
            <a:off x="3039022" y="3657097"/>
            <a:ext cx="72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m</a:t>
            </a:r>
            <a:endParaRPr lang="el-GR" sz="28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22AB134-31BB-A1CF-84A6-C1B44BAC35D6}"/>
              </a:ext>
            </a:extLst>
          </p:cNvPr>
          <p:cNvSpPr/>
          <p:nvPr/>
        </p:nvSpPr>
        <p:spPr>
          <a:xfrm>
            <a:off x="3850105" y="1479884"/>
            <a:ext cx="661737" cy="665412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b</a:t>
            </a:r>
            <a:endParaRPr lang="en-GB" sz="2800" b="1" i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F54BF0B-B889-96A1-EDEF-C8626F554246}"/>
              </a:ext>
            </a:extLst>
          </p:cNvPr>
          <p:cNvCxnSpPr>
            <a:cxnSpLocks/>
            <a:stCxn id="16" idx="5"/>
          </p:cNvCxnSpPr>
          <p:nvPr/>
        </p:nvCxnSpPr>
        <p:spPr>
          <a:xfrm>
            <a:off x="4414933" y="2047849"/>
            <a:ext cx="915056" cy="82614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815205F-7852-9BC1-517F-CB03B38D75FC}"/>
              </a:ext>
            </a:extLst>
          </p:cNvPr>
          <p:cNvSpPr txBox="1"/>
          <p:nvPr/>
        </p:nvSpPr>
        <p:spPr>
          <a:xfrm>
            <a:off x="4680994" y="1980392"/>
            <a:ext cx="591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1" dirty="0"/>
              <a:t>w</a:t>
            </a:r>
            <a:r>
              <a:rPr lang="en-GB" sz="2800" b="1" baseline="-25000" dirty="0"/>
              <a:t>0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4AED854-AE6C-2912-959B-BD03FEA43EB6}"/>
              </a:ext>
            </a:extLst>
          </p:cNvPr>
          <p:cNvSpPr txBox="1"/>
          <p:nvPr/>
        </p:nvSpPr>
        <p:spPr>
          <a:xfrm>
            <a:off x="4872461" y="1436656"/>
            <a:ext cx="1484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Add Bias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631973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62500" lnSpcReduction="20000"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40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4000" b="1" dirty="0"/>
                  <a:t>Σ</a:t>
                </a:r>
                <a:r>
                  <a:rPr lang="en-GB" sz="4000" b="1" dirty="0"/>
                  <a:t> </a:t>
                </a:r>
                <a:r>
                  <a:rPr lang="en-US" sz="40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4000" b="1" dirty="0"/>
                  <a:t>α = ŷ = 1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dirty="0"/>
                  <a:t>Else</a:t>
                </a:r>
                <a:r>
                  <a:rPr lang="en-US" sz="4000" b="1" dirty="0"/>
                  <a:t> Σ</a:t>
                </a:r>
                <a:r>
                  <a:rPr lang="en-GB" sz="4000" b="1" dirty="0"/>
                  <a:t> </a:t>
                </a:r>
                <a:r>
                  <a:rPr lang="en-US" sz="40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40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4000" b="1" dirty="0"/>
                  <a:t>α = ŷ</a:t>
                </a:r>
                <a:r>
                  <a:rPr lang="en-GB" sz="4000" b="1" dirty="0"/>
                  <a:t> =</a:t>
                </a:r>
                <a:r>
                  <a:rPr lang="en-US" sz="4000" b="1" dirty="0"/>
                  <a:t> 0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b="1" dirty="0"/>
                  <a:t>Ŷ</a:t>
                </a:r>
                <a:r>
                  <a:rPr lang="en-GB" sz="4000" b="1" dirty="0"/>
                  <a:t> </a:t>
                </a:r>
                <a:r>
                  <a:rPr lang="en-GB" sz="4000" dirty="0"/>
                  <a:t>is the output</a:t>
                </a:r>
                <a:endParaRPr lang="en-US" sz="4000" dirty="0"/>
              </a:p>
              <a:p>
                <a:pPr>
                  <a:lnSpc>
                    <a:spcPct val="100000"/>
                  </a:lnSpc>
                </a:pPr>
                <a:r>
                  <a:rPr lang="en-US" sz="4000" b="1" dirty="0"/>
                  <a:t>Σ </a:t>
                </a:r>
                <a:r>
                  <a:rPr lang="en-US" sz="4000" dirty="0"/>
                  <a:t>is the weighted sum of inputs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b="1" dirty="0"/>
                  <a:t>α </a:t>
                </a:r>
                <a:r>
                  <a:rPr lang="en-US" sz="4000" dirty="0"/>
                  <a:t>is the threshold or activation function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b="1" i="1" dirty="0"/>
                  <a:t>w</a:t>
                </a:r>
                <a:r>
                  <a:rPr lang="en-US" sz="4000" b="1" i="1" baseline="-25000" dirty="0"/>
                  <a:t>0 </a:t>
                </a:r>
                <a:r>
                  <a:rPr lang="en-US" sz="4000" dirty="0"/>
                  <a:t>is the bias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dirty="0"/>
                  <a:t>So: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800" b="1" i="1" dirty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38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800" b="1" i="1" dirty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3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800" b="1" i="1" dirty="0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3800" b="1" i="0" dirty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en-GB" sz="3800" b="1" i="0" dirty="0">
                              <a:latin typeface="Cambria Math" panose="02040503050406030204" pitchFamily="18" charset="0"/>
                            </a:rPr>
                            <m:t>+</m:t>
                          </m:r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3800" b="1" i="1" dirty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3800" b="1" i="1" dirty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800" b="1" i="0" dirty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3800" b="1" i="1" dirty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3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800" b="1" i="1" dirty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3800" b="1" i="1" dirty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3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800" b="1" i="1" dirty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3800" b="1" i="0" dirty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3800" b="1" dirty="0"/>
              </a:p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797" t="-2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C25E3DD2-BEEE-D66B-FB20-44E1285ED2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104182" y="1931903"/>
            <a:ext cx="5732741" cy="20075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079588-8D79-CB64-88B7-854958B43FFD}"/>
              </a:ext>
            </a:extLst>
          </p:cNvPr>
          <p:cNvSpPr txBox="1"/>
          <p:nvPr/>
        </p:nvSpPr>
        <p:spPr>
          <a:xfrm>
            <a:off x="5210827" y="3870884"/>
            <a:ext cx="726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</a:rPr>
              <a:t>Bias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16EAA0E-B439-6FB4-4D8F-F222D1B849FE}"/>
              </a:ext>
            </a:extLst>
          </p:cNvPr>
          <p:cNvCxnSpPr>
            <a:cxnSpLocks/>
            <a:stCxn id="3" idx="2"/>
          </p:cNvCxnSpPr>
          <p:nvPr/>
        </p:nvCxnSpPr>
        <p:spPr>
          <a:xfrm>
            <a:off x="5574082" y="4332549"/>
            <a:ext cx="200417" cy="690388"/>
          </a:xfrm>
          <a:prstGeom prst="straightConnector1">
            <a:avLst/>
          </a:prstGeom>
          <a:ln w="571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C2E97C4-AA15-E8CF-70EA-4CA66E63AEEA}"/>
              </a:ext>
            </a:extLst>
          </p:cNvPr>
          <p:cNvCxnSpPr>
            <a:cxnSpLocks/>
            <a:endCxn id="3" idx="0"/>
          </p:cNvCxnSpPr>
          <p:nvPr/>
        </p:nvCxnSpPr>
        <p:spPr>
          <a:xfrm flipH="1">
            <a:off x="5574082" y="2304789"/>
            <a:ext cx="1903956" cy="1566095"/>
          </a:xfrm>
          <a:prstGeom prst="straightConnector1">
            <a:avLst/>
          </a:prstGeom>
          <a:ln w="571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A9EF29F-1D03-406A-1A1B-EDBE6AAFEA58}"/>
              </a:ext>
            </a:extLst>
          </p:cNvPr>
          <p:cNvSpPr txBox="1"/>
          <p:nvPr/>
        </p:nvSpPr>
        <p:spPr>
          <a:xfrm>
            <a:off x="3904706" y="4082803"/>
            <a:ext cx="1103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Output</a:t>
            </a:r>
            <a:endParaRPr lang="en-GB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7B8F9CA-B63A-23F5-7EEC-2AFF5CC0517E}"/>
              </a:ext>
            </a:extLst>
          </p:cNvPr>
          <p:cNvCxnSpPr>
            <a:cxnSpLocks/>
            <a:stCxn id="15" idx="2"/>
          </p:cNvCxnSpPr>
          <p:nvPr/>
        </p:nvCxnSpPr>
        <p:spPr>
          <a:xfrm>
            <a:off x="4456300" y="4544468"/>
            <a:ext cx="157741" cy="47846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90FD6BC-C129-17CA-4319-9E5A17BCC430}"/>
              </a:ext>
            </a:extLst>
          </p:cNvPr>
          <p:cNvSpPr txBox="1"/>
          <p:nvPr/>
        </p:nvSpPr>
        <p:spPr>
          <a:xfrm>
            <a:off x="4054706" y="5885629"/>
            <a:ext cx="29802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4"/>
                </a:solidFill>
              </a:rPr>
              <a:t>Non-linear Activation Function</a:t>
            </a:r>
            <a:endParaRPr lang="en-GB" sz="2400" b="1" dirty="0">
              <a:solidFill>
                <a:schemeClr val="accent4"/>
              </a:solidFill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B9E48A0-E8C3-F923-37F3-2199F156B6D4}"/>
              </a:ext>
            </a:extLst>
          </p:cNvPr>
          <p:cNvCxnSpPr>
            <a:cxnSpLocks/>
            <a:stCxn id="17" idx="0"/>
          </p:cNvCxnSpPr>
          <p:nvPr/>
        </p:nvCxnSpPr>
        <p:spPr>
          <a:xfrm flipH="1" flipV="1">
            <a:off x="5297214" y="5265683"/>
            <a:ext cx="247641" cy="619946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8C1FA213-0201-1630-53B6-A7A0589B4C62}"/>
              </a:ext>
            </a:extLst>
          </p:cNvPr>
          <p:cNvSpPr txBox="1"/>
          <p:nvPr/>
        </p:nvSpPr>
        <p:spPr>
          <a:xfrm>
            <a:off x="8010064" y="4544468"/>
            <a:ext cx="29802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</a:rPr>
              <a:t>Linear Sum of Inputs</a:t>
            </a:r>
            <a:endParaRPr lang="en-GB" sz="2400" b="1" dirty="0">
              <a:solidFill>
                <a:srgbClr val="00B0F0"/>
              </a:solidFill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44A715F-4865-79E1-3B7D-17682E7708E2}"/>
              </a:ext>
            </a:extLst>
          </p:cNvPr>
          <p:cNvCxnSpPr>
            <a:cxnSpLocks/>
            <a:stCxn id="19" idx="1"/>
          </p:cNvCxnSpPr>
          <p:nvPr/>
        </p:nvCxnSpPr>
        <p:spPr>
          <a:xfrm flipH="1">
            <a:off x="7556938" y="4775301"/>
            <a:ext cx="453126" cy="247636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3789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400" b="1" i="1" dirty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en-GB" sz="2400" b="1" i="0" dirty="0">
                              <a:latin typeface="Cambria Math" panose="02040503050406030204" pitchFamily="18" charset="0"/>
                            </a:rPr>
                            <m:t>+</m:t>
                          </m:r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4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4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2400" b="1" i="0" dirty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>
                  <a:lnSpc>
                    <a:spcPct val="100000"/>
                  </a:lnSpc>
                </a:pPr>
                <a:r>
                  <a:rPr lang="en-US" sz="2800" dirty="0"/>
                  <a:t>This can be rewritten</a:t>
                </a:r>
                <a:r>
                  <a:rPr lang="en-US" dirty="0"/>
                  <a:t> as:</a:t>
                </a:r>
              </a:p>
              <a:p>
                <a:pPr>
                  <a:lnSpc>
                    <a:spcPct val="100000"/>
                  </a:lnSpc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GB" sz="2800" b="1" i="0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800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𝜶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𝒘</m:t>
                            </m:r>
                          </m:e>
                          <m:sub>
                            <m:r>
                              <a:rPr lang="en-GB" sz="2800" b="1" i="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r>
                          <a:rPr lang="en-GB" sz="2800" b="1" i="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2800" b="1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𝑻</m:t>
                            </m:r>
                          </m:sup>
                        </m:sSup>
                        <m:r>
                          <a:rPr lang="en-US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</m:d>
                  </m:oMath>
                </a14:m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Where: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 = 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[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1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x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2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… , x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]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 = 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[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1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w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2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… , w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]</a:t>
                </a:r>
              </a:p>
              <a:p>
                <a:pPr>
                  <a:lnSpc>
                    <a:spcPct val="100000"/>
                  </a:lnSpc>
                </a:pPr>
                <a:endParaRPr lang="en-US" b="1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956" b="-15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C25E3DD2-BEEE-D66B-FB20-44E1285ED2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096000" y="3159738"/>
            <a:ext cx="5732741" cy="200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8315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E9FA24-8C2E-96BE-BC2C-BD0955823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F0E6E42-673B-DB7F-F67B-9A66BC162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B33DDBD9-EDB0-119E-47E9-67D4D2A631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400" b="1" i="1" dirty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en-GB" sz="2400" b="1" i="0" dirty="0">
                              <a:latin typeface="Cambria Math" panose="02040503050406030204" pitchFamily="18" charset="0"/>
                            </a:rPr>
                            <m:t>+</m:t>
                          </m:r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24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4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b="1" i="1" dirty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2400" b="1" i="0" dirty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>
                  <a:lnSpc>
                    <a:spcPct val="100000"/>
                  </a:lnSpc>
                </a:pPr>
                <a:r>
                  <a:rPr lang="en-US" sz="2800" dirty="0"/>
                  <a:t>This can be rewritten</a:t>
                </a:r>
                <a:r>
                  <a:rPr lang="en-US" dirty="0"/>
                  <a:t> as:</a:t>
                </a:r>
              </a:p>
              <a:p>
                <a:pPr>
                  <a:lnSpc>
                    <a:spcPct val="100000"/>
                  </a:lnSpc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GB" sz="2800" b="1" i="0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800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𝜶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𝒘</m:t>
                            </m:r>
                          </m:e>
                          <m:sub>
                            <m:r>
                              <a:rPr lang="en-GB" sz="2800" b="1" i="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𝟎</m:t>
                            </m:r>
                          </m:sub>
                        </m:sSub>
                        <m:r>
                          <a:rPr lang="en-GB" sz="2800" b="1" i="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2800" b="1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𝑻</m:t>
                            </m:r>
                          </m:sup>
                        </m:sSup>
                        <m:r>
                          <a:rPr lang="en-US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</m:d>
                  </m:oMath>
                </a14:m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Where: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 = 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[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1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x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2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… , x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]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 = 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[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1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w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2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… , w</a:t>
                </a:r>
                <a:r>
                  <a:rPr lang="en-US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b="1" dirty="0">
                    <a:solidFill>
                      <a:prstClr val="black"/>
                    </a:solidFill>
                    <a:ea typeface="+mj-ea"/>
                    <a:cs typeface="+mj-cs"/>
                  </a:rPr>
                  <a:t>]</a:t>
                </a:r>
              </a:p>
              <a:p>
                <a:pPr>
                  <a:lnSpc>
                    <a:spcPct val="100000"/>
                  </a:lnSpc>
                </a:pPr>
                <a:endParaRPr lang="en-US" b="1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B33DDBD9-EDB0-119E-47E9-67D4D2A631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956" b="-15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A5823F37-AA2B-E2F6-5BE9-1A71CE4F22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096000" y="3159738"/>
            <a:ext cx="5732741" cy="200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931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446314-C487-2A20-29F3-82AE353A06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1D6D13-5B4E-403E-4ECA-3DC3DFDA2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Perceptron Activation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195FD69D-55F3-278A-9361-611C1A03F81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400" b="1" i="1" dirty="0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400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𝜶</m:t>
                      </m:r>
                      <m:d>
                        <m:dPr>
                          <m:ctrlPr>
                            <a:rPr lang="en-GB" sz="2400" b="1" i="1" dirty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𝒘</m:t>
                              </m:r>
                            </m:e>
                            <m:sub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</m:sub>
                          </m:sSub>
                          <m:r>
                            <a:rPr lang="en-GB" sz="2400" b="1" dirty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400" b="1" i="1" dirty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p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𝑻</m:t>
                              </m:r>
                            </m:sup>
                          </m:sSup>
                          <m:r>
                            <a:rPr lang="en-US" sz="2400" b="1" i="1" dirty="0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𝜶</m:t>
                    </m:r>
                    <m:r>
                      <a:rPr lang="en-GB" sz="2800" b="1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 - The Sigmoid Function:</a:t>
                </a:r>
              </a:p>
              <a:p>
                <a:pPr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𝜶</m:t>
                    </m:r>
                    <m:r>
                      <a:rPr lang="en-GB" b="1" i="1" dirty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US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l-GR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𝝈</m:t>
                    </m:r>
                    <m:d>
                      <m:dPr>
                        <m:ctrlPr>
                          <a:rPr lang="en-US" b="1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b="1" i="1" dirty="0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  <m:r>
                      <a:rPr lang="en-US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b="1" dirty="0"/>
                  <a:t>= 1/(1+</a:t>
                </a:r>
                <a:r>
                  <a:rPr lang="az-Cyrl-AZ" sz="2800" b="1" dirty="0"/>
                  <a:t>Ҽ</a:t>
                </a:r>
                <a:r>
                  <a:rPr lang="en-US" sz="2800" b="1" baseline="30000" dirty="0"/>
                  <a:t>-</a:t>
                </a:r>
                <a14:m>
                  <m:oMath xmlns:m="http://schemas.openxmlformats.org/officeDocument/2006/math">
                    <m:r>
                      <a:rPr lang="en-US" b="1" i="1" baseline="30000" dirty="0"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US" sz="2800" b="1" dirty="0"/>
                  <a:t>)</a:t>
                </a: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b="1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14:m>
                  <m:oMath xmlns:m="http://schemas.openxmlformats.org/officeDocument/2006/math">
                    <m:r>
                      <a:rPr lang="en-US" b="0" i="0" dirty="0" smtClean="0">
                        <a:latin typeface="Cambria Math" panose="02040503050406030204" pitchFamily="18" charset="0"/>
                      </a:rPr>
                      <m:t>                                            </m:t>
                    </m:r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endParaRPr lang="en-US" b="1" i="1" dirty="0">
                  <a:solidFill>
                    <a:prstClr val="black"/>
                  </a:solidFill>
                  <a:latin typeface="Amasis MT Pro Light" panose="020F0502020204030204" pitchFamily="18" charset="0"/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195FD69D-55F3-278A-9361-611C1A03F81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8210F84C-39D0-9AB5-0686-0F50D58335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096000" y="3159738"/>
            <a:ext cx="5732741" cy="2007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2CA342C-FD6D-8534-8043-CF634ACBD4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04" y="3300248"/>
            <a:ext cx="3659670" cy="2439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944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6692B-E456-B686-A7AD-0F9E3E842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480D47-4617-033B-7CB9-199131E5D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Perceptron Activation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C2CF2C15-0EBB-FAC4-D4F2-0DBE32D59FC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8" y="1690687"/>
                <a:ext cx="11697147" cy="4024313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:endParaRPr lang="en-GB" sz="2400" b="1" dirty="0"/>
              </a:p>
              <a:p>
                <a:pPr marL="0" indent="0">
                  <a:lnSpc>
                    <a:spcPct val="100000"/>
                  </a:lnSpc>
                  <a:buNone/>
                </a:pPr>
                <a:r>
                  <a:rPr lang="en-US" b="1" dirty="0"/>
                  <a:t>      Sigmoid Function:                          Hyperbolic Function:               Rectified Linear Unit(</a:t>
                </a:r>
                <a:r>
                  <a:rPr lang="en-US" b="1" dirty="0" err="1"/>
                  <a:t>ReLU</a:t>
                </a:r>
                <a:r>
                  <a:rPr lang="en-US" b="1" dirty="0"/>
                  <a:t>)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 xmlns:m="http://schemas.openxmlformats.org/officeDocument/2006/math"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            </m:t>
                    </m:r>
                    <m:r>
                      <a:rPr lang="en-GB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𝜶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400" b="1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0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b="1" i="1" dirty="0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d>
                          <m:dPr>
                            <m:ctrlPr>
                              <a:rPr lang="en-GB" sz="3000" b="1" i="1" dirty="0" smtClean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3000" b="1" i="1" dirty="0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sz="3000" b="1" i="1" dirty="0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en-GB" sz="3000" b="1" i="1" dirty="0" smtClean="0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3000" b="1" i="1" dirty="0" smtClean="0">
                                    <a:latin typeface="Cambria Math" panose="02040503050406030204" pitchFamily="18" charset="0"/>
                                  </a:rPr>
                                  <m:t>ⅇ</m:t>
                                </m:r>
                              </m:e>
                              <m:sup>
                                <m:r>
                                  <a:rPr lang="en-GB" sz="3000" b="1" i="1" dirty="0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sz="3000" b="1" i="1" dirty="0" smtClean="0">
                                    <a:latin typeface="Cambria Math" panose="02040503050406030204" pitchFamily="18" charset="0"/>
                                  </a:rPr>
                                  <m:t>𝒛</m:t>
                                </m:r>
                              </m:sup>
                            </m:sSup>
                          </m:e>
                        </m:d>
                      </m:den>
                    </m:f>
                    <m:r>
                      <a:rPr lang="en-US" sz="3000" b="1" i="1" dirty="0" smtClean="0">
                        <a:latin typeface="Cambria Math" panose="02040503050406030204" pitchFamily="18" charset="0"/>
                      </a:rPr>
                      <m:t>                                  </m:t>
                    </m:r>
                    <m:r>
                      <a:rPr lang="en-GB" sz="3000" b="1" i="1" dirty="0">
                        <a:latin typeface="Cambria Math" panose="02040503050406030204" pitchFamily="18" charset="0"/>
                      </a:rPr>
                      <m:t>𝜶</m:t>
                    </m:r>
                    <m:d>
                      <m:dPr>
                        <m:ctrlPr>
                          <a:rPr lang="en-US" sz="3000" b="1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000" b="1" i="1" dirty="0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  <m:r>
                      <a:rPr lang="en-US" sz="3000" b="1" i="1" dirty="0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sz="30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000" b="1" i="1" dirty="0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3000" b="1" i="1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US" sz="3000" b="1" i="1" dirty="0" smtClean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000" b="1" i="1" dirty="0" smtClean="0">
                                <a:latin typeface="Cambria Math" panose="02040503050406030204" pitchFamily="18" charset="0"/>
                              </a:rPr>
                              <m:t>ⅇ</m:t>
                            </m:r>
                          </m:e>
                          <m:sup>
                            <m:r>
                              <a:rPr lang="en-US" sz="3000" b="1" i="1" dirty="0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sz="3000" b="1" i="1" dirty="0" smtClean="0">
                                <a:latin typeface="Cambria Math" panose="02040503050406030204" pitchFamily="18" charset="0"/>
                              </a:rPr>
                              <m:t>𝒛</m:t>
                            </m:r>
                          </m:sup>
                        </m:sSup>
                      </m:num>
                      <m:den>
                        <m:r>
                          <a:rPr lang="en-US" sz="3000" b="1" i="1" dirty="0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3000" b="1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US" sz="3000" b="1" i="1" dirty="0" smtClean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US" sz="3000" b="1" i="1" dirty="0" smtClean="0">
                                <a:latin typeface="Cambria Math" panose="02040503050406030204" pitchFamily="18" charset="0"/>
                              </a:rPr>
                              <m:t>ⅇ</m:t>
                            </m:r>
                          </m:e>
                          <m:sup>
                            <m:r>
                              <a:rPr lang="en-US" sz="3000" b="1" i="1" dirty="0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sz="3000" b="1" i="1" dirty="0" smtClean="0">
                                <a:latin typeface="Cambria Math" panose="02040503050406030204" pitchFamily="18" charset="0"/>
                              </a:rPr>
                              <m:t>𝒛</m:t>
                            </m:r>
                          </m:sup>
                        </m:sSup>
                      </m:den>
                    </m:f>
                    <m:r>
                      <a:rPr lang="en-US" sz="3000" b="1" i="1" dirty="0" smtClean="0">
                        <a:latin typeface="Cambria Math" panose="02040503050406030204" pitchFamily="18" charset="0"/>
                      </a:rPr>
                      <m:t>                          </m:t>
                    </m:r>
                    <m:r>
                      <a:rPr lang="en-GB" sz="3000" b="1" i="1" dirty="0">
                        <a:latin typeface="Cambria Math" panose="02040503050406030204" pitchFamily="18" charset="0"/>
                      </a:rPr>
                      <m:t>𝜶</m:t>
                    </m:r>
                    <m:d>
                      <m:dPr>
                        <m:ctrlPr>
                          <a:rPr lang="en-US" sz="3000" b="1" i="1" dirty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3000" b="1" i="1" dirty="0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  <m:r>
                      <a:rPr lang="en-US" sz="3000" b="1" i="1" dirty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400" b="1" dirty="0"/>
                  <a:t> max(0, </a:t>
                </a:r>
                <a14:m>
                  <m:oMath xmlns:m="http://schemas.openxmlformats.org/officeDocument/2006/math">
                    <m:r>
                      <a:rPr lang="en-US" sz="2400" b="1" i="1" dirty="0"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GB" sz="2400" b="1" dirty="0"/>
                  <a:t>)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2400" b="1" dirty="0"/>
              </a:p>
              <a:p>
                <a:pPr>
                  <a:lnSpc>
                    <a:spcPct val="100000"/>
                  </a:lnSpc>
                </a:pPr>
                <a:endParaRPr lang="en-US" b="1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endParaRPr lang="en-US" b="1" i="1" dirty="0">
                  <a:solidFill>
                    <a:prstClr val="black"/>
                  </a:solidFill>
                  <a:latin typeface="Amasis MT Pro Light" panose="020F0502020204030204" pitchFamily="18" charset="0"/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C2CF2C15-0EBB-FAC4-D4F2-0DBE32D59FC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8" y="1690687"/>
                <a:ext cx="11697147" cy="4024313"/>
              </a:xfrm>
              <a:blipFill>
                <a:blip r:embed="rId3"/>
                <a:stretch>
                  <a:fillRect r="-7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8E27DF96-B2B0-E9EA-779F-3E84E3DC9E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9234" r="-6509"/>
          <a:stretch/>
        </p:blipFill>
        <p:spPr>
          <a:xfrm>
            <a:off x="358217" y="3300248"/>
            <a:ext cx="3404610" cy="23201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BDCE4B-5399-3320-ECEE-01F5DFEC269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4" r="174"/>
          <a:stretch/>
        </p:blipFill>
        <p:spPr>
          <a:xfrm>
            <a:off x="4581189" y="3300248"/>
            <a:ext cx="3029622" cy="23201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73B349-FB47-8FF6-25AC-2487AE4F933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5" r="-4003" b="-4078"/>
          <a:stretch/>
        </p:blipFill>
        <p:spPr>
          <a:xfrm>
            <a:off x="8656584" y="3300248"/>
            <a:ext cx="3029622" cy="24147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56DE53-1489-8C9B-06D4-BBC86C918F9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359" y="1440041"/>
            <a:ext cx="3402685" cy="5696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6BD3EB6-47C4-CCBC-AED9-06682A5026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81189" y="1440040"/>
            <a:ext cx="3344646" cy="56961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A07DAE3-DF95-CCDC-D561-00A5EFD521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48606" y="1440040"/>
            <a:ext cx="3167594" cy="5696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EE1A578-8824-8218-D145-927391E161B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61832" y="3827843"/>
            <a:ext cx="1724266" cy="26673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DCBD552-2ECE-5423-5436-E8A0AA8F2F3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197731" y="3398982"/>
            <a:ext cx="1857634" cy="61921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583A0DB-B6AD-6529-7EFB-2F4E8A02D3A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75006" y="4800868"/>
            <a:ext cx="1657455" cy="34244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8EA020B-3E25-15AE-A5AD-A0242F28033C}"/>
              </a:ext>
            </a:extLst>
          </p:cNvPr>
          <p:cNvSpPr txBox="1"/>
          <p:nvPr/>
        </p:nvSpPr>
        <p:spPr>
          <a:xfrm>
            <a:off x="4474076" y="6168982"/>
            <a:ext cx="324384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https://www.enjoyalgorithms.com/blog/activation-functions-in-neural-networks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E83C866-95A5-22BC-DB44-0476F9480018}"/>
              </a:ext>
            </a:extLst>
          </p:cNvPr>
          <p:cNvSpPr/>
          <p:nvPr/>
        </p:nvSpPr>
        <p:spPr>
          <a:xfrm>
            <a:off x="3048001" y="4861999"/>
            <a:ext cx="112809" cy="2294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0004E62-7023-AD41-2FE1-6E322F2D08BB}"/>
              </a:ext>
            </a:extLst>
          </p:cNvPr>
          <p:cNvSpPr/>
          <p:nvPr/>
        </p:nvSpPr>
        <p:spPr>
          <a:xfrm>
            <a:off x="4116765" y="4863749"/>
            <a:ext cx="112809" cy="2294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C75DEDD-1784-326D-9B81-223AE52C317C}"/>
              </a:ext>
            </a:extLst>
          </p:cNvPr>
          <p:cNvSpPr/>
          <p:nvPr/>
        </p:nvSpPr>
        <p:spPr>
          <a:xfrm>
            <a:off x="6847491" y="3827842"/>
            <a:ext cx="112809" cy="2294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281EFB-7454-52BF-11D5-1F489C10F6CA}"/>
              </a:ext>
            </a:extLst>
          </p:cNvPr>
          <p:cNvSpPr/>
          <p:nvPr/>
        </p:nvSpPr>
        <p:spPr>
          <a:xfrm>
            <a:off x="7935584" y="3827842"/>
            <a:ext cx="112809" cy="2294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6C46CF7-513B-058D-B9D8-60524163FB6D}"/>
              </a:ext>
            </a:extLst>
          </p:cNvPr>
          <p:cNvSpPr/>
          <p:nvPr/>
        </p:nvSpPr>
        <p:spPr>
          <a:xfrm>
            <a:off x="10436773" y="3455473"/>
            <a:ext cx="139086" cy="2958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4A99BCB-1EB0-CC74-88F5-EC3673EF2377}"/>
              </a:ext>
            </a:extLst>
          </p:cNvPr>
          <p:cNvSpPr/>
          <p:nvPr/>
        </p:nvSpPr>
        <p:spPr>
          <a:xfrm>
            <a:off x="11378013" y="3455473"/>
            <a:ext cx="139085" cy="2958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5DA2E05-A66D-34CC-2C4D-2F07FF1D0A07}"/>
              </a:ext>
            </a:extLst>
          </p:cNvPr>
          <p:cNvSpPr/>
          <p:nvPr/>
        </p:nvSpPr>
        <p:spPr>
          <a:xfrm>
            <a:off x="11333192" y="3767365"/>
            <a:ext cx="176559" cy="2573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5A673BBE-3C16-DF40-2955-E6703E20F412}"/>
                  </a:ext>
                </a:extLst>
              </p:cNvPr>
              <p:cNvSpPr txBox="1"/>
              <p:nvPr/>
            </p:nvSpPr>
            <p:spPr>
              <a:xfrm>
                <a:off x="2955596" y="4773986"/>
                <a:ext cx="13681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𝒛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5A673BBE-3C16-DF40-2955-E6703E20F4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596" y="4773986"/>
                <a:ext cx="136810" cy="369332"/>
              </a:xfrm>
              <a:prstGeom prst="rect">
                <a:avLst/>
              </a:prstGeom>
              <a:blipFill>
                <a:blip r:embed="rId13"/>
                <a:stretch>
                  <a:fillRect r="-863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5772C87E-BEA9-ED97-B6BF-4291AD2EF4A0}"/>
                  </a:ext>
                </a:extLst>
              </p:cNvPr>
              <p:cNvSpPr txBox="1"/>
              <p:nvPr/>
            </p:nvSpPr>
            <p:spPr>
              <a:xfrm>
                <a:off x="4032066" y="4766708"/>
                <a:ext cx="13681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𝒛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5772C87E-BEA9-ED97-B6BF-4291AD2EF4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2066" y="4766708"/>
                <a:ext cx="136810" cy="369332"/>
              </a:xfrm>
              <a:prstGeom prst="rect">
                <a:avLst/>
              </a:prstGeom>
              <a:blipFill>
                <a:blip r:embed="rId14"/>
                <a:stretch>
                  <a:fillRect r="-82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8A947B7-E04E-AFF3-B0DC-AE7C35A4B028}"/>
                  </a:ext>
                </a:extLst>
              </p:cNvPr>
              <p:cNvSpPr txBox="1"/>
              <p:nvPr/>
            </p:nvSpPr>
            <p:spPr>
              <a:xfrm>
                <a:off x="6779085" y="3776545"/>
                <a:ext cx="13681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𝒛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A8A947B7-E04E-AFF3-B0DC-AE7C35A4B02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9085" y="3776545"/>
                <a:ext cx="136810" cy="369332"/>
              </a:xfrm>
              <a:prstGeom prst="rect">
                <a:avLst/>
              </a:prstGeom>
              <a:blipFill>
                <a:blip r:embed="rId15"/>
                <a:stretch>
                  <a:fillRect r="-863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7DBC7310-C225-3C27-A80B-CB34C188D8CD}"/>
                  </a:ext>
                </a:extLst>
              </p:cNvPr>
              <p:cNvSpPr txBox="1"/>
              <p:nvPr/>
            </p:nvSpPr>
            <p:spPr>
              <a:xfrm>
                <a:off x="7880049" y="3776546"/>
                <a:ext cx="13681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𝒛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7DBC7310-C225-3C27-A80B-CB34C188D8C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0049" y="3776546"/>
                <a:ext cx="136810" cy="369332"/>
              </a:xfrm>
              <a:prstGeom prst="rect">
                <a:avLst/>
              </a:prstGeom>
              <a:blipFill>
                <a:blip r:embed="rId16"/>
                <a:stretch>
                  <a:fillRect r="-863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BDCA4D04-3E00-3387-88F8-29F8EDEA827B}"/>
                  </a:ext>
                </a:extLst>
              </p:cNvPr>
              <p:cNvSpPr txBox="1"/>
              <p:nvPr/>
            </p:nvSpPr>
            <p:spPr>
              <a:xfrm>
                <a:off x="10369506" y="3360855"/>
                <a:ext cx="13681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𝒛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BDCA4D04-3E00-3387-88F8-29F8EDEA82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69506" y="3360855"/>
                <a:ext cx="136810" cy="369332"/>
              </a:xfrm>
              <a:prstGeom prst="rect">
                <a:avLst/>
              </a:prstGeom>
              <a:blipFill>
                <a:blip r:embed="rId17"/>
                <a:stretch>
                  <a:fillRect r="-863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5EA1490A-7913-A02C-6023-47EC5EF1A037}"/>
                  </a:ext>
                </a:extLst>
              </p:cNvPr>
              <p:cNvSpPr txBox="1"/>
              <p:nvPr/>
            </p:nvSpPr>
            <p:spPr>
              <a:xfrm>
                <a:off x="11323341" y="3363470"/>
                <a:ext cx="13681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𝒛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5EA1490A-7913-A02C-6023-47EC5EF1A0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23341" y="3363470"/>
                <a:ext cx="136810" cy="369332"/>
              </a:xfrm>
              <a:prstGeom prst="rect">
                <a:avLst/>
              </a:prstGeom>
              <a:blipFill>
                <a:blip r:embed="rId18"/>
                <a:stretch>
                  <a:fillRect r="-863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1F197589-9A82-6FDC-BD6E-B2B51B9C1EDD}"/>
                  </a:ext>
                </a:extLst>
              </p:cNvPr>
              <p:cNvSpPr txBox="1"/>
              <p:nvPr/>
            </p:nvSpPr>
            <p:spPr>
              <a:xfrm>
                <a:off x="11324173" y="3725248"/>
                <a:ext cx="13681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𝒛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1F197589-9A82-6FDC-BD6E-B2B51B9C1E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24173" y="3725248"/>
                <a:ext cx="136810" cy="369332"/>
              </a:xfrm>
              <a:prstGeom prst="rect">
                <a:avLst/>
              </a:prstGeom>
              <a:blipFill>
                <a:blip r:embed="rId19"/>
                <a:stretch>
                  <a:fillRect r="-863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8574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Perceptron Activation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D4A736-24EE-DCE1-BA11-4727DF99E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9819" y="1425989"/>
            <a:ext cx="3725232" cy="214797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85E5B2E-3674-1E5B-A00D-243C53D75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636" y="3573962"/>
            <a:ext cx="9715448" cy="20146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91B17C-9848-CA51-10CF-01ACDE7512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1843" y="3330974"/>
            <a:ext cx="1822851" cy="23309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42B454-7F51-1968-8F5B-C1E52DBE9737}"/>
              </a:ext>
            </a:extLst>
          </p:cNvPr>
          <p:cNvSpPr txBox="1"/>
          <p:nvPr/>
        </p:nvSpPr>
        <p:spPr>
          <a:xfrm>
            <a:off x="9124370" y="2499976"/>
            <a:ext cx="31187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Some possible values</a:t>
            </a:r>
          </a:p>
          <a:p>
            <a:pPr algn="ctr"/>
            <a:r>
              <a:rPr lang="en-US" sz="2400" b="1" dirty="0"/>
              <a:t>for </a:t>
            </a:r>
            <a:r>
              <a:rPr lang="en-US" sz="2400" b="1" i="1" dirty="0"/>
              <a:t>w</a:t>
            </a:r>
            <a:r>
              <a:rPr lang="en-US" sz="2400" b="1" baseline="-25000" dirty="0"/>
              <a:t>1 </a:t>
            </a:r>
            <a:r>
              <a:rPr lang="en-US" sz="2400" b="1" dirty="0"/>
              <a:t>and </a:t>
            </a:r>
            <a:r>
              <a:rPr lang="en-US" sz="2400" b="1" i="1" dirty="0"/>
              <a:t>w</a:t>
            </a:r>
            <a:r>
              <a:rPr lang="en-US" sz="2400" b="1" baseline="-25000" dirty="0"/>
              <a:t>2</a:t>
            </a:r>
            <a:endParaRPr lang="en-GB" sz="2400" b="1" baseline="-25000" dirty="0"/>
          </a:p>
        </p:txBody>
      </p:sp>
      <p:sp>
        <p:nvSpPr>
          <p:cNvPr id="7" name="Rectangle 81">
            <a:extLst>
              <a:ext uri="{FF2B5EF4-FFF2-40B4-BE49-F238E27FC236}">
                <a16:creationId xmlns:a16="http://schemas.microsoft.com/office/drawing/2014/main" id="{2585110E-0991-8ADB-C91F-8DB7805D2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3799" y="4337102"/>
            <a:ext cx="20052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>
                <a:solidFill>
                  <a:srgbClr val="000000"/>
                </a:solidFill>
                <a:latin typeface="Symbol" panose="05050102010706020507" pitchFamily="18" charset="2"/>
              </a:rPr>
              <a:t>q</a:t>
            </a:r>
            <a:endParaRPr lang="en-US" altLang="en-US" b="1" dirty="0"/>
          </a:p>
        </p:txBody>
      </p:sp>
      <p:sp>
        <p:nvSpPr>
          <p:cNvPr id="9" name="Rectangle 81">
            <a:extLst>
              <a:ext uri="{FF2B5EF4-FFF2-40B4-BE49-F238E27FC236}">
                <a16:creationId xmlns:a16="http://schemas.microsoft.com/office/drawing/2014/main" id="{F31354CD-6803-80FD-1196-B533E17B31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3799" y="4780329"/>
            <a:ext cx="12022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>
                <a:solidFill>
                  <a:srgbClr val="000000"/>
                </a:solidFill>
                <a:latin typeface="Symbol" panose="05050102010706020507" pitchFamily="18" charset="2"/>
              </a:rPr>
              <a:t>q</a:t>
            </a:r>
            <a:endParaRPr lang="en-US" altLang="en-US" b="1" dirty="0"/>
          </a:p>
        </p:txBody>
      </p:sp>
    </p:spTree>
    <p:extLst>
      <p:ext uri="{BB962C8B-B14F-4D97-AF65-F5344CB8AC3E}">
        <p14:creationId xmlns:p14="http://schemas.microsoft.com/office/powerpoint/2010/main" val="352482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Perceptron Rule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10213"/>
                <a:ext cx="11475562" cy="455370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For a new training example 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 = (x</a:t>
                </a:r>
                <a:r>
                  <a:rPr lang="en-US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1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x</a:t>
                </a:r>
                <a:r>
                  <a:rPr lang="en-US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2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… , x</a:t>
                </a:r>
                <a:r>
                  <a:rPr lang="en-US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), </a:t>
                </a: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update each weight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</a:t>
                </a:r>
                <a:r>
                  <a:rPr lang="en-US" b="1" i="1" dirty="0" err="1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b="1" baseline="-25000" dirty="0" err="1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dirty="0" err="1">
                    <a:solidFill>
                      <a:prstClr val="black"/>
                    </a:solidFill>
                    <a:ea typeface="+mj-ea"/>
                    <a:cs typeface="+mj-cs"/>
                  </a:rPr>
                  <a:t>.</a:t>
                </a: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Update with the following rule:</a:t>
                </a:r>
              </a:p>
              <a:p>
                <a:pPr marL="0" indent="0" algn="ctr">
                  <a:lnSpc>
                    <a:spcPct val="100000"/>
                  </a:lnSpc>
                  <a:buNone/>
                </a:pPr>
                <a:r>
                  <a:rPr lang="en-US" sz="32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sz="32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 </a:t>
                </a:r>
                <a:r>
                  <a:rPr lang="en-US" sz="3200" b="1" dirty="0">
                    <a:solidFill>
                      <a:prstClr val="black"/>
                    </a:solidFill>
                    <a:ea typeface="+mj-ea"/>
                    <a:cs typeface="+mj-cs"/>
                  </a:rPr>
                  <a:t>= </a:t>
                </a:r>
                <a:r>
                  <a:rPr lang="en-US" sz="32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sz="3200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sz="32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+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32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Δ</m:t>
                    </m:r>
                    <m:r>
                      <a:rPr lang="en-US" sz="32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𝒘</m:t>
                    </m:r>
                  </m:oMath>
                </a14:m>
                <a:r>
                  <a:rPr lang="en-US" sz="32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Where:</a:t>
                </a:r>
              </a:p>
              <a:p>
                <a:pPr lvl="1"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Δ</m:t>
                    </m:r>
                    <m: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𝒘</m:t>
                    </m:r>
                  </m:oMath>
                </a14:m>
                <a:r>
                  <a:rPr lang="en-US" sz="28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 </a:t>
                </a:r>
                <a:r>
                  <a:rPr lang="en-US" sz="2800" b="1" dirty="0">
                    <a:solidFill>
                      <a:prstClr val="black"/>
                    </a:solidFill>
                    <a:ea typeface="+mj-ea"/>
                    <a:cs typeface="+mj-cs"/>
                  </a:rPr>
                  <a:t>=</a:t>
                </a:r>
                <a14:m>
                  <m:oMath xmlns:m="http://schemas.openxmlformats.org/officeDocument/2006/math">
                    <m:r>
                      <a:rPr lang="en-US" sz="2800" b="1" i="0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 </m:t>
                    </m:r>
                    <m: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𝜂</m:t>
                    </m:r>
                  </m:oMath>
                </a14:m>
                <a:r>
                  <a:rPr lang="en-US" sz="2800" b="1" dirty="0">
                    <a:solidFill>
                      <a:prstClr val="black"/>
                    </a:solidFill>
                    <a:ea typeface="+mj-ea"/>
                    <a:cs typeface="+mj-cs"/>
                  </a:rPr>
                  <a:t> (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t – </a:t>
                </a:r>
                <a:r>
                  <a:rPr lang="en-US" sz="2800" b="1" dirty="0"/>
                  <a:t>ŷ</a:t>
                </a:r>
                <a:r>
                  <a:rPr lang="en-US" sz="2800" b="1" dirty="0">
                    <a:solidFill>
                      <a:prstClr val="black"/>
                    </a:solidFill>
                    <a:ea typeface="+mj-ea"/>
                    <a:cs typeface="+mj-cs"/>
                  </a:rPr>
                  <a:t>)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</a:t>
                </a:r>
                <a:r>
                  <a:rPr lang="en-US" sz="28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t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=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target output of the m</a:t>
                </a:r>
                <a:r>
                  <a:rPr lang="en-US" sz="2800" baseline="30000" dirty="0">
                    <a:solidFill>
                      <a:prstClr val="black"/>
                    </a:solidFill>
                    <a:ea typeface="+mj-ea"/>
                    <a:cs typeface="+mj-cs"/>
                  </a:rPr>
                  <a:t>th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perceptron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2800" b="1" i="1" dirty="0"/>
                  <a:t>ŷ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= output generated by the m</a:t>
                </a:r>
                <a:r>
                  <a:rPr lang="en-US" sz="2800" baseline="30000" dirty="0">
                    <a:solidFill>
                      <a:prstClr val="black"/>
                    </a:solidFill>
                    <a:ea typeface="+mj-ea"/>
                    <a:cs typeface="+mj-cs"/>
                  </a:rPr>
                  <a:t>th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perceptron</a:t>
                </a:r>
              </a:p>
              <a:p>
                <a:pPr lvl="1"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𝜂</m:t>
                    </m:r>
                  </m:oMath>
                </a14:m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 = the learning rate a constant parameter i.e. 0.1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10213"/>
                <a:ext cx="11475562" cy="4553703"/>
              </a:xfrm>
              <a:blipFill>
                <a:blip r:embed="rId3"/>
                <a:stretch>
                  <a:fillRect l="-956" t="-1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68413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Perceptron Activation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The output is a step function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Its output is binary, so it cannot output a probability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It can only solve linearly separable problems</a:t>
            </a:r>
          </a:p>
          <a:p>
            <a:pPr lvl="1">
              <a:lnSpc>
                <a:spcPct val="100000"/>
              </a:lnSpc>
            </a:pPr>
            <a:r>
              <a:rPr lang="en-GB" sz="2800" dirty="0" err="1"/>
              <a:t>SKLearn</a:t>
            </a:r>
            <a:r>
              <a:rPr lang="en-GB" sz="2800" dirty="0"/>
              <a:t> has the perceptron algorithm, it is essentially equivalent to Stochastic Gradient Decent.</a:t>
            </a:r>
          </a:p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5E3DD2-BEEE-D66B-FB20-44E1285ED2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698202" y="4035609"/>
            <a:ext cx="4795595" cy="1679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065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Perceptron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5E3752D-1F8E-FA1F-280F-0C06444140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84158" y="1408772"/>
            <a:ext cx="9023684" cy="4365390"/>
          </a:xfrm>
        </p:spPr>
      </p:pic>
    </p:spTree>
    <p:extLst>
      <p:ext uri="{BB962C8B-B14F-4D97-AF65-F5344CB8AC3E}">
        <p14:creationId xmlns:p14="http://schemas.microsoft.com/office/powerpoint/2010/main" val="32868061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Single-Layer Network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A6E672-AB8C-467B-1D84-E531C7C10E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14337" y="1373597"/>
            <a:ext cx="7363326" cy="4382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2742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Single-Layer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D4A736-24EE-DCE1-BA11-4727DF99E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9819" y="1425989"/>
            <a:ext cx="3725232" cy="214797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85E5B2E-3674-1E5B-A00D-243C53D75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636" y="3573962"/>
            <a:ext cx="9715448" cy="20146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91B17C-9848-CA51-10CF-01ACDE7512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1843" y="3330974"/>
            <a:ext cx="1822851" cy="23309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42B454-7F51-1968-8F5B-C1E52DBE9737}"/>
              </a:ext>
            </a:extLst>
          </p:cNvPr>
          <p:cNvSpPr txBox="1"/>
          <p:nvPr/>
        </p:nvSpPr>
        <p:spPr>
          <a:xfrm>
            <a:off x="9124370" y="2499976"/>
            <a:ext cx="31187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Some possible values</a:t>
            </a:r>
          </a:p>
          <a:p>
            <a:pPr algn="ctr"/>
            <a:r>
              <a:rPr lang="en-US" sz="2400" b="1" dirty="0"/>
              <a:t>for </a:t>
            </a:r>
            <a:r>
              <a:rPr lang="en-US" sz="2400" b="1" i="1" dirty="0"/>
              <a:t>w</a:t>
            </a:r>
            <a:r>
              <a:rPr lang="en-US" sz="2400" b="1" baseline="-25000" dirty="0"/>
              <a:t>1 </a:t>
            </a:r>
            <a:r>
              <a:rPr lang="en-US" sz="2400" b="1" dirty="0"/>
              <a:t>and </a:t>
            </a:r>
            <a:r>
              <a:rPr lang="en-US" sz="2400" b="1" i="1" dirty="0"/>
              <a:t>w</a:t>
            </a:r>
            <a:r>
              <a:rPr lang="en-US" sz="2400" b="1" baseline="-25000" dirty="0"/>
              <a:t>2</a:t>
            </a:r>
            <a:endParaRPr lang="en-GB" sz="2400" b="1" baseline="-25000" dirty="0"/>
          </a:p>
        </p:txBody>
      </p:sp>
      <p:sp>
        <p:nvSpPr>
          <p:cNvPr id="7" name="Rectangle 81">
            <a:extLst>
              <a:ext uri="{FF2B5EF4-FFF2-40B4-BE49-F238E27FC236}">
                <a16:creationId xmlns:a16="http://schemas.microsoft.com/office/drawing/2014/main" id="{2585110E-0991-8ADB-C91F-8DB7805D2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3799" y="4337102"/>
            <a:ext cx="20052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>
                <a:solidFill>
                  <a:srgbClr val="000000"/>
                </a:solidFill>
                <a:latin typeface="Symbol" panose="05050102010706020507" pitchFamily="18" charset="2"/>
              </a:rPr>
              <a:t>q</a:t>
            </a:r>
            <a:endParaRPr lang="en-US" altLang="en-US" b="1" dirty="0"/>
          </a:p>
        </p:txBody>
      </p:sp>
      <p:sp>
        <p:nvSpPr>
          <p:cNvPr id="9" name="Rectangle 81">
            <a:extLst>
              <a:ext uri="{FF2B5EF4-FFF2-40B4-BE49-F238E27FC236}">
                <a16:creationId xmlns:a16="http://schemas.microsoft.com/office/drawing/2014/main" id="{F31354CD-6803-80FD-1196-B533E17B31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3799" y="4780329"/>
            <a:ext cx="12022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>
                <a:solidFill>
                  <a:srgbClr val="000000"/>
                </a:solidFill>
                <a:latin typeface="Symbol" panose="05050102010706020507" pitchFamily="18" charset="2"/>
              </a:rPr>
              <a:t>q</a:t>
            </a:r>
            <a:endParaRPr lang="en-US" altLang="en-US" b="1" dirty="0"/>
          </a:p>
        </p:txBody>
      </p:sp>
    </p:spTree>
    <p:extLst>
      <p:ext uri="{BB962C8B-B14F-4D97-AF65-F5344CB8AC3E}">
        <p14:creationId xmlns:p14="http://schemas.microsoft.com/office/powerpoint/2010/main" val="13589401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Single-Layer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054614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single-layer Neural Network can solve linearly separable problems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i.e. if it is possible to find a n-dimensional hyperplane that geometrically separates the datasets.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16E3BD-5440-DE07-AE64-BEFE2C6F0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920" y="1548942"/>
            <a:ext cx="4702861" cy="4166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6610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Network Weight Vectors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5308655" cy="402431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2400" dirty="0"/>
                  <a:t>Perceptron Rule – Also known as the Delta Rule:</a:t>
                </a:r>
                <a:endParaRPr lang="en-GB" sz="2400" dirty="0"/>
              </a:p>
              <a:p>
                <a:pPr marL="0" indent="0" algn="ctr">
                  <a:lnSpc>
                    <a:spcPct val="100000"/>
                  </a:lnSpc>
                  <a:buNone/>
                </a:pP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sz="28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 </a:t>
                </a:r>
                <a:r>
                  <a:rPr lang="en-US" sz="2800" b="1" dirty="0">
                    <a:solidFill>
                      <a:prstClr val="black"/>
                    </a:solidFill>
                    <a:ea typeface="+mj-ea"/>
                    <a:cs typeface="+mj-cs"/>
                  </a:rPr>
                  <a:t>= 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sz="2800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+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Δ</m:t>
                    </m:r>
                    <m: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𝒘</m:t>
                    </m:r>
                  </m:oMath>
                </a14:m>
                <a:r>
                  <a:rPr lang="en-US" sz="28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000" dirty="0">
                    <a:solidFill>
                      <a:prstClr val="black"/>
                    </a:solidFill>
                    <a:ea typeface="+mj-ea"/>
                    <a:cs typeface="+mj-cs"/>
                  </a:rPr>
                  <a:t>Where:</a:t>
                </a:r>
              </a:p>
              <a:p>
                <a:pPr lvl="1"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0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Δ</m:t>
                    </m:r>
                    <m:r>
                      <a:rPr lang="en-US" sz="20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𝒘</m:t>
                    </m:r>
                  </m:oMath>
                </a14:m>
                <a:r>
                  <a:rPr lang="en-US" sz="20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 </a:t>
                </a:r>
                <a:r>
                  <a:rPr lang="en-US" sz="2000" b="1" dirty="0">
                    <a:solidFill>
                      <a:prstClr val="black"/>
                    </a:solidFill>
                    <a:ea typeface="+mj-ea"/>
                    <a:cs typeface="+mj-cs"/>
                  </a:rPr>
                  <a:t>=</a:t>
                </a:r>
                <a14:m>
                  <m:oMath xmlns:m="http://schemas.openxmlformats.org/officeDocument/2006/math">
                    <m:r>
                      <a:rPr lang="en-US" sz="2000" b="1" i="0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 </m:t>
                    </m:r>
                    <m:r>
                      <a:rPr lang="en-US" sz="20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𝜂</m:t>
                    </m:r>
                  </m:oMath>
                </a14:m>
                <a:r>
                  <a:rPr lang="en-US" sz="2000" b="1" dirty="0">
                    <a:solidFill>
                      <a:prstClr val="black"/>
                    </a:solidFill>
                    <a:ea typeface="+mj-ea"/>
                    <a:cs typeface="+mj-cs"/>
                  </a:rPr>
                  <a:t> (</a:t>
                </a:r>
                <a:r>
                  <a:rPr lang="en-US" sz="20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t – </a:t>
                </a:r>
                <a:r>
                  <a:rPr lang="en-US" sz="2000" b="1" dirty="0"/>
                  <a:t>ŷ</a:t>
                </a:r>
                <a:r>
                  <a:rPr lang="en-US" sz="2000" b="1" dirty="0">
                    <a:solidFill>
                      <a:prstClr val="black"/>
                    </a:solidFill>
                    <a:ea typeface="+mj-ea"/>
                    <a:cs typeface="+mj-cs"/>
                  </a:rPr>
                  <a:t>)</a:t>
                </a:r>
                <a:r>
                  <a:rPr lang="en-US" sz="20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</a:t>
                </a:r>
                <a:r>
                  <a:rPr lang="en-US" sz="20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20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t </a:t>
                </a:r>
                <a:r>
                  <a:rPr lang="en-US" sz="2000" dirty="0">
                    <a:solidFill>
                      <a:prstClr val="black"/>
                    </a:solidFill>
                    <a:ea typeface="+mj-ea"/>
                    <a:cs typeface="+mj-cs"/>
                  </a:rPr>
                  <a:t>=</a:t>
                </a:r>
                <a:r>
                  <a:rPr lang="en-US" sz="20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000" dirty="0">
                    <a:solidFill>
                      <a:prstClr val="black"/>
                    </a:solidFill>
                    <a:ea typeface="+mj-ea"/>
                    <a:cs typeface="+mj-cs"/>
                  </a:rPr>
                  <a:t>target output of the m</a:t>
                </a:r>
                <a:r>
                  <a:rPr lang="en-US" sz="2000" baseline="30000" dirty="0">
                    <a:solidFill>
                      <a:prstClr val="black"/>
                    </a:solidFill>
                    <a:ea typeface="+mj-ea"/>
                    <a:cs typeface="+mj-cs"/>
                  </a:rPr>
                  <a:t>th </a:t>
                </a:r>
                <a:r>
                  <a:rPr lang="en-US" sz="2000" dirty="0">
                    <a:solidFill>
                      <a:prstClr val="black"/>
                    </a:solidFill>
                    <a:ea typeface="+mj-ea"/>
                    <a:cs typeface="+mj-cs"/>
                  </a:rPr>
                  <a:t>perceptron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2000" b="1" i="1" dirty="0"/>
                  <a:t>ŷ</a:t>
                </a:r>
                <a:r>
                  <a:rPr lang="en-US" sz="20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000" dirty="0">
                    <a:solidFill>
                      <a:prstClr val="black"/>
                    </a:solidFill>
                    <a:ea typeface="+mj-ea"/>
                    <a:cs typeface="+mj-cs"/>
                  </a:rPr>
                  <a:t>= output generated by the m</a:t>
                </a:r>
                <a:r>
                  <a:rPr lang="en-US" sz="2000" baseline="30000" dirty="0">
                    <a:solidFill>
                      <a:prstClr val="black"/>
                    </a:solidFill>
                    <a:ea typeface="+mj-ea"/>
                    <a:cs typeface="+mj-cs"/>
                  </a:rPr>
                  <a:t>th </a:t>
                </a:r>
                <a:r>
                  <a:rPr lang="en-US" sz="2000" dirty="0">
                    <a:solidFill>
                      <a:prstClr val="black"/>
                    </a:solidFill>
                    <a:ea typeface="+mj-ea"/>
                    <a:cs typeface="+mj-cs"/>
                  </a:rPr>
                  <a:t>perceptron</a:t>
                </a:r>
              </a:p>
              <a:p>
                <a:pPr lvl="1"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a:rPr lang="en-US" sz="20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𝜂</m:t>
                    </m:r>
                  </m:oMath>
                </a14:m>
                <a:r>
                  <a:rPr lang="en-US" sz="2000" dirty="0">
                    <a:solidFill>
                      <a:prstClr val="black"/>
                    </a:solidFill>
                    <a:ea typeface="+mj-ea"/>
                    <a:cs typeface="+mj-cs"/>
                  </a:rPr>
                  <a:t> = the learning rate a constant parameter i.e. 0.1</a:t>
                </a:r>
              </a:p>
              <a:p>
                <a:pPr>
                  <a:lnSpc>
                    <a:spcPct val="100000"/>
                  </a:lnSpc>
                </a:pPr>
                <a:endParaRPr lang="en-US" sz="20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5308655" cy="4024313"/>
              </a:xfrm>
              <a:blipFill>
                <a:blip r:embed="rId3"/>
                <a:stretch>
                  <a:fillRect l="-1607" t="-1210" r="-9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AC9A8FA7-3069-F53E-679E-8C5BBBA5B7B8}"/>
              </a:ext>
            </a:extLst>
          </p:cNvPr>
          <p:cNvSpPr txBox="1"/>
          <p:nvPr/>
        </p:nvSpPr>
        <p:spPr>
          <a:xfrm>
            <a:off x="6525125" y="1690686"/>
            <a:ext cx="5308655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The Algorithm for learning using the Perceptron Rule: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Assign random values to the weight vector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Apply the Perceptron Rule to every training example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Are all training examples correctly classified?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400" dirty="0"/>
              <a:t>IF Yes			Quit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400" dirty="0"/>
              <a:t>ELSE No	          Repeat step 2</a:t>
            </a:r>
            <a:endParaRPr lang="en-GB" sz="2400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3EEAF4BF-1DA5-EEFA-70B8-CE0A6905A54E}"/>
              </a:ext>
            </a:extLst>
          </p:cNvPr>
          <p:cNvSpPr/>
          <p:nvPr/>
        </p:nvSpPr>
        <p:spPr>
          <a:xfrm>
            <a:off x="8987589" y="5113421"/>
            <a:ext cx="715609" cy="1925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C0A19B8-B3C4-5CF2-BF75-CBBD6269F01A}"/>
              </a:ext>
            </a:extLst>
          </p:cNvPr>
          <p:cNvSpPr/>
          <p:nvPr/>
        </p:nvSpPr>
        <p:spPr>
          <a:xfrm>
            <a:off x="8975017" y="5456317"/>
            <a:ext cx="728181" cy="1925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441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Network Weight Vectors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US" sz="3200" b="1" dirty="0"/>
              <a:t>Perceptron Rule – Observations:</a:t>
            </a:r>
            <a:endParaRPr lang="en-GB" sz="3200" b="1" dirty="0"/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If the example is correctly classified the term (t-o) equals zero, and no update on the weight is necessary.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If the perceptron output = –1 and the real answer is 1, the weight is increased.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If the perceptron output = 1 and the real answer is -1, the weight is decreased.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Provided the examples are linearly separable and a small value for η is used, the rule is proved to classify all training examples correctly (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i.e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, is consistent with the training data). 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369102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Single-Layer Networks - Limitations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Suppose we want to construct a network to evaluate the truth value of the exclusive (XOR) of two sentences – A and B: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69CB84-D3C1-46B8-BA28-415AF6263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2778" y="2623916"/>
            <a:ext cx="2966443" cy="309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7864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Single-Layer Networks - Limitations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Minsky and </a:t>
            </a:r>
            <a:r>
              <a:rPr lang="en-US" dirty="0" err="1">
                <a:solidFill>
                  <a:prstClr val="black"/>
                </a:solidFill>
                <a:ea typeface="+mj-ea"/>
                <a:cs typeface="+mj-cs"/>
              </a:rPr>
              <a:t>Papert</a:t>
            </a: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 (Perceptrons, 1968) showed that single layered networks cannot perform this task: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2AE193-13C0-0BCA-9DCB-2C3C66C7A1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503" y="2540652"/>
            <a:ext cx="7110993" cy="317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2053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BD70EB-3850-FB18-5F1B-77669F0FA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875" y="2521099"/>
            <a:ext cx="3585411" cy="31939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Single-Layer Networks - Limitations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3864865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2 Layer (hidden layer) Networks solve this problem: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7C2911-1A82-3639-F83E-A9D07A365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0937" y="1279892"/>
            <a:ext cx="6142844" cy="4435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9650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endParaRPr lang="en-GB" sz="6000" b="1" dirty="0"/>
          </a:p>
          <a:p>
            <a:r>
              <a:rPr lang="en-GB" sz="6000" b="1" dirty="0"/>
              <a:t>Multi-Layer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Perceptron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0347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Perceptron (MLP)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It is a feed-forward artificial neural network</a:t>
            </a:r>
          </a:p>
          <a:p>
            <a:pPr>
              <a:lnSpc>
                <a:spcPct val="100000"/>
              </a:lnSpc>
            </a:pPr>
            <a:r>
              <a:rPr lang="en-GB" dirty="0"/>
              <a:t>An MLP with a single neuron for output can output a real number.</a:t>
            </a:r>
          </a:p>
          <a:p>
            <a:pPr>
              <a:lnSpc>
                <a:spcPct val="100000"/>
              </a:lnSpc>
            </a:pPr>
            <a:r>
              <a:rPr lang="en-GB" sz="2800" dirty="0"/>
              <a:t>An activation function can output a classification (prediction)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sz="2800" dirty="0"/>
              <a:t>Activation Functions include: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Sigmoid Function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Hyperbolic Tangent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Rectified Linear Unit (</a:t>
            </a:r>
            <a:r>
              <a:rPr lang="en-GB" sz="2800" dirty="0" err="1"/>
              <a:t>ReLu</a:t>
            </a:r>
            <a:r>
              <a:rPr lang="en-GB" sz="2800" dirty="0"/>
              <a:t>)</a:t>
            </a:r>
          </a:p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999923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Using a single hidden layer, we can compute any Boolean function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It is also possible to compute any continuous problem using a neural network with a single Hidden layer:</a:t>
            </a:r>
          </a:p>
          <a:p>
            <a:pPr>
              <a:lnSpc>
                <a:spcPct val="100000"/>
              </a:lnSpc>
            </a:pPr>
            <a:endParaRPr lang="en-US" sz="2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2800" b="1" dirty="0"/>
              <a:t>Kolmogorov Theorem: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US" sz="2800" b="1" i="1" dirty="0"/>
              <a:t>“any continuous function can be implemented by a neural network with one hidden layer and n inputs, 2n+1 nodes in the hidden layer and an arbitrary number of nodes in the output layer”</a:t>
            </a:r>
          </a:p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153808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2729772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A6A5CB8B-5B70-0DE4-B2BC-32792BA3B730}"/>
              </a:ext>
            </a:extLst>
          </p:cNvPr>
          <p:cNvSpPr/>
          <p:nvPr/>
        </p:nvSpPr>
        <p:spPr>
          <a:xfrm>
            <a:off x="4969042" y="1302210"/>
            <a:ext cx="3898232" cy="365554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9679860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9674113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5850656" y="4960127"/>
            <a:ext cx="2024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Layers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9003487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96A93D-05B2-81C7-9EC3-FC36D0B83BAA}"/>
              </a:ext>
            </a:extLst>
          </p:cNvPr>
          <p:cNvSpPr/>
          <p:nvPr/>
        </p:nvSpPr>
        <p:spPr>
          <a:xfrm>
            <a:off x="3019926" y="1304587"/>
            <a:ext cx="938463" cy="365554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571296-34BF-D0C8-1188-E4B66A1950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9064" y="1304586"/>
            <a:ext cx="957155" cy="365554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2DA5C11-9755-4DEF-D3D9-6DC5848DF0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0090" y="1304586"/>
            <a:ext cx="957155" cy="365791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7478DCF-CD18-49B2-8C73-2993655C74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7684" y="1302210"/>
            <a:ext cx="957155" cy="3657917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67DEF77-AD29-1851-1374-40A005739B91}"/>
              </a:ext>
            </a:extLst>
          </p:cNvPr>
          <p:cNvCxnSpPr>
            <a:cxnSpLocks/>
            <a:stCxn id="4" idx="3"/>
            <a:endCxn id="12" idx="1"/>
          </p:cNvCxnSpPr>
          <p:nvPr/>
        </p:nvCxnSpPr>
        <p:spPr>
          <a:xfrm>
            <a:off x="3958389" y="3132357"/>
            <a:ext cx="110067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F5347C96-7106-C6EF-8150-A25B677C9D3F}"/>
              </a:ext>
            </a:extLst>
          </p:cNvPr>
          <p:cNvCxnSpPr>
            <a:cxnSpLocks/>
            <a:stCxn id="42" idx="3"/>
            <a:endCxn id="20" idx="2"/>
          </p:cNvCxnSpPr>
          <p:nvPr/>
        </p:nvCxnSpPr>
        <p:spPr>
          <a:xfrm flipV="1">
            <a:off x="8867274" y="2709954"/>
            <a:ext cx="812586" cy="42002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52C4485-00A8-33AF-CF94-787C8BCAB6D5}"/>
              </a:ext>
            </a:extLst>
          </p:cNvPr>
          <p:cNvCxnSpPr>
            <a:cxnSpLocks/>
            <a:stCxn id="42" idx="3"/>
            <a:endCxn id="21" idx="2"/>
          </p:cNvCxnSpPr>
          <p:nvPr/>
        </p:nvCxnSpPr>
        <p:spPr>
          <a:xfrm>
            <a:off x="8867274" y="3129980"/>
            <a:ext cx="806839" cy="5286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99226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A 3-layered neural network can solve any functional mapping provided there are enough nodes present in the 3 layers.(</a:t>
            </a:r>
            <a:r>
              <a:rPr lang="en-US" sz="2800" b="1" dirty="0" err="1"/>
              <a:t>Cybenko</a:t>
            </a:r>
            <a:r>
              <a:rPr lang="en-US" sz="2800" b="1" dirty="0"/>
              <a:t>)</a:t>
            </a:r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r>
              <a:rPr lang="en-US" sz="2800" dirty="0"/>
              <a:t>Though three processing layers are formally the most needed for any arbitrary problem, convergence times for 3 layered-networks can still be long for some networks and more layers may be required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109574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4E63D16-A547-9D14-3E71-8F785EB59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17" y="2262024"/>
            <a:ext cx="12107965" cy="233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897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2381714" y="2416750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714" y="1608505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2381715" y="3224995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2381714" y="4033240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1824332" y="4953112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8 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4429356" y="140450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4429353" y="214123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429354" y="28813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4429354" y="36180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4433367" y="4319428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6797842" y="2416750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1</a:t>
            </a:r>
            <a:endParaRPr lang="en-GB" b="1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6792095" y="3365429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0</a:t>
            </a:r>
            <a:endParaRPr lang="en-GB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3758727" y="4953114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121469" y="4953112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01554BC5-72AA-D626-C23E-5AB2FBF8A5A1}"/>
              </a:ext>
            </a:extLst>
          </p:cNvPr>
          <p:cNvSpPr txBox="1"/>
          <p:nvPr/>
        </p:nvSpPr>
        <p:spPr>
          <a:xfrm>
            <a:off x="1096341" y="1690688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Glucose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99650A-E2E0-BD09-5B40-28527B45FC8E}"/>
              </a:ext>
            </a:extLst>
          </p:cNvPr>
          <p:cNvSpPr txBox="1"/>
          <p:nvPr/>
        </p:nvSpPr>
        <p:spPr>
          <a:xfrm>
            <a:off x="1096341" y="2528949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BMI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37DA65-5260-3345-F567-94CB07C3261E}"/>
              </a:ext>
            </a:extLst>
          </p:cNvPr>
          <p:cNvSpPr txBox="1"/>
          <p:nvPr/>
        </p:nvSpPr>
        <p:spPr>
          <a:xfrm>
            <a:off x="1096341" y="3269026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Age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BDD595-6EB7-5473-4226-5CBF2BA4501B}"/>
              </a:ext>
            </a:extLst>
          </p:cNvPr>
          <p:cNvSpPr txBox="1"/>
          <p:nvPr/>
        </p:nvSpPr>
        <p:spPr>
          <a:xfrm>
            <a:off x="1094335" y="4134762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Insulin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FAC900-A929-B546-0CCE-A31816C68B0D}"/>
              </a:ext>
            </a:extLst>
          </p:cNvPr>
          <p:cNvSpPr txBox="1"/>
          <p:nvPr/>
        </p:nvSpPr>
        <p:spPr>
          <a:xfrm>
            <a:off x="1232698" y="3421984"/>
            <a:ext cx="264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.</a:t>
            </a:r>
          </a:p>
          <a:p>
            <a:r>
              <a:rPr lang="en-US" b="1" dirty="0"/>
              <a:t>.</a:t>
            </a:r>
          </a:p>
          <a:p>
            <a:r>
              <a:rPr lang="en-US" b="1" dirty="0"/>
              <a:t>.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20469F-66C4-B2E7-99E7-7EC26F455C55}"/>
              </a:ext>
            </a:extLst>
          </p:cNvPr>
          <p:cNvSpPr txBox="1"/>
          <p:nvPr/>
        </p:nvSpPr>
        <p:spPr>
          <a:xfrm>
            <a:off x="8010427" y="2489124"/>
            <a:ext cx="1032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Diabetes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DF753A-C529-285D-85BB-8DC2ADE8FF19}"/>
              </a:ext>
            </a:extLst>
          </p:cNvPr>
          <p:cNvSpPr txBox="1"/>
          <p:nvPr/>
        </p:nvSpPr>
        <p:spPr>
          <a:xfrm>
            <a:off x="7991510" y="3521441"/>
            <a:ext cx="1443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No Diabetes</a:t>
            </a:r>
            <a:endParaRPr lang="en-GB" b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3A94C10-EFC1-0109-D9C4-756DFEEAB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8494" y="4819087"/>
            <a:ext cx="4212565" cy="849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44328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MLP Activation Functions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F3FE47-A6F2-D8CB-8F60-358DF4217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2626" y="3053392"/>
            <a:ext cx="3196389" cy="21397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144101-DE03-881C-3E19-C7E981A806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1212" y="3053391"/>
            <a:ext cx="4798218" cy="25892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A89CCB-B3AE-0B22-16EA-5D101822B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1628" y="3053392"/>
            <a:ext cx="2747746" cy="21397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63D5A41-C19A-2BC3-03C1-ACC3929581AD}"/>
              </a:ext>
            </a:extLst>
          </p:cNvPr>
          <p:cNvSpPr txBox="1"/>
          <p:nvPr/>
        </p:nvSpPr>
        <p:spPr>
          <a:xfrm>
            <a:off x="532626" y="2079652"/>
            <a:ext cx="111267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Sigmoid Function        Hyperbolic Function		</a:t>
            </a:r>
            <a:r>
              <a:rPr lang="en-US" sz="3200" b="1" dirty="0" err="1"/>
              <a:t>ReLu</a:t>
            </a:r>
            <a:r>
              <a:rPr lang="en-US" sz="3200" b="1" dirty="0"/>
              <a:t> Function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1072556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Perceptron Propagation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steps to classifying an output: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multiplication of inputs and weights 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Add the resulting terms </a:t>
            </a:r>
            <a:r>
              <a:rPr lang="en-GB" b="1" dirty="0"/>
              <a:t>(Dot Products)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Add the </a:t>
            </a:r>
            <a:r>
              <a:rPr lang="en-GB" b="1" dirty="0"/>
              <a:t>bias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</a:t>
            </a:r>
            <a:r>
              <a:rPr lang="en-GB" b="1" dirty="0"/>
              <a:t>non-linearity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800" b="1" dirty="0"/>
          </a:p>
          <a:p>
            <a:pPr>
              <a:lnSpc>
                <a:spcPct val="100000"/>
              </a:lnSpc>
            </a:pPr>
            <a:r>
              <a:rPr lang="en-GB" sz="2800" b="1" dirty="0"/>
              <a:t>Repeat this process for every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   neuron in the neural network.</a:t>
            </a: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47D0CE-5221-CA77-0F38-5958AE5B7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450337" y="3092018"/>
            <a:ext cx="6383444" cy="216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7690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42151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10E312B-A79E-B5EA-D4B0-90E9EADE3D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7980" y="1676118"/>
            <a:ext cx="3929975" cy="790545"/>
          </a:xfrm>
          <a:prstGeom prst="rect">
            <a:avLst/>
          </a:prstGeom>
        </p:spPr>
      </p:pic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3C5C1773-35D8-94E5-B290-375764558E7E}"/>
              </a:ext>
            </a:extLst>
          </p:cNvPr>
          <p:cNvCxnSpPr>
            <a:cxnSpLocks/>
            <a:endCxn id="16" idx="6"/>
          </p:cNvCxnSpPr>
          <p:nvPr/>
        </p:nvCxnSpPr>
        <p:spPr>
          <a:xfrm flipH="1">
            <a:off x="5807239" y="2038186"/>
            <a:ext cx="349498" cy="39625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E1F4F91-4C64-CA8E-23CE-CEB1ADD530E4}"/>
              </a:ext>
            </a:extLst>
          </p:cNvPr>
          <p:cNvCxnSpPr>
            <a:cxnSpLocks/>
            <a:endCxn id="17" idx="6"/>
          </p:cNvCxnSpPr>
          <p:nvPr/>
        </p:nvCxnSpPr>
        <p:spPr>
          <a:xfrm flipH="1">
            <a:off x="5807240" y="1980554"/>
            <a:ext cx="349498" cy="119396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55366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 its simplest form:</a:t>
            </a:r>
          </a:p>
          <a:p>
            <a:pPr lvl="1"/>
            <a:r>
              <a:rPr lang="en-US" dirty="0"/>
              <a:t>The Perceptron Algorithm is a Supervised Learning algorithm</a:t>
            </a:r>
          </a:p>
          <a:p>
            <a:pPr lvl="1"/>
            <a:r>
              <a:rPr lang="en-US" dirty="0"/>
              <a:t>It is a binary classifier </a:t>
            </a:r>
          </a:p>
          <a:p>
            <a:pPr lvl="1"/>
            <a:r>
              <a:rPr lang="en-US" dirty="0"/>
              <a:t>It deals with Linearly Separable data</a:t>
            </a:r>
          </a:p>
          <a:p>
            <a:r>
              <a:rPr lang="en-US" dirty="0"/>
              <a:t>The perceptron can be considered as a single neuron in a neural network</a:t>
            </a:r>
          </a:p>
          <a:p>
            <a:r>
              <a:rPr lang="en-US" dirty="0"/>
              <a:t>A Multi-Layer Perceptron is a feed forward artificial neural network</a:t>
            </a:r>
          </a:p>
          <a:p>
            <a:r>
              <a:rPr lang="en-US" dirty="0"/>
              <a:t>It is possible to apply non-linear activation functions</a:t>
            </a:r>
          </a:p>
          <a:p>
            <a:r>
              <a:rPr lang="en-US" dirty="0"/>
              <a:t>Neural networks can be multi-layered to compute a continuous problem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3196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Consideration for Further Lectures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to fine-tune neural networks</a:t>
            </a:r>
          </a:p>
          <a:p>
            <a:r>
              <a:rPr lang="en-US" dirty="0" err="1"/>
              <a:t>Optimisation</a:t>
            </a:r>
            <a:r>
              <a:rPr lang="en-US" dirty="0"/>
              <a:t> of networks</a:t>
            </a:r>
          </a:p>
          <a:p>
            <a:pPr lvl="1"/>
            <a:r>
              <a:rPr lang="en-US" sz="2800" dirty="0"/>
              <a:t>Back Propagation</a:t>
            </a:r>
          </a:p>
          <a:p>
            <a:r>
              <a:rPr lang="en-US" dirty="0"/>
              <a:t>Adaptive Learning</a:t>
            </a:r>
          </a:p>
          <a:p>
            <a:pPr lvl="1"/>
            <a:r>
              <a:rPr lang="en-US" sz="2800" dirty="0"/>
              <a:t>Learning Rates</a:t>
            </a:r>
          </a:p>
          <a:p>
            <a:r>
              <a:rPr lang="en-US" dirty="0" err="1"/>
              <a:t>Regularisation</a:t>
            </a:r>
            <a:r>
              <a:rPr lang="en-US" dirty="0"/>
              <a:t> of networks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46639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1618</Words>
  <Application>Microsoft Office PowerPoint</Application>
  <PresentationFormat>Widescreen</PresentationFormat>
  <Paragraphs>391</Paragraphs>
  <Slides>43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43</vt:i4>
      </vt:variant>
    </vt:vector>
  </HeadingPairs>
  <TitlesOfParts>
    <vt:vector size="71" baseType="lpstr">
      <vt:lpstr>Amasis MT Pro Light</vt:lpstr>
      <vt:lpstr>Arial</vt:lpstr>
      <vt:lpstr>Calibri</vt:lpstr>
      <vt:lpstr>Calibri Light</vt:lpstr>
      <vt:lpstr>Cambria Math</vt:lpstr>
      <vt:lpstr>Symbol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Single Neuron – The Perceptron</vt:lpstr>
      <vt:lpstr>Perceptron Activation</vt:lpstr>
      <vt:lpstr>Perceptron Activation</vt:lpstr>
      <vt:lpstr>Perceptron Activation</vt:lpstr>
      <vt:lpstr>The Perceptron Rule</vt:lpstr>
      <vt:lpstr>Perceptron Activation</vt:lpstr>
      <vt:lpstr>SciKit Learn Perceptron</vt:lpstr>
      <vt:lpstr>Single-Layer Network</vt:lpstr>
      <vt:lpstr>Single-Layer Network</vt:lpstr>
      <vt:lpstr>Single-Layer Network</vt:lpstr>
      <vt:lpstr>Network Weight Vectors</vt:lpstr>
      <vt:lpstr>Network Weight Vectors</vt:lpstr>
      <vt:lpstr>Single-Layer Networks - Limitations</vt:lpstr>
      <vt:lpstr>Single-Layer Networks - Limitations</vt:lpstr>
      <vt:lpstr>Single-Layer Networks - Limitations</vt:lpstr>
      <vt:lpstr>PowerPoint Presentation</vt:lpstr>
      <vt:lpstr>Multi-Layer Perceptron (MLP)</vt:lpstr>
      <vt:lpstr>Multi-Layer Networks</vt:lpstr>
      <vt:lpstr>Multi-Layer Networks</vt:lpstr>
      <vt:lpstr>Multi-Layer Networks</vt:lpstr>
      <vt:lpstr>Multi-Layer Networks</vt:lpstr>
      <vt:lpstr>Multi-Layer Networks</vt:lpstr>
      <vt:lpstr>Multi-Layer Network</vt:lpstr>
      <vt:lpstr>Multi-Layer Network</vt:lpstr>
      <vt:lpstr>MLP Activation Functions</vt:lpstr>
      <vt:lpstr>Perceptron Propagation</vt:lpstr>
      <vt:lpstr>Multi-Layer Networks</vt:lpstr>
      <vt:lpstr>Multi-Layer Networks</vt:lpstr>
      <vt:lpstr>Summary</vt:lpstr>
      <vt:lpstr>Consideration for Further Lectures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155</cp:revision>
  <dcterms:created xsi:type="dcterms:W3CDTF">2021-03-09T15:35:42Z</dcterms:created>
  <dcterms:modified xsi:type="dcterms:W3CDTF">2025-03-12T14:06:36Z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