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34"/>
  </p:notesMasterIdLst>
  <p:sldIdLst>
    <p:sldId id="303" r:id="rId2"/>
    <p:sldId id="304" r:id="rId3"/>
    <p:sldId id="371" r:id="rId4"/>
    <p:sldId id="347" r:id="rId5"/>
    <p:sldId id="372" r:id="rId6"/>
    <p:sldId id="373" r:id="rId7"/>
    <p:sldId id="397" r:id="rId8"/>
    <p:sldId id="398" r:id="rId9"/>
    <p:sldId id="376" r:id="rId10"/>
    <p:sldId id="374" r:id="rId11"/>
    <p:sldId id="396" r:id="rId12"/>
    <p:sldId id="399" r:id="rId13"/>
    <p:sldId id="375" r:id="rId14"/>
    <p:sldId id="395" r:id="rId15"/>
    <p:sldId id="400" r:id="rId16"/>
    <p:sldId id="379" r:id="rId17"/>
    <p:sldId id="380" r:id="rId18"/>
    <p:sldId id="401" r:id="rId19"/>
    <p:sldId id="381" r:id="rId20"/>
    <p:sldId id="392" r:id="rId21"/>
    <p:sldId id="387" r:id="rId22"/>
    <p:sldId id="388" r:id="rId23"/>
    <p:sldId id="389" r:id="rId24"/>
    <p:sldId id="393" r:id="rId25"/>
    <p:sldId id="382" r:id="rId26"/>
    <p:sldId id="383" r:id="rId27"/>
    <p:sldId id="390" r:id="rId28"/>
    <p:sldId id="384" r:id="rId29"/>
    <p:sldId id="402" r:id="rId30"/>
    <p:sldId id="362" r:id="rId31"/>
    <p:sldId id="331" r:id="rId32"/>
    <p:sldId id="36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945" autoAdjust="0"/>
  </p:normalViewPr>
  <p:slideViewPr>
    <p:cSldViewPr snapToGrid="0">
      <p:cViewPr varScale="1">
        <p:scale>
          <a:sx n="71" d="100"/>
          <a:sy n="71" d="100"/>
        </p:scale>
        <p:origin x="1365" y="39"/>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F3888068-9275-4E83-8CA6-72EDD473B778}"/>
    <pc:docChg chg="custSel delSld modSld">
      <pc:chgData name="Rhiannon Akers" userId="fb3c9d12-5c8c-42d7-8dc7-d872d7a3d202" providerId="ADAL" clId="{F3888068-9275-4E83-8CA6-72EDD473B778}" dt="2024-10-17T14:30:55.643" v="55" actId="47"/>
      <pc:docMkLst>
        <pc:docMk/>
      </pc:docMkLst>
      <pc:sldChg chg="modSp mod">
        <pc:chgData name="Rhiannon Akers" userId="fb3c9d12-5c8c-42d7-8dc7-d872d7a3d202" providerId="ADAL" clId="{F3888068-9275-4E83-8CA6-72EDD473B778}" dt="2024-10-17T14:30:53.422" v="54" actId="20577"/>
        <pc:sldMkLst>
          <pc:docMk/>
          <pc:sldMk cId="329526367" sldId="331"/>
        </pc:sldMkLst>
        <pc:spChg chg="mod">
          <ac:chgData name="Rhiannon Akers" userId="fb3c9d12-5c8c-42d7-8dc7-d872d7a3d202" providerId="ADAL" clId="{F3888068-9275-4E83-8CA6-72EDD473B778}" dt="2024-10-17T14:30:53.422" v="54" actId="20577"/>
          <ac:spMkLst>
            <pc:docMk/>
            <pc:sldMk cId="329526367" sldId="331"/>
            <ac:spMk id="2" creationId="{BEC640A2-31D4-92B6-7C90-4E360047DA15}"/>
          </ac:spMkLst>
        </pc:spChg>
      </pc:sldChg>
      <pc:sldChg chg="modSp del mod modNotesTx">
        <pc:chgData name="Rhiannon Akers" userId="fb3c9d12-5c8c-42d7-8dc7-d872d7a3d202" providerId="ADAL" clId="{F3888068-9275-4E83-8CA6-72EDD473B778}" dt="2024-10-17T14:30:55.643" v="55" actId="47"/>
        <pc:sldMkLst>
          <pc:docMk/>
          <pc:sldMk cId="1995885383" sldId="345"/>
        </pc:sldMkLst>
        <pc:spChg chg="mod">
          <ac:chgData name="Rhiannon Akers" userId="fb3c9d12-5c8c-42d7-8dc7-d872d7a3d202" providerId="ADAL" clId="{F3888068-9275-4E83-8CA6-72EDD473B778}" dt="2024-10-17T14:17:46.760" v="44" actId="20577"/>
          <ac:spMkLst>
            <pc:docMk/>
            <pc:sldMk cId="1995885383" sldId="345"/>
            <ac:spMk id="4" creationId="{4EF2AF2C-4AD1-3DBA-CDEB-1853B636F5AB}"/>
          </ac:spMkLst>
        </pc:spChg>
      </pc:sldChg>
      <pc:sldChg chg="del">
        <pc:chgData name="Rhiannon Akers" userId="fb3c9d12-5c8c-42d7-8dc7-d872d7a3d202" providerId="ADAL" clId="{F3888068-9275-4E83-8CA6-72EDD473B778}" dt="2024-10-17T14:17:54.384" v="45" actId="47"/>
        <pc:sldMkLst>
          <pc:docMk/>
          <pc:sldMk cId="1389502271" sldId="3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17/10/2024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ipd.co.uk/knowledge/strategy/organisational-development/pestle-analysis-factsheet/"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change-management-coach.com/force-field-analysis.html" TargetMode="External"/><Relationship Id="rId4" Type="http://schemas.openxmlformats.org/officeDocument/2006/relationships/hyperlink" Target="http://en.wikipedia.org/wiki/Porter_5_forces_analysi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rofit.co/blog/behavioral-economics/bounded-rationality-limitations-and-examples/#:~:text=One%20example%20of%20bounded%20rationality,to%20consider%20all%20available%20informa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a:solidFill>
                  <a:srgbClr val="202020"/>
                </a:solidFill>
                <a:effectLst/>
                <a:latin typeface="Museo"/>
              </a:rPr>
              <a:t>2. A SWOT analysis can be used for:</a:t>
            </a:r>
          </a:p>
          <a:p>
            <a:pPr marL="285750" indent="-285750" algn="l">
              <a:buFont typeface="Arial" panose="020B0604020202020204" pitchFamily="34" charset="0"/>
              <a:buChar char="•"/>
            </a:pPr>
            <a:r>
              <a:rPr lang="en-GB" b="0" i="0">
                <a:solidFill>
                  <a:srgbClr val="202020"/>
                </a:solidFill>
                <a:effectLst/>
                <a:latin typeface="Museo"/>
              </a:rPr>
              <a:t>Workshop sessions.</a:t>
            </a:r>
          </a:p>
          <a:p>
            <a:pPr marL="285750" indent="-285750" algn="l">
              <a:buFont typeface="Arial" panose="020B0604020202020204" pitchFamily="34" charset="0"/>
              <a:buChar char="•"/>
            </a:pPr>
            <a:r>
              <a:rPr lang="en-GB" b="0" i="0">
                <a:solidFill>
                  <a:srgbClr val="202020"/>
                </a:solidFill>
                <a:effectLst/>
                <a:latin typeface="Museo"/>
              </a:rPr>
              <a:t>Generating ideas and solutions.</a:t>
            </a:r>
          </a:p>
          <a:p>
            <a:pPr marL="285750" indent="-285750" algn="l">
              <a:buFont typeface="Arial" panose="020B0604020202020204" pitchFamily="34" charset="0"/>
              <a:buChar char="•"/>
            </a:pPr>
            <a:r>
              <a:rPr lang="en-GB" b="0" i="0">
                <a:solidFill>
                  <a:srgbClr val="202020"/>
                </a:solidFill>
                <a:effectLst/>
                <a:latin typeface="Museo"/>
              </a:rPr>
              <a:t>Problem solving.</a:t>
            </a:r>
          </a:p>
          <a:p>
            <a:pPr marL="285750" indent="-285750" algn="l">
              <a:buFont typeface="Arial" panose="020B0604020202020204" pitchFamily="34" charset="0"/>
              <a:buChar char="•"/>
            </a:pPr>
            <a:r>
              <a:rPr lang="en-GB" b="0" i="0">
                <a:solidFill>
                  <a:srgbClr val="202020"/>
                </a:solidFill>
                <a:effectLst/>
                <a:latin typeface="Museo"/>
              </a:rPr>
              <a:t>Planning.</a:t>
            </a:r>
          </a:p>
          <a:p>
            <a:pPr marL="285750" indent="-285750" algn="l">
              <a:buFont typeface="Arial" panose="020B0604020202020204" pitchFamily="34" charset="0"/>
              <a:buChar char="•"/>
            </a:pPr>
            <a:r>
              <a:rPr lang="en-GB" b="0" i="0">
                <a:solidFill>
                  <a:srgbClr val="202020"/>
                </a:solidFill>
                <a:effectLst/>
                <a:latin typeface="Museo"/>
              </a:rPr>
              <a:t>Strategic planning (with </a:t>
            </a:r>
            <a:r>
              <a:rPr lang="en-GB" b="1" i="0">
                <a:solidFill>
                  <a:srgbClr val="202020"/>
                </a:solidFill>
                <a:effectLst/>
                <a:latin typeface="Museo"/>
                <a:hlinkClick r:id="rId3" tooltip="PESTLE analysis factsheet"/>
              </a:rPr>
              <a:t>PESTLE</a:t>
            </a:r>
            <a:r>
              <a:rPr lang="en-GB" b="0" i="0">
                <a:solidFill>
                  <a:srgbClr val="202020"/>
                </a:solidFill>
                <a:effectLst/>
                <a:latin typeface="Museo"/>
              </a:rPr>
              <a:t>).</a:t>
            </a:r>
          </a:p>
          <a:p>
            <a:pPr marL="285750" indent="-285750" algn="l">
              <a:buFont typeface="Arial" panose="020B0604020202020204" pitchFamily="34" charset="0"/>
              <a:buChar char="•"/>
            </a:pPr>
            <a:r>
              <a:rPr lang="en-GB" b="0" i="0">
                <a:solidFill>
                  <a:srgbClr val="202020"/>
                </a:solidFill>
                <a:effectLst/>
                <a:latin typeface="Museo"/>
              </a:rPr>
              <a:t>Product evaluation.</a:t>
            </a:r>
          </a:p>
          <a:p>
            <a:pPr marL="285750" indent="-285750" algn="l">
              <a:buFont typeface="Arial" panose="020B0604020202020204" pitchFamily="34" charset="0"/>
              <a:buChar char="•"/>
            </a:pPr>
            <a:r>
              <a:rPr lang="en-GB" b="0" i="0">
                <a:solidFill>
                  <a:srgbClr val="202020"/>
                </a:solidFill>
                <a:effectLst/>
                <a:latin typeface="Museo"/>
              </a:rPr>
              <a:t>Competitor evaluation (with </a:t>
            </a:r>
            <a:r>
              <a:rPr lang="en-GB" b="1" i="0">
                <a:solidFill>
                  <a:srgbClr val="202020"/>
                </a:solidFill>
                <a:effectLst/>
                <a:latin typeface="Museo"/>
                <a:hlinkClick r:id="rId4" tooltip="Porter's five forces"/>
              </a:rPr>
              <a:t>Porter's five forces</a:t>
            </a:r>
            <a:r>
              <a:rPr lang="en-GB" b="0" i="0">
                <a:solidFill>
                  <a:srgbClr val="202020"/>
                </a:solidFill>
                <a:effectLst/>
                <a:latin typeface="Museo"/>
              </a:rPr>
              <a:t>).</a:t>
            </a:r>
          </a:p>
          <a:p>
            <a:pPr marL="285750" indent="-285750" algn="l">
              <a:buFont typeface="Arial" panose="020B0604020202020204" pitchFamily="34" charset="0"/>
              <a:buChar char="•"/>
            </a:pPr>
            <a:r>
              <a:rPr lang="en-GB" b="0" i="0">
                <a:solidFill>
                  <a:srgbClr val="202020"/>
                </a:solidFill>
                <a:effectLst/>
                <a:latin typeface="Museo"/>
              </a:rPr>
              <a:t>Personal development planning.</a:t>
            </a:r>
          </a:p>
          <a:p>
            <a:pPr marL="285750" indent="-285750" algn="l">
              <a:buFont typeface="Arial" panose="020B0604020202020204" pitchFamily="34" charset="0"/>
              <a:buChar char="•"/>
            </a:pPr>
            <a:r>
              <a:rPr lang="en-GB" b="0" i="0">
                <a:solidFill>
                  <a:srgbClr val="202020"/>
                </a:solidFill>
                <a:effectLst/>
                <a:latin typeface="Museo"/>
              </a:rPr>
              <a:t>Decision making (with </a:t>
            </a:r>
            <a:r>
              <a:rPr lang="en-GB" b="1" i="0">
                <a:solidFill>
                  <a:srgbClr val="202020"/>
                </a:solidFill>
                <a:effectLst/>
                <a:latin typeface="Museo"/>
                <a:hlinkClick r:id="rId5" tooltip="Lewin's force field analysis"/>
              </a:rPr>
              <a:t>Lewin's force field analysis</a:t>
            </a:r>
            <a:r>
              <a:rPr lang="en-GB" b="0" i="0">
                <a:solidFill>
                  <a:srgbClr val="202020"/>
                </a:solidFill>
                <a:effectLst/>
                <a:latin typeface="Museo"/>
              </a:rPr>
              <a:t>).</a:t>
            </a:r>
          </a:p>
          <a:p>
            <a:pPr marL="285750" indent="-285750" algn="l">
              <a:buFont typeface="Arial" panose="020B0604020202020204" pitchFamily="34" charset="0"/>
              <a:buChar char="•"/>
            </a:pPr>
            <a:endParaRPr lang="en-GB" b="0" i="0">
              <a:solidFill>
                <a:srgbClr val="202020"/>
              </a:solidFill>
              <a:effectLst/>
              <a:latin typeface="Museo"/>
            </a:endParaRPr>
          </a:p>
          <a:p>
            <a:pPr marL="0" indent="0" algn="l">
              <a:buFont typeface="Arial" panose="020B0604020202020204" pitchFamily="34" charset="0"/>
              <a:buNone/>
            </a:pPr>
            <a:r>
              <a:rPr lang="en-GB" b="0" i="0">
                <a:solidFill>
                  <a:srgbClr val="202020"/>
                </a:solidFill>
                <a:effectLst/>
                <a:latin typeface="Museo"/>
              </a:rPr>
              <a:t>3. Advantages</a:t>
            </a:r>
          </a:p>
          <a:p>
            <a:pPr marL="285750" indent="-285750" algn="l">
              <a:buFont typeface="Arial" panose="020B0604020202020204" pitchFamily="34" charset="0"/>
              <a:buChar char="•"/>
            </a:pPr>
            <a:r>
              <a:rPr lang="en-GB" b="0" i="0">
                <a:solidFill>
                  <a:srgbClr val="202020"/>
                </a:solidFill>
                <a:effectLst/>
                <a:latin typeface="Museo"/>
              </a:rPr>
              <a:t>It's a simple four box framework.</a:t>
            </a:r>
          </a:p>
          <a:p>
            <a:pPr marL="285750" indent="-285750" algn="l">
              <a:buFont typeface="Arial" panose="020B0604020202020204" pitchFamily="34" charset="0"/>
              <a:buChar char="•"/>
            </a:pPr>
            <a:r>
              <a:rPr lang="en-GB" b="0" i="0">
                <a:solidFill>
                  <a:srgbClr val="202020"/>
                </a:solidFill>
                <a:effectLst/>
                <a:latin typeface="Museo"/>
              </a:rPr>
              <a:t>It facilitates an understanding of the strengths and weaknesses of the organisation.</a:t>
            </a:r>
          </a:p>
          <a:p>
            <a:pPr marL="285750" indent="-285750" algn="l">
              <a:buFont typeface="Arial" panose="020B0604020202020204" pitchFamily="34" charset="0"/>
              <a:buChar char="•"/>
            </a:pPr>
            <a:r>
              <a:rPr lang="en-GB" b="0" i="0">
                <a:solidFill>
                  <a:srgbClr val="202020"/>
                </a:solidFill>
                <a:effectLst/>
                <a:latin typeface="Museo"/>
              </a:rPr>
              <a:t>It encourages the development of strategic thinking.</a:t>
            </a:r>
          </a:p>
          <a:p>
            <a:pPr marL="285750" indent="-285750" algn="l">
              <a:buFont typeface="Arial" panose="020B0604020202020204" pitchFamily="34" charset="0"/>
              <a:buChar char="•"/>
            </a:pPr>
            <a:r>
              <a:rPr lang="en-GB" b="0" i="0">
                <a:solidFill>
                  <a:srgbClr val="202020"/>
                </a:solidFill>
                <a:effectLst/>
                <a:latin typeface="Museo"/>
              </a:rPr>
              <a:t>It enables senior managers to focus on strengths and build opportunities.</a:t>
            </a:r>
          </a:p>
          <a:p>
            <a:pPr marL="285750" indent="-285750" algn="l">
              <a:buFont typeface="Arial" panose="020B0604020202020204" pitchFamily="34" charset="0"/>
              <a:buChar char="•"/>
            </a:pPr>
            <a:r>
              <a:rPr lang="en-GB" b="0" i="0">
                <a:solidFill>
                  <a:srgbClr val="202020"/>
                </a:solidFill>
                <a:effectLst/>
                <a:latin typeface="Museo"/>
              </a:rPr>
              <a:t>It can enable an organisation to anticipate future business threats and take action to avoid or minimise their impact.</a:t>
            </a:r>
          </a:p>
          <a:p>
            <a:pPr marL="285750" indent="-285750" algn="l">
              <a:buFont typeface="Arial" panose="020B0604020202020204" pitchFamily="34" charset="0"/>
              <a:buChar char="•"/>
            </a:pPr>
            <a:r>
              <a:rPr lang="en-GB" b="0" i="0">
                <a:solidFill>
                  <a:srgbClr val="202020"/>
                </a:solidFill>
                <a:effectLst/>
                <a:latin typeface="Museo"/>
              </a:rPr>
              <a:t>It can enable an organisation to spot business opportunities and exploit them fully.</a:t>
            </a:r>
          </a:p>
          <a:p>
            <a:pPr marL="285750" indent="-285750" algn="l">
              <a:buFont typeface="Arial" panose="020B0604020202020204" pitchFamily="34" charset="0"/>
              <a:buChar char="•"/>
            </a:pPr>
            <a:r>
              <a:rPr lang="en-GB" b="0" i="0">
                <a:solidFill>
                  <a:srgbClr val="202020"/>
                </a:solidFill>
                <a:effectLst/>
                <a:latin typeface="Museo"/>
              </a:rPr>
              <a:t>It's flexible.</a:t>
            </a:r>
          </a:p>
          <a:p>
            <a:pPr marL="0" indent="0" algn="l">
              <a:buFont typeface="Arial" panose="020B0604020202020204" pitchFamily="34" charset="0"/>
              <a:buNone/>
            </a:pPr>
            <a:endParaRPr lang="en-GB" b="0" i="0">
              <a:solidFill>
                <a:srgbClr val="202020"/>
              </a:solidFill>
              <a:effectLst/>
              <a:latin typeface="Museo"/>
            </a:endParaRPr>
          </a:p>
          <a:p>
            <a:pPr marL="0" indent="0" algn="l">
              <a:buFont typeface="Arial" panose="020B0604020202020204" pitchFamily="34" charset="0"/>
              <a:buNone/>
            </a:pPr>
            <a:r>
              <a:rPr lang="en-GB" b="0" i="0">
                <a:solidFill>
                  <a:srgbClr val="202020"/>
                </a:solidFill>
                <a:effectLst/>
                <a:latin typeface="Museo"/>
              </a:rPr>
              <a:t>4. Disadvantages</a:t>
            </a:r>
          </a:p>
          <a:p>
            <a:pPr marL="285750" indent="-285750" algn="l">
              <a:buFont typeface="Arial" panose="020B0604020202020204" pitchFamily="34" charset="0"/>
              <a:buChar char="•"/>
            </a:pPr>
            <a:r>
              <a:rPr lang="en-GB" b="0" i="0">
                <a:solidFill>
                  <a:srgbClr val="202020"/>
                </a:solidFill>
                <a:effectLst/>
                <a:latin typeface="Museo"/>
              </a:rPr>
              <a:t>Some SWOT analysis users oversimplify the amount of data used for decisions – it’s easy to use insufficient data.</a:t>
            </a:r>
          </a:p>
          <a:p>
            <a:pPr marL="285750" indent="-285750" algn="l">
              <a:buFont typeface="Arial" panose="020B0604020202020204" pitchFamily="34" charset="0"/>
              <a:buChar char="•"/>
            </a:pPr>
            <a:r>
              <a:rPr lang="en-GB" b="0" i="0">
                <a:solidFill>
                  <a:srgbClr val="202020"/>
                </a:solidFill>
                <a:effectLst/>
                <a:latin typeface="Museo"/>
              </a:rPr>
              <a:t>The risk of capturing too much data may lead to ‘paralysis by analysis’.</a:t>
            </a:r>
          </a:p>
          <a:p>
            <a:pPr marL="285750" indent="-285750" algn="l">
              <a:buFont typeface="Arial" panose="020B0604020202020204" pitchFamily="34" charset="0"/>
              <a:buChar char="•"/>
            </a:pPr>
            <a:r>
              <a:rPr lang="en-GB" b="0" i="0">
                <a:solidFill>
                  <a:srgbClr val="202020"/>
                </a:solidFill>
                <a:effectLst/>
                <a:latin typeface="Museo"/>
              </a:rPr>
              <a:t>The data used may be based on assumptions that later prove to be unfounded.</a:t>
            </a:r>
          </a:p>
          <a:p>
            <a:pPr marL="285750" indent="-285750" algn="l">
              <a:buFont typeface="Arial" panose="020B0604020202020204" pitchFamily="34" charset="0"/>
              <a:buChar char="•"/>
            </a:pPr>
            <a:r>
              <a:rPr lang="en-GB" b="0" i="0">
                <a:solidFill>
                  <a:srgbClr val="202020"/>
                </a:solidFill>
                <a:effectLst/>
                <a:latin typeface="Museo"/>
              </a:rPr>
              <a:t>Access to quality internal data sources can be time consuming and politically difficult (especially in more complex organisations – parent company, etc).</a:t>
            </a:r>
          </a:p>
          <a:p>
            <a:pPr marL="285750" indent="-285750" algn="l">
              <a:buFont typeface="Arial" panose="020B0604020202020204" pitchFamily="34" charset="0"/>
              <a:buChar char="•"/>
            </a:pPr>
            <a:r>
              <a:rPr lang="en-GB" b="0" i="0">
                <a:solidFill>
                  <a:srgbClr val="202020"/>
                </a:solidFill>
                <a:effectLst/>
                <a:latin typeface="Museo"/>
              </a:rPr>
              <a:t>It lacks detailed structure, so key elements may get missed.</a:t>
            </a:r>
          </a:p>
          <a:p>
            <a:pPr marL="285750" indent="-285750" algn="l">
              <a:buFont typeface="Arial" panose="020B0604020202020204" pitchFamily="34" charset="0"/>
              <a:buChar char="•"/>
            </a:pPr>
            <a:r>
              <a:rPr lang="en-GB" b="0" i="0">
                <a:solidFill>
                  <a:srgbClr val="202020"/>
                </a:solidFill>
                <a:effectLst/>
                <a:latin typeface="Museo"/>
              </a:rPr>
              <a:t>The pace of change makes it increasingly difficult to anticipate developments that may affect an organisation in the future.</a:t>
            </a:r>
          </a:p>
          <a:p>
            <a:pPr marL="285750" indent="-285750" algn="l">
              <a:buFont typeface="Arial" panose="020B0604020202020204" pitchFamily="34" charset="0"/>
              <a:buChar char="•"/>
            </a:pPr>
            <a:r>
              <a:rPr lang="en-GB" b="0" i="0">
                <a:solidFill>
                  <a:srgbClr val="202020"/>
                </a:solidFill>
                <a:effectLst/>
                <a:latin typeface="Museo"/>
              </a:rPr>
              <a:t>To be effective, the process needs to be repeated on a regular basis.</a:t>
            </a:r>
          </a:p>
          <a:p>
            <a:pPr marL="0" indent="0" algn="l">
              <a:buFont typeface="Arial" panose="020B0604020202020204" pitchFamily="34" charset="0"/>
              <a:buNone/>
            </a:pPr>
            <a:endParaRPr lang="en-GB" b="0" i="0">
              <a:solidFill>
                <a:srgbClr val="202020"/>
              </a:solidFill>
              <a:effectLst/>
              <a:latin typeface="Museo"/>
            </a:endParaRPr>
          </a:p>
          <a:p>
            <a:r>
              <a:rPr lang="en-GB"/>
              <a:t>7. Problem solving with SWOT:</a:t>
            </a:r>
          </a:p>
          <a:p>
            <a:r>
              <a:rPr lang="en-GB" altLang="en-US" sz="1200">
                <a:latin typeface="Arial" panose="020B0604020202020204" pitchFamily="34" charset="0"/>
                <a:cs typeface="Arial" panose="020B0604020202020204" pitchFamily="34" charset="0"/>
              </a:rPr>
              <a:t>Leverage your strengths to exploit opportunities and overcome threats.</a:t>
            </a:r>
          </a:p>
          <a:p>
            <a:r>
              <a:rPr lang="en-GB" altLang="en-US" sz="1200">
                <a:latin typeface="Arial" panose="020B0604020202020204" pitchFamily="34" charset="0"/>
                <a:cs typeface="Arial" panose="020B0604020202020204" pitchFamily="34" charset="0"/>
              </a:rPr>
              <a:t>Address weaknesses that limit performance or expose you to risks. </a:t>
            </a:r>
          </a:p>
          <a:p>
            <a:r>
              <a:rPr lang="en-GB" altLang="en-US" sz="1200">
                <a:latin typeface="Arial" panose="020B0604020202020204" pitchFamily="34" charset="0"/>
                <a:cs typeface="Arial" panose="020B0604020202020204" pitchFamily="34" charset="0"/>
              </a:rPr>
              <a:t>Seize opportunities that offer growth or improvement potential.</a:t>
            </a:r>
          </a:p>
          <a:p>
            <a:r>
              <a:rPr lang="en-GB" altLang="en-US" sz="1200">
                <a:latin typeface="Arial" panose="020B0604020202020204" pitchFamily="34" charset="0"/>
                <a:cs typeface="Arial" panose="020B0604020202020204" pitchFamily="34" charset="0"/>
              </a:rPr>
              <a:t>Mitigate threats that pose challenges. </a:t>
            </a:r>
          </a:p>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4048869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269577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1: Define the Problem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company has outgrown its current office space and needs a larger location to accommodate its expanding workforce.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2: Identify Decision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CEO and management team establish the following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Cost per square foot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Proximity to public transportation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Available parking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Potential for future expansion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Access to tech talent pool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Quality of amenities (e.g., cafes, gyms)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3: Allocate Weights to Criteria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team assigns weights to each criterion based on importance: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Cost (30%)</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Proximity to transportation (25%)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Potential for expansion (20%)</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Access to talent (15%)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Parking (5%)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Amenities (5%)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4: Develop Alternatives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real estate team identifies four potential office locations: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Downtown high-rise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Suburban office park</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Renovated warehouse in an up-and-coming district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Mixed-use development near a university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5: Evaluate Alternatives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team gathers data on each location and scores them against the weighted criteria. For example: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downtown high-rise scores high on transportation and amenities but low on cost and parking.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suburban office park scores high on cost and parking but low on access to talent and amenities.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6: Select the Best Alternative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After careful evaluation, the renovated warehouse in the up-and-coming district emerges as the best option. It offers a balance of affordable cost, good transportation links, room for expansion, and proximity to a growing tech community.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Step 7: Implement and Monitor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company signs a lease for the new office space and begins planning the move. They also set up metrics to monitor employee satisfaction, recruitment success, and operational efficiency in the new </a:t>
            </a:r>
            <a:r>
              <a:rPr lang="en-GB" sz="1800" kern="0" dirty="0" err="1">
                <a:effectLst/>
                <a:latin typeface="Arial" panose="020B0604020202020204" pitchFamily="34" charset="0"/>
                <a:ea typeface="Times New Roman" panose="02020603050405020304" pitchFamily="18" charset="0"/>
                <a:cs typeface="Arial" panose="020B0604020202020204" pitchFamily="34" charset="0"/>
              </a:rPr>
              <a:t>location.This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example demonstrates how a rational decision-making model can be applied to a complex business decision. By systematically evaluating options against weighted criteria, the company can make an informed choice that aligns with its strategic goals and priorities.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766128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hlinkClick r:id="rId3"/>
              </a:rPr>
              <a:t>Bounded Rationality - an overview | ScienceDirect Topics</a:t>
            </a:r>
            <a:endParaRPr lang="en-GB"/>
          </a:p>
          <a:p>
            <a:endParaRPr lang="en-GB"/>
          </a:p>
          <a:p>
            <a:r>
              <a:rPr lang="en-GB"/>
              <a:t>Examples: </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Limitations and Examples|Profit.co</a:t>
            </a: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500794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dirty="0">
                <a:solidFill>
                  <a:srgbClr val="111111"/>
                </a:solidFill>
                <a:effectLst/>
                <a:latin typeface="Inter"/>
              </a:rPr>
              <a:t>When people face complex problems, like an investment decision, there is much information to consider, and making the best decisions can be challenging. As a result, people often need more complex decision-making strategies, leading to suboptimal decisions.</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23318075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671660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565393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buFont typeface="+mj-lt"/>
              <a:buNone/>
            </a:pPr>
            <a:r>
              <a:rPr lang="en-GB" b="0" i="0" dirty="0">
                <a:effectLst/>
                <a:latin typeface="__fkGroteskNeue_598ab8"/>
              </a:rPr>
              <a:t>Steve Jobs, co-founder and former CEO of Apple Inc., is often cited as a prime example of intuitive decision-making in business. One notable instance was the development of the iPod and iTunes in the early 2000s.At the time, the music industry was grappling with piracy issues, and digital music players were bulky and had limited storage. Jobs had an intuitive sense that there was a market for a sleek, portable music player with a large capacity, despite market research suggesting otherwise.</a:t>
            </a:r>
          </a:p>
          <a:p>
            <a:pPr algn="l">
              <a:buFont typeface="+mj-lt"/>
              <a:buNone/>
            </a:pPr>
            <a:r>
              <a:rPr lang="en-GB" b="0" i="0" dirty="0">
                <a:effectLst/>
                <a:latin typeface="__fkGroteskNeue_598ab8"/>
              </a:rPr>
              <a:t>Key aspects of Jobs' intuitive decision-making process included:</a:t>
            </a:r>
          </a:p>
          <a:p>
            <a:pPr algn="l">
              <a:buFont typeface="+mj-lt"/>
              <a:buNone/>
            </a:pPr>
            <a:r>
              <a:rPr lang="en-GB" b="0" i="0" dirty="0">
                <a:effectLst/>
                <a:latin typeface="__fkGroteskNeue_598ab8"/>
              </a:rPr>
              <a:t>Pattern recognition: Jobs recognised the growing trend of digital music consumption and the frustrations with existing solutions.</a:t>
            </a:r>
          </a:p>
          <a:p>
            <a:pPr algn="l">
              <a:buFont typeface="+mj-lt"/>
              <a:buNone/>
            </a:pPr>
            <a:r>
              <a:rPr lang="en-GB" b="0" i="0" dirty="0">
                <a:effectLst/>
                <a:latin typeface="__fkGroteskNeue_598ab8"/>
              </a:rPr>
              <a:t>Quick judgment: He made rapid decisions about pursuing the iPod project, without extensive market analysis.</a:t>
            </a:r>
          </a:p>
          <a:p>
            <a:pPr algn="l">
              <a:buFont typeface="+mj-lt"/>
              <a:buNone/>
            </a:pPr>
            <a:r>
              <a:rPr lang="en-GB" b="0" i="0" dirty="0">
                <a:effectLst/>
                <a:latin typeface="__fkGroteskNeue_598ab8"/>
              </a:rPr>
              <a:t>Gut feeling: Jobs trusted his instinct that consumers would want a device that could hold "1000 songs in your pocket," even though this wasn't supported by traditional market data.</a:t>
            </a:r>
          </a:p>
          <a:p>
            <a:pPr algn="l">
              <a:buFont typeface="+mj-lt"/>
              <a:buNone/>
            </a:pPr>
            <a:r>
              <a:rPr lang="en-GB" b="0" i="0" dirty="0">
                <a:effectLst/>
                <a:latin typeface="__fkGroteskNeue_598ab8"/>
              </a:rPr>
              <a:t>Experience-driven: His past experiences in consumer electronics and understanding of user experience informed his decision.</a:t>
            </a:r>
          </a:p>
          <a:p>
            <a:pPr algn="l">
              <a:buFont typeface="+mj-lt"/>
              <a:buNone/>
            </a:pPr>
            <a:r>
              <a:rPr lang="en-GB" b="0" i="0" dirty="0">
                <a:effectLst/>
                <a:latin typeface="__fkGroteskNeue_598ab8"/>
              </a:rPr>
              <a:t>Big picture thinking: Rather than focusing on individual components, Jobs envisioned an entire ecosystem of hardware (iPod) and software (iTunes).</a:t>
            </a:r>
          </a:p>
          <a:p>
            <a:r>
              <a:rPr lang="en-GB" b="0" i="0" dirty="0">
                <a:effectLst/>
                <a:latin typeface="__fkGroteskNeue_598ab8"/>
              </a:rPr>
              <a:t>This intuitive decision led to the development of the iPod and iTunes, which revolutionised the music industry and became a major success for Apple. It demonstrates how intuitive decision-making can sometimes lead to innovative solutions that data-driven approaches might miss.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1316778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7513843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dirty="0">
                <a:effectLst/>
                <a:latin typeface="var(--font-fk-grotesk)"/>
              </a:rPr>
              <a:t>Key Characteristics of Confirmation Bias</a:t>
            </a:r>
          </a:p>
          <a:p>
            <a:pPr algn="l">
              <a:buFont typeface="Arial" panose="020B0604020202020204" pitchFamily="34" charset="0"/>
              <a:buChar char="•"/>
            </a:pPr>
            <a:r>
              <a:rPr lang="en-GB" b="0" i="0" dirty="0">
                <a:effectLst/>
                <a:latin typeface="__fkGroteskNeue_598ab8"/>
              </a:rPr>
              <a:t>Selective Information Gathering: Individuals often seek out information that supports their existing beliefs and ignore information that challenges them.</a:t>
            </a:r>
          </a:p>
          <a:p>
            <a:pPr algn="l">
              <a:buFont typeface="Arial" panose="020B0604020202020204" pitchFamily="34" charset="0"/>
              <a:buChar char="•"/>
            </a:pPr>
            <a:r>
              <a:rPr lang="en-GB" b="0" i="0" dirty="0">
                <a:effectLst/>
                <a:latin typeface="__fkGroteskNeue_598ab8"/>
              </a:rPr>
              <a:t>Biased Interpretation: Even when presented with the same data, people may interpret it in ways that reinforce their beliefs.</a:t>
            </a:r>
          </a:p>
          <a:p>
            <a:pPr algn="l">
              <a:buFont typeface="Arial" panose="020B0604020202020204" pitchFamily="34" charset="0"/>
              <a:buChar char="•"/>
            </a:pPr>
            <a:r>
              <a:rPr lang="en-GB" b="0" i="0" dirty="0">
                <a:effectLst/>
                <a:latin typeface="__fkGroteskNeue_598ab8"/>
              </a:rPr>
              <a:t>Memory Recall: People are more likely to remember information that aligns with their views and forget information that does not.</a:t>
            </a:r>
          </a:p>
          <a:p>
            <a:pPr algn="l"/>
            <a:r>
              <a:rPr lang="en-GB" b="0" i="0" dirty="0">
                <a:effectLst/>
                <a:latin typeface="var(--font-fk-grotesk)"/>
              </a:rPr>
              <a:t>Effects of Confirmation Bias</a:t>
            </a:r>
          </a:p>
          <a:p>
            <a:pPr algn="l">
              <a:buFont typeface="Arial" panose="020B0604020202020204" pitchFamily="34" charset="0"/>
              <a:buChar char="•"/>
            </a:pPr>
            <a:r>
              <a:rPr lang="en-GB" b="0" i="0" dirty="0">
                <a:effectLst/>
                <a:latin typeface="__fkGroteskNeue_598ab8"/>
              </a:rPr>
              <a:t>It can lead to attitude polarization, where disagreements become more extreme despite exposure to the same evidence.</a:t>
            </a:r>
          </a:p>
          <a:p>
            <a:pPr algn="l">
              <a:buFont typeface="Arial" panose="020B0604020202020204" pitchFamily="34" charset="0"/>
              <a:buChar char="•"/>
            </a:pPr>
            <a:r>
              <a:rPr lang="en-GB" b="0" i="0" dirty="0">
                <a:effectLst/>
                <a:latin typeface="__fkGroteskNeue_598ab8"/>
              </a:rPr>
              <a:t>It contributes to belief perseverance, where individuals hold onto beliefs even when presented with contradictory evidence.</a:t>
            </a:r>
          </a:p>
          <a:p>
            <a:pPr algn="l">
              <a:buFont typeface="Arial" panose="020B0604020202020204" pitchFamily="34" charset="0"/>
              <a:buChar char="•"/>
            </a:pPr>
            <a:r>
              <a:rPr lang="en-GB" b="0" i="0" dirty="0">
                <a:effectLst/>
                <a:latin typeface="__fkGroteskNeue_598ab8"/>
              </a:rPr>
              <a:t>Confirmation bias can result in flawed decision-making across various fields, including politics, finance, and healthcare.</a:t>
            </a:r>
          </a:p>
          <a:p>
            <a:pPr algn="l"/>
            <a:r>
              <a:rPr lang="en-GB" b="0" i="0" dirty="0">
                <a:effectLst/>
                <a:latin typeface="var(--font-fk-grotesk)"/>
              </a:rPr>
              <a:t>Examples</a:t>
            </a:r>
          </a:p>
          <a:p>
            <a:pPr algn="l">
              <a:buFont typeface="+mj-lt"/>
              <a:buAutoNum type="arabicPeriod"/>
            </a:pPr>
            <a:r>
              <a:rPr lang="en-GB" b="0" i="0" dirty="0">
                <a:effectLst/>
                <a:latin typeface="__fkGroteskNeue_598ab8"/>
              </a:rPr>
              <a:t>Scientific Research: A researcher may focus on studies that support their hypothesis while ignoring studies that present conflicting results.</a:t>
            </a:r>
          </a:p>
          <a:p>
            <a:pPr algn="l">
              <a:buFont typeface="+mj-lt"/>
              <a:buAutoNum type="arabicPeriod"/>
            </a:pPr>
            <a:r>
              <a:rPr lang="en-GB" b="0" i="0" dirty="0">
                <a:effectLst/>
                <a:latin typeface="__fkGroteskNeue_598ab8"/>
              </a:rPr>
              <a:t>Legal Contexts: A detective may form a theory about a suspect early in an investigation and then seek only evidence that confirms this theory, overlooking evidence that might suggest otherwise.</a:t>
            </a:r>
          </a:p>
          <a:p>
            <a:pPr algn="l">
              <a:buFont typeface="+mj-lt"/>
              <a:buAutoNum type="arabicPeriod"/>
            </a:pPr>
            <a:r>
              <a:rPr lang="en-GB" b="0" i="0" dirty="0">
                <a:effectLst/>
                <a:latin typeface="__fkGroteskNeue_598ab8"/>
              </a:rPr>
              <a:t>Social Media: Algorithms can create "filter bubbles," presenting users with content that aligns with their beliefs, further reinforcing confirmation bias.</a:t>
            </a:r>
          </a:p>
          <a:p>
            <a:pPr algn="l"/>
            <a:endParaRPr lang="en-GB" dirty="0"/>
          </a:p>
          <a:p>
            <a:pPr algn="l">
              <a:buFont typeface="+mj-lt"/>
              <a:buNone/>
            </a:pPr>
            <a:r>
              <a:rPr lang="en-GB" b="0" i="0" dirty="0">
                <a:effectLst/>
                <a:latin typeface="__fkGroteskNeue_598ab8"/>
              </a:rPr>
              <a:t>Key points about anchoring bias:</a:t>
            </a:r>
          </a:p>
          <a:p>
            <a:pPr algn="l">
              <a:buFont typeface="+mj-lt"/>
              <a:buNone/>
            </a:pPr>
            <a:r>
              <a:rPr lang="en-GB" b="0" i="0" dirty="0">
                <a:effectLst/>
                <a:latin typeface="__fkGroteskNeue_598ab8"/>
              </a:rPr>
              <a:t>It's a robust psychological effect that influences decision-making across various domains.</a:t>
            </a:r>
          </a:p>
          <a:p>
            <a:pPr algn="l">
              <a:buFont typeface="+mj-lt"/>
              <a:buAutoNum type="arabicPeriod"/>
            </a:pPr>
            <a:r>
              <a:rPr lang="en-GB" b="0" i="0" dirty="0">
                <a:effectLst/>
                <a:latin typeface="__fkGroteskNeue_598ab8"/>
              </a:rPr>
              <a:t>The anchor can be relevant or completely irrelevant to the decision at hand.</a:t>
            </a:r>
          </a:p>
          <a:p>
            <a:pPr algn="l">
              <a:buFont typeface="+mj-lt"/>
              <a:buAutoNum type="arabicPeriod"/>
            </a:pPr>
            <a:r>
              <a:rPr lang="en-GB" b="0" i="0" dirty="0">
                <a:effectLst/>
                <a:latin typeface="__fkGroteskNeue_598ab8"/>
              </a:rPr>
              <a:t>It occurs because people tend to make insufficient adjustments from the initial anchor value.</a:t>
            </a:r>
          </a:p>
          <a:p>
            <a:pPr algn="l">
              <a:buFont typeface="+mj-lt"/>
              <a:buAutoNum type="arabicPeriod"/>
            </a:pPr>
            <a:r>
              <a:rPr lang="en-GB" b="0" i="0" dirty="0">
                <a:effectLst/>
                <a:latin typeface="__fkGroteskNeue_598ab8"/>
              </a:rPr>
              <a:t>The bias can affect numeric estimates, prices, negotiations, and other types of judgments.</a:t>
            </a:r>
          </a:p>
          <a:p>
            <a:pPr algn="l">
              <a:buFont typeface="+mj-lt"/>
              <a:buAutoNum type="arabicPeriod"/>
            </a:pPr>
            <a:r>
              <a:rPr lang="en-GB" b="0" i="0" dirty="0">
                <a:effectLst/>
                <a:latin typeface="__fkGroteskNeue_598ab8"/>
              </a:rPr>
              <a:t>Even when people are aware of the bias, they often struggle to completely avoid its influence.</a:t>
            </a:r>
          </a:p>
          <a:p>
            <a:pPr algn="l">
              <a:buFont typeface="+mj-lt"/>
              <a:buAutoNum type="arabicPeriod"/>
            </a:pPr>
            <a:r>
              <a:rPr lang="en-GB" b="0" i="0" dirty="0">
                <a:effectLst/>
                <a:latin typeface="__fkGroteskNeue_598ab8"/>
              </a:rPr>
              <a:t>The strength of the anchoring effect can be influenced by factors like the salience of the anchor, the difficulty of the estimation task, and individual differences.</a:t>
            </a:r>
          </a:p>
          <a:p>
            <a:pPr algn="l">
              <a:buFont typeface="+mj-lt"/>
              <a:buAutoNum type="arabicPeriod"/>
            </a:pPr>
            <a:r>
              <a:rPr lang="en-GB" b="0" i="0" dirty="0">
                <a:effectLst/>
                <a:latin typeface="__fkGroteskNeue_598ab8"/>
              </a:rPr>
              <a:t>It can lead to faulty decision-making and inaccurate estimates in various contexts, including finance, shopping, and negotiations.</a:t>
            </a:r>
          </a:p>
          <a:p>
            <a:r>
              <a:rPr lang="en-GB" b="0" i="0" dirty="0">
                <a:effectLst/>
                <a:latin typeface="__fkGroteskNeue_598ab8"/>
              </a:rPr>
              <a:t>In essence, anchoring bias describes how the first piece of information we encounter on a topic can disproportionately shape our subsequent thoughts and decisions related to that topic.</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2552221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3819288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41117181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marL="228600" indent="-228600" algn="l" fontAlgn="auto">
              <a:buAutoNum type="arabicPeriod"/>
            </a:pPr>
            <a:r>
              <a:rPr lang="en-GB" b="0" i="0">
                <a:solidFill>
                  <a:srgbClr val="2A2B2C"/>
                </a:solidFill>
                <a:effectLst/>
                <a:latin typeface="gordita"/>
              </a:rPr>
              <a:t>Identify your alternatives :</a:t>
            </a:r>
          </a:p>
          <a:p>
            <a:pPr marL="0" indent="0" algn="l" fontAlgn="auto">
              <a:buNone/>
            </a:pPr>
            <a:r>
              <a:rPr lang="en-GB" b="0" i="0">
                <a:solidFill>
                  <a:srgbClr val="2A2B2C"/>
                </a:solidFill>
                <a:effectLst/>
                <a:latin typeface="gordita"/>
              </a:rPr>
              <a:t> Decision matrices are a helpful tool to decide the best option between a set of similar choices. Before you can build your matrix, identify the options you’re deciding between.</a:t>
            </a:r>
          </a:p>
          <a:p>
            <a:pPr algn="l" fontAlgn="auto"/>
            <a:r>
              <a:rPr lang="en-GB" b="0" i="0">
                <a:solidFill>
                  <a:srgbClr val="2A2B2C"/>
                </a:solidFill>
                <a:effectLst/>
                <a:latin typeface="gordita"/>
              </a:rPr>
              <a:t>For example, let’s say your team is launching a new brand campaign this summer. You need to decide on a vendor to create the visuals and videos for the design. Right now, you’ve identified three design agencies, though they each have their pros and cons.</a:t>
            </a:r>
          </a:p>
          <a:p>
            <a:pPr algn="l" fontAlgn="auto"/>
            <a:endParaRPr lang="en-GB" b="0" i="0">
              <a:solidFill>
                <a:srgbClr val="2A2B2C"/>
              </a:solidFill>
              <a:effectLst/>
              <a:latin typeface="gordita"/>
            </a:endParaRPr>
          </a:p>
          <a:p>
            <a:pPr algn="l" fontAlgn="auto"/>
            <a:r>
              <a:rPr lang="en-GB" b="0" i="0">
                <a:solidFill>
                  <a:srgbClr val="151B26"/>
                </a:solidFill>
                <a:effectLst/>
                <a:latin typeface="gordita"/>
              </a:rPr>
              <a:t>2. Identify important considerations</a:t>
            </a:r>
          </a:p>
          <a:p>
            <a:pPr algn="l" fontAlgn="auto"/>
            <a:r>
              <a:rPr lang="en-GB" b="0" i="0">
                <a:solidFill>
                  <a:srgbClr val="2A2B2C"/>
                </a:solidFill>
                <a:effectLst/>
                <a:latin typeface="gordita"/>
              </a:rPr>
              <a:t>The second step to building a decision matrix is to identify the important considerations that factor into your decision. This set of criteria helps you identify the best decision and avoid subjectivity.</a:t>
            </a:r>
          </a:p>
          <a:p>
            <a:pPr algn="l" fontAlgn="auto"/>
            <a:r>
              <a:rPr lang="en-GB" b="0" i="0">
                <a:solidFill>
                  <a:srgbClr val="2A2B2C"/>
                </a:solidFill>
                <a:effectLst/>
                <a:latin typeface="gordita"/>
              </a:rPr>
              <a:t>Continuing our example, your team has decided that the important criteria to factor in when selecting a design agency are: cost, experience, communication, and past customer reviews.</a:t>
            </a:r>
          </a:p>
          <a:p>
            <a:pPr algn="l" fontAlgn="auto"/>
            <a:endParaRPr lang="en-GB" b="0" i="0">
              <a:solidFill>
                <a:srgbClr val="2A2B2C"/>
              </a:solidFill>
              <a:effectLst/>
              <a:latin typeface="gordita"/>
            </a:endParaRPr>
          </a:p>
          <a:p>
            <a:pPr algn="l" fontAlgn="auto"/>
            <a:r>
              <a:rPr lang="en-GB" b="0" i="0">
                <a:solidFill>
                  <a:srgbClr val="151B26"/>
                </a:solidFill>
                <a:effectLst/>
                <a:latin typeface="gordita"/>
              </a:rPr>
              <a:t>3. Create your decision matrix</a:t>
            </a:r>
          </a:p>
          <a:p>
            <a:pPr algn="l" fontAlgn="auto"/>
            <a:r>
              <a:rPr lang="en-GB" b="0" i="0">
                <a:solidFill>
                  <a:srgbClr val="2A2B2C"/>
                </a:solidFill>
                <a:effectLst/>
                <a:latin typeface="gordita"/>
              </a:rPr>
              <a:t>A decision matrix is a grid where you can compare important considerations between the various options.</a:t>
            </a:r>
          </a:p>
          <a:p>
            <a:pPr algn="l" fontAlgn="auto"/>
            <a:r>
              <a:rPr lang="en-GB" b="0" i="0">
                <a:solidFill>
                  <a:srgbClr val="2A2B2C"/>
                </a:solidFill>
                <a:effectLst/>
                <a:latin typeface="gordita"/>
              </a:rPr>
              <a:t> </a:t>
            </a:r>
          </a:p>
          <a:p>
            <a:pPr algn="l" fontAlgn="auto"/>
            <a:r>
              <a:rPr lang="en-GB" b="0" i="0">
                <a:solidFill>
                  <a:srgbClr val="151B26"/>
                </a:solidFill>
                <a:effectLst/>
                <a:latin typeface="gordita"/>
              </a:rPr>
              <a:t>4. Fill in your decision matrix</a:t>
            </a:r>
          </a:p>
          <a:p>
            <a:pPr algn="l" fontAlgn="auto"/>
            <a:r>
              <a:rPr lang="en-GB" b="0" i="0">
                <a:solidFill>
                  <a:srgbClr val="2A2B2C"/>
                </a:solidFill>
                <a:effectLst/>
                <a:latin typeface="gordita"/>
              </a:rPr>
              <a:t>Now, rate each consideration on a predetermined scale. If there isn’t a large variation between the options, use a scale of 1-3, where three is the best. For more options, use a scale of 1-5, where five is the best. </a:t>
            </a:r>
          </a:p>
          <a:p>
            <a:pPr algn="l" fontAlgn="auto"/>
            <a:r>
              <a:rPr lang="en-GB" b="0" i="0">
                <a:solidFill>
                  <a:srgbClr val="2A2B2C"/>
                </a:solidFill>
                <a:effectLst/>
                <a:latin typeface="gordita"/>
              </a:rPr>
              <a:t>This is where the advantages of a decision matrix really start to shine. For example, let’s say you’re deciding between three agencies and you have four important criteria, but you don’t make a decision matrix. Here’s how each agency stacks up: </a:t>
            </a:r>
          </a:p>
          <a:p>
            <a:pPr algn="l" fontAlgn="auto">
              <a:buFont typeface="Arial" panose="020B0604020202020204" pitchFamily="34" charset="0"/>
              <a:buChar char="•"/>
            </a:pPr>
            <a:r>
              <a:rPr lang="en-GB" b="0" i="0">
                <a:solidFill>
                  <a:srgbClr val="2A2B2C"/>
                </a:solidFill>
                <a:effectLst/>
                <a:latin typeface="inherit"/>
              </a:rPr>
              <a:t>Agency 1 is really cost effective but they don’t have a ton of experience. Their communication and customer reviews seem average. </a:t>
            </a:r>
          </a:p>
          <a:p>
            <a:pPr algn="l" fontAlgn="auto">
              <a:buFont typeface="Arial" panose="020B0604020202020204" pitchFamily="34" charset="0"/>
              <a:buChar char="•"/>
            </a:pPr>
            <a:r>
              <a:rPr lang="en-GB" b="0" i="0">
                <a:solidFill>
                  <a:srgbClr val="2A2B2C"/>
                </a:solidFill>
                <a:effectLst/>
                <a:latin typeface="inherit"/>
              </a:rPr>
              <a:t>Agency 2 isn’t very cost effective, but they aren’t the most expensive agency. They have a good amount of experience, and they have great customer reviews, but their communication so far has been a bit lacking.</a:t>
            </a:r>
          </a:p>
          <a:p>
            <a:pPr algn="l" fontAlgn="auto">
              <a:buFont typeface="Arial" panose="020B0604020202020204" pitchFamily="34" charset="0"/>
              <a:buChar char="•"/>
            </a:pPr>
            <a:r>
              <a:rPr lang="en-GB" b="0" i="0">
                <a:solidFill>
                  <a:srgbClr val="2A2B2C"/>
                </a:solidFill>
                <a:effectLst/>
                <a:latin typeface="inherit"/>
              </a:rPr>
              <a:t>Agency 3 is the most expensive, but they also have the most experience. Their communication so far has been average and their customer reviews are pretty good. </a:t>
            </a:r>
          </a:p>
          <a:p>
            <a:pPr algn="l" fontAlgn="auto"/>
            <a:r>
              <a:rPr lang="en-GB" b="0" i="0">
                <a:solidFill>
                  <a:srgbClr val="2A2B2C"/>
                </a:solidFill>
                <a:effectLst/>
                <a:latin typeface="gordita"/>
              </a:rPr>
              <a:t>These three descriptions are all relatively similar—it’s hard to decide which is better based on a short paragraph, especially because each agency has its own pros and cons. Alternatively, here’s what the three agencies and their four considerations look like on a decision matrix when ranked from 1-5, with five being the best:</a:t>
            </a:r>
          </a:p>
          <a:p>
            <a:pPr algn="l" fontAlgn="auto"/>
            <a:endParaRPr lang="en-GB" b="0" i="0">
              <a:solidFill>
                <a:srgbClr val="2A2B2C"/>
              </a:solidFill>
              <a:effectLst/>
              <a:latin typeface="gordita"/>
            </a:endParaRPr>
          </a:p>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5661039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t>Confirm your weighting.</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4177752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Then you multiply the weighting by the considerations and add them all up at the end.</a:t>
            </a:r>
          </a:p>
          <a:p>
            <a:endParaRPr lang="en-GB"/>
          </a:p>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4818051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4601609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34736937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t>Resilient:</a:t>
            </a:r>
          </a:p>
          <a:p>
            <a:endParaRPr lang="en-GB"/>
          </a:p>
          <a:p>
            <a:r>
              <a:rPr lang="en-GB"/>
              <a:t>ADJECTIVE</a:t>
            </a:r>
          </a:p>
          <a:p>
            <a:r>
              <a:rPr lang="en-GB"/>
              <a:t>(of a person or animal) able to withstand or recover quickly from difficult conditions</a:t>
            </a:r>
          </a:p>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33630586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a:t>Make sure what you are recommending is feasible!</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36320109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3085913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29</a:t>
            </a:fld>
            <a:endParaRPr lang="en-GB"/>
          </a:p>
        </p:txBody>
      </p:sp>
    </p:spTree>
    <p:extLst>
      <p:ext uri="{BB962C8B-B14F-4D97-AF65-F5344CB8AC3E}">
        <p14:creationId xmlns:p14="http://schemas.microsoft.com/office/powerpoint/2010/main" val="40596172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r>
              <a:rPr lang="en-GB" dirty="0"/>
              <a:t>Lecturer to provide document. </a:t>
            </a:r>
          </a:p>
          <a:p>
            <a:endParaRPr lang="en-GB" dirty="0"/>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30</a:t>
            </a:fld>
            <a:endParaRPr lang="en-GB"/>
          </a:p>
        </p:txBody>
      </p:sp>
    </p:spTree>
    <p:extLst>
      <p:ext uri="{BB962C8B-B14F-4D97-AF65-F5344CB8AC3E}">
        <p14:creationId xmlns:p14="http://schemas.microsoft.com/office/powerpoint/2010/main" val="10796841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31</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32</a:t>
            </a:fld>
            <a:endParaRPr lang="en-GB"/>
          </a:p>
        </p:txBody>
      </p:sp>
    </p:spTree>
    <p:extLst>
      <p:ext uri="{BB962C8B-B14F-4D97-AF65-F5344CB8AC3E}">
        <p14:creationId xmlns:p14="http://schemas.microsoft.com/office/powerpoint/2010/main" val="158772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uk/knowledge/factsheets/evidence-based-practice-factsheet/" TargetMode="External"/><Relationship Id="rId2" Type="http://schemas.openxmlformats.org/officeDocument/2006/relationships/notesSlide" Target="../notesSlides/notesSlide32.xml"/><Relationship Id="rId1" Type="http://schemas.openxmlformats.org/officeDocument/2006/relationships/slideLayout" Target="../slideLayouts/slideLayout1.xml"/><Relationship Id="rId6" Type="http://schemas.openxmlformats.org/officeDocument/2006/relationships/hyperlink" Target="https://www.simplypsychology.org/confirmation-bias.html" TargetMode="External"/><Relationship Id="rId5" Type="http://schemas.openxmlformats.org/officeDocument/2006/relationships/hyperlink" Target="https://www.simplypsychology.org/what-is-the-anchoring-bias.html" TargetMode="External"/><Relationship Id="rId4" Type="http://schemas.openxmlformats.org/officeDocument/2006/relationships/hyperlink" Target="https://doi.org/10.1016/j.tics.2019.11.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a:solidFill>
                  <a:schemeClr val="bg1"/>
                </a:solidFill>
              </a:rPr>
              <a:t>Certificate of Higher Education in Employability Skills</a:t>
            </a:r>
            <a:br>
              <a:rPr lang="en-GB" i="1">
                <a:solidFill>
                  <a:schemeClr val="bg1"/>
                </a:solidFill>
              </a:rPr>
            </a:br>
            <a:br>
              <a:rPr lang="en-GB" i="1">
                <a:solidFill>
                  <a:schemeClr val="bg1"/>
                </a:solidFill>
              </a:rPr>
            </a:br>
            <a:r>
              <a:rPr lang="en-GB" i="1">
                <a:solidFill>
                  <a:schemeClr val="bg1"/>
                </a:solidFill>
              </a:rPr>
              <a:t>Problem Solving and Innovation (BMSW4014)</a:t>
            </a:r>
            <a:br>
              <a:rPr lang="en-GB" i="1">
                <a:solidFill>
                  <a:schemeClr val="bg1"/>
                </a:solidFill>
              </a:rPr>
            </a:br>
            <a:br>
              <a:rPr lang="en-GB" i="1">
                <a:solidFill>
                  <a:schemeClr val="bg1"/>
                </a:solidFill>
              </a:rPr>
            </a:br>
            <a:r>
              <a:rPr lang="en-GB" sz="3100" i="1">
                <a:solidFill>
                  <a:schemeClr val="bg1"/>
                </a:solidFill>
              </a:rPr>
              <a:t>Rhiannon Akers and Chris Rogers, May 2024</a:t>
            </a:r>
            <a:endParaRPr lang="en-GB" sz="310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Recap of Week 3</a:t>
            </a:r>
          </a:p>
          <a:p>
            <a:r>
              <a:rPr lang="en-GB" altLang="en-US" sz="2400">
                <a:latin typeface="Arial" panose="020B0604020202020204" pitchFamily="34" charset="0"/>
                <a:cs typeface="Arial" panose="020B0604020202020204" pitchFamily="34" charset="0"/>
              </a:rPr>
              <a:t>Understanding decision making.</a:t>
            </a:r>
          </a:p>
          <a:p>
            <a:r>
              <a:rPr lang="en-GB" altLang="en-US" sz="2400">
                <a:latin typeface="Arial" panose="020B0604020202020204" pitchFamily="34" charset="0"/>
                <a:cs typeface="Arial" panose="020B0604020202020204" pitchFamily="34" charset="0"/>
              </a:rPr>
              <a:t>Decision making models. </a:t>
            </a:r>
          </a:p>
          <a:p>
            <a:r>
              <a:rPr lang="en-GB" altLang="en-US" sz="2400">
                <a:latin typeface="Arial" panose="020B0604020202020204" pitchFamily="34" charset="0"/>
                <a:cs typeface="Arial" panose="020B0604020202020204" pitchFamily="34" charset="0"/>
              </a:rPr>
              <a:t>Factors influencing decision making.</a:t>
            </a:r>
          </a:p>
          <a:p>
            <a:r>
              <a:rPr lang="en-GB" altLang="en-US" sz="2400">
                <a:latin typeface="Arial" panose="020B0604020202020204" pitchFamily="34" charset="0"/>
                <a:cs typeface="Arial" panose="020B0604020202020204" pitchFamily="34" charset="0"/>
              </a:rPr>
              <a:t>Decision making matrix. </a:t>
            </a:r>
          </a:p>
          <a:p>
            <a:r>
              <a:rPr lang="en-GB" altLang="en-US" sz="2400">
                <a:latin typeface="Arial" panose="020B0604020202020204" pitchFamily="34" charset="0"/>
                <a:cs typeface="Arial" panose="020B0604020202020204" pitchFamily="34" charset="0"/>
              </a:rPr>
              <a:t>Group decision making. </a:t>
            </a:r>
          </a:p>
          <a:p>
            <a:r>
              <a:rPr lang="en-GB" altLang="en-US" sz="2400">
                <a:latin typeface="Arial" panose="020B0604020202020204" pitchFamily="34" charset="0"/>
                <a:cs typeface="Arial" panose="020B0604020202020204" pitchFamily="34" charset="0"/>
              </a:rPr>
              <a:t>Making effective making recommendations.</a:t>
            </a:r>
          </a:p>
          <a:p>
            <a:r>
              <a:rPr lang="en-GB" altLang="en-US" sz="2400">
                <a:latin typeface="Arial" panose="020B0604020202020204" pitchFamily="34" charset="0"/>
                <a:cs typeface="Arial" panose="020B0604020202020204" pitchFamily="34" charset="0"/>
              </a:rPr>
              <a:t>Problem of the week.</a:t>
            </a:r>
          </a:p>
          <a:p>
            <a:r>
              <a:rPr lang="en-GB" altLang="en-US" sz="2400">
                <a:latin typeface="Arial" panose="020B0604020202020204" pitchFamily="34" charset="0"/>
                <a:cs typeface="Arial" panose="020B0604020202020204" pitchFamily="34" charset="0"/>
              </a:rPr>
              <a:t>Quiz.</a:t>
            </a: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Recap</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SWOT analysis can be used individually, within a team, organisations.</a:t>
            </a:r>
          </a:p>
          <a:p>
            <a:r>
              <a:rPr lang="en-GB" altLang="en-US" sz="2400">
                <a:latin typeface="Arial" panose="020B0604020202020204" pitchFamily="34" charset="0"/>
                <a:cs typeface="Arial" panose="020B0604020202020204" pitchFamily="34" charset="0"/>
              </a:rPr>
              <a:t>Simple framework, encourages strategic thinking, flexible.</a:t>
            </a:r>
          </a:p>
          <a:p>
            <a:r>
              <a:rPr lang="en-GB" altLang="en-US" sz="2400">
                <a:latin typeface="Arial" panose="020B0604020202020204" pitchFamily="34" charset="0"/>
                <a:cs typeface="Arial" panose="020B0604020202020204" pitchFamily="34" charset="0"/>
              </a:rPr>
              <a:t>Risk of oversimplifying data, could make incorrect assumptions, should be replicated on a regular basis.</a:t>
            </a:r>
          </a:p>
          <a:p>
            <a:r>
              <a:rPr lang="en-GB" altLang="en-US" sz="2400">
                <a:latin typeface="Arial" panose="020B0604020202020204" pitchFamily="34" charset="0"/>
                <a:cs typeface="Arial" panose="020B0604020202020204" pitchFamily="34" charset="0"/>
              </a:rPr>
              <a:t>Leverage strengths to overcome weaknesses, seize opportunities and mitigate threats.</a:t>
            </a: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2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a:latin typeface="Arial" panose="020B0604020202020204" pitchFamily="34" charset="0"/>
                <a:cs typeface="Arial" panose="020B0604020202020204" pitchFamily="34" charset="0"/>
              </a:rPr>
              <a:t>Key components include data analysis, intuition and collaboration.</a:t>
            </a: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Rational Decision Making</a:t>
            </a:r>
          </a:p>
          <a:p>
            <a:r>
              <a:rPr lang="en-GB" altLang="en-US" sz="2400">
                <a:latin typeface="Arial" panose="020B0604020202020204" pitchFamily="34" charset="0"/>
                <a:cs typeface="Arial" panose="020B0604020202020204" pitchFamily="34" charset="0"/>
              </a:rPr>
              <a:t>Bounded Rationality Model.</a:t>
            </a:r>
          </a:p>
          <a:p>
            <a:r>
              <a:rPr lang="en-GB" altLang="en-US" sz="2400">
                <a:latin typeface="Arial" panose="020B0604020202020204" pitchFamily="34" charset="0"/>
                <a:cs typeface="Arial" panose="020B0604020202020204" pitchFamily="34" charset="0"/>
              </a:rPr>
              <a:t>Intuitive Decision Making. </a:t>
            </a: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46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The opposite of intuitive decision making.</a:t>
            </a:r>
          </a:p>
          <a:p>
            <a:r>
              <a:rPr lang="en-GB" altLang="en-US" sz="2400">
                <a:latin typeface="Arial" panose="020B0604020202020204" pitchFamily="34" charset="0"/>
                <a:cs typeface="Arial" panose="020B0604020202020204" pitchFamily="34" charset="0"/>
              </a:rPr>
              <a:t>Utilises objective knowledge and logic. </a:t>
            </a:r>
          </a:p>
          <a:p>
            <a:r>
              <a:rPr lang="en-GB" altLang="en-US" sz="240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a:latin typeface="Arial" panose="020B0604020202020204" pitchFamily="34" charset="0"/>
                <a:cs typeface="Arial" panose="020B0604020202020204" pitchFamily="34" charset="0"/>
              </a:rPr>
              <a:t>Requires support through the use of methods and software tools.</a:t>
            </a: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05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Choosing a new car</a:t>
            </a:r>
          </a:p>
          <a:p>
            <a:pPr marL="0" indent="0">
              <a:buNone/>
            </a:pPr>
            <a:endParaRPr lang="en-GB" altLang="en-US" sz="2400" b="1"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Identify the problem – Your current car is old and unreliable, and you need a new vehicle for daily commuting.</a:t>
            </a:r>
          </a:p>
          <a:p>
            <a:r>
              <a:rPr lang="en-GB" altLang="en-US" sz="2400" dirty="0">
                <a:latin typeface="Arial" panose="020B0604020202020204" pitchFamily="34" charset="0"/>
                <a:cs typeface="Arial" panose="020B0604020202020204" pitchFamily="34" charset="0"/>
              </a:rPr>
              <a:t>Gather information – Research different car models, prices, fuel efficiency, safety ratings, and reliability scores.</a:t>
            </a:r>
          </a:p>
          <a:p>
            <a:r>
              <a:rPr lang="en-GB" altLang="en-US" sz="2400" dirty="0">
                <a:latin typeface="Arial" panose="020B0604020202020204" pitchFamily="34" charset="0"/>
                <a:cs typeface="Arial" panose="020B0604020202020204" pitchFamily="34" charset="0"/>
              </a:rPr>
              <a:t>Analyse the situation – Consider your budget, driving needs and preferences. </a:t>
            </a:r>
          </a:p>
          <a:p>
            <a:r>
              <a:rPr lang="en-GB" altLang="en-US" sz="2400" dirty="0">
                <a:latin typeface="Arial" panose="020B0604020202020204" pitchFamily="34" charset="0"/>
                <a:cs typeface="Arial" panose="020B0604020202020204" pitchFamily="34" charset="0"/>
              </a:rPr>
              <a:t>Develop options – Create a shortlist of potential cars that meet your criteria. </a:t>
            </a:r>
          </a:p>
          <a:p>
            <a:r>
              <a:rPr lang="en-GB" altLang="en-US" sz="2400" dirty="0">
                <a:latin typeface="Arial" panose="020B0604020202020204" pitchFamily="34" charset="0"/>
                <a:cs typeface="Arial" panose="020B0604020202020204" pitchFamily="34" charset="0"/>
              </a:rPr>
              <a:t>Evaluate alternatives – Compare the pros and cons. </a:t>
            </a:r>
          </a:p>
          <a:p>
            <a:r>
              <a:rPr lang="en-GB" altLang="en-US" sz="2400" dirty="0">
                <a:latin typeface="Arial" panose="020B0604020202020204" pitchFamily="34" charset="0"/>
                <a:cs typeface="Arial" panose="020B0604020202020204" pitchFamily="34" charset="0"/>
              </a:rPr>
              <a:t>Select a preferred alternative – Choose the car that meets your needs and offers the best overall value.</a:t>
            </a:r>
          </a:p>
          <a:p>
            <a:r>
              <a:rPr lang="en-GB" altLang="en-US" sz="2400" dirty="0">
                <a:latin typeface="Arial" panose="020B0604020202020204" pitchFamily="34" charset="0"/>
                <a:cs typeface="Arial" panose="020B0604020202020204" pitchFamily="34" charset="0"/>
              </a:rPr>
              <a:t>Implement the decision – Visit dealerships, negotiate the price and complete the purchase.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716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3200" b="1" dirty="0"/>
              <a:t>Rational decision making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639986" y="1229379"/>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p>
          <a:p>
            <a:pPr marL="0" indent="0" algn="ctr">
              <a:buNone/>
            </a:pPr>
            <a:r>
              <a:rPr lang="en-GB" altLang="en-US" sz="2400" b="1" dirty="0">
                <a:latin typeface="Arial" panose="020B0604020202020204" pitchFamily="34" charset="0"/>
                <a:cs typeface="Arial" panose="020B0604020202020204" pitchFamily="34" charset="0"/>
              </a:rPr>
              <a:t>Choosing a new office location for a growing tech start up</a:t>
            </a:r>
          </a:p>
          <a:p>
            <a:r>
              <a:rPr lang="en-GB" altLang="en-US" sz="2400" dirty="0">
                <a:latin typeface="Arial" panose="020B0604020202020204" pitchFamily="34" charset="0"/>
                <a:cs typeface="Arial" panose="020B0604020202020204" pitchFamily="34" charset="0"/>
              </a:rPr>
              <a:t>The company has outgrown its current office space.</a:t>
            </a:r>
          </a:p>
          <a:p>
            <a:r>
              <a:rPr lang="en-GB" altLang="en-US" sz="2400" dirty="0">
                <a:latin typeface="Arial" panose="020B0604020202020204" pitchFamily="34" charset="0"/>
                <a:cs typeface="Arial" panose="020B0604020202020204" pitchFamily="34" charset="0"/>
              </a:rPr>
              <a:t>The management team establish criteria impacting their decision and allocate weights to each criteria.</a:t>
            </a:r>
          </a:p>
          <a:p>
            <a:r>
              <a:rPr lang="en-GB" altLang="en-US" sz="2400" dirty="0">
                <a:latin typeface="Arial" panose="020B0604020202020204" pitchFamily="34" charset="0"/>
                <a:cs typeface="Arial" panose="020B0604020202020204" pitchFamily="34" charset="0"/>
              </a:rPr>
              <a:t>They develop alternatives by identifying potential office locations. </a:t>
            </a:r>
          </a:p>
          <a:p>
            <a:r>
              <a:rPr lang="en-GB" altLang="en-US" sz="2400" dirty="0">
                <a:latin typeface="Arial" panose="020B0604020202020204" pitchFamily="34" charset="0"/>
                <a:cs typeface="Arial" panose="020B0604020202020204" pitchFamily="34" charset="0"/>
              </a:rPr>
              <a:t>They evaluate the alternatives based on their needs and select the best alternatives. </a:t>
            </a:r>
          </a:p>
          <a:p>
            <a:pPr marL="0" indent="0">
              <a:buNone/>
            </a:pPr>
            <a:endParaRPr lang="en-GB" altLang="en-US" sz="2400" b="1"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15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Developed by Simon in the 1950s.</a:t>
            </a:r>
          </a:p>
          <a:p>
            <a:r>
              <a:rPr lang="en-GB" altLang="en-US" sz="2400" dirty="0">
                <a:latin typeface="Arial" panose="020B0604020202020204" pitchFamily="34" charset="0"/>
                <a:cs typeface="Arial" panose="020B0604020202020204" pitchFamily="34" charset="0"/>
              </a:rPr>
              <a:t>Proposes that 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Emotions and other prejudices influence people.</a:t>
            </a:r>
          </a:p>
          <a:p>
            <a:r>
              <a:rPr lang="en-GB" altLang="en-US" sz="2400" dirty="0">
                <a:latin typeface="Arial" panose="020B0604020202020204" pitchFamily="34" charset="0"/>
                <a:cs typeface="Arial" panose="020B0604020202020204" pitchFamily="34" charset="0"/>
              </a:rPr>
              <a:t>Humans make decisions with limited information, cognitive abilities, and time restraints.</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7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 (2)</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mj-lt"/>
                <a:cs typeface="Arial" panose="020B0604020202020204" pitchFamily="34" charset="0"/>
              </a:rPr>
              <a:t>An example of bounded rationality is when people use heuristics.</a:t>
            </a:r>
          </a:p>
          <a:p>
            <a:r>
              <a:rPr lang="en-GB" altLang="en-US" sz="2400" dirty="0">
                <a:latin typeface="+mj-lt"/>
                <a:cs typeface="Arial" panose="020B0604020202020204" pitchFamily="34" charset="0"/>
              </a:rPr>
              <a:t>Heuristics are mental shortcuts that humans use to make decision quickly. </a:t>
            </a:r>
          </a:p>
          <a:p>
            <a:r>
              <a:rPr lang="en-GB" altLang="en-US" sz="2400" dirty="0">
                <a:latin typeface="+mj-lt"/>
                <a:cs typeface="Arial" panose="020B0604020202020204" pitchFamily="34" charset="0"/>
              </a:rPr>
              <a:t>These often lead to suboptimal decisions because they do not need to consider all available information.</a:t>
            </a:r>
          </a:p>
          <a:p>
            <a:r>
              <a:rPr lang="en-GB" sz="2400" dirty="0">
                <a:latin typeface="+mj-lt"/>
                <a:cs typeface="Arial" panose="020B0604020202020204" pitchFamily="34" charset="0"/>
              </a:rPr>
              <a:t>P</a:t>
            </a:r>
            <a:r>
              <a:rPr lang="en-GB" sz="2400" dirty="0">
                <a:solidFill>
                  <a:srgbClr val="111111"/>
                </a:solidFill>
                <a:latin typeface="+mj-lt"/>
              </a:rPr>
              <a:t>eople are likely to take more risks when they are happy and less likely to take risks when they are frightened.</a:t>
            </a:r>
            <a:endParaRPr lang="en-GB" altLang="en-US" sz="2400" dirty="0">
              <a:latin typeface="+mj-lt"/>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1</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Investment decisions </a:t>
            </a:r>
          </a:p>
          <a:p>
            <a:r>
              <a:rPr lang="en-GB" sz="2400" dirty="0">
                <a:latin typeface="__fkGroteskNeue_598ab8"/>
              </a:rPr>
              <a:t>Investors may rely on past performance, advice from friends or family, or be swayed by emotions like fear of loss or overconfidence, rather than making decisions based on a rational analysis of risks and potential rewards</a:t>
            </a:r>
            <a:r>
              <a:rPr lang="en-GB" sz="2400" dirty="0">
                <a:latin typeface="var(--font-berkeley-mono)"/>
              </a:rPr>
              <a:t>.</a:t>
            </a:r>
          </a:p>
          <a:p>
            <a:r>
              <a:rPr lang="en-GB" sz="2400" dirty="0">
                <a:latin typeface="__fkGroteskNeue_598ab8"/>
              </a:rPr>
              <a:t>This exemplifies how cognitive biases and imperfect information can lead to bounded rationality in financial decision-making.</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8721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 Example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Supply Chain Management</a:t>
            </a:r>
          </a:p>
          <a:p>
            <a:r>
              <a:rPr lang="en-GB" sz="2400" dirty="0">
                <a:latin typeface="__fkGroteskNeue_598ab8"/>
              </a:rPr>
              <a:t>Companies often make decisions for their supply chains where cost is just one of many factors influencing the process</a:t>
            </a:r>
            <a:r>
              <a:rPr lang="en-GB" sz="2400" dirty="0">
                <a:latin typeface="var(--font-berkeley-mono)"/>
              </a:rPr>
              <a:t>.</a:t>
            </a:r>
          </a:p>
          <a:p>
            <a:r>
              <a:rPr lang="en-GB" sz="2400" dirty="0">
                <a:latin typeface="__fkGroteskNeue_598ab8"/>
              </a:rPr>
              <a:t>Decision-makers must balance financial considerations with other priorities like sustainability and reputation. This demonstrates how bounded rationality applies to organisational decision-making, where multiple competing objectives and limited information make it difficult to achieve perfect economic rationality.</a:t>
            </a: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900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(1)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a:latin typeface="Arial" panose="020B0604020202020204" pitchFamily="34" charset="0"/>
                <a:cs typeface="Arial" panose="020B0604020202020204" pitchFamily="34" charset="0"/>
              </a:rPr>
              <a:t>Klein (2004) suggests that 90% of critical decisions are made using our intuition. </a:t>
            </a:r>
          </a:p>
          <a:p>
            <a:r>
              <a:rPr lang="en-GB" altLang="en-US" sz="240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79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(2)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Potential problems could include:</a:t>
            </a:r>
          </a:p>
          <a:p>
            <a:pPr lvl="1"/>
            <a:r>
              <a:rPr lang="en-GB" altLang="en-US" sz="2000" dirty="0">
                <a:latin typeface="Arial" panose="020B0604020202020204" pitchFamily="34" charset="0"/>
                <a:cs typeface="Arial" panose="020B0604020202020204" pitchFamily="34" charset="0"/>
              </a:rPr>
              <a:t>Flawed information.</a:t>
            </a:r>
          </a:p>
          <a:p>
            <a:pPr lvl="1"/>
            <a:r>
              <a:rPr lang="en-GB" altLang="en-US" sz="2000" dirty="0">
                <a:latin typeface="Arial" panose="020B0604020202020204" pitchFamily="34" charset="0"/>
                <a:cs typeface="Arial" panose="020B0604020202020204" pitchFamily="34" charset="0"/>
              </a:rPr>
              <a:t>Short term emotional bias.</a:t>
            </a:r>
          </a:p>
          <a:p>
            <a:pPr lvl="1"/>
            <a:r>
              <a:rPr lang="en-GB" altLang="en-US" sz="2000" dirty="0">
                <a:latin typeface="Arial" panose="020B0604020202020204" pitchFamily="34" charset="0"/>
                <a:cs typeface="Arial" panose="020B0604020202020204" pitchFamily="34" charset="0"/>
              </a:rPr>
              <a:t>Insufficient consideration of alternatives.</a:t>
            </a:r>
          </a:p>
          <a:p>
            <a:pPr lvl="1"/>
            <a:r>
              <a:rPr lang="en-GB" altLang="en-US" sz="2000" dirty="0">
                <a:latin typeface="Arial" panose="020B0604020202020204" pitchFamily="34" charset="0"/>
                <a:cs typeface="Arial" panose="020B0604020202020204" pitchFamily="34" charset="0"/>
              </a:rPr>
              <a:t>Prejudices.</a:t>
            </a:r>
          </a:p>
          <a:p>
            <a:pPr lvl="1"/>
            <a:r>
              <a:rPr lang="en-GB" altLang="en-US" sz="2000" dirty="0">
                <a:latin typeface="Arial" panose="020B0604020202020204" pitchFamily="34" charset="0"/>
                <a:cs typeface="Arial" panose="020B0604020202020204" pitchFamily="34" charset="0"/>
              </a:rPr>
              <a:t>Lack of openness.</a:t>
            </a:r>
          </a:p>
          <a:p>
            <a:pPr lvl="1"/>
            <a:r>
              <a:rPr lang="en-GB" altLang="en-US" sz="2000" dirty="0">
                <a:latin typeface="Arial" panose="020B0604020202020204" pitchFamily="34" charset="0"/>
                <a:cs typeface="Arial" panose="020B0604020202020204" pitchFamily="34" charset="0"/>
              </a:rPr>
              <a:t>Inappropriate application.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2231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Intuitive decision making -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Steve Jobs, co-founder and former CEO of Apple, and the development of the iPod and iTunes in the early 2000s.</a:t>
            </a:r>
          </a:p>
          <a:p>
            <a:r>
              <a:rPr lang="en-GB" altLang="en-US" sz="2400" dirty="0">
                <a:latin typeface="Arial" panose="020B0604020202020204" pitchFamily="34" charset="0"/>
                <a:cs typeface="Arial" panose="020B0604020202020204" pitchFamily="34" charset="0"/>
              </a:rPr>
              <a:t>His intuitive approach included:</a:t>
            </a:r>
          </a:p>
          <a:p>
            <a:pPr lvl="1"/>
            <a:r>
              <a:rPr lang="en-GB" altLang="en-US" sz="2000" dirty="0">
                <a:latin typeface="Arial" panose="020B0604020202020204" pitchFamily="34" charset="0"/>
                <a:cs typeface="Arial" panose="020B0604020202020204" pitchFamily="34" charset="0"/>
              </a:rPr>
              <a:t>Pattern recognition</a:t>
            </a:r>
          </a:p>
          <a:p>
            <a:pPr lvl="1"/>
            <a:r>
              <a:rPr lang="en-GB" altLang="en-US" sz="2000" dirty="0">
                <a:latin typeface="Arial" panose="020B0604020202020204" pitchFamily="34" charset="0"/>
                <a:cs typeface="Arial" panose="020B0604020202020204" pitchFamily="34" charset="0"/>
              </a:rPr>
              <a:t>Quick judgement</a:t>
            </a:r>
          </a:p>
          <a:p>
            <a:pPr lvl="1"/>
            <a:r>
              <a:rPr lang="en-GB" altLang="en-US" sz="2000" dirty="0">
                <a:latin typeface="Arial" panose="020B0604020202020204" pitchFamily="34" charset="0"/>
                <a:cs typeface="Arial" panose="020B0604020202020204" pitchFamily="34" charset="0"/>
              </a:rPr>
              <a:t>Gut feeling</a:t>
            </a:r>
          </a:p>
          <a:p>
            <a:pPr lvl="1"/>
            <a:r>
              <a:rPr lang="en-GB" altLang="en-US" sz="2000" dirty="0">
                <a:latin typeface="Arial" panose="020B0604020202020204" pitchFamily="34" charset="0"/>
                <a:cs typeface="Arial" panose="020B0604020202020204" pitchFamily="34" charset="0"/>
              </a:rPr>
              <a:t>Experience-driven</a:t>
            </a:r>
          </a:p>
          <a:p>
            <a:pPr lvl="1"/>
            <a:r>
              <a:rPr lang="en-GB" altLang="en-US" sz="2000" dirty="0">
                <a:latin typeface="Arial" panose="020B0604020202020204" pitchFamily="34" charset="0"/>
                <a:cs typeface="Arial" panose="020B0604020202020204" pitchFamily="34" charset="0"/>
              </a:rPr>
              <a:t>Big picture thinking</a:t>
            </a:r>
            <a:endParaRPr lang="en-GB" altLang="en-US" sz="16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834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Activity</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5262979"/>
          </a:xfrm>
          <a:prstGeom prst="rect">
            <a:avLst/>
          </a:prstGeom>
          <a:noFill/>
        </p:spPr>
        <p:txBody>
          <a:bodyPr wrap="square">
            <a:spAutoFit/>
          </a:bodyPr>
          <a:lstStyle/>
          <a:p>
            <a:pPr marL="0" indent="0">
              <a:buNone/>
            </a:pPr>
            <a:r>
              <a:rPr lang="en-GB" altLang="en-US" sz="2400" dirty="0">
                <a:latin typeface="Arial" panose="020B0604020202020204" pitchFamily="34" charset="0"/>
                <a:cs typeface="Arial" panose="020B0604020202020204" pitchFamily="34" charset="0"/>
              </a:rPr>
              <a:t>In groups, discuss the models covered. Which of the three models discussed would be the most appropriate when making strategic business decisions. </a:t>
            </a:r>
          </a:p>
          <a:p>
            <a:pPr marL="0" indent="0">
              <a:buNone/>
            </a:pPr>
            <a:endParaRPr lang="en-GB" alt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Rational Decision Making</a:t>
            </a: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Bounded Rationality Model.</a:t>
            </a:r>
          </a:p>
          <a:p>
            <a:pPr marL="342900" indent="-34290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Intuitive Decision Making. </a:t>
            </a: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What are the advantages and disadvantages of your chosen model? </a:t>
            </a: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371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8" name="Picture 4" descr="Multi-Criteria Decision Making ...">
            <a:extLst>
              <a:ext uri="{FF2B5EF4-FFF2-40B4-BE49-F238E27FC236}">
                <a16:creationId xmlns:a16="http://schemas.microsoft.com/office/drawing/2014/main" id="{FCB1359B-BCA6-5554-1AF5-A52D12CCD4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9650" y="3429000"/>
            <a:ext cx="2886075" cy="1581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60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Cognitive bias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4278094"/>
          </a:xfrm>
          <a:prstGeom prst="rect">
            <a:avLst/>
          </a:prstGeom>
          <a:noFill/>
        </p:spPr>
        <p:txBody>
          <a:bodyPr wrap="square">
            <a:spAutoFit/>
          </a:bodyPr>
          <a:lstStyle/>
          <a:p>
            <a:pPr marL="0" indent="0">
              <a:buNone/>
            </a:pPr>
            <a:r>
              <a:rPr lang="en-GB" altLang="en-US" sz="2000" b="1" dirty="0">
                <a:latin typeface="Arial" panose="020B0604020202020204" pitchFamily="34" charset="0"/>
                <a:cs typeface="Arial" panose="020B0604020202020204" pitchFamily="34" charset="0"/>
              </a:rPr>
              <a:t>Confirmation bias </a:t>
            </a:r>
            <a:r>
              <a:rPr lang="en-GB" altLang="en-US" sz="2000" dirty="0">
                <a:latin typeface="Arial" panose="020B0604020202020204" pitchFamily="34" charset="0"/>
                <a:cs typeface="Arial" panose="020B0604020202020204" pitchFamily="34" charset="0"/>
              </a:rPr>
              <a:t>– the tendency to look for information that supports, rather than rejects, one’s preconceptions, typically by interpreting evidence to confirm existing beliefs while rejecting or ignoring any conflicting data (</a:t>
            </a:r>
            <a:r>
              <a:rPr lang="en-GB" altLang="en-US" sz="2000" dirty="0" err="1">
                <a:latin typeface="Arial" panose="020B0604020202020204" pitchFamily="34" charset="0"/>
                <a:cs typeface="Arial" panose="020B0604020202020204" pitchFamily="34" charset="0"/>
              </a:rPr>
              <a:t>Simkus</a:t>
            </a:r>
            <a:r>
              <a:rPr lang="en-GB" altLang="en-US" sz="2000" dirty="0">
                <a:latin typeface="Arial" panose="020B0604020202020204" pitchFamily="34" charset="0"/>
                <a:cs typeface="Arial" panose="020B0604020202020204" pitchFamily="34" charset="0"/>
              </a:rPr>
              <a:t>, 2023).</a:t>
            </a:r>
          </a:p>
          <a:p>
            <a:pPr marL="0" indent="0">
              <a:buNone/>
            </a:pPr>
            <a:endParaRPr lang="en-GB" altLang="en-US" sz="2000" dirty="0">
              <a:latin typeface="+mj-lt"/>
              <a:cs typeface="Arial" panose="020B0604020202020204" pitchFamily="34" charset="0"/>
            </a:endParaRPr>
          </a:p>
          <a:p>
            <a:pPr marL="0" indent="0">
              <a:buNone/>
            </a:pPr>
            <a:r>
              <a:rPr lang="en-GB" altLang="en-US" sz="2000" b="1" dirty="0">
                <a:latin typeface="Arial" panose="020B0604020202020204" pitchFamily="34" charset="0"/>
                <a:cs typeface="Arial" panose="020B0604020202020204" pitchFamily="34" charset="0"/>
              </a:rPr>
              <a:t>Anchoring bias </a:t>
            </a:r>
            <a:r>
              <a:rPr lang="en-GB" altLang="en-US" sz="200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causes people to rely too heavily on the first piece of information they receive (the "anchor") when making decisions or estimates. Once an anchor is set, subsequent judgments and decisions are made by adjusting away from that initial reference point, often insufficiently.</a:t>
            </a:r>
            <a:endParaRPr lang="en-GB" alt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28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Multi-Criteria Decision-Making (MCDM)</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2861DEF-5A5A-3EE3-28E8-E1D546CFA9BD}"/>
              </a:ext>
            </a:extLst>
          </p:cNvPr>
          <p:cNvSpPr txBox="1"/>
          <p:nvPr/>
        </p:nvSpPr>
        <p:spPr>
          <a:xfrm>
            <a:off x="1319062" y="1489879"/>
            <a:ext cx="6400801" cy="3970318"/>
          </a:xfrm>
          <a:prstGeom prst="rect">
            <a:avLst/>
          </a:prstGeom>
          <a:noFill/>
        </p:spPr>
        <p:txBody>
          <a:bodyPr wrap="square">
            <a:spAutoFit/>
          </a:bodyPr>
          <a:lstStyle/>
          <a:p>
            <a:pPr algn="ctr"/>
            <a:r>
              <a:rPr lang="en-US">
                <a:latin typeface="Segoe UI"/>
                <a:cs typeface="Segoe UI"/>
              </a:rPr>
              <a:t>"MCDM represents a collection of techniques with the overall goal to determine a preference ordering among alternative decision options, whose performance is scored against multiple criteria" (Steele, 2009).</a:t>
            </a:r>
            <a:endParaRPr lang="en-US"/>
          </a:p>
          <a:p>
            <a:pPr algn="ctr"/>
            <a:endParaRPr lang="en-US">
              <a:cs typeface="Calibri"/>
            </a:endParaRPr>
          </a:p>
          <a:p>
            <a:pPr algn="ctr"/>
            <a:r>
              <a:rPr lang="en-US">
                <a:latin typeface="Segoe UI"/>
                <a:cs typeface="Segoe UI"/>
              </a:rPr>
              <a:t>"The MCDM process can support decision-making by helping to structure the problem and providing all involved actors with a common language for discussing and learning about the problem” (Köhler et al., 2019). </a:t>
            </a:r>
          </a:p>
          <a:p>
            <a:pPr algn="ctr"/>
            <a:endParaRPr lang="en-US">
              <a:cs typeface="Calibri"/>
            </a:endParaRPr>
          </a:p>
          <a:p>
            <a:pPr algn="ctr"/>
            <a:r>
              <a:rPr lang="en-US">
                <a:latin typeface="Segoe UI"/>
                <a:cs typeface="Segoe UI"/>
              </a:rPr>
              <a:t>"MCDM is a technique that combines alternatives performance across numerous, contradicting, qualitative and/or quantitative criteria and results in a solution" (</a:t>
            </a:r>
            <a:r>
              <a:rPr lang="en-US" err="1">
                <a:latin typeface="Segoe UI"/>
                <a:cs typeface="Segoe UI"/>
              </a:rPr>
              <a:t>Seydel</a:t>
            </a:r>
            <a:r>
              <a:rPr lang="en-US">
                <a:latin typeface="Segoe UI"/>
                <a:cs typeface="Segoe UI"/>
              </a:rPr>
              <a:t>, 2006).</a:t>
            </a:r>
          </a:p>
        </p:txBody>
      </p:sp>
    </p:spTree>
    <p:extLst>
      <p:ext uri="{BB962C8B-B14F-4D97-AF65-F5344CB8AC3E}">
        <p14:creationId xmlns:p14="http://schemas.microsoft.com/office/powerpoint/2010/main" val="3755249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How to create a weighted decision matrix</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a:latin typeface="Arial" panose="020B0604020202020204" pitchFamily="34" charset="0"/>
                <a:cs typeface="Arial" panose="020B0604020202020204" pitchFamily="34" charset="0"/>
              </a:rPr>
              <a:t>List the options.</a:t>
            </a:r>
          </a:p>
          <a:p>
            <a:r>
              <a:rPr lang="en-GB" altLang="en-US" sz="2400">
                <a:latin typeface="Arial" panose="020B0604020202020204" pitchFamily="34" charset="0"/>
                <a:cs typeface="Arial" panose="020B0604020202020204" pitchFamily="34" charset="0"/>
              </a:rPr>
              <a:t>Establish the criteria.</a:t>
            </a:r>
          </a:p>
          <a:p>
            <a:r>
              <a:rPr lang="en-GB" altLang="en-US" sz="2400">
                <a:latin typeface="Arial" panose="020B0604020202020204" pitchFamily="34" charset="0"/>
                <a:cs typeface="Arial" panose="020B0604020202020204" pitchFamily="34" charset="0"/>
              </a:rPr>
              <a:t>Create the matrix (fill the top row with options. List criteria in the columns).</a:t>
            </a:r>
          </a:p>
          <a:p>
            <a:r>
              <a:rPr lang="en-GB" altLang="en-US" sz="2400">
                <a:latin typeface="Arial" panose="020B0604020202020204" pitchFamily="34" charset="0"/>
                <a:cs typeface="Arial" panose="020B0604020202020204" pitchFamily="34" charset="0"/>
              </a:rPr>
              <a:t>Assign weights to each criterion (1-5 scale with 5 being most important).</a:t>
            </a:r>
          </a:p>
          <a:p>
            <a:r>
              <a:rPr lang="en-GB" altLang="en-US" sz="2400">
                <a:latin typeface="Arial" panose="020B0604020202020204" pitchFamily="34" charset="0"/>
                <a:cs typeface="Arial" panose="020B0604020202020204" pitchFamily="34" charset="0"/>
              </a:rPr>
              <a:t>Evaluate each option against the criteria using a scale.</a:t>
            </a:r>
          </a:p>
          <a:p>
            <a:r>
              <a:rPr lang="en-GB" altLang="en-US" sz="2400">
                <a:latin typeface="Arial" panose="020B0604020202020204" pitchFamily="34" charset="0"/>
                <a:cs typeface="Arial" panose="020B0604020202020204" pitchFamily="34" charset="0"/>
              </a:rPr>
              <a:t>Calculate total score by multiplying the criterion weight but it’s rating and adding the results. </a:t>
            </a:r>
          </a:p>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18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matrix</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0D77C76-2E3D-2C04-F372-30C94919A1B0}"/>
              </a:ext>
            </a:extLst>
          </p:cNvPr>
          <p:cNvPicPr>
            <a:picLocks noChangeAspect="1"/>
          </p:cNvPicPr>
          <p:nvPr/>
        </p:nvPicPr>
        <p:blipFill>
          <a:blip r:embed="rId3"/>
          <a:stretch>
            <a:fillRect/>
          </a:stretch>
        </p:blipFill>
        <p:spPr>
          <a:xfrm>
            <a:off x="1190625" y="1676400"/>
            <a:ext cx="6762750" cy="3505200"/>
          </a:xfrm>
          <a:prstGeom prst="rect">
            <a:avLst/>
          </a:prstGeom>
        </p:spPr>
      </p:pic>
    </p:spTree>
    <p:extLst>
      <p:ext uri="{BB962C8B-B14F-4D97-AF65-F5344CB8AC3E}">
        <p14:creationId xmlns:p14="http://schemas.microsoft.com/office/powerpoint/2010/main" val="2239282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matrix</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0081F63F-545A-10A7-DCA8-6FBCA7B5B031}"/>
              </a:ext>
            </a:extLst>
          </p:cNvPr>
          <p:cNvPicPr>
            <a:picLocks noChangeAspect="1"/>
          </p:cNvPicPr>
          <p:nvPr/>
        </p:nvPicPr>
        <p:blipFill>
          <a:blip r:embed="rId3"/>
          <a:stretch>
            <a:fillRect/>
          </a:stretch>
        </p:blipFill>
        <p:spPr>
          <a:xfrm>
            <a:off x="990600" y="1714500"/>
            <a:ext cx="7162800" cy="3429000"/>
          </a:xfrm>
          <a:prstGeom prst="rect">
            <a:avLst/>
          </a:prstGeom>
        </p:spPr>
      </p:pic>
    </p:spTree>
    <p:extLst>
      <p:ext uri="{BB962C8B-B14F-4D97-AF65-F5344CB8AC3E}">
        <p14:creationId xmlns:p14="http://schemas.microsoft.com/office/powerpoint/2010/main" val="10969398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matrix</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956477A-B9A9-C467-BCEA-0B3C8A5DE1E0}"/>
              </a:ext>
            </a:extLst>
          </p:cNvPr>
          <p:cNvPicPr>
            <a:picLocks noChangeAspect="1"/>
          </p:cNvPicPr>
          <p:nvPr/>
        </p:nvPicPr>
        <p:blipFill>
          <a:blip r:embed="rId3"/>
          <a:stretch>
            <a:fillRect/>
          </a:stretch>
        </p:blipFill>
        <p:spPr>
          <a:xfrm>
            <a:off x="1066800" y="1733550"/>
            <a:ext cx="7010400" cy="3390900"/>
          </a:xfrm>
          <a:prstGeom prst="rect">
            <a:avLst/>
          </a:prstGeom>
        </p:spPr>
      </p:pic>
    </p:spTree>
    <p:extLst>
      <p:ext uri="{BB962C8B-B14F-4D97-AF65-F5344CB8AC3E}">
        <p14:creationId xmlns:p14="http://schemas.microsoft.com/office/powerpoint/2010/main" val="4292851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Decision making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DBF364D-CA0A-5299-A24F-117720E3F3C0}"/>
              </a:ext>
            </a:extLst>
          </p:cNvPr>
          <p:cNvSpPr txBox="1"/>
          <p:nvPr/>
        </p:nvSpPr>
        <p:spPr>
          <a:xfrm>
            <a:off x="1119116" y="1142682"/>
            <a:ext cx="7058752" cy="2677656"/>
          </a:xfrm>
          <a:prstGeom prst="rect">
            <a:avLst/>
          </a:prstGeom>
          <a:noFill/>
        </p:spPr>
        <p:txBody>
          <a:bodyPr wrap="square">
            <a:spAutoFit/>
          </a:bodyPr>
          <a:lstStyle/>
          <a:p>
            <a:endParaRPr lang="en-GB" sz="2400" kern="100" dirty="0">
              <a:solidFill>
                <a:srgbClr val="111111"/>
              </a:solidFill>
              <a:latin typeface="Arial" panose="020B0604020202020204" pitchFamily="34" charset="0"/>
              <a:ea typeface="DengXian" panose="02010600030101010101" pitchFamily="2" charset="-122"/>
              <a:cs typeface="Arial" panose="020B0604020202020204" pitchFamily="34" charset="0"/>
            </a:endParaRPr>
          </a:p>
          <a:p>
            <a:r>
              <a:rPr lang="en-GB" sz="2400" kern="100" dirty="0">
                <a:solidFill>
                  <a:srgbClr val="111111"/>
                </a:solidFill>
                <a:latin typeface="Arial" panose="020B0604020202020204" pitchFamily="34" charset="0"/>
                <a:ea typeface="DengXian" panose="02010600030101010101" pitchFamily="2" charset="-122"/>
                <a:cs typeface="Arial" panose="020B0604020202020204" pitchFamily="34" charset="0"/>
              </a:rPr>
              <a:t>C</a:t>
            </a:r>
            <a:r>
              <a:rPr lang="en-GB" sz="2400" kern="100" dirty="0">
                <a:solidFill>
                  <a:srgbClr val="111111"/>
                </a:solidFill>
                <a:effectLst/>
                <a:latin typeface="Arial" panose="020B0604020202020204" pitchFamily="34" charset="0"/>
                <a:ea typeface="DengXian" panose="02010600030101010101" pitchFamily="2" charset="-122"/>
                <a:cs typeface="Arial" panose="020B0604020202020204" pitchFamily="34" charset="0"/>
              </a:rPr>
              <a:t>an be used as an effective recruitment tool. </a:t>
            </a:r>
          </a:p>
          <a:p>
            <a:endParaRPr lang="en-GB" sz="2400" kern="100" dirty="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r>
              <a:rPr lang="en-GB" sz="2400" kern="100" dirty="0">
                <a:solidFill>
                  <a:srgbClr val="111111"/>
                </a:solidFill>
                <a:latin typeface="Arial" panose="020B0604020202020204" pitchFamily="34" charset="0"/>
                <a:ea typeface="DengXian" panose="02010600030101010101" pitchFamily="2" charset="-122"/>
                <a:cs typeface="Arial" panose="020B0604020202020204" pitchFamily="34" charset="0"/>
              </a:rPr>
              <a:t>Review the example on the handout and create a matrix to decide on the successful candidate. </a:t>
            </a:r>
          </a:p>
          <a:p>
            <a:endParaRPr lang="en-GB" sz="2400" kern="100" dirty="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endParaRPr lang="en-GB" sz="2400" kern="100" dirty="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p:txBody>
      </p:sp>
      <p:graphicFrame>
        <p:nvGraphicFramePr>
          <p:cNvPr id="3" name="Table 2">
            <a:extLst>
              <a:ext uri="{FF2B5EF4-FFF2-40B4-BE49-F238E27FC236}">
                <a16:creationId xmlns:a16="http://schemas.microsoft.com/office/drawing/2014/main" id="{C57FE4E9-1460-8026-5615-A383D0859D58}"/>
              </a:ext>
            </a:extLst>
          </p:cNvPr>
          <p:cNvGraphicFramePr>
            <a:graphicFrameLocks noGrp="1"/>
          </p:cNvGraphicFramePr>
          <p:nvPr>
            <p:extLst>
              <p:ext uri="{D42A27DB-BD31-4B8C-83A1-F6EECF244321}">
                <p14:modId xmlns:p14="http://schemas.microsoft.com/office/powerpoint/2010/main" val="4129138483"/>
              </p:ext>
            </p:extLst>
          </p:nvPr>
        </p:nvGraphicFramePr>
        <p:xfrm>
          <a:off x="579474" y="3543082"/>
          <a:ext cx="8229601" cy="1280931"/>
        </p:xfrm>
        <a:graphic>
          <a:graphicData uri="http://schemas.openxmlformats.org/drawingml/2006/table">
            <a:tbl>
              <a:tblPr>
                <a:tableStyleId>{5C22544A-7EE6-4342-B048-85BDC9FD1C3A}</a:tableStyleId>
              </a:tblPr>
              <a:tblGrid>
                <a:gridCol w="2284737">
                  <a:extLst>
                    <a:ext uri="{9D8B030D-6E8A-4147-A177-3AD203B41FA5}">
                      <a16:colId xmlns:a16="http://schemas.microsoft.com/office/drawing/2014/main" val="3160835991"/>
                    </a:ext>
                  </a:extLst>
                </a:gridCol>
                <a:gridCol w="1079851">
                  <a:extLst>
                    <a:ext uri="{9D8B030D-6E8A-4147-A177-3AD203B41FA5}">
                      <a16:colId xmlns:a16="http://schemas.microsoft.com/office/drawing/2014/main" val="2271995568"/>
                    </a:ext>
                  </a:extLst>
                </a:gridCol>
                <a:gridCol w="579709">
                  <a:extLst>
                    <a:ext uri="{9D8B030D-6E8A-4147-A177-3AD203B41FA5}">
                      <a16:colId xmlns:a16="http://schemas.microsoft.com/office/drawing/2014/main" val="3298593913"/>
                    </a:ext>
                  </a:extLst>
                </a:gridCol>
                <a:gridCol w="943449">
                  <a:extLst>
                    <a:ext uri="{9D8B030D-6E8A-4147-A177-3AD203B41FA5}">
                      <a16:colId xmlns:a16="http://schemas.microsoft.com/office/drawing/2014/main" val="271833180"/>
                    </a:ext>
                  </a:extLst>
                </a:gridCol>
                <a:gridCol w="704745">
                  <a:extLst>
                    <a:ext uri="{9D8B030D-6E8A-4147-A177-3AD203B41FA5}">
                      <a16:colId xmlns:a16="http://schemas.microsoft.com/office/drawing/2014/main" val="660423489"/>
                    </a:ext>
                  </a:extLst>
                </a:gridCol>
                <a:gridCol w="943449">
                  <a:extLst>
                    <a:ext uri="{9D8B030D-6E8A-4147-A177-3AD203B41FA5}">
                      <a16:colId xmlns:a16="http://schemas.microsoft.com/office/drawing/2014/main" val="3762318188"/>
                    </a:ext>
                  </a:extLst>
                </a:gridCol>
                <a:gridCol w="750212">
                  <a:extLst>
                    <a:ext uri="{9D8B030D-6E8A-4147-A177-3AD203B41FA5}">
                      <a16:colId xmlns:a16="http://schemas.microsoft.com/office/drawing/2014/main" val="1420499405"/>
                    </a:ext>
                  </a:extLst>
                </a:gridCol>
                <a:gridCol w="943449">
                  <a:extLst>
                    <a:ext uri="{9D8B030D-6E8A-4147-A177-3AD203B41FA5}">
                      <a16:colId xmlns:a16="http://schemas.microsoft.com/office/drawing/2014/main" val="2564318856"/>
                    </a:ext>
                  </a:extLst>
                </a:gridCol>
              </a:tblGrid>
              <a:tr h="161978">
                <a:tc>
                  <a:txBody>
                    <a:bodyPr/>
                    <a:lstStyle/>
                    <a:p>
                      <a:pPr algn="l" fontAlgn="b"/>
                      <a:r>
                        <a:rPr lang="en-GB" sz="1000" u="none" strike="noStrike">
                          <a:effectLst/>
                        </a:rPr>
                        <a:t>Decision making matrix - template</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Weighting (1-4)</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Options</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endParaRPr lang="en-GB" sz="1000" b="0" i="0" u="none" strike="noStrike">
                        <a:solidFill>
                          <a:srgbClr val="000000"/>
                        </a:solidFill>
                        <a:effectLst/>
                        <a:latin typeface="Aptos Narrow" panose="020B0004020202020204" pitchFamily="34" charset="0"/>
                      </a:endParaRPr>
                    </a:p>
                  </a:txBody>
                  <a:tcPr marL="4263" marR="4263" marT="4263" marB="0" anchor="b"/>
                </a:tc>
                <a:extLst>
                  <a:ext uri="{0D108BD9-81ED-4DB2-BD59-A6C34878D82A}">
                    <a16:rowId xmlns:a16="http://schemas.microsoft.com/office/drawing/2014/main" val="390711353"/>
                  </a:ext>
                </a:extLst>
              </a:tr>
              <a:tr h="161978">
                <a:tc>
                  <a:txBody>
                    <a:bodyPr/>
                    <a:lstStyle/>
                    <a:p>
                      <a:pPr algn="l" fontAlgn="b"/>
                      <a:r>
                        <a:rPr lang="en-GB" sz="1000" u="none" strike="noStrike">
                          <a:effectLst/>
                        </a:rPr>
                        <a:t>Criteria</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r" fontAlgn="b"/>
                      <a:r>
                        <a:rPr lang="en-GB" sz="1000" u="none" strike="noStrike">
                          <a:effectLst/>
                        </a:rPr>
                        <a:t>1</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Score X weighting</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r" fontAlgn="b"/>
                      <a:r>
                        <a:rPr lang="en-GB" sz="1000" u="none" strike="noStrike">
                          <a:effectLst/>
                        </a:rPr>
                        <a:t>2</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Score X weighting</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r" fontAlgn="b"/>
                      <a:r>
                        <a:rPr lang="en-GB" sz="1000" u="none" strike="noStrike">
                          <a:effectLst/>
                        </a:rPr>
                        <a:t>3</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Score X weighting</a:t>
                      </a:r>
                      <a:endParaRPr lang="en-GB" sz="1000" b="1" i="0" u="none" strike="noStrike">
                        <a:solidFill>
                          <a:srgbClr val="000000"/>
                        </a:solidFill>
                        <a:effectLst/>
                        <a:latin typeface="Aptos Narrow" panose="020B0004020202020204" pitchFamily="34" charset="0"/>
                      </a:endParaRPr>
                    </a:p>
                  </a:txBody>
                  <a:tcPr marL="4263" marR="4263" marT="4263" marB="0" anchor="b"/>
                </a:tc>
                <a:extLst>
                  <a:ext uri="{0D108BD9-81ED-4DB2-BD59-A6C34878D82A}">
                    <a16:rowId xmlns:a16="http://schemas.microsoft.com/office/drawing/2014/main" val="260793889"/>
                  </a:ext>
                </a:extLst>
              </a:tr>
              <a:tr h="161978">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extLst>
                  <a:ext uri="{0D108BD9-81ED-4DB2-BD59-A6C34878D82A}">
                    <a16:rowId xmlns:a16="http://schemas.microsoft.com/office/drawing/2014/main" val="1664138734"/>
                  </a:ext>
                </a:extLst>
              </a:tr>
              <a:tr h="161978">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extLst>
                  <a:ext uri="{0D108BD9-81ED-4DB2-BD59-A6C34878D82A}">
                    <a16:rowId xmlns:a16="http://schemas.microsoft.com/office/drawing/2014/main" val="1593045914"/>
                  </a:ext>
                </a:extLst>
              </a:tr>
              <a:tr h="161978">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extLst>
                  <a:ext uri="{0D108BD9-81ED-4DB2-BD59-A6C34878D82A}">
                    <a16:rowId xmlns:a16="http://schemas.microsoft.com/office/drawing/2014/main" val="2370022695"/>
                  </a:ext>
                </a:extLst>
              </a:tr>
              <a:tr h="161978">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extLst>
                  <a:ext uri="{0D108BD9-81ED-4DB2-BD59-A6C34878D82A}">
                    <a16:rowId xmlns:a16="http://schemas.microsoft.com/office/drawing/2014/main" val="144627253"/>
                  </a:ext>
                </a:extLst>
              </a:tr>
              <a:tr h="161978">
                <a:tc>
                  <a:txBody>
                    <a:bodyPr/>
                    <a:lstStyle/>
                    <a:p>
                      <a:pPr algn="l" fontAlgn="b"/>
                      <a:r>
                        <a:rPr lang="en-GB" sz="1000" u="none" strike="noStrike">
                          <a:effectLst/>
                        </a:rPr>
                        <a:t>Total</a:t>
                      </a:r>
                      <a:endParaRPr lang="en-GB" sz="1000" b="1"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tc>
                  <a:txBody>
                    <a:bodyPr/>
                    <a:lstStyle/>
                    <a:p>
                      <a:pPr algn="l" fontAlgn="b"/>
                      <a:r>
                        <a:rPr lang="en-GB" sz="1000" u="none" strike="noStrike">
                          <a:effectLst/>
                        </a:rPr>
                        <a:t> </a:t>
                      </a:r>
                      <a:endParaRPr lang="en-GB" sz="1000" b="0" i="0" u="none" strike="noStrike">
                        <a:solidFill>
                          <a:srgbClr val="000000"/>
                        </a:solidFill>
                        <a:effectLst/>
                        <a:latin typeface="Aptos Narrow" panose="020B0004020202020204" pitchFamily="34" charset="0"/>
                      </a:endParaRPr>
                    </a:p>
                  </a:txBody>
                  <a:tcPr marL="4263" marR="4263" marT="4263" marB="0" anchor="b"/>
                </a:tc>
                <a:extLst>
                  <a:ext uri="{0D108BD9-81ED-4DB2-BD59-A6C34878D82A}">
                    <a16:rowId xmlns:a16="http://schemas.microsoft.com/office/drawing/2014/main" val="3121416251"/>
                  </a:ext>
                </a:extLst>
              </a:tr>
            </a:tbl>
          </a:graphicData>
        </a:graphic>
      </p:graphicFrame>
    </p:spTree>
    <p:extLst>
      <p:ext uri="{BB962C8B-B14F-4D97-AF65-F5344CB8AC3E}">
        <p14:creationId xmlns:p14="http://schemas.microsoft.com/office/powerpoint/2010/main" val="30904825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Group decision making</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DBF364D-CA0A-5299-A24F-117720E3F3C0}"/>
              </a:ext>
            </a:extLst>
          </p:cNvPr>
          <p:cNvSpPr txBox="1"/>
          <p:nvPr/>
        </p:nvSpPr>
        <p:spPr>
          <a:xfrm>
            <a:off x="53340" y="1142682"/>
            <a:ext cx="8124528" cy="3019416"/>
          </a:xfrm>
          <a:prstGeom prst="rect">
            <a:avLst/>
          </a:prstGeom>
          <a:noFill/>
        </p:spPr>
        <p:txBody>
          <a:bodyPr wrap="square">
            <a:spAutoFit/>
          </a:bodyPr>
          <a:lstStyle/>
          <a:p>
            <a:pPr marL="342900" indent="-342900">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Consensus</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Striving for agreement among team members.</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Accountability</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Clarify who is accountable for the decision.</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a:p>
            <a:pPr marL="800100" lvl="1" indent="-342900">
              <a:lnSpc>
                <a:spcPct val="107000"/>
              </a:lnSpc>
              <a:spcAft>
                <a:spcPts val="800"/>
              </a:spcAft>
              <a:buSzPts val="1000"/>
              <a:buFont typeface="Arial" panose="020B0604020202020204" pitchFamily="34" charset="0"/>
              <a:buChar char="•"/>
              <a:tabLst>
                <a:tab pos="914400" algn="l"/>
              </a:tabLst>
            </a:pPr>
            <a:r>
              <a:rPr lang="en-GB" sz="2400" b="1"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Voting Mechanisms</a:t>
            </a:r>
            <a:r>
              <a:rPr lang="en-GB" sz="2400" kern="0">
                <a:solidFill>
                  <a:srgbClr val="111111"/>
                </a:solidFill>
                <a:effectLst/>
                <a:latin typeface="Arial" panose="020B0604020202020204" pitchFamily="34" charset="0"/>
                <a:ea typeface="Times New Roman" panose="02020603050405020304" pitchFamily="18" charset="0"/>
                <a:cs typeface="Arial" panose="020B0604020202020204" pitchFamily="34" charset="0"/>
              </a:rPr>
              <a:t>: Understand voting rules (simple majority, two-thirds, etc.).</a:t>
            </a:r>
            <a:endPar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endParaRPr>
          </a:p>
        </p:txBody>
      </p:sp>
      <p:pic>
        <p:nvPicPr>
          <p:cNvPr id="3074" name="Picture 2" descr="Effective Group Decision-Making ...">
            <a:extLst>
              <a:ext uri="{FF2B5EF4-FFF2-40B4-BE49-F238E27FC236}">
                <a16:creationId xmlns:a16="http://schemas.microsoft.com/office/drawing/2014/main" id="{6A5249EB-672F-076D-7957-E76A13222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713" y="411511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068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What to consider when implementing a resilient decision</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8D5C5E-D869-D2D1-22F6-B2D2E35CDBC2}"/>
              </a:ext>
            </a:extLst>
          </p:cNvPr>
          <p:cNvSpPr txBox="1"/>
          <p:nvPr/>
        </p:nvSpPr>
        <p:spPr>
          <a:xfrm>
            <a:off x="327306" y="1443841"/>
            <a:ext cx="8237220" cy="3970318"/>
          </a:xfrm>
          <a:prstGeom prst="rect">
            <a:avLst/>
          </a:prstGeom>
          <a:noFill/>
        </p:spPr>
        <p:txBody>
          <a:bodyPr wrap="square">
            <a:spAutoFit/>
          </a:bodyPr>
          <a:lstStyle/>
          <a:p>
            <a:pPr marL="285750" indent="-285750">
              <a:buFont typeface="Arial" panose="020B0604020202020204" pitchFamily="34" charset="0"/>
              <a:buChar char="•"/>
            </a:pPr>
            <a:r>
              <a:rPr lang="en-GB">
                <a:solidFill>
                  <a:srgbClr val="333333"/>
                </a:solidFill>
                <a:latin typeface="&amp;quot"/>
              </a:rPr>
              <a:t>What business relationships might be impacted?</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What actions or tasks are required to implement the chosen solution?</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Are there other decisions to be made to make the chosen solution a reality?</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Does the chosen alternative have an impact on, or cause a conflict with, previously made decisions? If so, what decisions need to be revisited?</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Who needs to know about the decision? Consider the stakeholders list.</a:t>
            </a:r>
          </a:p>
          <a:p>
            <a:pPr marL="285750" indent="-285750">
              <a:buFont typeface="Arial" panose="020B0604020202020204" pitchFamily="34" charset="0"/>
              <a:buChar char="•"/>
            </a:pPr>
            <a:endParaRPr lang="en-GB">
              <a:solidFill>
                <a:srgbClr val="333333"/>
              </a:solidFill>
              <a:latin typeface="&amp;quot"/>
            </a:endParaRPr>
          </a:p>
          <a:p>
            <a:pPr marL="285750" indent="-285750">
              <a:buFont typeface="Arial" panose="020B0604020202020204" pitchFamily="34" charset="0"/>
              <a:buChar char="•"/>
            </a:pPr>
            <a:r>
              <a:rPr lang="en-GB">
                <a:solidFill>
                  <a:srgbClr val="333333"/>
                </a:solidFill>
                <a:latin typeface="&amp;quot"/>
              </a:rPr>
              <a:t>What actions or tasks will be required to make the transition to the envisioned new solution when decision implementation is complete? How do you deal with moving from the current state to the new state?</a:t>
            </a:r>
            <a:endParaRPr lang="en-GB"/>
          </a:p>
        </p:txBody>
      </p:sp>
    </p:spTree>
    <p:extLst>
      <p:ext uri="{BB962C8B-B14F-4D97-AF65-F5344CB8AC3E}">
        <p14:creationId xmlns:p14="http://schemas.microsoft.com/office/powerpoint/2010/main" val="34168432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a:t>Components of Effective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525780" y="1615441"/>
            <a:ext cx="8442960" cy="4040786"/>
          </a:xfrm>
          <a:prstGeom prst="rect">
            <a:avLst/>
          </a:prstGeom>
          <a:noFill/>
        </p:spPr>
        <p:txBody>
          <a:bodyPr wrap="square">
            <a:spAutoFit/>
          </a:bodyPr>
          <a:lstStyle/>
          <a:p>
            <a:pPr lvl="0">
              <a:lnSpc>
                <a:spcPct val="107000"/>
              </a:lnSpc>
              <a:spcAft>
                <a:spcPts val="800"/>
              </a:spcAft>
              <a:buSzPts val="1000"/>
              <a:tabLst>
                <a:tab pos="457200" algn="l"/>
              </a:tabLst>
            </a:pP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Identify key elements when formulating recommendations:</a:t>
            </a:r>
            <a:endParaRPr lang="en-GB" sz="2400" kern="10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Research</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Conduct in-depth research to support your recommendations.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Data Analysis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Validate recommendations using relevant data and statistics.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Market Trends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Assess current market trends and competitor strategies.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Risk Assessment</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Consider potential risks and benefits.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70952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Presenting recommendations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2D5899-F465-8F5B-2409-EF0375111721}"/>
              </a:ext>
            </a:extLst>
          </p:cNvPr>
          <p:cNvSpPr txBox="1"/>
          <p:nvPr/>
        </p:nvSpPr>
        <p:spPr>
          <a:xfrm>
            <a:off x="982980" y="1516380"/>
            <a:ext cx="7094220" cy="4334969"/>
          </a:xfrm>
          <a:prstGeom prst="rect">
            <a:avLst/>
          </a:prstGeom>
          <a:noFill/>
        </p:spPr>
        <p:txBody>
          <a:bodyPr wrap="square">
            <a:spAutoFit/>
          </a:bodyPr>
          <a:lstStyle/>
          <a:p>
            <a:pPr lvl="0">
              <a:lnSpc>
                <a:spcPct val="107000"/>
              </a:lnSpc>
              <a:spcAft>
                <a:spcPts val="800"/>
              </a:spcAft>
              <a:buSzPts val="1000"/>
              <a:tabLst>
                <a:tab pos="457200" algn="l"/>
              </a:tabLst>
            </a:pP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Tips for presenting recommendations to stakeholders:</a:t>
            </a:r>
            <a:endParaRPr lang="en-GB" sz="2400" kern="100">
              <a:solidFill>
                <a:srgbClr val="111111"/>
              </a:solidFill>
              <a:effectLst/>
              <a:latin typeface="Calibri" panose="020F050202020403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Clarity</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Clearly articulate the recommendation.</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Justification</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Explain why the recommendation is beneficial.</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Alternatives</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Discuss alternative approaches.</a:t>
            </a:r>
            <a:endParaRPr lang="en-GB" sz="24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24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Implementation Plan</a:t>
            </a:r>
            <a:r>
              <a:rPr lang="en-GB" sz="24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Outline steps for execution</a:t>
            </a:r>
            <a:r>
              <a:rPr lang="en-GB" sz="12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p>
          <a:p>
            <a:pPr lvl="1">
              <a:lnSpc>
                <a:spcPct val="107000"/>
              </a:lnSpc>
              <a:spcAft>
                <a:spcPts val="800"/>
              </a:spcAft>
              <a:buSzPts val="1000"/>
              <a:tabLst>
                <a:tab pos="914400" algn="l"/>
              </a:tabLst>
            </a:pPr>
            <a:endParaRPr lang="en-GB" sz="11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861918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Implementation Plan- Example</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3A35F51-5686-1641-8422-A2C6CB3C55BD}"/>
              </a:ext>
            </a:extLst>
          </p:cNvPr>
          <p:cNvPicPr>
            <a:picLocks noChangeAspect="1"/>
          </p:cNvPicPr>
          <p:nvPr/>
        </p:nvPicPr>
        <p:blipFill>
          <a:blip r:embed="rId3"/>
          <a:stretch>
            <a:fillRect/>
          </a:stretch>
        </p:blipFill>
        <p:spPr>
          <a:xfrm>
            <a:off x="1283569" y="1325562"/>
            <a:ext cx="6576862" cy="4112820"/>
          </a:xfrm>
          <a:prstGeom prst="rect">
            <a:avLst/>
          </a:prstGeom>
        </p:spPr>
      </p:pic>
    </p:spTree>
    <p:extLst>
      <p:ext uri="{BB962C8B-B14F-4D97-AF65-F5344CB8AC3E}">
        <p14:creationId xmlns:p14="http://schemas.microsoft.com/office/powerpoint/2010/main" val="36523926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a:t>Problem of the week</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070A57-EF43-0C53-6AE8-AE4A2FB18648}"/>
              </a:ext>
            </a:extLst>
          </p:cNvPr>
          <p:cNvSpPr txBox="1"/>
          <p:nvPr/>
        </p:nvSpPr>
        <p:spPr>
          <a:xfrm>
            <a:off x="914401" y="1325562"/>
            <a:ext cx="8002384" cy="276999"/>
          </a:xfrm>
          <a:prstGeom prst="rect">
            <a:avLst/>
          </a:prstGeom>
          <a:noFill/>
        </p:spPr>
        <p:txBody>
          <a:bodyPr wrap="square">
            <a:spAutoFit/>
          </a:bodyPr>
          <a:lstStyle/>
          <a:p>
            <a:pPr algn="l">
              <a:buFont typeface="Arial" panose="020B0604020202020204" pitchFamily="34" charset="0"/>
              <a:buChar char="•"/>
            </a:pPr>
            <a:r>
              <a:rPr lang="en-GB" sz="1200" b="1" i="0">
                <a:solidFill>
                  <a:srgbClr val="111111"/>
                </a:solidFill>
                <a:effectLst/>
                <a:latin typeface="Arial" panose="020B0604020202020204" pitchFamily="34" charset="0"/>
                <a:cs typeface="Arial" panose="020B0604020202020204" pitchFamily="34" charset="0"/>
              </a:rPr>
              <a:t> </a:t>
            </a:r>
            <a:endParaRPr lang="en-GB" sz="1200" b="0" i="0">
              <a:solidFill>
                <a:srgbClr val="111111"/>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21F4065-4916-0666-C6C5-BD4FE3560B09}"/>
              </a:ext>
            </a:extLst>
          </p:cNvPr>
          <p:cNvSpPr txBox="1"/>
          <p:nvPr/>
        </p:nvSpPr>
        <p:spPr>
          <a:xfrm>
            <a:off x="792126" y="1325562"/>
            <a:ext cx="6454140" cy="3046988"/>
          </a:xfrm>
          <a:prstGeom prst="rect">
            <a:avLst/>
          </a:prstGeom>
          <a:noFill/>
        </p:spPr>
        <p:txBody>
          <a:bodyPr wrap="square">
            <a:spAutoFit/>
          </a:bodyPr>
          <a:lstStyle/>
          <a:p>
            <a:pPr marL="342900" indent="-342900">
              <a:buFont typeface="Arial" panose="020B0604020202020204" pitchFamily="34" charset="0"/>
              <a:buChar char="•"/>
            </a:pPr>
            <a:endParaRPr lang="en-GB" sz="2400" kern="100">
              <a:solidFill>
                <a:srgbClr val="111111"/>
              </a:solidFill>
              <a:latin typeface="Arial" panose="020B0604020202020204" pitchFamily="34" charset="0"/>
              <a:ea typeface="DengXian" panose="02010600030101010101" pitchFamily="2" charset="-122"/>
              <a:cs typeface="Arial" panose="020B0604020202020204" pitchFamily="34" charset="0"/>
            </a:endParaRPr>
          </a:p>
          <a:p>
            <a:pPr marL="342900" indent="-342900">
              <a:buFont typeface="Arial" panose="020B0604020202020204" pitchFamily="34" charset="0"/>
              <a:buChar char="•"/>
            </a:pPr>
            <a:r>
              <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rPr>
              <a:t>High Brill Leisure Centre need help with their marketing decision making</a:t>
            </a:r>
          </a:p>
          <a:p>
            <a:pPr marL="342900" indent="-342900">
              <a:buFont typeface="Arial" panose="020B0604020202020204" pitchFamily="34" charset="0"/>
              <a:buChar char="•"/>
            </a:pPr>
            <a:r>
              <a:rPr lang="en-GB" sz="2400" kern="100">
                <a:solidFill>
                  <a:srgbClr val="111111"/>
                </a:solidFill>
                <a:latin typeface="Arial" panose="020B0604020202020204" pitchFamily="34" charset="0"/>
                <a:ea typeface="DengXian" panose="02010600030101010101" pitchFamily="2" charset="-122"/>
                <a:cs typeface="Arial" panose="020B0604020202020204" pitchFamily="34" charset="0"/>
              </a:rPr>
              <a:t>Perform a SWOT analysis and make specific recommendations relating to their marketing strategy. </a:t>
            </a:r>
          </a:p>
          <a:p>
            <a:pPr marL="342900" indent="-342900">
              <a:buFont typeface="Arial" panose="020B0604020202020204" pitchFamily="34" charset="0"/>
              <a:buChar char="•"/>
            </a:pPr>
            <a:r>
              <a:rPr lang="en-GB" sz="2400" kern="100">
                <a:solidFill>
                  <a:srgbClr val="111111"/>
                </a:solidFill>
                <a:effectLst/>
                <a:latin typeface="Arial" panose="020B0604020202020204" pitchFamily="34" charset="0"/>
                <a:ea typeface="DengXian" panose="02010600030101010101" pitchFamily="2" charset="-122"/>
                <a:cs typeface="Arial" panose="020B0604020202020204" pitchFamily="34" charset="0"/>
              </a:rPr>
              <a:t>Please see separate guidance document for the detail. </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87152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Crossword</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9526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Resources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0E57BD-49A3-4D49-A22F-C93B1C7440F8}"/>
              </a:ext>
            </a:extLst>
          </p:cNvPr>
          <p:cNvSpPr txBox="1"/>
          <p:nvPr/>
        </p:nvSpPr>
        <p:spPr>
          <a:xfrm>
            <a:off x="340396" y="1223683"/>
            <a:ext cx="8581728" cy="4031873"/>
          </a:xfrm>
          <a:prstGeom prst="rect">
            <a:avLst/>
          </a:prstGeom>
          <a:noFill/>
        </p:spPr>
        <p:txBody>
          <a:bodyPr wrap="square">
            <a:spAutoFit/>
          </a:bodyPr>
          <a:lstStyle/>
          <a:p>
            <a:endParaRPr lang="en-GB" sz="16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600" dirty="0">
                <a:solidFill>
                  <a:srgbClr val="3A3A3A"/>
                </a:solidFill>
                <a:latin typeface="Source Sans Pro" panose="020B0503030403020204" pitchFamily="34" charset="0"/>
              </a:rPr>
              <a:t>CIPD (2023) </a:t>
            </a:r>
            <a:r>
              <a:rPr lang="en-GB" sz="1600" i="1" dirty="0">
                <a:solidFill>
                  <a:srgbClr val="3A3A3A"/>
                </a:solidFill>
                <a:latin typeface="Source Sans Pro" panose="020B0503030403020204" pitchFamily="34" charset="0"/>
              </a:rPr>
              <a:t>Evidence-based practice for effective decision-making. </a:t>
            </a:r>
            <a:r>
              <a:rPr lang="en-GB" sz="1600" dirty="0">
                <a:solidFill>
                  <a:srgbClr val="3A3A3A"/>
                </a:solidFill>
                <a:latin typeface="Source Sans Pro" panose="020B0503030403020204" pitchFamily="34" charset="0"/>
              </a:rPr>
              <a:t>Available at: </a:t>
            </a:r>
            <a:r>
              <a:rPr lang="en-GB" sz="1600" dirty="0">
                <a:hlinkClick r:id="rId3"/>
              </a:rPr>
              <a:t>Evidence-based practice for effective decision-making | Factsheets | CIPD</a:t>
            </a:r>
            <a:r>
              <a:rPr lang="en-GB" sz="1600" dirty="0"/>
              <a:t>. (Accessed: 17 October 2024).</a:t>
            </a:r>
          </a:p>
          <a:p>
            <a:pPr marL="285750" indent="-285750">
              <a:buFont typeface="Arial" panose="020B0604020202020204" pitchFamily="34" charset="0"/>
              <a:buChar char="•"/>
            </a:pPr>
            <a:r>
              <a:rPr lang="en-GB" sz="1600" dirty="0"/>
              <a:t>Klein, G. (2004) </a:t>
            </a:r>
            <a:r>
              <a:rPr lang="en-GB" sz="1600" i="1" dirty="0"/>
              <a:t>The Power of Intuition: How to Use Your Gut Feelings to Make Better Decisions at Work</a:t>
            </a:r>
            <a:r>
              <a:rPr lang="en-GB" sz="1600" dirty="0"/>
              <a:t>. Location unknown: Crown Currency.</a:t>
            </a:r>
          </a:p>
          <a:p>
            <a:pPr marL="285750" indent="-285750">
              <a:buFont typeface="Arial" panose="020B0604020202020204" pitchFamily="34" charset="0"/>
              <a:buChar char="•"/>
            </a:pPr>
            <a:r>
              <a:rPr lang="en-GB" sz="1600" b="0" i="0" dirty="0">
                <a:solidFill>
                  <a:srgbClr val="3A3A3A"/>
                </a:solidFill>
                <a:effectLst/>
                <a:latin typeface="Source Sans Pro" panose="020B0503030403020204" pitchFamily="34" charset="0"/>
              </a:rPr>
              <a:t>Koechlin, E. (2020) ‘Human Decision-Making beyond the Rational Decision Theory’, </a:t>
            </a:r>
            <a:r>
              <a:rPr lang="en-GB" sz="1600" b="0" i="1" dirty="0">
                <a:solidFill>
                  <a:srgbClr val="3A3A3A"/>
                </a:solidFill>
                <a:effectLst/>
                <a:latin typeface="Source Sans Pro" panose="020B0503030403020204" pitchFamily="34" charset="0"/>
              </a:rPr>
              <a:t>Trends in cognitive sciences</a:t>
            </a:r>
            <a:r>
              <a:rPr lang="en-GB" sz="1600" b="0" i="0" dirty="0">
                <a:solidFill>
                  <a:srgbClr val="3A3A3A"/>
                </a:solidFill>
                <a:effectLst/>
                <a:latin typeface="Source Sans Pro" panose="020B0503030403020204" pitchFamily="34" charset="0"/>
              </a:rPr>
              <a:t>, 24(1), pp. 4–6. Available at: </a:t>
            </a:r>
            <a:r>
              <a:rPr lang="en-GB" sz="1600" b="0" i="0" dirty="0">
                <a:solidFill>
                  <a:srgbClr val="3A3A3A"/>
                </a:solidFill>
                <a:effectLst/>
                <a:latin typeface="Source Sans Pro" panose="020B0503030403020204" pitchFamily="34" charset="0"/>
                <a:hlinkClick r:id="rId4"/>
              </a:rPr>
              <a:t>https://doi.org/10.1016/j.tics.2019.11.001</a:t>
            </a:r>
            <a:r>
              <a:rPr lang="en-GB" sz="1600" b="0" i="0" dirty="0">
                <a:solidFill>
                  <a:srgbClr val="3A3A3A"/>
                </a:solidFill>
                <a:effectLst/>
                <a:latin typeface="Source Sans Pro" panose="020B0503030403020204" pitchFamily="34" charset="0"/>
              </a:rPr>
              <a:t>.</a:t>
            </a:r>
            <a:endParaRPr lang="en-GB" sz="16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600" b="0" i="0" dirty="0">
                <a:solidFill>
                  <a:srgbClr val="3A3A3A"/>
                </a:solidFill>
                <a:effectLst/>
                <a:latin typeface="Source Sans Pro" panose="020B0503030403020204" pitchFamily="34" charset="0"/>
              </a:rPr>
              <a:t>Myers, E. (2023) </a:t>
            </a:r>
            <a:r>
              <a:rPr lang="en-GB" sz="1600" b="0" i="1" dirty="0">
                <a:solidFill>
                  <a:srgbClr val="3A3A3A"/>
                </a:solidFill>
                <a:effectLst/>
                <a:latin typeface="Source Sans Pro" panose="020B0503030403020204" pitchFamily="34" charset="0"/>
              </a:rPr>
              <a:t>Anchoring Bias &amp; Adjustment Heuristic: Definition and Examples. </a:t>
            </a:r>
            <a:r>
              <a:rPr lang="en-GB" sz="1600" b="0" i="0" dirty="0">
                <a:solidFill>
                  <a:srgbClr val="3A3A3A"/>
                </a:solidFill>
                <a:effectLst/>
                <a:latin typeface="Source Sans Pro" panose="020B0503030403020204" pitchFamily="34" charset="0"/>
              </a:rPr>
              <a:t>Available at: </a:t>
            </a:r>
            <a:r>
              <a:rPr lang="en-GB" sz="1600" dirty="0">
                <a:hlinkClick r:id="rId5"/>
              </a:rPr>
              <a:t>Anchoring Bias and Adjustment Heuristic in Psychology (simplypsychology.org)</a:t>
            </a:r>
            <a:r>
              <a:rPr lang="en-GB" sz="1600" dirty="0"/>
              <a:t> (Accessed: 17 October 2024).</a:t>
            </a:r>
            <a:endParaRPr lang="en-GB" sz="1600" dirty="0">
              <a:solidFill>
                <a:srgbClr val="3A3A3A"/>
              </a:solidFill>
              <a:latin typeface="Source Sans Pro" panose="020B0503030403020204" pitchFamily="34" charset="0"/>
            </a:endParaRPr>
          </a:p>
          <a:p>
            <a:pPr marL="285750" indent="-285750">
              <a:buFont typeface="Arial" panose="020B0604020202020204" pitchFamily="34" charset="0"/>
              <a:buChar char="•"/>
            </a:pPr>
            <a:r>
              <a:rPr lang="en-GB" sz="1600" dirty="0" err="1">
                <a:solidFill>
                  <a:srgbClr val="3A3A3A"/>
                </a:solidFill>
                <a:latin typeface="Source Sans Pro" panose="020B0503030403020204" pitchFamily="34" charset="0"/>
              </a:rPr>
              <a:t>Simkus</a:t>
            </a:r>
            <a:r>
              <a:rPr lang="en-GB" sz="1600" dirty="0">
                <a:solidFill>
                  <a:srgbClr val="3A3A3A"/>
                </a:solidFill>
                <a:latin typeface="Source Sans Pro" panose="020B0503030403020204" pitchFamily="34" charset="0"/>
              </a:rPr>
              <a:t>, J. (2023) </a:t>
            </a:r>
            <a:r>
              <a:rPr lang="en-GB" sz="1600" i="1" dirty="0">
                <a:solidFill>
                  <a:srgbClr val="3A3A3A"/>
                </a:solidFill>
                <a:latin typeface="Source Sans Pro" panose="020B0503030403020204" pitchFamily="34" charset="0"/>
              </a:rPr>
              <a:t>Confirmation Bias In Psychology: Definition &amp; Examples. </a:t>
            </a:r>
            <a:r>
              <a:rPr lang="en-GB" sz="1600" dirty="0">
                <a:solidFill>
                  <a:srgbClr val="3A3A3A"/>
                </a:solidFill>
                <a:latin typeface="Source Sans Pro" panose="020B0503030403020204" pitchFamily="34" charset="0"/>
              </a:rPr>
              <a:t>Available at: </a:t>
            </a:r>
            <a:r>
              <a:rPr lang="en-GB" sz="1600" dirty="0">
                <a:hlinkClick r:id="rId6"/>
              </a:rPr>
              <a:t>Confirmation Bias In Psychology: Definition &amp; Examples (simplypsychology.org)</a:t>
            </a:r>
            <a:r>
              <a:rPr lang="en-GB" sz="1600" dirty="0"/>
              <a:t> (Accessed: 17 October 2024).</a:t>
            </a:r>
          </a:p>
          <a:p>
            <a:pPr marL="285750" indent="-285750">
              <a:buFont typeface="Arial" panose="020B0604020202020204" pitchFamily="34" charset="0"/>
              <a:buChar char="•"/>
            </a:pPr>
            <a:r>
              <a:rPr lang="en-GB" sz="1600" b="0" i="0" dirty="0">
                <a:solidFill>
                  <a:srgbClr val="3A3A3A"/>
                </a:solidFill>
                <a:effectLst/>
                <a:latin typeface="Source Sans Pro" panose="020B0503030403020204" pitchFamily="34" charset="0"/>
              </a:rPr>
              <a:t>Stacey, R.D. (2011) </a:t>
            </a:r>
            <a:r>
              <a:rPr lang="en-GB" sz="1600" b="0" i="1" dirty="0">
                <a:solidFill>
                  <a:srgbClr val="3A3A3A"/>
                </a:solidFill>
                <a:effectLst/>
                <a:latin typeface="Source Sans Pro" panose="020B0503030403020204" pitchFamily="34" charset="0"/>
              </a:rPr>
              <a:t>Strategic management and organisational dynamics : the challenge of complexity to ways of thinking about organisations</a:t>
            </a:r>
            <a:r>
              <a:rPr lang="en-GB" sz="1600" b="0" i="0" dirty="0">
                <a:solidFill>
                  <a:srgbClr val="3A3A3A"/>
                </a:solidFill>
                <a:effectLst/>
                <a:latin typeface="Source Sans Pro" panose="020B0503030403020204" pitchFamily="34" charset="0"/>
              </a:rPr>
              <a:t>. 6th ed. Place of publication not identified: Financial Times Prentice Hall.</a:t>
            </a:r>
            <a:endParaRPr lang="en-GB" sz="1600" dirty="0"/>
          </a:p>
        </p:txBody>
      </p:sp>
    </p:spTree>
    <p:extLst>
      <p:ext uri="{BB962C8B-B14F-4D97-AF65-F5344CB8AC3E}">
        <p14:creationId xmlns:p14="http://schemas.microsoft.com/office/powerpoint/2010/main" val="28304800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4444</Words>
  <Application>Microsoft Office PowerPoint</Application>
  <PresentationFormat>On-screen Show (4:3)</PresentationFormat>
  <Paragraphs>522</Paragraphs>
  <Slides>32</Slides>
  <Notes>32</Notes>
  <HiddenSlides>0</HiddenSlides>
  <MMClips>0</MMClips>
  <ScaleCrop>false</ScaleCrop>
  <HeadingPairs>
    <vt:vector size="6" baseType="variant">
      <vt:variant>
        <vt:lpstr>Fonts Used</vt:lpstr>
      </vt:variant>
      <vt:variant>
        <vt:i4>20</vt:i4>
      </vt:variant>
      <vt:variant>
        <vt:lpstr>Theme</vt:lpstr>
      </vt:variant>
      <vt:variant>
        <vt:i4>1</vt:i4>
      </vt:variant>
      <vt:variant>
        <vt:lpstr>Slide Titles</vt:lpstr>
      </vt:variant>
      <vt:variant>
        <vt:i4>32</vt:i4>
      </vt:variant>
    </vt:vector>
  </HeadingPairs>
  <TitlesOfParts>
    <vt:vector size="53" baseType="lpstr">
      <vt:lpstr>&amp;quot</vt:lpstr>
      <vt:lpstr>__fkGroteskNeue_598ab8</vt:lpstr>
      <vt:lpstr>gordita</vt:lpstr>
      <vt:lpstr>inherit</vt:lpstr>
      <vt:lpstr>Inter</vt:lpstr>
      <vt:lpstr>Museo</vt:lpstr>
      <vt:lpstr>Myriad Pro</vt:lpstr>
      <vt:lpstr>var(--font-berkeley-mono)</vt:lpstr>
      <vt:lpstr>var(--font-fk-grotesk)</vt:lpstr>
      <vt:lpstr>Aptos</vt:lpstr>
      <vt:lpstr>Aptos Narrow</vt:lpstr>
      <vt:lpstr>Arial</vt:lpstr>
      <vt:lpstr>Calibri</vt:lpstr>
      <vt:lpstr>Courier New</vt:lpstr>
      <vt:lpstr>Noto Sans</vt:lpstr>
      <vt:lpstr>Open Sans</vt:lpstr>
      <vt:lpstr>Roboto</vt:lpstr>
      <vt:lpstr>Segoe UI</vt:lpstr>
      <vt:lpstr>Source Sans Pro</vt:lpstr>
      <vt:lpstr>Symbol</vt:lpstr>
      <vt:lpstr>20140311PresentationUWTSDTemplate</vt:lpstr>
      <vt:lpstr>Certificate of Higher Education in Employability Skills  Problem Solving and Innovation (BMSW4014)  Rhiannon Akers and Chris Rogers, May 2024</vt:lpstr>
      <vt:lpstr>Agenda </vt:lpstr>
      <vt:lpstr>Recap</vt:lpstr>
      <vt:lpstr>What is decision making? </vt:lpstr>
      <vt:lpstr>Decision making models</vt:lpstr>
      <vt:lpstr>Rational decision making </vt:lpstr>
      <vt:lpstr>Rational decision making – Example 1 </vt:lpstr>
      <vt:lpstr>Rational decision making – Example 2 </vt:lpstr>
      <vt:lpstr>Bounded rationality model (1)</vt:lpstr>
      <vt:lpstr>Bounded rationality model (2)</vt:lpstr>
      <vt:lpstr>Bounded rationality – Example 1</vt:lpstr>
      <vt:lpstr>Bounded rationality – Example 2 </vt:lpstr>
      <vt:lpstr>Intuitive decision making (1) </vt:lpstr>
      <vt:lpstr>Intuitive decision making (2) </vt:lpstr>
      <vt:lpstr>Intuitive decision making - Example</vt:lpstr>
      <vt:lpstr>Activity</vt:lpstr>
      <vt:lpstr>Factors influencing decision making </vt:lpstr>
      <vt:lpstr>Cognitive bias</vt:lpstr>
      <vt:lpstr>Multi-Criteria Decision-Making (MCDM)</vt:lpstr>
      <vt:lpstr>How to create a weighted decision matrix</vt:lpstr>
      <vt:lpstr>Decision making matrix</vt:lpstr>
      <vt:lpstr>Decision making matrix</vt:lpstr>
      <vt:lpstr>Decision making matrix</vt:lpstr>
      <vt:lpstr>Decision making example</vt:lpstr>
      <vt:lpstr>Group decision making</vt:lpstr>
      <vt:lpstr>What to consider when implementing a resilient decision</vt:lpstr>
      <vt:lpstr>Components of Effective Recommendations</vt:lpstr>
      <vt:lpstr>Presenting recommendations</vt:lpstr>
      <vt:lpstr>Implementation Plan- Example</vt:lpstr>
      <vt:lpstr>Problem of the week</vt:lpstr>
      <vt:lpstr>Crossword</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2</cp:revision>
  <dcterms:created xsi:type="dcterms:W3CDTF">2017-12-11T18:00:04Z</dcterms:created>
  <dcterms:modified xsi:type="dcterms:W3CDTF">2024-10-17T14:30:57Z</dcterms:modified>
</cp:coreProperties>
</file>