
<file path=[Content_Types].xml><?xml version="1.0" encoding="utf-8"?>
<Types xmlns="http://schemas.openxmlformats.org/package/2006/content-types">
  <Default Extension="jpeg" ContentType="image/jpeg"/>
  <Default Extension="jpg" ContentType="image/jpeg"/>
  <Default Extension="jpg&amp;ehk=0gxEpiflvdiaYf27aJFbNQ&amp;r=0&amp;pid=OfficeInsert" ContentType="image/jpeg"/>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257" r:id="rId6"/>
    <p:sldId id="258" r:id="rId7"/>
    <p:sldId id="259" r:id="rId8"/>
    <p:sldId id="260" r:id="rId9"/>
    <p:sldId id="261" r:id="rId10"/>
    <p:sldId id="262" r:id="rId11"/>
    <p:sldId id="306" r:id="rId12"/>
    <p:sldId id="308" r:id="rId13"/>
    <p:sldId id="309" r:id="rId14"/>
    <p:sldId id="310" r:id="rId15"/>
    <p:sldId id="311" r:id="rId16"/>
    <p:sldId id="312" r:id="rId17"/>
    <p:sldId id="315" r:id="rId18"/>
    <p:sldId id="313" r:id="rId19"/>
    <p:sldId id="299" r:id="rId20"/>
    <p:sldId id="301" r:id="rId21"/>
    <p:sldId id="302" r:id="rId22"/>
    <p:sldId id="305" r:id="rId23"/>
    <p:sldId id="303" r:id="rId24"/>
    <p:sldId id="304" r:id="rId25"/>
    <p:sldId id="30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767" autoAdjust="0"/>
  </p:normalViewPr>
  <p:slideViewPr>
    <p:cSldViewPr>
      <p:cViewPr varScale="1">
        <p:scale>
          <a:sx n="52" d="100"/>
          <a:sy n="52" d="100"/>
        </p:scale>
        <p:origin x="1926"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24/09/2019</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D4FFA4-F19C-4939-B9A9-9C60295EBF09}" type="datetimeFigureOut">
              <a:rPr lang="en-GB" smtClean="0"/>
              <a:t>24/09/2019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1B1ABB-E222-4BE5-99F1-9FD156E85ACA}" type="slidenum">
              <a:rPr lang="en-GB" smtClean="0"/>
              <a:t>‹#›</a:t>
            </a:fld>
            <a:endParaRPr lang="en-GB"/>
          </a:p>
        </p:txBody>
      </p:sp>
    </p:spTree>
    <p:extLst>
      <p:ext uri="{BB962C8B-B14F-4D97-AF65-F5344CB8AC3E}">
        <p14:creationId xmlns:p14="http://schemas.microsoft.com/office/powerpoint/2010/main" val="3289009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1B1ABB-E222-4BE5-99F1-9FD156E85ACA}" type="slidenum">
              <a:rPr lang="en-GB" smtClean="0"/>
              <a:t>3</a:t>
            </a:fld>
            <a:endParaRPr lang="en-GB" dirty="0"/>
          </a:p>
        </p:txBody>
      </p:sp>
    </p:spTree>
    <p:extLst>
      <p:ext uri="{BB962C8B-B14F-4D97-AF65-F5344CB8AC3E}">
        <p14:creationId xmlns:p14="http://schemas.microsoft.com/office/powerpoint/2010/main" val="2837876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https://www.youtube.com/watch?v=HGY9i8iJu94       This is the URL for this video – it can be accessed on YouTube via the internet.</a:t>
            </a:r>
          </a:p>
        </p:txBody>
      </p:sp>
      <p:sp>
        <p:nvSpPr>
          <p:cNvPr id="4" name="Slide Number Placeholder 3"/>
          <p:cNvSpPr>
            <a:spLocks noGrp="1"/>
          </p:cNvSpPr>
          <p:nvPr>
            <p:ph type="sldNum" sz="quarter" idx="10"/>
          </p:nvPr>
        </p:nvSpPr>
        <p:spPr/>
        <p:txBody>
          <a:bodyPr/>
          <a:lstStyle/>
          <a:p>
            <a:fld id="{371B1ABB-E222-4BE5-99F1-9FD156E85ACA}" type="slidenum">
              <a:rPr lang="en-GB" smtClean="0"/>
              <a:t>4</a:t>
            </a:fld>
            <a:endParaRPr lang="en-GB" dirty="0"/>
          </a:p>
        </p:txBody>
      </p:sp>
    </p:spTree>
    <p:extLst>
      <p:ext uri="{BB962C8B-B14F-4D97-AF65-F5344CB8AC3E}">
        <p14:creationId xmlns:p14="http://schemas.microsoft.com/office/powerpoint/2010/main" val="1667421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5</a:t>
            </a:fld>
            <a:endParaRPr lang="en-GB" dirty="0"/>
          </a:p>
        </p:txBody>
      </p:sp>
    </p:spTree>
    <p:extLst>
      <p:ext uri="{BB962C8B-B14F-4D97-AF65-F5344CB8AC3E}">
        <p14:creationId xmlns:p14="http://schemas.microsoft.com/office/powerpoint/2010/main" val="3583667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7</a:t>
            </a:fld>
            <a:endParaRPr lang="en-GB" dirty="0"/>
          </a:p>
        </p:txBody>
      </p:sp>
    </p:spTree>
    <p:extLst>
      <p:ext uri="{BB962C8B-B14F-4D97-AF65-F5344CB8AC3E}">
        <p14:creationId xmlns:p14="http://schemas.microsoft.com/office/powerpoint/2010/main" val="1308790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371B1ABB-E222-4BE5-99F1-9FD156E85ACA}" type="slidenum">
              <a:rPr lang="en-GB" smtClean="0"/>
              <a:t>8</a:t>
            </a:fld>
            <a:endParaRPr lang="en-GB" dirty="0"/>
          </a:p>
        </p:txBody>
      </p:sp>
    </p:spTree>
    <p:extLst>
      <p:ext uri="{BB962C8B-B14F-4D97-AF65-F5344CB8AC3E}">
        <p14:creationId xmlns:p14="http://schemas.microsoft.com/office/powerpoint/2010/main" val="2778066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9</a:t>
            </a:fld>
            <a:endParaRPr lang="en-GB" dirty="0"/>
          </a:p>
        </p:txBody>
      </p:sp>
    </p:spTree>
    <p:extLst>
      <p:ext uri="{BB962C8B-B14F-4D97-AF65-F5344CB8AC3E}">
        <p14:creationId xmlns:p14="http://schemas.microsoft.com/office/powerpoint/2010/main" val="9881308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10</a:t>
            </a:fld>
            <a:endParaRPr lang="en-GB" dirty="0"/>
          </a:p>
        </p:txBody>
      </p:sp>
    </p:spTree>
    <p:extLst>
      <p:ext uri="{BB962C8B-B14F-4D97-AF65-F5344CB8AC3E}">
        <p14:creationId xmlns:p14="http://schemas.microsoft.com/office/powerpoint/2010/main" val="2100197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11</a:t>
            </a:fld>
            <a:endParaRPr lang="en-GB" dirty="0"/>
          </a:p>
        </p:txBody>
      </p:sp>
    </p:spTree>
    <p:extLst>
      <p:ext uri="{BB962C8B-B14F-4D97-AF65-F5344CB8AC3E}">
        <p14:creationId xmlns:p14="http://schemas.microsoft.com/office/powerpoint/2010/main" val="2312004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371B1ABB-E222-4BE5-99F1-9FD156E85ACA}" type="slidenum">
              <a:rPr lang="en-GB" smtClean="0"/>
              <a:t>12</a:t>
            </a:fld>
            <a:endParaRPr lang="en-GB" dirty="0"/>
          </a:p>
        </p:txBody>
      </p:sp>
    </p:spTree>
    <p:extLst>
      <p:ext uri="{BB962C8B-B14F-4D97-AF65-F5344CB8AC3E}">
        <p14:creationId xmlns:p14="http://schemas.microsoft.com/office/powerpoint/2010/main" val="39855704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13</a:t>
            </a:fld>
            <a:endParaRPr lang="en-GB" dirty="0"/>
          </a:p>
        </p:txBody>
      </p:sp>
    </p:spTree>
    <p:extLst>
      <p:ext uri="{BB962C8B-B14F-4D97-AF65-F5344CB8AC3E}">
        <p14:creationId xmlns:p14="http://schemas.microsoft.com/office/powerpoint/2010/main" val="40568880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14</a:t>
            </a:fld>
            <a:endParaRPr lang="en-GB" dirty="0"/>
          </a:p>
        </p:txBody>
      </p:sp>
    </p:spTree>
    <p:extLst>
      <p:ext uri="{BB962C8B-B14F-4D97-AF65-F5344CB8AC3E}">
        <p14:creationId xmlns:p14="http://schemas.microsoft.com/office/powerpoint/2010/main" val="1671466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15</a:t>
            </a:fld>
            <a:endParaRPr lang="en-GB" dirty="0"/>
          </a:p>
        </p:txBody>
      </p:sp>
    </p:spTree>
    <p:extLst>
      <p:ext uri="{BB962C8B-B14F-4D97-AF65-F5344CB8AC3E}">
        <p14:creationId xmlns:p14="http://schemas.microsoft.com/office/powerpoint/2010/main" val="16399503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16</a:t>
            </a:fld>
            <a:endParaRPr lang="en-GB" dirty="0"/>
          </a:p>
        </p:txBody>
      </p:sp>
    </p:spTree>
    <p:extLst>
      <p:ext uri="{BB962C8B-B14F-4D97-AF65-F5344CB8AC3E}">
        <p14:creationId xmlns:p14="http://schemas.microsoft.com/office/powerpoint/2010/main" val="38809656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future date!</a:t>
            </a:r>
          </a:p>
        </p:txBody>
      </p:sp>
      <p:sp>
        <p:nvSpPr>
          <p:cNvPr id="4" name="Slide Number Placeholder 3"/>
          <p:cNvSpPr>
            <a:spLocks noGrp="1"/>
          </p:cNvSpPr>
          <p:nvPr>
            <p:ph type="sldNum" sz="quarter" idx="10"/>
          </p:nvPr>
        </p:nvSpPr>
        <p:spPr/>
        <p:txBody>
          <a:bodyPr/>
          <a:lstStyle/>
          <a:p>
            <a:fld id="{371B1ABB-E222-4BE5-99F1-9FD156E85ACA}" type="slidenum">
              <a:rPr lang="en-GB" smtClean="0"/>
              <a:t>17</a:t>
            </a:fld>
            <a:endParaRPr lang="en-GB" dirty="0"/>
          </a:p>
        </p:txBody>
      </p:sp>
    </p:spTree>
    <p:extLst>
      <p:ext uri="{BB962C8B-B14F-4D97-AF65-F5344CB8AC3E}">
        <p14:creationId xmlns:p14="http://schemas.microsoft.com/office/powerpoint/2010/main" val="29532119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u="sng" dirty="0"/>
          </a:p>
        </p:txBody>
      </p:sp>
      <p:sp>
        <p:nvSpPr>
          <p:cNvPr id="4" name="Slide Number Placeholder 3"/>
          <p:cNvSpPr>
            <a:spLocks noGrp="1"/>
          </p:cNvSpPr>
          <p:nvPr>
            <p:ph type="sldNum" sz="quarter" idx="10"/>
          </p:nvPr>
        </p:nvSpPr>
        <p:spPr/>
        <p:txBody>
          <a:bodyPr/>
          <a:lstStyle/>
          <a:p>
            <a:fld id="{371B1ABB-E222-4BE5-99F1-9FD156E85ACA}" type="slidenum">
              <a:rPr lang="en-GB" smtClean="0"/>
              <a:t>19</a:t>
            </a:fld>
            <a:endParaRPr lang="en-GB" dirty="0"/>
          </a:p>
        </p:txBody>
      </p:sp>
    </p:spTree>
    <p:extLst>
      <p:ext uri="{BB962C8B-B14F-4D97-AF65-F5344CB8AC3E}">
        <p14:creationId xmlns:p14="http://schemas.microsoft.com/office/powerpoint/2010/main" val="6220732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1B1ABB-E222-4BE5-99F1-9FD156E85ACA}" type="slidenum">
              <a:rPr lang="en-GB" smtClean="0"/>
              <a:t>21</a:t>
            </a:fld>
            <a:endParaRPr lang="en-GB"/>
          </a:p>
        </p:txBody>
      </p:sp>
    </p:spTree>
    <p:extLst>
      <p:ext uri="{BB962C8B-B14F-4D97-AF65-F5344CB8AC3E}">
        <p14:creationId xmlns:p14="http://schemas.microsoft.com/office/powerpoint/2010/main" val="16410114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24/09/2019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24/09/2019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24/09/2019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24/09/2019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24/09/2019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24/09/2019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24/09/2019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24/09/2019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24/09/2019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24/09/2019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24/09/2019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24/09/2019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mindtools.com/pages/article/improving-group-dynamics.ht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hortformblog.com/post/27344520602/author-stephen-covey-dies"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jpg&amp;ehk=0gxEpiflvdiaYf27aJFbNQ&amp;r=0&amp;pid=OfficeInsert"/><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www.flickr.com/photos/62337512@N00/3958637561/"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solidFill>
                  <a:schemeClr val="bg1"/>
                </a:solidFill>
                <a:effectLst>
                  <a:outerShdw blurRad="38100" dist="38100" dir="2700000" algn="tl">
                    <a:srgbClr val="000000">
                      <a:alpha val="43137"/>
                    </a:srgbClr>
                  </a:outerShdw>
                </a:effectLst>
              </a:rPr>
              <a:t>CertHE Skills for the Workplace</a:t>
            </a:r>
            <a:br>
              <a:rPr lang="en-GB" altLang="en-US" dirty="0">
                <a:solidFill>
                  <a:schemeClr val="bg1"/>
                </a:solidFill>
              </a:rPr>
            </a:br>
            <a:r>
              <a:rPr lang="en-GB" altLang="en-US" dirty="0">
                <a:solidFill>
                  <a:schemeClr val="bg1"/>
                </a:solidFill>
              </a:rPr>
              <a:t>Module: BMSK4002</a:t>
            </a:r>
            <a:endParaRPr lang="en-GB" dirty="0">
              <a:solidFill>
                <a:schemeClr val="bg1"/>
              </a:solidFill>
            </a:endParaRPr>
          </a:p>
        </p:txBody>
      </p:sp>
      <p:sp>
        <p:nvSpPr>
          <p:cNvPr id="3" name="Subtitle 2"/>
          <p:cNvSpPr>
            <a:spLocks noGrp="1"/>
          </p:cNvSpPr>
          <p:nvPr>
            <p:ph type="subTitle" idx="1"/>
          </p:nvPr>
        </p:nvSpPr>
        <p:spPr/>
        <p:txBody>
          <a:bodyPr>
            <a:normAutofit/>
          </a:bodyPr>
          <a:lstStyle/>
          <a:p>
            <a:r>
              <a:rPr lang="en-GB" b="1" dirty="0">
                <a:solidFill>
                  <a:schemeClr val="bg1"/>
                </a:solidFill>
              </a:rPr>
              <a:t>Effective Team Working and Communication</a:t>
            </a:r>
            <a:br>
              <a:rPr lang="en-GB" b="1" dirty="0">
                <a:solidFill>
                  <a:schemeClr val="bg1"/>
                </a:solidFill>
              </a:rPr>
            </a:br>
            <a:br>
              <a:rPr lang="en-GB" altLang="en-US" sz="1600" dirty="0">
                <a:solidFill>
                  <a:schemeClr val="bg1"/>
                </a:solidFill>
              </a:rPr>
            </a:br>
            <a:r>
              <a:rPr lang="en-GB" altLang="en-US" sz="2000" b="1" dirty="0">
                <a:solidFill>
                  <a:schemeClr val="bg1"/>
                </a:solidFill>
              </a:rPr>
              <a:t>Lecture 4</a:t>
            </a:r>
            <a:endParaRPr lang="en-GB" dirty="0">
              <a:solidFill>
                <a:schemeClr val="bg1"/>
              </a:solidFill>
            </a:endParaRPr>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Structure of Lecture 4</a:t>
            </a:r>
          </a:p>
        </p:txBody>
      </p:sp>
      <p:sp>
        <p:nvSpPr>
          <p:cNvPr id="3" name="Content Placeholder 2"/>
          <p:cNvSpPr>
            <a:spLocks noGrp="1"/>
          </p:cNvSpPr>
          <p:nvPr>
            <p:ph idx="1"/>
          </p:nvPr>
        </p:nvSpPr>
        <p:spPr/>
        <p:txBody>
          <a:bodyPr/>
          <a:lstStyle/>
          <a:p>
            <a:r>
              <a:rPr lang="en-GB" dirty="0"/>
              <a:t>Group dynamics</a:t>
            </a:r>
          </a:p>
          <a:p>
            <a:r>
              <a:rPr lang="en-GB" dirty="0"/>
              <a:t>Lessons from Geese</a:t>
            </a:r>
          </a:p>
          <a:p>
            <a:r>
              <a:rPr lang="en-GB" dirty="0"/>
              <a:t>Delegation</a:t>
            </a:r>
          </a:p>
          <a:p>
            <a:r>
              <a:rPr lang="en-GB" dirty="0"/>
              <a:t>Why teams fail</a:t>
            </a:r>
          </a:p>
          <a:p>
            <a:r>
              <a:rPr lang="en-GB" dirty="0"/>
              <a:t>Conflict</a:t>
            </a:r>
          </a:p>
          <a:p>
            <a:r>
              <a:rPr lang="en-GB" dirty="0"/>
              <a:t>High performing teams</a:t>
            </a:r>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B2FF1-8C41-46F2-A78B-4597C8EC1A8A}"/>
              </a:ext>
            </a:extLst>
          </p:cNvPr>
          <p:cNvSpPr>
            <a:spLocks noGrp="1"/>
          </p:cNvSpPr>
          <p:nvPr>
            <p:ph type="title"/>
          </p:nvPr>
        </p:nvSpPr>
        <p:spPr/>
        <p:txBody>
          <a:bodyPr/>
          <a:lstStyle/>
          <a:p>
            <a:r>
              <a:rPr lang="en-GB" b="1" dirty="0"/>
              <a:t>Group Dynamics</a:t>
            </a:r>
          </a:p>
        </p:txBody>
      </p:sp>
      <p:sp>
        <p:nvSpPr>
          <p:cNvPr id="3" name="Content Placeholder 2">
            <a:extLst>
              <a:ext uri="{FF2B5EF4-FFF2-40B4-BE49-F238E27FC236}">
                <a16:creationId xmlns:a16="http://schemas.microsoft.com/office/drawing/2014/main" id="{FB5ABA07-A302-4475-9F41-23ADDE5B146B}"/>
              </a:ext>
            </a:extLst>
          </p:cNvPr>
          <p:cNvSpPr>
            <a:spLocks noGrp="1"/>
          </p:cNvSpPr>
          <p:nvPr>
            <p:ph idx="1"/>
          </p:nvPr>
        </p:nvSpPr>
        <p:spPr>
          <a:xfrm>
            <a:off x="457200" y="1268760"/>
            <a:ext cx="8229600" cy="3628999"/>
          </a:xfrm>
        </p:spPr>
        <p:txBody>
          <a:bodyPr>
            <a:normAutofit fontScale="92500" lnSpcReduction="10000"/>
          </a:bodyPr>
          <a:lstStyle/>
          <a:p>
            <a:r>
              <a:rPr lang="en-GB" sz="2800" u="sng" dirty="0"/>
              <a:t>What do we know?</a:t>
            </a:r>
          </a:p>
          <a:p>
            <a:r>
              <a:rPr lang="en-GB" sz="2800" dirty="0"/>
              <a:t>Kurt Lewin - social psychologist and change management expert</a:t>
            </a:r>
          </a:p>
          <a:p>
            <a:r>
              <a:rPr lang="en-GB" sz="2800" dirty="0"/>
              <a:t>Coined the term "group dynamics“, 1943</a:t>
            </a:r>
          </a:p>
          <a:p>
            <a:r>
              <a:rPr lang="en-GB" sz="2800" dirty="0"/>
              <a:t>People often take on distinct roles and behaviours when they work in a group</a:t>
            </a:r>
          </a:p>
          <a:p>
            <a:r>
              <a:rPr lang="en-GB" sz="2800" dirty="0"/>
              <a:t>"Group dynamics" describes the effects of these roles and behaviours on other group members, and on the group as a whole</a:t>
            </a:r>
          </a:p>
        </p:txBody>
      </p:sp>
      <p:sp>
        <p:nvSpPr>
          <p:cNvPr id="4" name="Rectangle 3">
            <a:extLst>
              <a:ext uri="{FF2B5EF4-FFF2-40B4-BE49-F238E27FC236}">
                <a16:creationId xmlns:a16="http://schemas.microsoft.com/office/drawing/2014/main" id="{311714FE-CF78-4FE7-A5B5-418EA24BBCA4}"/>
              </a:ext>
            </a:extLst>
          </p:cNvPr>
          <p:cNvSpPr/>
          <p:nvPr/>
        </p:nvSpPr>
        <p:spPr>
          <a:xfrm>
            <a:off x="457200" y="4881934"/>
            <a:ext cx="8580858" cy="923330"/>
          </a:xfrm>
          <a:prstGeom prst="rect">
            <a:avLst/>
          </a:prstGeom>
        </p:spPr>
        <p:txBody>
          <a:bodyPr wrap="square">
            <a:spAutoFit/>
          </a:bodyPr>
          <a:lstStyle/>
          <a:p>
            <a:r>
              <a:rPr lang="en-GB" dirty="0">
                <a:latin typeface="ProximaNova-b7"/>
              </a:rPr>
              <a:t>MindTools. 2017.  </a:t>
            </a:r>
            <a:r>
              <a:rPr lang="en-GB" i="1" dirty="0">
                <a:latin typeface="ProximaNova-b7"/>
              </a:rPr>
              <a:t>Improving Group Dynamics: Helping Your Team Work More Effectively. </a:t>
            </a:r>
            <a:r>
              <a:rPr lang="en-GB" dirty="0">
                <a:latin typeface="ProximaNova-b7"/>
              </a:rPr>
              <a:t>[online] Available at: </a:t>
            </a:r>
            <a:r>
              <a:rPr lang="en-GB" dirty="0">
                <a:latin typeface="ProximaNova-b7"/>
                <a:hlinkClick r:id="rId3"/>
              </a:rPr>
              <a:t>https://www.mindtools.com/pages/article/improving-group-dynamics.htm</a:t>
            </a:r>
            <a:r>
              <a:rPr lang="en-GB" dirty="0">
                <a:latin typeface="ProximaNova-b7"/>
              </a:rPr>
              <a:t> [Accessed 10 July 2017].</a:t>
            </a:r>
            <a:endParaRPr lang="en-GB" i="1" dirty="0">
              <a:effectLst/>
              <a:latin typeface="ProximaNova-b7"/>
            </a:endParaRPr>
          </a:p>
        </p:txBody>
      </p:sp>
    </p:spTree>
    <p:extLst>
      <p:ext uri="{BB962C8B-B14F-4D97-AF65-F5344CB8AC3E}">
        <p14:creationId xmlns:p14="http://schemas.microsoft.com/office/powerpoint/2010/main" val="2099823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AA74C-AB80-4F4E-8940-8097EF1D2A68}"/>
              </a:ext>
            </a:extLst>
          </p:cNvPr>
          <p:cNvSpPr>
            <a:spLocks noGrp="1"/>
          </p:cNvSpPr>
          <p:nvPr>
            <p:ph type="title"/>
          </p:nvPr>
        </p:nvSpPr>
        <p:spPr>
          <a:xfrm>
            <a:off x="323528" y="274638"/>
            <a:ext cx="8640960" cy="1143000"/>
          </a:xfrm>
        </p:spPr>
        <p:txBody>
          <a:bodyPr>
            <a:noAutofit/>
          </a:bodyPr>
          <a:lstStyle/>
          <a:p>
            <a:r>
              <a:rPr lang="en-GB" sz="3200" b="1" dirty="0"/>
              <a:t>Positive Dynamics – Lessons from Geese</a:t>
            </a:r>
          </a:p>
        </p:txBody>
      </p:sp>
      <p:pic>
        <p:nvPicPr>
          <p:cNvPr id="4" name="lessons from geese.wmv">
            <a:hlinkClick r:id="" action="ppaction://media"/>
            <a:extLst>
              <a:ext uri="{FF2B5EF4-FFF2-40B4-BE49-F238E27FC236}">
                <a16:creationId xmlns:a16="http://schemas.microsoft.com/office/drawing/2014/main" id="{472CCFDE-8183-4361-8440-899A8844E32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960881" y="1340768"/>
            <a:ext cx="5088566" cy="3816424"/>
          </a:xfrm>
          <a:prstGeom prst="rect">
            <a:avLst/>
          </a:prstGeom>
        </p:spPr>
      </p:pic>
    </p:spTree>
    <p:extLst>
      <p:ext uri="{BB962C8B-B14F-4D97-AF65-F5344CB8AC3E}">
        <p14:creationId xmlns:p14="http://schemas.microsoft.com/office/powerpoint/2010/main" val="10999292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321DF-3D7A-4A57-948A-06827176C1E7}"/>
              </a:ext>
            </a:extLst>
          </p:cNvPr>
          <p:cNvSpPr>
            <a:spLocks noGrp="1"/>
          </p:cNvSpPr>
          <p:nvPr>
            <p:ph type="title"/>
          </p:nvPr>
        </p:nvSpPr>
        <p:spPr/>
        <p:txBody>
          <a:bodyPr/>
          <a:lstStyle/>
          <a:p>
            <a:r>
              <a:rPr lang="en-GB" b="1" dirty="0"/>
              <a:t>Exercise: Lessons from Geese</a:t>
            </a:r>
          </a:p>
        </p:txBody>
      </p:sp>
      <p:sp>
        <p:nvSpPr>
          <p:cNvPr id="3" name="Content Placeholder 2">
            <a:extLst>
              <a:ext uri="{FF2B5EF4-FFF2-40B4-BE49-F238E27FC236}">
                <a16:creationId xmlns:a16="http://schemas.microsoft.com/office/drawing/2014/main" id="{D5295678-2027-444F-8FFD-39B9FB5C8B38}"/>
              </a:ext>
            </a:extLst>
          </p:cNvPr>
          <p:cNvSpPr>
            <a:spLocks noGrp="1"/>
          </p:cNvSpPr>
          <p:nvPr>
            <p:ph idx="1"/>
          </p:nvPr>
        </p:nvSpPr>
        <p:spPr/>
        <p:txBody>
          <a:bodyPr/>
          <a:lstStyle/>
          <a:p>
            <a:r>
              <a:rPr lang="en-GB" dirty="0"/>
              <a:t>What are the Lessons from Geese?</a:t>
            </a:r>
          </a:p>
          <a:p>
            <a:pPr marL="0" indent="0">
              <a:buNone/>
            </a:pPr>
            <a:endParaRPr lang="en-GB" i="1" dirty="0"/>
          </a:p>
          <a:p>
            <a:pPr marL="0" indent="0">
              <a:buNone/>
            </a:pPr>
            <a:r>
              <a:rPr lang="en-GB" dirty="0"/>
              <a:t>Discuss and identify in groups</a:t>
            </a:r>
          </a:p>
          <a:p>
            <a:pPr marL="0" indent="0">
              <a:buNone/>
            </a:pPr>
            <a:r>
              <a:rPr lang="en-GB" dirty="0"/>
              <a:t>Feedback to whole group</a:t>
            </a:r>
          </a:p>
        </p:txBody>
      </p:sp>
    </p:spTree>
    <p:extLst>
      <p:ext uri="{BB962C8B-B14F-4D97-AF65-F5344CB8AC3E}">
        <p14:creationId xmlns:p14="http://schemas.microsoft.com/office/powerpoint/2010/main" val="3000537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2B583-C622-4F89-A041-DA07A80D739A}"/>
              </a:ext>
            </a:extLst>
          </p:cNvPr>
          <p:cNvSpPr>
            <a:spLocks noGrp="1"/>
          </p:cNvSpPr>
          <p:nvPr>
            <p:ph type="title"/>
          </p:nvPr>
        </p:nvSpPr>
        <p:spPr/>
        <p:txBody>
          <a:bodyPr>
            <a:normAutofit fontScale="90000"/>
          </a:bodyPr>
          <a:lstStyle/>
          <a:p>
            <a:r>
              <a:rPr lang="en-GB" b="1" dirty="0"/>
              <a:t>Exercise: You’re a new Project Manager</a:t>
            </a:r>
          </a:p>
        </p:txBody>
      </p:sp>
      <p:sp>
        <p:nvSpPr>
          <p:cNvPr id="3" name="Content Placeholder 2">
            <a:extLst>
              <a:ext uri="{FF2B5EF4-FFF2-40B4-BE49-F238E27FC236}">
                <a16:creationId xmlns:a16="http://schemas.microsoft.com/office/drawing/2014/main" id="{85541D87-C58B-4F10-8EC0-C9C67DDCC0A9}"/>
              </a:ext>
            </a:extLst>
          </p:cNvPr>
          <p:cNvSpPr>
            <a:spLocks noGrp="1"/>
          </p:cNvSpPr>
          <p:nvPr>
            <p:ph idx="1"/>
          </p:nvPr>
        </p:nvSpPr>
        <p:spPr>
          <a:xfrm>
            <a:off x="457200" y="1744216"/>
            <a:ext cx="8229600" cy="3917032"/>
          </a:xfrm>
        </p:spPr>
        <p:txBody>
          <a:bodyPr>
            <a:normAutofit fontScale="70000" lnSpcReduction="20000"/>
          </a:bodyPr>
          <a:lstStyle/>
          <a:p>
            <a:pPr marL="0" indent="0">
              <a:lnSpc>
                <a:spcPct val="120000"/>
              </a:lnSpc>
              <a:spcBef>
                <a:spcPts val="0"/>
              </a:spcBef>
              <a:buNone/>
            </a:pPr>
            <a:r>
              <a:rPr lang="en-GB" altLang="en-US" b="1" dirty="0">
                <a:cs typeface="Arial" charset="0"/>
              </a:rPr>
              <a:t>Best case scenario:</a:t>
            </a:r>
          </a:p>
          <a:p>
            <a:pPr marL="0" indent="0" algn="just">
              <a:lnSpc>
                <a:spcPct val="120000"/>
              </a:lnSpc>
              <a:spcBef>
                <a:spcPts val="0"/>
              </a:spcBef>
              <a:buNone/>
            </a:pPr>
            <a:r>
              <a:rPr lang="en-GB" altLang="en-US" dirty="0">
                <a:cs typeface="Arial" charset="0"/>
              </a:rPr>
              <a:t>You as the project manager have been allowed free reign to pick and choose a team of people to work on your project.</a:t>
            </a:r>
          </a:p>
          <a:p>
            <a:pPr marL="0" indent="0" algn="just">
              <a:lnSpc>
                <a:spcPct val="120000"/>
              </a:lnSpc>
              <a:spcBef>
                <a:spcPts val="0"/>
              </a:spcBef>
              <a:buNone/>
            </a:pPr>
            <a:endParaRPr lang="en-GB" altLang="en-US" sz="1400" dirty="0">
              <a:cs typeface="Arial" charset="0"/>
            </a:endParaRPr>
          </a:p>
          <a:p>
            <a:pPr marL="0" indent="0" algn="just">
              <a:lnSpc>
                <a:spcPct val="120000"/>
              </a:lnSpc>
              <a:spcBef>
                <a:spcPts val="0"/>
              </a:spcBef>
              <a:buNone/>
            </a:pPr>
            <a:r>
              <a:rPr lang="en-GB" altLang="en-US" dirty="0">
                <a:cs typeface="Arial" charset="0"/>
              </a:rPr>
              <a:t>You have chosen a team of experienced team players, who have worked well together in the past. They respect you as an individual and your authority as a manager, they have a wide range of project skills and specific skills required for the project, they have good communication, and time management skills, they work hard, are motivated and keen for the project to be successful.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46000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3E604-0E45-488A-938E-B08D89615BEA}"/>
              </a:ext>
            </a:extLst>
          </p:cNvPr>
          <p:cNvSpPr>
            <a:spLocks noGrp="1"/>
          </p:cNvSpPr>
          <p:nvPr>
            <p:ph type="title"/>
          </p:nvPr>
        </p:nvSpPr>
        <p:spPr/>
        <p:txBody>
          <a:bodyPr>
            <a:noAutofit/>
          </a:bodyPr>
          <a:lstStyle/>
          <a:p>
            <a:r>
              <a:rPr lang="en-GB" sz="4000" b="1" dirty="0">
                <a:cs typeface="Arial" panose="020B0604020202020204" pitchFamily="34" charset="0"/>
              </a:rPr>
              <a:t>Worst-Case Scenario?                     Or What Happens in Real Life….</a:t>
            </a:r>
            <a:endParaRPr lang="en-GB" sz="4000" b="1" dirty="0"/>
          </a:p>
        </p:txBody>
      </p:sp>
      <p:sp>
        <p:nvSpPr>
          <p:cNvPr id="3" name="Content Placeholder 2">
            <a:extLst>
              <a:ext uri="{FF2B5EF4-FFF2-40B4-BE49-F238E27FC236}">
                <a16:creationId xmlns:a16="http://schemas.microsoft.com/office/drawing/2014/main" id="{C3EA588E-22EA-43BC-87F8-89744A9240B9}"/>
              </a:ext>
            </a:extLst>
          </p:cNvPr>
          <p:cNvSpPr>
            <a:spLocks noGrp="1"/>
          </p:cNvSpPr>
          <p:nvPr>
            <p:ph idx="1"/>
          </p:nvPr>
        </p:nvSpPr>
        <p:spPr/>
        <p:txBody>
          <a:bodyPr>
            <a:normAutofit fontScale="85000" lnSpcReduction="20000"/>
          </a:bodyPr>
          <a:lstStyle/>
          <a:p>
            <a:pPr marL="0" indent="0" algn="just">
              <a:lnSpc>
                <a:spcPct val="120000"/>
              </a:lnSpc>
              <a:spcBef>
                <a:spcPts val="0"/>
              </a:spcBef>
              <a:buNone/>
            </a:pPr>
            <a:r>
              <a:rPr lang="en-GB" altLang="en-US" dirty="0">
                <a:cs typeface="Arial" charset="0"/>
              </a:rPr>
              <a:t>You are given a team of people who have a history of not working together very well; they all have the same set of skills; some skill areas and knowledge are missing, they resent you being brought in to manage them, they are de-motivated.</a:t>
            </a:r>
          </a:p>
          <a:p>
            <a:pPr marL="0" indent="0">
              <a:lnSpc>
                <a:spcPct val="120000"/>
              </a:lnSpc>
              <a:spcBef>
                <a:spcPts val="0"/>
              </a:spcBef>
              <a:buNone/>
            </a:pPr>
            <a:endParaRPr lang="en-GB" altLang="en-US" sz="2000" dirty="0">
              <a:cs typeface="Arial" charset="0"/>
            </a:endParaRPr>
          </a:p>
          <a:p>
            <a:pPr marL="0" indent="0" algn="just">
              <a:lnSpc>
                <a:spcPct val="120000"/>
              </a:lnSpc>
              <a:spcBef>
                <a:spcPts val="0"/>
              </a:spcBef>
              <a:buNone/>
            </a:pPr>
            <a:r>
              <a:rPr lang="en-GB" altLang="en-US" b="1" dirty="0">
                <a:cs typeface="Arial" charset="0"/>
              </a:rPr>
              <a:t>What would you do as Team Leader in this scenario? How could you build an effective project team? What key steps would you take?</a:t>
            </a:r>
          </a:p>
          <a:p>
            <a:pPr marL="0" indent="0">
              <a:lnSpc>
                <a:spcPct val="120000"/>
              </a:lnSpc>
              <a:spcBef>
                <a:spcPts val="0"/>
              </a:spcBef>
              <a:buNone/>
            </a:pPr>
            <a:endParaRPr lang="en-GB" altLang="en-US" sz="500" dirty="0">
              <a:cs typeface="Arial" charset="0"/>
            </a:endParaRPr>
          </a:p>
        </p:txBody>
      </p:sp>
    </p:spTree>
    <p:extLst>
      <p:ext uri="{BB962C8B-B14F-4D97-AF65-F5344CB8AC3E}">
        <p14:creationId xmlns:p14="http://schemas.microsoft.com/office/powerpoint/2010/main" val="2658258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24D9E-5376-4252-9237-47651F8B801B}"/>
              </a:ext>
            </a:extLst>
          </p:cNvPr>
          <p:cNvSpPr>
            <a:spLocks noGrp="1"/>
          </p:cNvSpPr>
          <p:nvPr>
            <p:ph type="title"/>
          </p:nvPr>
        </p:nvSpPr>
        <p:spPr/>
        <p:txBody>
          <a:bodyPr/>
          <a:lstStyle/>
          <a:p>
            <a:r>
              <a:rPr lang="en-GB" b="1" dirty="0"/>
              <a:t>Delegation</a:t>
            </a:r>
          </a:p>
        </p:txBody>
      </p:sp>
      <p:sp>
        <p:nvSpPr>
          <p:cNvPr id="3" name="Content Placeholder 2">
            <a:extLst>
              <a:ext uri="{FF2B5EF4-FFF2-40B4-BE49-F238E27FC236}">
                <a16:creationId xmlns:a16="http://schemas.microsoft.com/office/drawing/2014/main" id="{8EF288AB-8D8C-496B-A608-4F8B8D04871E}"/>
              </a:ext>
            </a:extLst>
          </p:cNvPr>
          <p:cNvSpPr>
            <a:spLocks noGrp="1"/>
          </p:cNvSpPr>
          <p:nvPr>
            <p:ph idx="1"/>
          </p:nvPr>
        </p:nvSpPr>
        <p:spPr>
          <a:xfrm>
            <a:off x="457200" y="1417638"/>
            <a:ext cx="8003232" cy="4099595"/>
          </a:xfrm>
        </p:spPr>
        <p:txBody>
          <a:bodyPr>
            <a:normAutofit lnSpcReduction="10000"/>
          </a:bodyPr>
          <a:lstStyle/>
          <a:p>
            <a:pPr algn="just"/>
            <a:r>
              <a:rPr lang="en-GB" dirty="0"/>
              <a:t>What do we mean by the term ‘delegation’?</a:t>
            </a:r>
          </a:p>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t>A person or group of persons officially elected to represent another or others.</a:t>
            </a:r>
          </a:p>
          <a:p>
            <a:pPr>
              <a:spcBef>
                <a:spcPts val="2000"/>
              </a:spcBef>
              <a:buClr>
                <a:srgbClr val="333399"/>
              </a:buClr>
              <a:buFont typeface="Tahoma" pitchFamily="34"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t>Or</a:t>
            </a:r>
          </a:p>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ea typeface="Tahoma" pitchFamily="34" charset="0"/>
                <a:cs typeface="Tahoma" pitchFamily="34" charset="0"/>
              </a:rPr>
              <a:t>To entrust, to empower, to mandate, to hand over, to authorise.</a:t>
            </a:r>
          </a:p>
          <a:p>
            <a:pPr algn="just"/>
            <a:endParaRPr lang="en-GB" dirty="0"/>
          </a:p>
          <a:p>
            <a:pPr algn="just"/>
            <a:endParaRPr lang="en-GB" dirty="0"/>
          </a:p>
        </p:txBody>
      </p:sp>
    </p:spTree>
    <p:extLst>
      <p:ext uri="{BB962C8B-B14F-4D97-AF65-F5344CB8AC3E}">
        <p14:creationId xmlns:p14="http://schemas.microsoft.com/office/powerpoint/2010/main" val="399581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E7A14-A715-42BD-BC55-8645B4C4F091}"/>
              </a:ext>
            </a:extLst>
          </p:cNvPr>
          <p:cNvSpPr>
            <a:spLocks noGrp="1"/>
          </p:cNvSpPr>
          <p:nvPr>
            <p:ph type="title"/>
          </p:nvPr>
        </p:nvSpPr>
        <p:spPr>
          <a:xfrm>
            <a:off x="318356" y="67588"/>
            <a:ext cx="8507288" cy="913140"/>
          </a:xfrm>
        </p:spPr>
        <p:txBody>
          <a:bodyPr>
            <a:noAutofit/>
          </a:bodyPr>
          <a:lstStyle/>
          <a:p>
            <a:r>
              <a:rPr lang="en-GB" sz="3600" b="1" dirty="0"/>
              <a:t>Stephen Covey – Styles of Delegation</a:t>
            </a:r>
          </a:p>
        </p:txBody>
      </p:sp>
      <p:pic>
        <p:nvPicPr>
          <p:cNvPr id="6" name="Picture 5">
            <a:extLst>
              <a:ext uri="{FF2B5EF4-FFF2-40B4-BE49-F238E27FC236}">
                <a16:creationId xmlns:a16="http://schemas.microsoft.com/office/drawing/2014/main" id="{8EC4545C-CC0D-4C16-BFCD-CBCF59F74D7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80312" y="4528824"/>
            <a:ext cx="1763688" cy="1205187"/>
          </a:xfrm>
          <a:prstGeom prst="rect">
            <a:avLst/>
          </a:prstGeom>
        </p:spPr>
      </p:pic>
      <p:sp>
        <p:nvSpPr>
          <p:cNvPr id="7" name="TextBox 6">
            <a:extLst>
              <a:ext uri="{FF2B5EF4-FFF2-40B4-BE49-F238E27FC236}">
                <a16:creationId xmlns:a16="http://schemas.microsoft.com/office/drawing/2014/main" id="{0E74F6F7-1A93-4AF3-BEFA-1061DF6E5064}"/>
              </a:ext>
            </a:extLst>
          </p:cNvPr>
          <p:cNvSpPr txBox="1"/>
          <p:nvPr/>
        </p:nvSpPr>
        <p:spPr>
          <a:xfrm>
            <a:off x="8012271" y="5942940"/>
            <a:ext cx="1131730" cy="646331"/>
          </a:xfrm>
          <a:prstGeom prst="rect">
            <a:avLst/>
          </a:prstGeom>
          <a:noFill/>
        </p:spPr>
        <p:txBody>
          <a:bodyPr wrap="square" rtlCol="0">
            <a:spAutoFit/>
          </a:bodyPr>
          <a:lstStyle/>
          <a:p>
            <a:r>
              <a:rPr lang="en-GB" sz="900" dirty="0">
                <a:hlinkClick r:id="rId4" tooltip="http://shortformblog.com/post/27344520602/author-stephen-covey-dies"/>
              </a:rPr>
              <a:t>This Photo</a:t>
            </a:r>
            <a:r>
              <a:rPr lang="en-GB" sz="900" dirty="0"/>
              <a:t> by Unknown Author is licensed under </a:t>
            </a:r>
            <a:r>
              <a:rPr lang="en-GB" sz="900" dirty="0">
                <a:hlinkClick r:id="rId5" tooltip="https://creativecommons.org/licenses/by-nc/3.0/"/>
              </a:rPr>
              <a:t>CC BY-NC</a:t>
            </a:r>
            <a:endParaRPr lang="en-GB" sz="900" dirty="0"/>
          </a:p>
        </p:txBody>
      </p:sp>
      <p:sp>
        <p:nvSpPr>
          <p:cNvPr id="8" name="Rectangle 7">
            <a:extLst>
              <a:ext uri="{FF2B5EF4-FFF2-40B4-BE49-F238E27FC236}">
                <a16:creationId xmlns:a16="http://schemas.microsoft.com/office/drawing/2014/main" id="{9C017701-083E-4D0B-B605-765BB8EF171E}"/>
              </a:ext>
            </a:extLst>
          </p:cNvPr>
          <p:cNvSpPr/>
          <p:nvPr/>
        </p:nvSpPr>
        <p:spPr>
          <a:xfrm>
            <a:off x="500912" y="5363924"/>
            <a:ext cx="6731124" cy="369332"/>
          </a:xfrm>
          <a:prstGeom prst="rect">
            <a:avLst/>
          </a:prstGeom>
        </p:spPr>
        <p:txBody>
          <a:bodyPr wrap="square">
            <a:spAutoFit/>
          </a:bodyPr>
          <a:lstStyle/>
          <a:p>
            <a:r>
              <a:rPr lang="en-GB" dirty="0"/>
              <a:t>Adapted from Covey, S. The 7</a:t>
            </a:r>
            <a:r>
              <a:rPr lang="en-GB" i="1" dirty="0"/>
              <a:t> Habits of Highly Effective People</a:t>
            </a:r>
          </a:p>
        </p:txBody>
      </p:sp>
      <p:sp>
        <p:nvSpPr>
          <p:cNvPr id="3" name="TextBox 2">
            <a:extLst>
              <a:ext uri="{FF2B5EF4-FFF2-40B4-BE49-F238E27FC236}">
                <a16:creationId xmlns:a16="http://schemas.microsoft.com/office/drawing/2014/main" id="{92B770AD-4B5B-4E8F-8CD5-B0B3852341BD}"/>
              </a:ext>
            </a:extLst>
          </p:cNvPr>
          <p:cNvSpPr txBox="1"/>
          <p:nvPr/>
        </p:nvSpPr>
        <p:spPr>
          <a:xfrm>
            <a:off x="4572000" y="908720"/>
            <a:ext cx="3931332" cy="2954655"/>
          </a:xfrm>
          <a:prstGeom prst="rect">
            <a:avLst/>
          </a:prstGeom>
          <a:noFill/>
        </p:spPr>
        <p:txBody>
          <a:bodyPr wrap="square" rtlCol="0">
            <a:spAutoFit/>
          </a:bodyPr>
          <a:lstStyle/>
          <a:p>
            <a:pPr fontAlgn="t"/>
            <a:r>
              <a:rPr lang="en-GB" sz="2800" u="sng" dirty="0"/>
              <a:t>Desired result</a:t>
            </a:r>
          </a:p>
          <a:p>
            <a:pPr marL="457200" indent="-457200" fontAlgn="t">
              <a:buFont typeface="Arial" panose="020B0604020202020204" pitchFamily="34" charset="0"/>
              <a:buChar char="•"/>
            </a:pPr>
            <a:r>
              <a:rPr lang="en-GB" sz="2800" dirty="0"/>
              <a:t>Identify guidelines</a:t>
            </a:r>
          </a:p>
          <a:p>
            <a:pPr marL="457200" indent="-457200" fontAlgn="t">
              <a:buFont typeface="Arial" panose="020B0604020202020204" pitchFamily="34" charset="0"/>
              <a:buChar char="•"/>
            </a:pPr>
            <a:r>
              <a:rPr lang="en-GB" sz="2800" dirty="0"/>
              <a:t>Provide resources</a:t>
            </a:r>
          </a:p>
          <a:p>
            <a:pPr marL="457200" indent="-457200" fontAlgn="t">
              <a:buFont typeface="Arial" panose="020B0604020202020204" pitchFamily="34" charset="0"/>
              <a:buChar char="•"/>
            </a:pPr>
            <a:r>
              <a:rPr lang="en-GB" sz="2800" dirty="0"/>
              <a:t>Clear accountability</a:t>
            </a:r>
          </a:p>
          <a:p>
            <a:pPr marL="457200" indent="-457200" fontAlgn="t">
              <a:buFont typeface="Arial" panose="020B0604020202020204" pitchFamily="34" charset="0"/>
              <a:buChar char="•"/>
            </a:pPr>
            <a:r>
              <a:rPr lang="en-GB" sz="2800" dirty="0"/>
              <a:t>Specify consequences</a:t>
            </a:r>
          </a:p>
          <a:p>
            <a:endParaRPr lang="en-GB" dirty="0"/>
          </a:p>
        </p:txBody>
      </p:sp>
      <p:sp>
        <p:nvSpPr>
          <p:cNvPr id="9" name="TextBox 8">
            <a:extLst>
              <a:ext uri="{FF2B5EF4-FFF2-40B4-BE49-F238E27FC236}">
                <a16:creationId xmlns:a16="http://schemas.microsoft.com/office/drawing/2014/main" id="{71501371-0A68-407F-B5E5-6E4D99C40F1E}"/>
              </a:ext>
            </a:extLst>
          </p:cNvPr>
          <p:cNvSpPr txBox="1"/>
          <p:nvPr/>
        </p:nvSpPr>
        <p:spPr>
          <a:xfrm>
            <a:off x="318356" y="839609"/>
            <a:ext cx="3173524" cy="3970318"/>
          </a:xfrm>
          <a:prstGeom prst="rect">
            <a:avLst/>
          </a:prstGeom>
          <a:noFill/>
        </p:spPr>
        <p:txBody>
          <a:bodyPr wrap="square" rtlCol="0">
            <a:spAutoFit/>
          </a:bodyPr>
          <a:lstStyle/>
          <a:p>
            <a:r>
              <a:rPr lang="en-GB" sz="2800" u="sng" dirty="0"/>
              <a:t>Methods</a:t>
            </a:r>
          </a:p>
          <a:p>
            <a:pPr marL="285750" indent="-285750">
              <a:buFont typeface="Arial" panose="020B0604020202020204" pitchFamily="34" charset="0"/>
              <a:buChar char="•"/>
            </a:pPr>
            <a:r>
              <a:rPr lang="en-GB" sz="2800" dirty="0"/>
              <a:t>Telling you what and how</a:t>
            </a:r>
          </a:p>
          <a:p>
            <a:pPr marL="285750" indent="-285750">
              <a:buFont typeface="Arial" panose="020B0604020202020204" pitchFamily="34" charset="0"/>
              <a:buChar char="•"/>
            </a:pPr>
            <a:r>
              <a:rPr lang="en-GB" sz="2800" dirty="0"/>
              <a:t>Takes away initiative</a:t>
            </a:r>
          </a:p>
          <a:p>
            <a:pPr marL="285750" indent="-285750">
              <a:buFont typeface="Arial" panose="020B0604020202020204" pitchFamily="34" charset="0"/>
              <a:buChar char="•"/>
            </a:pPr>
            <a:r>
              <a:rPr lang="en-GB" sz="2800" dirty="0"/>
              <a:t>Invalidates skills</a:t>
            </a:r>
          </a:p>
          <a:p>
            <a:pPr marL="285750" indent="-285750">
              <a:buFont typeface="Arial" panose="020B0604020202020204" pitchFamily="34" charset="0"/>
              <a:buChar char="•"/>
            </a:pPr>
            <a:r>
              <a:rPr lang="en-GB" sz="2800" dirty="0"/>
              <a:t>Frustrates capable team members</a:t>
            </a:r>
          </a:p>
        </p:txBody>
      </p:sp>
    </p:spTree>
    <p:extLst>
      <p:ext uri="{BB962C8B-B14F-4D97-AF65-F5344CB8AC3E}">
        <p14:creationId xmlns:p14="http://schemas.microsoft.com/office/powerpoint/2010/main" val="225353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wipe(down)">
                                      <p:cBhvr>
                                        <p:cTn id="39" dur="500"/>
                                        <p:tgtEl>
                                          <p:spTgt spid="3">
                                            <p:txEl>
                                              <p:pRg st="3" end="3"/>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AF3-FCA1-4336-92EE-CDC8AB9ED2AD}"/>
              </a:ext>
            </a:extLst>
          </p:cNvPr>
          <p:cNvSpPr>
            <a:spLocks noGrp="1"/>
          </p:cNvSpPr>
          <p:nvPr>
            <p:ph type="title"/>
          </p:nvPr>
        </p:nvSpPr>
        <p:spPr/>
        <p:txBody>
          <a:bodyPr/>
          <a:lstStyle/>
          <a:p>
            <a:r>
              <a:rPr lang="en-GB" b="1" dirty="0"/>
              <a:t>Alternative</a:t>
            </a:r>
            <a:r>
              <a:rPr lang="en-GB" dirty="0"/>
              <a:t> </a:t>
            </a:r>
            <a:r>
              <a:rPr lang="en-GB" b="1" dirty="0"/>
              <a:t>Delegation Style</a:t>
            </a:r>
          </a:p>
        </p:txBody>
      </p:sp>
      <p:sp>
        <p:nvSpPr>
          <p:cNvPr id="3" name="Content Placeholder 2">
            <a:extLst>
              <a:ext uri="{FF2B5EF4-FFF2-40B4-BE49-F238E27FC236}">
                <a16:creationId xmlns:a16="http://schemas.microsoft.com/office/drawing/2014/main" id="{971CDDCA-B0E1-4BDF-A94B-6520E1543025}"/>
              </a:ext>
            </a:extLst>
          </p:cNvPr>
          <p:cNvSpPr>
            <a:spLocks noGrp="1"/>
          </p:cNvSpPr>
          <p:nvPr>
            <p:ph idx="1"/>
          </p:nvPr>
        </p:nvSpPr>
        <p:spPr>
          <a:xfrm>
            <a:off x="457200" y="2276871"/>
            <a:ext cx="8229600" cy="3240361"/>
          </a:xfrm>
        </p:spPr>
        <p:txBody>
          <a:bodyPr/>
          <a:lstStyle/>
          <a:p>
            <a:r>
              <a:rPr lang="en-GB" dirty="0">
                <a:latin typeface="+mj-lt"/>
              </a:rPr>
              <a:t>Broad outline of what is required is provided</a:t>
            </a:r>
          </a:p>
          <a:p>
            <a:r>
              <a:rPr lang="en-GB" dirty="0">
                <a:latin typeface="+mj-lt"/>
              </a:rPr>
              <a:t>No standards</a:t>
            </a:r>
          </a:p>
          <a:p>
            <a:r>
              <a:rPr lang="en-GB" dirty="0">
                <a:latin typeface="+mj-lt"/>
              </a:rPr>
              <a:t>No focus on resource requirements</a:t>
            </a:r>
          </a:p>
          <a:p>
            <a:r>
              <a:rPr lang="en-GB" dirty="0">
                <a:latin typeface="+mj-lt"/>
              </a:rPr>
              <a:t>No review in place</a:t>
            </a:r>
          </a:p>
          <a:p>
            <a:endParaRPr lang="en-GB" dirty="0"/>
          </a:p>
        </p:txBody>
      </p:sp>
      <p:sp>
        <p:nvSpPr>
          <p:cNvPr id="6" name="Rectangle 5">
            <a:extLst>
              <a:ext uri="{FF2B5EF4-FFF2-40B4-BE49-F238E27FC236}">
                <a16:creationId xmlns:a16="http://schemas.microsoft.com/office/drawing/2014/main" id="{3B4E876B-64C2-4E81-8363-37D5A63D2CC4}"/>
              </a:ext>
            </a:extLst>
          </p:cNvPr>
          <p:cNvSpPr/>
          <p:nvPr/>
        </p:nvSpPr>
        <p:spPr>
          <a:xfrm>
            <a:off x="3131840" y="1417638"/>
            <a:ext cx="2880320" cy="584775"/>
          </a:xfrm>
          <a:prstGeom prst="rect">
            <a:avLst/>
          </a:prstGeom>
        </p:spPr>
        <p:txBody>
          <a:bodyPr wrap="square">
            <a:spAutoFit/>
          </a:bodyPr>
          <a:lstStyle/>
          <a:p>
            <a:r>
              <a:rPr lang="en-GB" sz="3200" b="1" dirty="0">
                <a:latin typeface="+mj-lt"/>
                <a:cs typeface="Arial" pitchFamily="34" charset="0"/>
              </a:rPr>
              <a:t>ABDICATION</a:t>
            </a:r>
          </a:p>
        </p:txBody>
      </p:sp>
    </p:spTree>
    <p:extLst>
      <p:ext uri="{BB962C8B-B14F-4D97-AF65-F5344CB8AC3E}">
        <p14:creationId xmlns:p14="http://schemas.microsoft.com/office/powerpoint/2010/main" val="3578424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0210-EB4B-4CD2-AF85-48A48ACBEA3B}"/>
              </a:ext>
            </a:extLst>
          </p:cNvPr>
          <p:cNvSpPr>
            <a:spLocks noGrp="1"/>
          </p:cNvSpPr>
          <p:nvPr>
            <p:ph type="title"/>
          </p:nvPr>
        </p:nvSpPr>
        <p:spPr/>
        <p:txBody>
          <a:bodyPr/>
          <a:lstStyle/>
          <a:p>
            <a:r>
              <a:rPr lang="en-GB" b="1" dirty="0"/>
              <a:t>Effective Delegation</a:t>
            </a:r>
          </a:p>
        </p:txBody>
      </p:sp>
      <p:sp>
        <p:nvSpPr>
          <p:cNvPr id="3" name="Content Placeholder 2">
            <a:extLst>
              <a:ext uri="{FF2B5EF4-FFF2-40B4-BE49-F238E27FC236}">
                <a16:creationId xmlns:a16="http://schemas.microsoft.com/office/drawing/2014/main" id="{85BB1A88-178D-4F86-B59F-9ABE9FAA8886}"/>
              </a:ext>
            </a:extLst>
          </p:cNvPr>
          <p:cNvSpPr>
            <a:spLocks noGrp="1"/>
          </p:cNvSpPr>
          <p:nvPr>
            <p:ph idx="1"/>
          </p:nvPr>
        </p:nvSpPr>
        <p:spPr>
          <a:xfrm>
            <a:off x="179512" y="1268760"/>
            <a:ext cx="8784976" cy="4248473"/>
          </a:xfrm>
        </p:spPr>
        <p:txBody>
          <a:bodyPr>
            <a:noAutofit/>
          </a:bodyPr>
          <a:lstStyle/>
          <a:p>
            <a:pPr marL="0" indent="0">
              <a:lnSpc>
                <a:spcPct val="90000"/>
              </a:lnSpc>
              <a:spcBef>
                <a:spcPct val="50000"/>
              </a:spcBef>
              <a:buClr>
                <a:srgbClr val="395A79"/>
              </a:buClr>
              <a:buNone/>
            </a:pPr>
            <a:r>
              <a:rPr lang="en-GB" sz="2500" dirty="0">
                <a:latin typeface="+mj-lt"/>
              </a:rPr>
              <a:t>The Team Leader: -</a:t>
            </a:r>
          </a:p>
          <a:p>
            <a:pPr>
              <a:lnSpc>
                <a:spcPct val="90000"/>
              </a:lnSpc>
              <a:spcBef>
                <a:spcPct val="50000"/>
              </a:spcBef>
              <a:buClr>
                <a:srgbClr val="395A79"/>
              </a:buClr>
            </a:pPr>
            <a:r>
              <a:rPr lang="en-GB" sz="2500" dirty="0">
                <a:latin typeface="+mj-lt"/>
              </a:rPr>
              <a:t>Sets boundaries but allows freedom over approach.</a:t>
            </a:r>
          </a:p>
          <a:p>
            <a:pPr>
              <a:lnSpc>
                <a:spcPct val="90000"/>
              </a:lnSpc>
              <a:spcBef>
                <a:spcPct val="50000"/>
              </a:spcBef>
              <a:buClr>
                <a:srgbClr val="395A79"/>
              </a:buClr>
            </a:pPr>
            <a:r>
              <a:rPr lang="en-GB" sz="2500" dirty="0">
                <a:latin typeface="+mj-lt"/>
              </a:rPr>
              <a:t>Uses clear communication.</a:t>
            </a:r>
          </a:p>
          <a:p>
            <a:pPr>
              <a:lnSpc>
                <a:spcPct val="90000"/>
              </a:lnSpc>
              <a:spcBef>
                <a:spcPct val="50000"/>
              </a:spcBef>
              <a:buClr>
                <a:srgbClr val="395A79"/>
              </a:buClr>
            </a:pPr>
            <a:r>
              <a:rPr lang="en-GB" sz="2500" dirty="0">
                <a:latin typeface="+mj-lt"/>
              </a:rPr>
              <a:t>Makes time for questions.</a:t>
            </a:r>
          </a:p>
          <a:p>
            <a:pPr>
              <a:lnSpc>
                <a:spcPct val="90000"/>
              </a:lnSpc>
              <a:spcBef>
                <a:spcPct val="50000"/>
              </a:spcBef>
              <a:buClr>
                <a:srgbClr val="395A79"/>
              </a:buClr>
            </a:pPr>
            <a:r>
              <a:rPr lang="en-GB" sz="2500" dirty="0">
                <a:latin typeface="+mj-lt"/>
              </a:rPr>
              <a:t>Allows alternate solutions.</a:t>
            </a:r>
          </a:p>
          <a:p>
            <a:pPr>
              <a:lnSpc>
                <a:spcPct val="90000"/>
              </a:lnSpc>
              <a:spcBef>
                <a:spcPct val="50000"/>
              </a:spcBef>
              <a:buClr>
                <a:srgbClr val="395A79"/>
              </a:buClr>
            </a:pPr>
            <a:r>
              <a:rPr lang="en-GB" sz="2500" dirty="0">
                <a:latin typeface="+mj-lt"/>
              </a:rPr>
              <a:t>Builds trust and confidence, motivates and develops.</a:t>
            </a:r>
          </a:p>
          <a:p>
            <a:pPr>
              <a:lnSpc>
                <a:spcPct val="90000"/>
              </a:lnSpc>
              <a:spcBef>
                <a:spcPct val="50000"/>
              </a:spcBef>
              <a:buClr>
                <a:srgbClr val="395A79"/>
              </a:buClr>
            </a:pPr>
            <a:r>
              <a:rPr lang="en-GB" sz="2500" dirty="0">
                <a:latin typeface="+mj-lt"/>
              </a:rPr>
              <a:t>Requires regular progress reports.</a:t>
            </a:r>
          </a:p>
          <a:p>
            <a:pPr>
              <a:lnSpc>
                <a:spcPct val="90000"/>
              </a:lnSpc>
              <a:spcBef>
                <a:spcPct val="50000"/>
              </a:spcBef>
              <a:buClr>
                <a:srgbClr val="395A79"/>
              </a:buClr>
            </a:pPr>
            <a:r>
              <a:rPr lang="en-GB" sz="2500" dirty="0">
                <a:latin typeface="+mj-lt"/>
              </a:rPr>
              <a:t>Accepts that final accountability resides with manager.</a:t>
            </a:r>
          </a:p>
          <a:p>
            <a:endParaRPr lang="en-GB" sz="2500" b="1" dirty="0">
              <a:latin typeface="+mj-lt"/>
            </a:endParaRPr>
          </a:p>
        </p:txBody>
      </p:sp>
    </p:spTree>
    <p:extLst>
      <p:ext uri="{BB962C8B-B14F-4D97-AF65-F5344CB8AC3E}">
        <p14:creationId xmlns:p14="http://schemas.microsoft.com/office/powerpoint/2010/main" val="594510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3BF4-0EE6-46CE-BFDE-E7295E27B894}"/>
              </a:ext>
            </a:extLst>
          </p:cNvPr>
          <p:cNvSpPr>
            <a:spLocks noGrp="1"/>
          </p:cNvSpPr>
          <p:nvPr>
            <p:ph type="title"/>
          </p:nvPr>
        </p:nvSpPr>
        <p:spPr/>
        <p:txBody>
          <a:bodyPr>
            <a:normAutofit fontScale="90000"/>
          </a:bodyPr>
          <a:lstStyle/>
          <a:p>
            <a:r>
              <a:rPr lang="en-GB" b="1" dirty="0"/>
              <a:t>Exercise: The Act of Delegation</a:t>
            </a:r>
          </a:p>
        </p:txBody>
      </p:sp>
      <p:sp>
        <p:nvSpPr>
          <p:cNvPr id="3" name="Content Placeholder 2">
            <a:extLst>
              <a:ext uri="{FF2B5EF4-FFF2-40B4-BE49-F238E27FC236}">
                <a16:creationId xmlns:a16="http://schemas.microsoft.com/office/drawing/2014/main" id="{E77A588F-A000-4790-AFFC-00538E9672FC}"/>
              </a:ext>
            </a:extLst>
          </p:cNvPr>
          <p:cNvSpPr>
            <a:spLocks noGrp="1"/>
          </p:cNvSpPr>
          <p:nvPr>
            <p:ph idx="1"/>
          </p:nvPr>
        </p:nvSpPr>
        <p:spPr>
          <a:xfrm>
            <a:off x="457200" y="1417638"/>
            <a:ext cx="8229600" cy="4099595"/>
          </a:xfrm>
        </p:spPr>
        <p:txBody>
          <a:bodyPr>
            <a:normAutofit fontScale="77500" lnSpcReduction="20000"/>
          </a:bodyPr>
          <a:lstStyle/>
          <a:p>
            <a:pPr>
              <a:lnSpc>
                <a:spcPct val="90000"/>
              </a:lnSpc>
              <a:spcBef>
                <a:spcPct val="50000"/>
              </a:spcBef>
              <a:buClr>
                <a:srgbClr val="395A79"/>
              </a:buClr>
            </a:pPr>
            <a:r>
              <a:rPr lang="en-GB" b="1" dirty="0">
                <a:latin typeface="+mj-lt"/>
              </a:rPr>
              <a:t>How have you seen delegation practiced?</a:t>
            </a:r>
          </a:p>
          <a:p>
            <a:pPr>
              <a:lnSpc>
                <a:spcPct val="90000"/>
              </a:lnSpc>
              <a:spcBef>
                <a:spcPct val="50000"/>
              </a:spcBef>
              <a:buClr>
                <a:srgbClr val="395A79"/>
              </a:buClr>
            </a:pPr>
            <a:r>
              <a:rPr lang="en-GB" dirty="0">
                <a:latin typeface="+mj-lt"/>
              </a:rPr>
              <a:t>Offer explanation of why delegation is appropriate (what are the benefits for them) </a:t>
            </a:r>
          </a:p>
          <a:p>
            <a:pPr>
              <a:lnSpc>
                <a:spcPct val="90000"/>
              </a:lnSpc>
              <a:spcBef>
                <a:spcPct val="50000"/>
              </a:spcBef>
              <a:buClr>
                <a:srgbClr val="395A79"/>
              </a:buClr>
            </a:pPr>
            <a:r>
              <a:rPr lang="en-GB" dirty="0">
                <a:latin typeface="+mj-lt"/>
              </a:rPr>
              <a:t>State what needs to be done; by when; clarify outcomes</a:t>
            </a:r>
          </a:p>
          <a:p>
            <a:pPr>
              <a:lnSpc>
                <a:spcPct val="90000"/>
              </a:lnSpc>
              <a:spcBef>
                <a:spcPct val="50000"/>
              </a:spcBef>
              <a:buClr>
                <a:srgbClr val="395A79"/>
              </a:buClr>
            </a:pPr>
            <a:r>
              <a:rPr lang="en-GB" dirty="0">
                <a:latin typeface="+mj-lt"/>
              </a:rPr>
              <a:t>Provide context &amp; contacts</a:t>
            </a:r>
          </a:p>
          <a:p>
            <a:pPr>
              <a:lnSpc>
                <a:spcPct val="90000"/>
              </a:lnSpc>
              <a:spcBef>
                <a:spcPct val="50000"/>
              </a:spcBef>
              <a:buClr>
                <a:srgbClr val="395A79"/>
              </a:buClr>
            </a:pPr>
            <a:r>
              <a:rPr lang="en-GB" dirty="0">
                <a:latin typeface="+mj-lt"/>
              </a:rPr>
              <a:t>Clarify resources and support available</a:t>
            </a:r>
          </a:p>
          <a:p>
            <a:pPr>
              <a:lnSpc>
                <a:spcPct val="90000"/>
              </a:lnSpc>
              <a:spcBef>
                <a:spcPct val="50000"/>
              </a:spcBef>
              <a:buClr>
                <a:srgbClr val="395A79"/>
              </a:buClr>
            </a:pPr>
            <a:r>
              <a:rPr lang="en-GB" dirty="0">
                <a:latin typeface="+mj-lt"/>
              </a:rPr>
              <a:t>Confirm staff member feels capable</a:t>
            </a:r>
          </a:p>
          <a:p>
            <a:pPr>
              <a:lnSpc>
                <a:spcPct val="90000"/>
              </a:lnSpc>
              <a:spcBef>
                <a:spcPct val="50000"/>
              </a:spcBef>
              <a:buClr>
                <a:srgbClr val="395A79"/>
              </a:buClr>
            </a:pPr>
            <a:r>
              <a:rPr lang="en-GB" dirty="0">
                <a:latin typeface="+mj-lt"/>
              </a:rPr>
              <a:t>Agree timetable for updates and deadline</a:t>
            </a:r>
          </a:p>
          <a:p>
            <a:pPr>
              <a:lnSpc>
                <a:spcPct val="90000"/>
              </a:lnSpc>
              <a:spcBef>
                <a:spcPct val="50000"/>
              </a:spcBef>
              <a:buClr>
                <a:srgbClr val="395A79"/>
              </a:buClr>
            </a:pPr>
            <a:r>
              <a:rPr lang="en-GB" dirty="0">
                <a:latin typeface="+mj-lt"/>
              </a:rPr>
              <a:t>Give credit for willingness &amp; effort</a:t>
            </a:r>
          </a:p>
          <a:p>
            <a:endParaRPr lang="en-GB" dirty="0">
              <a:latin typeface="+mj-lt"/>
            </a:endParaRPr>
          </a:p>
        </p:txBody>
      </p:sp>
    </p:spTree>
    <p:extLst>
      <p:ext uri="{BB962C8B-B14F-4D97-AF65-F5344CB8AC3E}">
        <p14:creationId xmlns:p14="http://schemas.microsoft.com/office/powerpoint/2010/main" val="4170673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8BB01-8551-4654-8FD5-B301490930C2}"/>
              </a:ext>
            </a:extLst>
          </p:cNvPr>
          <p:cNvSpPr>
            <a:spLocks noGrp="1"/>
          </p:cNvSpPr>
          <p:nvPr>
            <p:ph type="title"/>
          </p:nvPr>
        </p:nvSpPr>
        <p:spPr/>
        <p:txBody>
          <a:bodyPr>
            <a:normAutofit fontScale="90000"/>
          </a:bodyPr>
          <a:lstStyle/>
          <a:p>
            <a:r>
              <a:rPr lang="en-GB" b="1" dirty="0"/>
              <a:t>Delegation: The professional approach </a:t>
            </a:r>
          </a:p>
        </p:txBody>
      </p:sp>
      <p:sp>
        <p:nvSpPr>
          <p:cNvPr id="3" name="Content Placeholder 2">
            <a:extLst>
              <a:ext uri="{FF2B5EF4-FFF2-40B4-BE49-F238E27FC236}">
                <a16:creationId xmlns:a16="http://schemas.microsoft.com/office/drawing/2014/main" id="{BBFFD8E8-0A59-41EC-B529-27A99F4D1A67}"/>
              </a:ext>
            </a:extLst>
          </p:cNvPr>
          <p:cNvSpPr>
            <a:spLocks noGrp="1"/>
          </p:cNvSpPr>
          <p:nvPr>
            <p:ph idx="1"/>
          </p:nvPr>
        </p:nvSpPr>
        <p:spPr/>
        <p:txBody>
          <a:bodyPr>
            <a:normAutofit fontScale="85000" lnSpcReduction="20000"/>
          </a:bodyPr>
          <a:lstStyle/>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Define the task </a:t>
            </a:r>
          </a:p>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Select the individual </a:t>
            </a:r>
          </a:p>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Assess ability and training needs </a:t>
            </a:r>
          </a:p>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Explain the reason(s)</a:t>
            </a:r>
          </a:p>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State required results </a:t>
            </a:r>
          </a:p>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Consider resources required </a:t>
            </a:r>
          </a:p>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Responsibilities and Accountability</a:t>
            </a:r>
          </a:p>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Consequences</a:t>
            </a:r>
          </a:p>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Feedback on results</a:t>
            </a:r>
          </a:p>
          <a:p>
            <a:endParaRPr lang="en-GB" b="1" dirty="0">
              <a:latin typeface="+mj-lt"/>
            </a:endParaRPr>
          </a:p>
        </p:txBody>
      </p:sp>
    </p:spTree>
    <p:extLst>
      <p:ext uri="{BB962C8B-B14F-4D97-AF65-F5344CB8AC3E}">
        <p14:creationId xmlns:p14="http://schemas.microsoft.com/office/powerpoint/2010/main" val="160833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2CF83-217C-4B7F-8DF2-388267BD32F0}"/>
              </a:ext>
            </a:extLst>
          </p:cNvPr>
          <p:cNvSpPr>
            <a:spLocks noGrp="1"/>
          </p:cNvSpPr>
          <p:nvPr>
            <p:ph type="title"/>
          </p:nvPr>
        </p:nvSpPr>
        <p:spPr>
          <a:xfrm>
            <a:off x="457200" y="274638"/>
            <a:ext cx="8435280" cy="1143000"/>
          </a:xfrm>
        </p:spPr>
        <p:txBody>
          <a:bodyPr>
            <a:normAutofit fontScale="90000"/>
          </a:bodyPr>
          <a:lstStyle/>
          <a:p>
            <a:br>
              <a:rPr lang="en-GB" altLang="en-US" dirty="0"/>
            </a:br>
            <a:r>
              <a:rPr lang="en-GB" altLang="en-US" b="1" dirty="0"/>
              <a:t>Why do teams fail?</a:t>
            </a:r>
            <a:br>
              <a:rPr lang="en-GB" altLang="en-US" dirty="0"/>
            </a:br>
            <a:endParaRPr lang="en-GB" dirty="0"/>
          </a:p>
        </p:txBody>
      </p:sp>
      <p:sp>
        <p:nvSpPr>
          <p:cNvPr id="3" name="Content Placeholder 2">
            <a:extLst>
              <a:ext uri="{FF2B5EF4-FFF2-40B4-BE49-F238E27FC236}">
                <a16:creationId xmlns:a16="http://schemas.microsoft.com/office/drawing/2014/main" id="{EC96B4CA-C47D-48E3-A4CB-CA0F4EE27B95}"/>
              </a:ext>
            </a:extLst>
          </p:cNvPr>
          <p:cNvSpPr>
            <a:spLocks noGrp="1"/>
          </p:cNvSpPr>
          <p:nvPr>
            <p:ph idx="1"/>
          </p:nvPr>
        </p:nvSpPr>
        <p:spPr/>
        <p:txBody>
          <a:bodyPr>
            <a:normAutofit fontScale="92500" lnSpcReduction="20000"/>
          </a:bodyPr>
          <a:lstStyle/>
          <a:p>
            <a:pPr marL="0" indent="0">
              <a:buNone/>
            </a:pPr>
            <a:r>
              <a:rPr lang="en-GB" altLang="en-US" b="1" dirty="0"/>
              <a:t>Exercise: Why do teams fail?</a:t>
            </a:r>
          </a:p>
          <a:p>
            <a:r>
              <a:rPr lang="en-GB" altLang="en-US" dirty="0"/>
              <a:t>Private agendas and mismatched needs</a:t>
            </a:r>
          </a:p>
          <a:p>
            <a:r>
              <a:rPr lang="en-GB" altLang="en-US" dirty="0"/>
              <a:t>Confused and cluttered goals</a:t>
            </a:r>
          </a:p>
          <a:p>
            <a:r>
              <a:rPr lang="en-GB" altLang="en-US" dirty="0"/>
              <a:t>Confused roles</a:t>
            </a:r>
          </a:p>
          <a:p>
            <a:r>
              <a:rPr lang="en-GB" altLang="en-US" dirty="0"/>
              <a:t>Right decisions, wrong process</a:t>
            </a:r>
          </a:p>
          <a:p>
            <a:r>
              <a:rPr lang="en-GB" altLang="en-US" dirty="0"/>
              <a:t>Bad policies and/or procedures</a:t>
            </a:r>
          </a:p>
          <a:p>
            <a:r>
              <a:rPr lang="en-GB" altLang="en-US" dirty="0"/>
              <a:t>(Unresolved) personality conflicts</a:t>
            </a:r>
          </a:p>
          <a:p>
            <a:r>
              <a:rPr lang="en-GB" altLang="en-US" dirty="0"/>
              <a:t>Bad leadership</a:t>
            </a:r>
          </a:p>
          <a:p>
            <a:endParaRPr lang="en-GB" dirty="0"/>
          </a:p>
        </p:txBody>
      </p:sp>
      <p:sp>
        <p:nvSpPr>
          <p:cNvPr id="6" name="Text Box 4">
            <a:extLst>
              <a:ext uri="{FF2B5EF4-FFF2-40B4-BE49-F238E27FC236}">
                <a16:creationId xmlns:a16="http://schemas.microsoft.com/office/drawing/2014/main" id="{9393BAC1-AB15-41AB-A234-3109890A59DC}"/>
              </a:ext>
            </a:extLst>
          </p:cNvPr>
          <p:cNvSpPr txBox="1">
            <a:spLocks noChangeArrowheads="1"/>
          </p:cNvSpPr>
          <p:nvPr/>
        </p:nvSpPr>
        <p:spPr bwMode="auto">
          <a:xfrm>
            <a:off x="4888453" y="5116542"/>
            <a:ext cx="4018023"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2800" dirty="0">
                <a:latin typeface="Arial" charset="0"/>
              </a:rPr>
              <a:t>(Robbins &amp; Finley,1998)</a:t>
            </a:r>
          </a:p>
        </p:txBody>
      </p:sp>
    </p:spTree>
    <p:extLst>
      <p:ext uri="{BB962C8B-B14F-4D97-AF65-F5344CB8AC3E}">
        <p14:creationId xmlns:p14="http://schemas.microsoft.com/office/powerpoint/2010/main" val="2399544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2AE3-A6B8-4B6F-AE0B-C30D1D9AF717}"/>
              </a:ext>
            </a:extLst>
          </p:cNvPr>
          <p:cNvSpPr>
            <a:spLocks noGrp="1"/>
          </p:cNvSpPr>
          <p:nvPr>
            <p:ph type="title"/>
          </p:nvPr>
        </p:nvSpPr>
        <p:spPr/>
        <p:txBody>
          <a:bodyPr/>
          <a:lstStyle/>
          <a:p>
            <a:r>
              <a:rPr lang="en-GB" altLang="en-US" b="1" dirty="0"/>
              <a:t>Why do teams fail?</a:t>
            </a:r>
            <a:endParaRPr lang="en-GB" dirty="0"/>
          </a:p>
        </p:txBody>
      </p:sp>
      <p:sp>
        <p:nvSpPr>
          <p:cNvPr id="3" name="Content Placeholder 2">
            <a:extLst>
              <a:ext uri="{FF2B5EF4-FFF2-40B4-BE49-F238E27FC236}">
                <a16:creationId xmlns:a16="http://schemas.microsoft.com/office/drawing/2014/main" id="{EFC8F0CD-CF2A-452F-9F14-26B9C54625DF}"/>
              </a:ext>
            </a:extLst>
          </p:cNvPr>
          <p:cNvSpPr>
            <a:spLocks noGrp="1"/>
          </p:cNvSpPr>
          <p:nvPr>
            <p:ph idx="1"/>
          </p:nvPr>
        </p:nvSpPr>
        <p:spPr>
          <a:xfrm>
            <a:off x="457200" y="1417638"/>
            <a:ext cx="8229600" cy="3917032"/>
          </a:xfrm>
        </p:spPr>
        <p:txBody>
          <a:bodyPr>
            <a:normAutofit lnSpcReduction="10000"/>
          </a:bodyPr>
          <a:lstStyle/>
          <a:p>
            <a:r>
              <a:rPr lang="en-GB" altLang="en-US" dirty="0"/>
              <a:t>Bleary vision</a:t>
            </a:r>
          </a:p>
          <a:p>
            <a:r>
              <a:rPr lang="en-GB" altLang="en-US" dirty="0"/>
              <a:t>Teams are not part of (my) thinking</a:t>
            </a:r>
          </a:p>
          <a:p>
            <a:r>
              <a:rPr lang="en-GB" altLang="en-US" dirty="0"/>
              <a:t>Lack of feedback</a:t>
            </a:r>
          </a:p>
          <a:p>
            <a:r>
              <a:rPr lang="en-GB" altLang="en-US" dirty="0"/>
              <a:t>Lack of incentives</a:t>
            </a:r>
          </a:p>
          <a:p>
            <a:r>
              <a:rPr lang="en-GB" altLang="en-US" dirty="0"/>
              <a:t>Lack of trust</a:t>
            </a:r>
          </a:p>
          <a:p>
            <a:r>
              <a:rPr lang="en-GB" altLang="en-US" dirty="0"/>
              <a:t>Unwillingness to change</a:t>
            </a:r>
          </a:p>
          <a:p>
            <a:r>
              <a:rPr lang="en-GB" altLang="en-US" dirty="0"/>
              <a:t>Lack of tools and/or support</a:t>
            </a:r>
          </a:p>
          <a:p>
            <a:endParaRPr lang="en-GB" dirty="0"/>
          </a:p>
        </p:txBody>
      </p:sp>
      <p:sp>
        <p:nvSpPr>
          <p:cNvPr id="4" name="Text Box 4">
            <a:extLst>
              <a:ext uri="{FF2B5EF4-FFF2-40B4-BE49-F238E27FC236}">
                <a16:creationId xmlns:a16="http://schemas.microsoft.com/office/drawing/2014/main" id="{A5804EF1-CF60-408E-9F1D-00769C3D6269}"/>
              </a:ext>
            </a:extLst>
          </p:cNvPr>
          <p:cNvSpPr txBox="1">
            <a:spLocks noChangeArrowheads="1"/>
          </p:cNvSpPr>
          <p:nvPr/>
        </p:nvSpPr>
        <p:spPr bwMode="auto">
          <a:xfrm>
            <a:off x="4988430" y="5176576"/>
            <a:ext cx="4127376"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eaLnBrk="0" hangingPunct="0"/>
            <a:r>
              <a:rPr lang="en-US" altLang="en-US" sz="2800" dirty="0">
                <a:latin typeface="Arial" charset="0"/>
              </a:rPr>
              <a:t>(Robbins &amp; Finley, 1998)</a:t>
            </a:r>
          </a:p>
        </p:txBody>
      </p:sp>
    </p:spTree>
    <p:extLst>
      <p:ext uri="{BB962C8B-B14F-4D97-AF65-F5344CB8AC3E}">
        <p14:creationId xmlns:p14="http://schemas.microsoft.com/office/powerpoint/2010/main" val="2641619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4DED1-7590-4C4C-8493-50E603D930FD}"/>
              </a:ext>
            </a:extLst>
          </p:cNvPr>
          <p:cNvSpPr>
            <a:spLocks noGrp="1"/>
          </p:cNvSpPr>
          <p:nvPr>
            <p:ph type="title"/>
          </p:nvPr>
        </p:nvSpPr>
        <p:spPr/>
        <p:txBody>
          <a:bodyPr/>
          <a:lstStyle/>
          <a:p>
            <a:r>
              <a:rPr lang="en-GB" b="1" dirty="0"/>
              <a:t>Conflict</a:t>
            </a:r>
          </a:p>
        </p:txBody>
      </p:sp>
      <p:sp>
        <p:nvSpPr>
          <p:cNvPr id="3" name="Content Placeholder 2">
            <a:extLst>
              <a:ext uri="{FF2B5EF4-FFF2-40B4-BE49-F238E27FC236}">
                <a16:creationId xmlns:a16="http://schemas.microsoft.com/office/drawing/2014/main" id="{C434E761-F7E1-4471-B8AD-03048EF5C5CD}"/>
              </a:ext>
            </a:extLst>
          </p:cNvPr>
          <p:cNvSpPr>
            <a:spLocks noGrp="1"/>
          </p:cNvSpPr>
          <p:nvPr>
            <p:ph idx="1"/>
          </p:nvPr>
        </p:nvSpPr>
        <p:spPr/>
        <p:txBody>
          <a:bodyPr/>
          <a:lstStyle/>
          <a:p>
            <a:r>
              <a:rPr lang="en-GB" dirty="0"/>
              <a:t>Natural phenomenon within teams</a:t>
            </a:r>
          </a:p>
          <a:p>
            <a:r>
              <a:rPr lang="en-GB" dirty="0"/>
              <a:t>Expected within the ‘Storming’ phase of team development</a:t>
            </a:r>
          </a:p>
          <a:p>
            <a:r>
              <a:rPr lang="en-GB" dirty="0"/>
              <a:t>It can and will occur at any time</a:t>
            </a:r>
          </a:p>
          <a:p>
            <a:r>
              <a:rPr lang="en-GB" dirty="0"/>
              <a:t>Important element in group development and team performance</a:t>
            </a:r>
          </a:p>
        </p:txBody>
      </p:sp>
    </p:spTree>
    <p:extLst>
      <p:ext uri="{BB962C8B-B14F-4D97-AF65-F5344CB8AC3E}">
        <p14:creationId xmlns:p14="http://schemas.microsoft.com/office/powerpoint/2010/main" val="3718832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E5139-6960-4493-B606-63B41C83ED9B}"/>
              </a:ext>
            </a:extLst>
          </p:cNvPr>
          <p:cNvSpPr>
            <a:spLocks noGrp="1"/>
          </p:cNvSpPr>
          <p:nvPr>
            <p:ph type="title"/>
          </p:nvPr>
        </p:nvSpPr>
        <p:spPr/>
        <p:txBody>
          <a:bodyPr/>
          <a:lstStyle/>
          <a:p>
            <a:r>
              <a:rPr lang="en-GB" b="1" dirty="0"/>
              <a:t>Conflict: Exercise</a:t>
            </a:r>
          </a:p>
        </p:txBody>
      </p:sp>
      <p:sp>
        <p:nvSpPr>
          <p:cNvPr id="3" name="Content Placeholder 2">
            <a:extLst>
              <a:ext uri="{FF2B5EF4-FFF2-40B4-BE49-F238E27FC236}">
                <a16:creationId xmlns:a16="http://schemas.microsoft.com/office/drawing/2014/main" id="{37348D3F-01B1-4230-983A-F5A6B6916546}"/>
              </a:ext>
            </a:extLst>
          </p:cNvPr>
          <p:cNvSpPr>
            <a:spLocks noGrp="1"/>
          </p:cNvSpPr>
          <p:nvPr>
            <p:ph idx="1"/>
          </p:nvPr>
        </p:nvSpPr>
        <p:spPr/>
        <p:txBody>
          <a:bodyPr>
            <a:normAutofit/>
          </a:bodyPr>
          <a:lstStyle/>
          <a:p>
            <a:r>
              <a:rPr lang="en-GB" dirty="0"/>
              <a:t>Identify how conflict can be a positive part of team performance</a:t>
            </a:r>
          </a:p>
          <a:p>
            <a:r>
              <a:rPr lang="en-GB" dirty="0"/>
              <a:t>Identify the Team Leader’s role in managing conflict</a:t>
            </a:r>
          </a:p>
          <a:p>
            <a:pPr marL="0" indent="0">
              <a:buNone/>
            </a:pPr>
            <a:endParaRPr lang="en-GB" dirty="0"/>
          </a:p>
        </p:txBody>
      </p:sp>
    </p:spTree>
    <p:extLst>
      <p:ext uri="{BB962C8B-B14F-4D97-AF65-F5344CB8AC3E}">
        <p14:creationId xmlns:p14="http://schemas.microsoft.com/office/powerpoint/2010/main" val="1287126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DB4D6-01C0-463B-B9CB-C8B43A358FB8}"/>
              </a:ext>
            </a:extLst>
          </p:cNvPr>
          <p:cNvSpPr>
            <a:spLocks noGrp="1"/>
          </p:cNvSpPr>
          <p:nvPr>
            <p:ph type="title"/>
          </p:nvPr>
        </p:nvSpPr>
        <p:spPr/>
        <p:txBody>
          <a:bodyPr/>
          <a:lstStyle/>
          <a:p>
            <a:r>
              <a:rPr lang="en-GB" b="1" dirty="0"/>
              <a:t>Conflict: Conclusions</a:t>
            </a:r>
          </a:p>
        </p:txBody>
      </p:sp>
      <p:sp>
        <p:nvSpPr>
          <p:cNvPr id="3" name="Content Placeholder 2">
            <a:extLst>
              <a:ext uri="{FF2B5EF4-FFF2-40B4-BE49-F238E27FC236}">
                <a16:creationId xmlns:a16="http://schemas.microsoft.com/office/drawing/2014/main" id="{06B9AC10-18F4-4E6D-B03C-762150A05B73}"/>
              </a:ext>
            </a:extLst>
          </p:cNvPr>
          <p:cNvSpPr>
            <a:spLocks noGrp="1"/>
          </p:cNvSpPr>
          <p:nvPr>
            <p:ph idx="1"/>
          </p:nvPr>
        </p:nvSpPr>
        <p:spPr/>
        <p:txBody>
          <a:bodyPr>
            <a:normAutofit fontScale="92500"/>
          </a:bodyPr>
          <a:lstStyle/>
          <a:p>
            <a:r>
              <a:rPr lang="en-GB" dirty="0"/>
              <a:t>Conflict is needed for team success</a:t>
            </a:r>
          </a:p>
          <a:p>
            <a:r>
              <a:rPr lang="en-GB" dirty="0"/>
              <a:t>Conflict surfaces differences of opinion, beliefs, points of view and, importantly, ideas</a:t>
            </a:r>
          </a:p>
          <a:p>
            <a:r>
              <a:rPr lang="en-GB" dirty="0"/>
              <a:t>Discussion and negotiation are key processes</a:t>
            </a:r>
          </a:p>
          <a:p>
            <a:r>
              <a:rPr lang="en-GB" dirty="0"/>
              <a:t>‘Win-win’ conflict resolution helps build synergy</a:t>
            </a:r>
          </a:p>
          <a:p>
            <a:r>
              <a:rPr lang="en-GB" dirty="0"/>
              <a:t>More on </a:t>
            </a:r>
            <a:r>
              <a:rPr lang="en-GB"/>
              <a:t>this next week </a:t>
            </a:r>
            <a:endParaRPr lang="en-GB" dirty="0"/>
          </a:p>
        </p:txBody>
      </p:sp>
    </p:spTree>
    <p:extLst>
      <p:ext uri="{BB962C8B-B14F-4D97-AF65-F5344CB8AC3E}">
        <p14:creationId xmlns:p14="http://schemas.microsoft.com/office/powerpoint/2010/main" val="667062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1F01-6FA4-4687-B5E5-C6DBA90C6C50}"/>
              </a:ext>
            </a:extLst>
          </p:cNvPr>
          <p:cNvSpPr>
            <a:spLocks noGrp="1"/>
          </p:cNvSpPr>
          <p:nvPr>
            <p:ph type="title"/>
          </p:nvPr>
        </p:nvSpPr>
        <p:spPr>
          <a:xfrm>
            <a:off x="385192" y="274638"/>
            <a:ext cx="8435280" cy="1143000"/>
          </a:xfrm>
        </p:spPr>
        <p:txBody>
          <a:bodyPr>
            <a:noAutofit/>
          </a:bodyPr>
          <a:lstStyle/>
          <a:p>
            <a:r>
              <a:rPr lang="en-GB" sz="3600" b="1" dirty="0"/>
              <a:t>What makes a High Performing Team?</a:t>
            </a:r>
          </a:p>
        </p:txBody>
      </p:sp>
      <p:sp>
        <p:nvSpPr>
          <p:cNvPr id="3" name="TextBox 2">
            <a:extLst>
              <a:ext uri="{FF2B5EF4-FFF2-40B4-BE49-F238E27FC236}">
                <a16:creationId xmlns:a16="http://schemas.microsoft.com/office/drawing/2014/main" id="{204DFFAE-12D2-47C4-B953-802F37290469}"/>
              </a:ext>
            </a:extLst>
          </p:cNvPr>
          <p:cNvSpPr txBox="1"/>
          <p:nvPr/>
        </p:nvSpPr>
        <p:spPr>
          <a:xfrm>
            <a:off x="683568" y="1417638"/>
            <a:ext cx="3744416" cy="3785652"/>
          </a:xfrm>
          <a:prstGeom prst="rect">
            <a:avLst/>
          </a:prstGeom>
          <a:noFill/>
        </p:spPr>
        <p:txBody>
          <a:bodyPr wrap="square" rtlCol="0">
            <a:spAutoFit/>
          </a:bodyPr>
          <a:lstStyle/>
          <a:p>
            <a:pPr marL="342900" indent="-342900">
              <a:buFont typeface="+mj-lt"/>
              <a:buAutoNum type="arabicPeriod"/>
            </a:pPr>
            <a:r>
              <a:rPr lang="en-GB" sz="2000" dirty="0"/>
              <a:t>Shared vision</a:t>
            </a:r>
          </a:p>
          <a:p>
            <a:pPr marL="342900" indent="-342900">
              <a:buFont typeface="+mj-lt"/>
              <a:buAutoNum type="arabicPeriod"/>
            </a:pPr>
            <a:r>
              <a:rPr lang="en-GB" sz="2000" dirty="0"/>
              <a:t>Trust</a:t>
            </a:r>
          </a:p>
          <a:p>
            <a:pPr marL="342900" indent="-342900">
              <a:buFont typeface="+mj-lt"/>
              <a:buAutoNum type="arabicPeriod"/>
            </a:pPr>
            <a:r>
              <a:rPr lang="en-GB" sz="2000" dirty="0"/>
              <a:t>Continuous development</a:t>
            </a:r>
          </a:p>
          <a:p>
            <a:pPr marL="342900" indent="-342900">
              <a:buFont typeface="+mj-lt"/>
              <a:buAutoNum type="arabicPeriod"/>
            </a:pPr>
            <a:r>
              <a:rPr lang="en-GB" sz="2000" dirty="0"/>
              <a:t>Collaboration</a:t>
            </a:r>
          </a:p>
          <a:p>
            <a:pPr marL="342900" indent="-342900">
              <a:buFont typeface="+mj-lt"/>
              <a:buAutoNum type="arabicPeriod"/>
            </a:pPr>
            <a:r>
              <a:rPr lang="en-GB" sz="2000" dirty="0"/>
              <a:t>Commitment</a:t>
            </a:r>
          </a:p>
          <a:p>
            <a:pPr marL="342900" indent="-342900">
              <a:buFont typeface="+mj-lt"/>
              <a:buAutoNum type="arabicPeriod"/>
            </a:pPr>
            <a:r>
              <a:rPr lang="en-GB" sz="2000" dirty="0"/>
              <a:t>Integrity</a:t>
            </a:r>
          </a:p>
          <a:p>
            <a:pPr marL="342900" indent="-342900">
              <a:buFont typeface="+mj-lt"/>
              <a:buAutoNum type="arabicPeriod"/>
            </a:pPr>
            <a:r>
              <a:rPr lang="en-GB" sz="2000" dirty="0"/>
              <a:t>Leadership</a:t>
            </a:r>
          </a:p>
          <a:p>
            <a:pPr marL="342900" indent="-342900">
              <a:buFont typeface="+mj-lt"/>
              <a:buAutoNum type="arabicPeriod"/>
            </a:pPr>
            <a:r>
              <a:rPr lang="en-GB" sz="2000" dirty="0"/>
              <a:t>Alignment</a:t>
            </a:r>
          </a:p>
          <a:p>
            <a:pPr marL="342900" indent="-342900">
              <a:buFont typeface="+mj-lt"/>
              <a:buAutoNum type="arabicPeriod"/>
            </a:pPr>
            <a:r>
              <a:rPr lang="en-GB" sz="2000" dirty="0"/>
              <a:t>Continuous improvement</a:t>
            </a:r>
          </a:p>
          <a:p>
            <a:pPr marL="342900" indent="-342900">
              <a:buFont typeface="+mj-lt"/>
              <a:buAutoNum type="arabicPeriod"/>
            </a:pPr>
            <a:r>
              <a:rPr lang="en-GB" sz="2000" dirty="0"/>
              <a:t>Focus on objectives </a:t>
            </a:r>
          </a:p>
          <a:p>
            <a:pPr marL="342900" indent="-342900">
              <a:buFont typeface="+mj-lt"/>
              <a:buAutoNum type="arabicPeriod"/>
            </a:pPr>
            <a:r>
              <a:rPr lang="en-GB" sz="2000" dirty="0"/>
              <a:t>Respect</a:t>
            </a:r>
          </a:p>
          <a:p>
            <a:pPr marL="342900" indent="-342900">
              <a:buFont typeface="+mj-lt"/>
              <a:buAutoNum type="arabicPeriod"/>
            </a:pPr>
            <a:r>
              <a:rPr lang="en-GB" sz="2000" dirty="0"/>
              <a:t>Communication</a:t>
            </a:r>
          </a:p>
        </p:txBody>
      </p:sp>
      <p:sp>
        <p:nvSpPr>
          <p:cNvPr id="5" name="TextBox 4">
            <a:extLst>
              <a:ext uri="{FF2B5EF4-FFF2-40B4-BE49-F238E27FC236}">
                <a16:creationId xmlns:a16="http://schemas.microsoft.com/office/drawing/2014/main" id="{46539FDE-F3D7-40E4-9C0B-F58F9E7237DF}"/>
              </a:ext>
            </a:extLst>
          </p:cNvPr>
          <p:cNvSpPr txBox="1"/>
          <p:nvPr/>
        </p:nvSpPr>
        <p:spPr>
          <a:xfrm>
            <a:off x="4726360" y="1987024"/>
            <a:ext cx="3924436"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t>How easy or hard are they to develop? </a:t>
            </a:r>
          </a:p>
          <a:p>
            <a:pPr marL="285750" indent="-285750">
              <a:buFont typeface="Arial" panose="020B0604020202020204" pitchFamily="34" charset="0"/>
              <a:buChar char="•"/>
            </a:pPr>
            <a:r>
              <a:rPr lang="en-GB" sz="2000" dirty="0"/>
              <a:t>What is the role of leadership in building such a team?</a:t>
            </a:r>
          </a:p>
        </p:txBody>
      </p:sp>
    </p:spTree>
    <p:extLst>
      <p:ext uri="{BB962C8B-B14F-4D97-AF65-F5344CB8AC3E}">
        <p14:creationId xmlns:p14="http://schemas.microsoft.com/office/powerpoint/2010/main" val="3776882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F2FD3-5EE5-46FD-81DF-3DEFF2F43239}"/>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346BD748-1610-449E-87F9-2BEF2C14C6C7}"/>
              </a:ext>
            </a:extLst>
          </p:cNvPr>
          <p:cNvSpPr>
            <a:spLocks noGrp="1"/>
          </p:cNvSpPr>
          <p:nvPr>
            <p:ph idx="1"/>
          </p:nvPr>
        </p:nvSpPr>
        <p:spPr>
          <a:xfrm>
            <a:off x="457200" y="1412776"/>
            <a:ext cx="8229600" cy="3917032"/>
          </a:xfrm>
        </p:spPr>
        <p:txBody>
          <a:bodyPr>
            <a:normAutofit/>
          </a:bodyPr>
          <a:lstStyle/>
          <a:p>
            <a:r>
              <a:rPr lang="en-GB" dirty="0"/>
              <a:t>Group dynamics</a:t>
            </a:r>
          </a:p>
          <a:p>
            <a:r>
              <a:rPr lang="en-GB" dirty="0"/>
              <a:t>Lessons from Geese</a:t>
            </a:r>
          </a:p>
          <a:p>
            <a:r>
              <a:rPr lang="en-GB" dirty="0"/>
              <a:t>Delegation</a:t>
            </a:r>
          </a:p>
          <a:p>
            <a:r>
              <a:rPr lang="en-GB" dirty="0"/>
              <a:t>Why teams fail</a:t>
            </a:r>
          </a:p>
          <a:p>
            <a:r>
              <a:rPr lang="en-GB" dirty="0"/>
              <a:t>Conflict</a:t>
            </a:r>
          </a:p>
          <a:p>
            <a:r>
              <a:rPr lang="en-GB" dirty="0"/>
              <a:t>High performing teams</a:t>
            </a:r>
          </a:p>
          <a:p>
            <a:pPr marL="0" indent="0">
              <a:buNone/>
            </a:pPr>
            <a:endParaRPr lang="en-GB" dirty="0"/>
          </a:p>
        </p:txBody>
      </p:sp>
    </p:spTree>
    <p:extLst>
      <p:ext uri="{BB962C8B-B14F-4D97-AF65-F5344CB8AC3E}">
        <p14:creationId xmlns:p14="http://schemas.microsoft.com/office/powerpoint/2010/main" val="2505965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FD173D-27B6-42F1-AB12-2024CF9CF8C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50619" y="3990976"/>
            <a:ext cx="2565796" cy="1708820"/>
          </a:xfrm>
          <a:prstGeom prst="rect">
            <a:avLst/>
          </a:prstGeom>
        </p:spPr>
      </p:pic>
      <p:sp>
        <p:nvSpPr>
          <p:cNvPr id="2" name="Title 1">
            <a:extLst>
              <a:ext uri="{FF2B5EF4-FFF2-40B4-BE49-F238E27FC236}">
                <a16:creationId xmlns:a16="http://schemas.microsoft.com/office/drawing/2014/main" id="{60457C54-8B95-45E6-9B35-243720C8F624}"/>
              </a:ext>
            </a:extLst>
          </p:cNvPr>
          <p:cNvSpPr>
            <a:spLocks noGrp="1"/>
          </p:cNvSpPr>
          <p:nvPr>
            <p:ph type="title"/>
          </p:nvPr>
        </p:nvSpPr>
        <p:spPr/>
        <p:txBody>
          <a:bodyPr/>
          <a:lstStyle/>
          <a:p>
            <a:r>
              <a:rPr lang="en-GB" b="1" dirty="0"/>
              <a:t>Preparation work</a:t>
            </a:r>
          </a:p>
        </p:txBody>
      </p:sp>
      <p:sp>
        <p:nvSpPr>
          <p:cNvPr id="3" name="Content Placeholder 2">
            <a:extLst>
              <a:ext uri="{FF2B5EF4-FFF2-40B4-BE49-F238E27FC236}">
                <a16:creationId xmlns:a16="http://schemas.microsoft.com/office/drawing/2014/main" id="{DE1B11B0-D6F4-4DA2-BB7E-A5E2DF2E6613}"/>
              </a:ext>
            </a:extLst>
          </p:cNvPr>
          <p:cNvSpPr>
            <a:spLocks noGrp="1"/>
          </p:cNvSpPr>
          <p:nvPr>
            <p:ph idx="1"/>
          </p:nvPr>
        </p:nvSpPr>
        <p:spPr>
          <a:xfrm>
            <a:off x="491480" y="1182139"/>
            <a:ext cx="8229600" cy="3917032"/>
          </a:xfrm>
        </p:spPr>
        <p:txBody>
          <a:bodyPr>
            <a:normAutofit/>
          </a:bodyPr>
          <a:lstStyle/>
          <a:p>
            <a:r>
              <a:rPr lang="en-GB" dirty="0"/>
              <a:t>Investigate conflict and conflict resolution, and the role of communication within these.</a:t>
            </a:r>
          </a:p>
          <a:p>
            <a:r>
              <a:rPr lang="en-GB" u="sng" dirty="0"/>
              <a:t>Complete the Communication Styles Questionnaire activity and bring it to the next session.</a:t>
            </a:r>
          </a:p>
        </p:txBody>
      </p:sp>
    </p:spTree>
    <p:extLst>
      <p:ext uri="{BB962C8B-B14F-4D97-AF65-F5344CB8AC3E}">
        <p14:creationId xmlns:p14="http://schemas.microsoft.com/office/powerpoint/2010/main" val="4268055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9C687-6743-4011-A7AE-CDB42F030573}"/>
              </a:ext>
            </a:extLst>
          </p:cNvPr>
          <p:cNvSpPr>
            <a:spLocks noGrp="1"/>
          </p:cNvSpPr>
          <p:nvPr>
            <p:ph type="title"/>
          </p:nvPr>
        </p:nvSpPr>
        <p:spPr/>
        <p:txBody>
          <a:bodyPr/>
          <a:lstStyle/>
          <a:p>
            <a:r>
              <a:rPr lang="en-GB" b="1" dirty="0"/>
              <a:t>Further Reading</a:t>
            </a:r>
          </a:p>
        </p:txBody>
      </p:sp>
      <p:sp>
        <p:nvSpPr>
          <p:cNvPr id="3" name="Content Placeholder 2">
            <a:extLst>
              <a:ext uri="{FF2B5EF4-FFF2-40B4-BE49-F238E27FC236}">
                <a16:creationId xmlns:a16="http://schemas.microsoft.com/office/drawing/2014/main" id="{EE0E44FF-563A-46FB-9DEA-B77DC6AE9CDE}"/>
              </a:ext>
            </a:extLst>
          </p:cNvPr>
          <p:cNvSpPr>
            <a:spLocks noGrp="1"/>
          </p:cNvSpPr>
          <p:nvPr>
            <p:ph idx="1"/>
          </p:nvPr>
        </p:nvSpPr>
        <p:spPr/>
        <p:txBody>
          <a:bodyPr>
            <a:normAutofit fontScale="85000" lnSpcReduction="10000"/>
          </a:bodyPr>
          <a:lstStyle/>
          <a:p>
            <a:r>
              <a:rPr lang="en-GB" dirty="0"/>
              <a:t>Griffith, B.A. &amp; Dunham, E.B. (2015). </a:t>
            </a:r>
            <a:r>
              <a:rPr lang="en-GB" i="1" dirty="0"/>
              <a:t>Working in Teams: Moving from high potential to high performance.</a:t>
            </a:r>
            <a:r>
              <a:rPr lang="en-GB" dirty="0"/>
              <a:t> California: Sage Publications Inc.</a:t>
            </a:r>
          </a:p>
          <a:p>
            <a:r>
              <a:rPr lang="en-GB" dirty="0" err="1"/>
              <a:t>Karlgaard</a:t>
            </a:r>
            <a:r>
              <a:rPr lang="en-GB" dirty="0"/>
              <a:t>, R. &amp; Malone, M.S. (2015) </a:t>
            </a:r>
            <a:r>
              <a:rPr lang="en-GB" i="1" dirty="0"/>
              <a:t>Team Genius: The New Science of High-Performing Organisations. </a:t>
            </a:r>
            <a:r>
              <a:rPr lang="en-GB" dirty="0"/>
              <a:t>New York: HarperCollins Publishing</a:t>
            </a:r>
          </a:p>
          <a:p>
            <a:r>
              <a:rPr lang="en-GB" dirty="0"/>
              <a:t>Morgan, P. (2017). The Business Student’s Guide To Employability. London: Sage Publications Ltd.</a:t>
            </a:r>
          </a:p>
          <a:p>
            <a:r>
              <a:rPr lang="en-GB" dirty="0"/>
              <a:t>Level 4 Student Yearbook (2017)</a:t>
            </a:r>
          </a:p>
        </p:txBody>
      </p:sp>
    </p:spTree>
    <p:extLst>
      <p:ext uri="{BB962C8B-B14F-4D97-AF65-F5344CB8AC3E}">
        <p14:creationId xmlns:p14="http://schemas.microsoft.com/office/powerpoint/2010/main" val="36561997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a908d394-d138-480e-87a3-ff44c37f991a"/>
    <ds:schemaRef ds:uri="http://purl.org/dc/dcmitype/"/>
    <ds:schemaRef ds:uri="f66716c4-314f-46c1-b01e-5a44c61897d8"/>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E87600D-0087-4409-8E6F-D95F12F14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3638</TotalTime>
  <Words>1036</Words>
  <Application>Microsoft Office PowerPoint</Application>
  <PresentationFormat>On-screen Show (4:3)</PresentationFormat>
  <Paragraphs>164</Paragraphs>
  <Slides>22</Slides>
  <Notes>16</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Myriad Pro</vt:lpstr>
      <vt:lpstr>ProximaNova-b7</vt:lpstr>
      <vt:lpstr>Tahoma</vt:lpstr>
      <vt:lpstr>20140311PresentationUWTSDTemplate</vt:lpstr>
      <vt:lpstr>CertHE Skills for the Workplace Module: BMSK4002</vt:lpstr>
      <vt:lpstr>Structure of Lecture 4</vt:lpstr>
      <vt:lpstr>Group Dynamics</vt:lpstr>
      <vt:lpstr>Positive Dynamics – Lessons from Geese</vt:lpstr>
      <vt:lpstr>Exercise: Lessons from Geese</vt:lpstr>
      <vt:lpstr>Exercise: You’re a new Project Manager</vt:lpstr>
      <vt:lpstr>Worst-Case Scenario?                     Or What Happens in Real Life….</vt:lpstr>
      <vt:lpstr>Delegation</vt:lpstr>
      <vt:lpstr>Stephen Covey – Styles of Delegation</vt:lpstr>
      <vt:lpstr>Alternative Delegation Style</vt:lpstr>
      <vt:lpstr>Effective Delegation</vt:lpstr>
      <vt:lpstr>Exercise: The Act of Delegation</vt:lpstr>
      <vt:lpstr>Delegation: The professional approach </vt:lpstr>
      <vt:lpstr> Why do teams fail? </vt:lpstr>
      <vt:lpstr>Why do teams fail?</vt:lpstr>
      <vt:lpstr>Conflict</vt:lpstr>
      <vt:lpstr>Conflict: Exercise</vt:lpstr>
      <vt:lpstr>Conflict: Conclusions</vt:lpstr>
      <vt:lpstr>What makes a High Performing Team?</vt:lpstr>
      <vt:lpstr>Summary</vt:lpstr>
      <vt:lpstr>Preparation work</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Rachel Cook</cp:lastModifiedBy>
  <cp:revision>52</cp:revision>
  <dcterms:created xsi:type="dcterms:W3CDTF">2015-04-14T15:21:28Z</dcterms:created>
  <dcterms:modified xsi:type="dcterms:W3CDTF">2019-09-24T12:25:49Z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