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2"/>
  </p:notesMasterIdLst>
  <p:sldIdLst>
    <p:sldId id="257" r:id="rId5"/>
    <p:sldId id="749" r:id="rId6"/>
    <p:sldId id="758" r:id="rId7"/>
    <p:sldId id="259" r:id="rId8"/>
    <p:sldId id="743" r:id="rId9"/>
    <p:sldId id="711" r:id="rId10"/>
    <p:sldId id="407" r:id="rId11"/>
    <p:sldId id="714" r:id="rId12"/>
    <p:sldId id="759" r:id="rId13"/>
    <p:sldId id="591" r:id="rId14"/>
    <p:sldId id="408" r:id="rId15"/>
    <p:sldId id="409" r:id="rId16"/>
    <p:sldId id="410" r:id="rId17"/>
    <p:sldId id="411" r:id="rId18"/>
    <p:sldId id="412" r:id="rId19"/>
    <p:sldId id="470" r:id="rId20"/>
    <p:sldId id="746" r:id="rId21"/>
    <p:sldId id="420" r:id="rId22"/>
    <p:sldId id="422" r:id="rId23"/>
    <p:sldId id="423" r:id="rId24"/>
    <p:sldId id="425" r:id="rId25"/>
    <p:sldId id="471" r:id="rId26"/>
    <p:sldId id="747" r:id="rId27"/>
    <p:sldId id="463" r:id="rId28"/>
    <p:sldId id="430" r:id="rId29"/>
    <p:sldId id="472" r:id="rId30"/>
    <p:sldId id="731" r:id="rId31"/>
    <p:sldId id="732" r:id="rId32"/>
    <p:sldId id="733" r:id="rId33"/>
    <p:sldId id="739" r:id="rId34"/>
    <p:sldId id="740" r:id="rId35"/>
    <p:sldId id="745" r:id="rId36"/>
    <p:sldId id="756" r:id="rId37"/>
    <p:sldId id="760" r:id="rId38"/>
    <p:sldId id="434" r:id="rId39"/>
    <p:sldId id="757" r:id="rId40"/>
    <p:sldId id="46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917C9A-03CD-C41C-C253-78A6C09D508D}" v="2283" dt="2025-11-04T15:20:06.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857" autoAdjust="0"/>
  </p:normalViewPr>
  <p:slideViewPr>
    <p:cSldViewPr snapToGrid="0">
      <p:cViewPr varScale="1">
        <p:scale>
          <a:sx n="96" d="100"/>
          <a:sy n="96"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82917C9A-03CD-C41C-C253-78A6C09D508D}"/>
    <pc:docChg chg="addSld delSld modSld sldOrd">
      <pc:chgData name="Zoe Williams" userId="S::z.williams@uwtsd.ac.uk::a851023d-09f5-4bf4-a036-6dfbdc353a14" providerId="AD" clId="Web-{82917C9A-03CD-C41C-C253-78A6C09D508D}" dt="2025-11-04T15:22:18.932" v="12205"/>
      <pc:docMkLst>
        <pc:docMk/>
      </pc:docMkLst>
      <pc:sldChg chg="modSp">
        <pc:chgData name="Zoe Williams" userId="S::z.williams@uwtsd.ac.uk::a851023d-09f5-4bf4-a036-6dfbdc353a14" providerId="AD" clId="Web-{82917C9A-03CD-C41C-C253-78A6C09D508D}" dt="2025-11-04T10:32:29.293" v="12" actId="20577"/>
        <pc:sldMkLst>
          <pc:docMk/>
          <pc:sldMk cId="2475805559" sldId="257"/>
        </pc:sldMkLst>
        <pc:spChg chg="mod">
          <ac:chgData name="Zoe Williams" userId="S::z.williams@uwtsd.ac.uk::a851023d-09f5-4bf4-a036-6dfbdc353a14" providerId="AD" clId="Web-{82917C9A-03CD-C41C-C253-78A6C09D508D}" dt="2025-11-04T10:32:13.059" v="0" actId="20577"/>
          <ac:spMkLst>
            <pc:docMk/>
            <pc:sldMk cId="2475805559" sldId="257"/>
            <ac:spMk id="2" creationId="{1C21E816-31F5-48BB-BD02-D15F2F18B48A}"/>
          </ac:spMkLst>
        </pc:spChg>
        <pc:spChg chg="mod">
          <ac:chgData name="Zoe Williams" userId="S::z.williams@uwtsd.ac.uk::a851023d-09f5-4bf4-a036-6dfbdc353a14" providerId="AD" clId="Web-{82917C9A-03CD-C41C-C253-78A6C09D508D}" dt="2025-11-04T10:32:29.293" v="12" actId="20577"/>
          <ac:spMkLst>
            <pc:docMk/>
            <pc:sldMk cId="2475805559" sldId="257"/>
            <ac:spMk id="3" creationId="{835D6E6B-3353-491C-A3C6-F278D6CED8B3}"/>
          </ac:spMkLst>
        </pc:spChg>
      </pc:sldChg>
      <pc:sldChg chg="ord modNotes">
        <pc:chgData name="Zoe Williams" userId="S::z.williams@uwtsd.ac.uk::a851023d-09f5-4bf4-a036-6dfbdc353a14" providerId="AD" clId="Web-{82917C9A-03CD-C41C-C253-78A6C09D508D}" dt="2025-11-04T11:08:19.748" v="1265"/>
        <pc:sldMkLst>
          <pc:docMk/>
          <pc:sldMk cId="0" sldId="259"/>
        </pc:sldMkLst>
      </pc:sldChg>
      <pc:sldChg chg="modNotes">
        <pc:chgData name="Zoe Williams" userId="S::z.williams@uwtsd.ac.uk::a851023d-09f5-4bf4-a036-6dfbdc353a14" providerId="AD" clId="Web-{82917C9A-03CD-C41C-C253-78A6C09D508D}" dt="2025-11-04T10:54:16.414" v="944"/>
        <pc:sldMkLst>
          <pc:docMk/>
          <pc:sldMk cId="0" sldId="407"/>
        </pc:sldMkLst>
      </pc:sldChg>
      <pc:sldChg chg="modNotes">
        <pc:chgData name="Zoe Williams" userId="S::z.williams@uwtsd.ac.uk::a851023d-09f5-4bf4-a036-6dfbdc353a14" providerId="AD" clId="Web-{82917C9A-03CD-C41C-C253-78A6C09D508D}" dt="2025-11-04T11:34:46.614" v="3479"/>
        <pc:sldMkLst>
          <pc:docMk/>
          <pc:sldMk cId="0" sldId="409"/>
        </pc:sldMkLst>
      </pc:sldChg>
      <pc:sldChg chg="modNotes">
        <pc:chgData name="Zoe Williams" userId="S::z.williams@uwtsd.ac.uk::a851023d-09f5-4bf4-a036-6dfbdc353a14" providerId="AD" clId="Web-{82917C9A-03CD-C41C-C253-78A6C09D508D}" dt="2025-11-04T11:42:42.072" v="4199"/>
        <pc:sldMkLst>
          <pc:docMk/>
          <pc:sldMk cId="0" sldId="410"/>
        </pc:sldMkLst>
      </pc:sldChg>
      <pc:sldChg chg="modNotes">
        <pc:chgData name="Zoe Williams" userId="S::z.williams@uwtsd.ac.uk::a851023d-09f5-4bf4-a036-6dfbdc353a14" providerId="AD" clId="Web-{82917C9A-03CD-C41C-C253-78A6C09D508D}" dt="2025-11-04T11:58:20.243" v="5210"/>
        <pc:sldMkLst>
          <pc:docMk/>
          <pc:sldMk cId="0" sldId="411"/>
        </pc:sldMkLst>
      </pc:sldChg>
      <pc:sldChg chg="modNotes">
        <pc:chgData name="Zoe Williams" userId="S::z.williams@uwtsd.ac.uk::a851023d-09f5-4bf4-a036-6dfbdc353a14" providerId="AD" clId="Web-{82917C9A-03CD-C41C-C253-78A6C09D508D}" dt="2025-11-04T12:07:59.933" v="5767"/>
        <pc:sldMkLst>
          <pc:docMk/>
          <pc:sldMk cId="0" sldId="412"/>
        </pc:sldMkLst>
      </pc:sldChg>
      <pc:sldChg chg="modNotes">
        <pc:chgData name="Zoe Williams" userId="S::z.williams@uwtsd.ac.uk::a851023d-09f5-4bf4-a036-6dfbdc353a14" providerId="AD" clId="Web-{82917C9A-03CD-C41C-C253-78A6C09D508D}" dt="2025-11-04T12:36:34.712" v="8263"/>
        <pc:sldMkLst>
          <pc:docMk/>
          <pc:sldMk cId="0" sldId="420"/>
        </pc:sldMkLst>
      </pc:sldChg>
      <pc:sldChg chg="del">
        <pc:chgData name="Zoe Williams" userId="S::z.williams@uwtsd.ac.uk::a851023d-09f5-4bf4-a036-6dfbdc353a14" providerId="AD" clId="Web-{82917C9A-03CD-C41C-C253-78A6C09D508D}" dt="2025-11-04T12:37:40.525" v="8264"/>
        <pc:sldMkLst>
          <pc:docMk/>
          <pc:sldMk cId="0" sldId="424"/>
        </pc:sldMkLst>
      </pc:sldChg>
      <pc:sldChg chg="addSp delSp modSp addAnim delAnim modNotes">
        <pc:chgData name="Zoe Williams" userId="S::z.williams@uwtsd.ac.uk::a851023d-09f5-4bf4-a036-6dfbdc353a14" providerId="AD" clId="Web-{82917C9A-03CD-C41C-C253-78A6C09D508D}" dt="2025-11-04T12:41:39.900" v="8479" actId="14100"/>
        <pc:sldMkLst>
          <pc:docMk/>
          <pc:sldMk cId="0" sldId="425"/>
        </pc:sldMkLst>
        <pc:spChg chg="add del mod">
          <ac:chgData name="Zoe Williams" userId="S::z.williams@uwtsd.ac.uk::a851023d-09f5-4bf4-a036-6dfbdc353a14" providerId="AD" clId="Web-{82917C9A-03CD-C41C-C253-78A6C09D508D}" dt="2025-11-04T12:38:19.806" v="8270"/>
          <ac:spMkLst>
            <pc:docMk/>
            <pc:sldMk cId="0" sldId="425"/>
            <ac:spMk id="3" creationId="{9C9E2EC6-756E-8C1A-FF91-2FB02BBF7754}"/>
          </ac:spMkLst>
        </pc:spChg>
        <pc:spChg chg="add del mod">
          <ac:chgData name="Zoe Williams" userId="S::z.williams@uwtsd.ac.uk::a851023d-09f5-4bf4-a036-6dfbdc353a14" providerId="AD" clId="Web-{82917C9A-03CD-C41C-C253-78A6C09D508D}" dt="2025-11-04T12:40:49.869" v="8424" actId="14100"/>
          <ac:spMkLst>
            <pc:docMk/>
            <pc:sldMk cId="0" sldId="425"/>
            <ac:spMk id="40963" creationId="{5E46D7E9-4C73-506B-89E4-C230D393F2E7}"/>
          </ac:spMkLst>
        </pc:spChg>
        <pc:spChg chg="mod">
          <ac:chgData name="Zoe Williams" userId="S::z.williams@uwtsd.ac.uk::a851023d-09f5-4bf4-a036-6dfbdc353a14" providerId="AD" clId="Web-{82917C9A-03CD-C41C-C253-78A6C09D508D}" dt="2025-11-04T12:41:39.900" v="8479" actId="14100"/>
          <ac:spMkLst>
            <pc:docMk/>
            <pc:sldMk cId="0" sldId="425"/>
            <ac:spMk id="65538" creationId="{477BCD3E-DD0C-9AE1-970D-559099F6E3CA}"/>
          </ac:spMkLst>
        </pc:spChg>
      </pc:sldChg>
      <pc:sldChg chg="modNotes">
        <pc:chgData name="Zoe Williams" userId="S::z.williams@uwtsd.ac.uk::a851023d-09f5-4bf4-a036-6dfbdc353a14" providerId="AD" clId="Web-{82917C9A-03CD-C41C-C253-78A6C09D508D}" dt="2025-11-04T13:24:48.999" v="9635"/>
        <pc:sldMkLst>
          <pc:docMk/>
          <pc:sldMk cId="0" sldId="430"/>
        </pc:sldMkLst>
      </pc:sldChg>
      <pc:sldChg chg="del">
        <pc:chgData name="Zoe Williams" userId="S::z.williams@uwtsd.ac.uk::a851023d-09f5-4bf4-a036-6dfbdc353a14" providerId="AD" clId="Web-{82917C9A-03CD-C41C-C253-78A6C09D508D}" dt="2025-11-04T13:10:59.166" v="8743"/>
        <pc:sldMkLst>
          <pc:docMk/>
          <pc:sldMk cId="0" sldId="431"/>
        </pc:sldMkLst>
      </pc:sldChg>
      <pc:sldChg chg="modSp modNotes">
        <pc:chgData name="Zoe Williams" userId="S::z.williams@uwtsd.ac.uk::a851023d-09f5-4bf4-a036-6dfbdc353a14" providerId="AD" clId="Web-{82917C9A-03CD-C41C-C253-78A6C09D508D}" dt="2025-11-04T15:11:34.855" v="11340" actId="14100"/>
        <pc:sldMkLst>
          <pc:docMk/>
          <pc:sldMk cId="0" sldId="434"/>
        </pc:sldMkLst>
        <pc:spChg chg="mod">
          <ac:chgData name="Zoe Williams" userId="S::z.williams@uwtsd.ac.uk::a851023d-09f5-4bf4-a036-6dfbdc353a14" providerId="AD" clId="Web-{82917C9A-03CD-C41C-C253-78A6C09D508D}" dt="2025-11-04T15:11:34.855" v="11340" actId="14100"/>
          <ac:spMkLst>
            <pc:docMk/>
            <pc:sldMk cId="0" sldId="434"/>
            <ac:spMk id="51203" creationId="{72FF32E0-886E-E803-48B4-B04069B89428}"/>
          </ac:spMkLst>
        </pc:spChg>
        <pc:spChg chg="mod">
          <ac:chgData name="Zoe Williams" userId="S::z.williams@uwtsd.ac.uk::a851023d-09f5-4bf4-a036-6dfbdc353a14" providerId="AD" clId="Web-{82917C9A-03CD-C41C-C253-78A6C09D508D}" dt="2025-11-04T15:09:15.441" v="11204" actId="20577"/>
          <ac:spMkLst>
            <pc:docMk/>
            <pc:sldMk cId="0" sldId="434"/>
            <ac:spMk id="80898" creationId="{2C155268-489F-36F6-1744-5F0742C0DA3D}"/>
          </ac:spMkLst>
        </pc:spChg>
      </pc:sldChg>
      <pc:sldChg chg="del">
        <pc:chgData name="Zoe Williams" userId="S::z.williams@uwtsd.ac.uk::a851023d-09f5-4bf4-a036-6dfbdc353a14" providerId="AD" clId="Web-{82917C9A-03CD-C41C-C253-78A6C09D508D}" dt="2025-11-04T13:13:41.653" v="8744"/>
        <pc:sldMkLst>
          <pc:docMk/>
          <pc:sldMk cId="0" sldId="439"/>
        </pc:sldMkLst>
      </pc:sldChg>
      <pc:sldChg chg="del">
        <pc:chgData name="Zoe Williams" userId="S::z.williams@uwtsd.ac.uk::a851023d-09f5-4bf4-a036-6dfbdc353a14" providerId="AD" clId="Web-{82917C9A-03CD-C41C-C253-78A6C09D508D}" dt="2025-11-04T14:38:19.906" v="9636"/>
        <pc:sldMkLst>
          <pc:docMk/>
          <pc:sldMk cId="0" sldId="443"/>
        </pc:sldMkLst>
      </pc:sldChg>
      <pc:sldChg chg="del">
        <pc:chgData name="Zoe Williams" userId="S::z.williams@uwtsd.ac.uk::a851023d-09f5-4bf4-a036-6dfbdc353a14" providerId="AD" clId="Web-{82917C9A-03CD-C41C-C253-78A6C09D508D}" dt="2025-11-04T15:00:22.366" v="11071"/>
        <pc:sldMkLst>
          <pc:docMk/>
          <pc:sldMk cId="0" sldId="447"/>
        </pc:sldMkLst>
      </pc:sldChg>
      <pc:sldChg chg="modNotes">
        <pc:chgData name="Zoe Williams" userId="S::z.williams@uwtsd.ac.uk::a851023d-09f5-4bf4-a036-6dfbdc353a14" providerId="AD" clId="Web-{82917C9A-03CD-C41C-C253-78A6C09D508D}" dt="2025-11-04T15:22:18.932" v="12205"/>
        <pc:sldMkLst>
          <pc:docMk/>
          <pc:sldMk cId="0" sldId="467"/>
        </pc:sldMkLst>
      </pc:sldChg>
      <pc:sldChg chg="modSp modNotes">
        <pc:chgData name="Zoe Williams" userId="S::z.williams@uwtsd.ac.uk::a851023d-09f5-4bf4-a036-6dfbdc353a14" providerId="AD" clId="Web-{82917C9A-03CD-C41C-C253-78A6C09D508D}" dt="2025-11-04T13:08:59.539" v="8740"/>
        <pc:sldMkLst>
          <pc:docMk/>
          <pc:sldMk cId="0" sldId="471"/>
        </pc:sldMkLst>
        <pc:spChg chg="mod">
          <ac:chgData name="Zoe Williams" userId="S::z.williams@uwtsd.ac.uk::a851023d-09f5-4bf4-a036-6dfbdc353a14" providerId="AD" clId="Web-{82917C9A-03CD-C41C-C253-78A6C09D508D}" dt="2025-11-04T12:42:55.681" v="8501" actId="20577"/>
          <ac:spMkLst>
            <pc:docMk/>
            <pc:sldMk cId="0" sldId="471"/>
            <ac:spMk id="4" creationId="{9FF88675-E77F-98BB-F799-8703F8BD0174}"/>
          </ac:spMkLst>
        </pc:spChg>
      </pc:sldChg>
      <pc:sldChg chg="modSp modNotes">
        <pc:chgData name="Zoe Williams" userId="S::z.williams@uwtsd.ac.uk::a851023d-09f5-4bf4-a036-6dfbdc353a14" providerId="AD" clId="Web-{82917C9A-03CD-C41C-C253-78A6C09D508D}" dt="2025-11-04T13:23:00.292" v="9632" actId="20577"/>
        <pc:sldMkLst>
          <pc:docMk/>
          <pc:sldMk cId="0" sldId="472"/>
        </pc:sldMkLst>
        <pc:spChg chg="mod">
          <ac:chgData name="Zoe Williams" userId="S::z.williams@uwtsd.ac.uk::a851023d-09f5-4bf4-a036-6dfbdc353a14" providerId="AD" clId="Web-{82917C9A-03CD-C41C-C253-78A6C09D508D}" dt="2025-11-04T13:14:41.919" v="8792" actId="20577"/>
          <ac:spMkLst>
            <pc:docMk/>
            <pc:sldMk cId="0" sldId="472"/>
            <ac:spMk id="54274" creationId="{DC7AB721-AAD1-6D0D-591A-1BEA397CA00B}"/>
          </ac:spMkLst>
        </pc:spChg>
        <pc:spChg chg="mod">
          <ac:chgData name="Zoe Williams" userId="S::z.williams@uwtsd.ac.uk::a851023d-09f5-4bf4-a036-6dfbdc353a14" providerId="AD" clId="Web-{82917C9A-03CD-C41C-C253-78A6C09D508D}" dt="2025-11-04T13:23:00.292" v="9632" actId="20577"/>
          <ac:spMkLst>
            <pc:docMk/>
            <pc:sldMk cId="0" sldId="472"/>
            <ac:spMk id="75779" creationId="{228A25A9-4E6B-467C-B1FE-3AB476FFB20A}"/>
          </ac:spMkLst>
        </pc:spChg>
        <pc:spChg chg="mod">
          <ac:chgData name="Zoe Williams" userId="S::z.williams@uwtsd.ac.uk::a851023d-09f5-4bf4-a036-6dfbdc353a14" providerId="AD" clId="Web-{82917C9A-03CD-C41C-C253-78A6C09D508D}" dt="2025-11-04T13:16:19.811" v="8961" actId="20577"/>
          <ac:spMkLst>
            <pc:docMk/>
            <pc:sldMk cId="0" sldId="472"/>
            <ac:spMk id="75780" creationId="{4D56E860-1922-A8C3-EE93-10D4953F8639}"/>
          </ac:spMkLst>
        </pc:spChg>
      </pc:sldChg>
      <pc:sldChg chg="del">
        <pc:chgData name="Zoe Williams" userId="S::z.williams@uwtsd.ac.uk::a851023d-09f5-4bf4-a036-6dfbdc353a14" providerId="AD" clId="Web-{82917C9A-03CD-C41C-C253-78A6C09D508D}" dt="2025-11-04T15:00:41.491" v="11072"/>
        <pc:sldMkLst>
          <pc:docMk/>
          <pc:sldMk cId="0" sldId="473"/>
        </pc:sldMkLst>
      </pc:sldChg>
      <pc:sldChg chg="del">
        <pc:chgData name="Zoe Williams" userId="S::z.williams@uwtsd.ac.uk::a851023d-09f5-4bf4-a036-6dfbdc353a14" providerId="AD" clId="Web-{82917C9A-03CD-C41C-C253-78A6C09D508D}" dt="2025-11-04T15:04:41.526" v="11169"/>
        <pc:sldMkLst>
          <pc:docMk/>
          <pc:sldMk cId="3184082623" sldId="710"/>
        </pc:sldMkLst>
      </pc:sldChg>
      <pc:sldChg chg="ord">
        <pc:chgData name="Zoe Williams" userId="S::z.williams@uwtsd.ac.uk::a851023d-09f5-4bf4-a036-6dfbdc353a14" providerId="AD" clId="Web-{82917C9A-03CD-C41C-C253-78A6C09D508D}" dt="2025-11-04T11:09:02.889" v="1266"/>
        <pc:sldMkLst>
          <pc:docMk/>
          <pc:sldMk cId="2525825143" sldId="711"/>
        </pc:sldMkLst>
      </pc:sldChg>
      <pc:sldChg chg="modNotes">
        <pc:chgData name="Zoe Williams" userId="S::z.williams@uwtsd.ac.uk::a851023d-09f5-4bf4-a036-6dfbdc353a14" providerId="AD" clId="Web-{82917C9A-03CD-C41C-C253-78A6C09D508D}" dt="2025-11-04T14:52:41.115" v="10576"/>
        <pc:sldMkLst>
          <pc:docMk/>
          <pc:sldMk cId="3989776690" sldId="732"/>
        </pc:sldMkLst>
      </pc:sldChg>
      <pc:sldChg chg="modNotes">
        <pc:chgData name="Zoe Williams" userId="S::z.williams@uwtsd.ac.uk::a851023d-09f5-4bf4-a036-6dfbdc353a14" providerId="AD" clId="Web-{82917C9A-03CD-C41C-C253-78A6C09D508D}" dt="2025-11-04T14:57:47.316" v="10952"/>
        <pc:sldMkLst>
          <pc:docMk/>
          <pc:sldMk cId="2319744544" sldId="733"/>
        </pc:sldMkLst>
      </pc:sldChg>
      <pc:sldChg chg="modNotes">
        <pc:chgData name="Zoe Williams" userId="S::z.williams@uwtsd.ac.uk::a851023d-09f5-4bf4-a036-6dfbdc353a14" providerId="AD" clId="Web-{82917C9A-03CD-C41C-C253-78A6C09D508D}" dt="2025-11-04T14:58:01.629" v="10996"/>
        <pc:sldMkLst>
          <pc:docMk/>
          <pc:sldMk cId="3238939328" sldId="739"/>
        </pc:sldMkLst>
      </pc:sldChg>
      <pc:sldChg chg="modSp modNotes">
        <pc:chgData name="Zoe Williams" userId="S::z.williams@uwtsd.ac.uk::a851023d-09f5-4bf4-a036-6dfbdc353a14" providerId="AD" clId="Web-{82917C9A-03CD-C41C-C253-78A6C09D508D}" dt="2025-11-04T10:48:20.456" v="893"/>
        <pc:sldMkLst>
          <pc:docMk/>
          <pc:sldMk cId="3396882364" sldId="743"/>
        </pc:sldMkLst>
        <pc:spChg chg="mod">
          <ac:chgData name="Zoe Williams" userId="S::z.williams@uwtsd.ac.uk::a851023d-09f5-4bf4-a036-6dfbdc353a14" providerId="AD" clId="Web-{82917C9A-03CD-C41C-C253-78A6C09D508D}" dt="2025-11-04T10:47:57.722" v="814" actId="20577"/>
          <ac:spMkLst>
            <pc:docMk/>
            <pc:sldMk cId="3396882364" sldId="743"/>
            <ac:spMk id="2" creationId="{294AE690-4F58-AD77-7F1A-B3BFEE85C875}"/>
          </ac:spMkLst>
        </pc:spChg>
      </pc:sldChg>
      <pc:sldChg chg="modNotes">
        <pc:chgData name="Zoe Williams" userId="S::z.williams@uwtsd.ac.uk::a851023d-09f5-4bf4-a036-6dfbdc353a14" providerId="AD" clId="Web-{82917C9A-03CD-C41C-C253-78A6C09D508D}" dt="2025-11-04T12:14:09.119" v="6127"/>
        <pc:sldMkLst>
          <pc:docMk/>
          <pc:sldMk cId="1020820695" sldId="746"/>
        </pc:sldMkLst>
      </pc:sldChg>
      <pc:sldChg chg="ord modNotes">
        <pc:chgData name="Zoe Williams" userId="S::z.williams@uwtsd.ac.uk::a851023d-09f5-4bf4-a036-6dfbdc353a14" providerId="AD" clId="Web-{82917C9A-03CD-C41C-C253-78A6C09D508D}" dt="2025-11-04T11:08:16.092" v="1264"/>
        <pc:sldMkLst>
          <pc:docMk/>
          <pc:sldMk cId="948746080" sldId="749"/>
        </pc:sldMkLst>
      </pc:sldChg>
      <pc:sldChg chg="del">
        <pc:chgData name="Zoe Williams" userId="S::z.williams@uwtsd.ac.uk::a851023d-09f5-4bf4-a036-6dfbdc353a14" providerId="AD" clId="Web-{82917C9A-03CD-C41C-C253-78A6C09D508D}" dt="2025-11-04T11:05:32.246" v="1259"/>
        <pc:sldMkLst>
          <pc:docMk/>
          <pc:sldMk cId="3031525831" sldId="750"/>
        </pc:sldMkLst>
      </pc:sldChg>
      <pc:sldChg chg="modSp modNotes">
        <pc:chgData name="Zoe Williams" userId="S::z.williams@uwtsd.ac.uk::a851023d-09f5-4bf4-a036-6dfbdc353a14" providerId="AD" clId="Web-{82917C9A-03CD-C41C-C253-78A6C09D508D}" dt="2025-11-04T15:07:16.715" v="11177"/>
        <pc:sldMkLst>
          <pc:docMk/>
          <pc:sldMk cId="1605659522" sldId="756"/>
        </pc:sldMkLst>
        <pc:spChg chg="mod">
          <ac:chgData name="Zoe Williams" userId="S::z.williams@uwtsd.ac.uk::a851023d-09f5-4bf4-a036-6dfbdc353a14" providerId="AD" clId="Web-{82917C9A-03CD-C41C-C253-78A6C09D508D}" dt="2025-11-04T15:02:24.509" v="11076" actId="20577"/>
          <ac:spMkLst>
            <pc:docMk/>
            <pc:sldMk cId="1605659522" sldId="756"/>
            <ac:spMk id="3" creationId="{5B722A79-43DE-28A2-9DFE-58319C0806A8}"/>
          </ac:spMkLst>
        </pc:spChg>
      </pc:sldChg>
      <pc:sldChg chg="modNotes">
        <pc:chgData name="Zoe Williams" userId="S::z.williams@uwtsd.ac.uk::a851023d-09f5-4bf4-a036-6dfbdc353a14" providerId="AD" clId="Web-{82917C9A-03CD-C41C-C253-78A6C09D508D}" dt="2025-11-04T15:22:06.995" v="12204"/>
        <pc:sldMkLst>
          <pc:docMk/>
          <pc:sldMk cId="3623736953" sldId="757"/>
        </pc:sldMkLst>
      </pc:sldChg>
      <pc:sldChg chg="addSp delSp modSp add mod ord replId setBg modNotes">
        <pc:chgData name="Zoe Williams" userId="S::z.williams@uwtsd.ac.uk::a851023d-09f5-4bf4-a036-6dfbdc353a14" providerId="AD" clId="Web-{82917C9A-03CD-C41C-C253-78A6C09D508D}" dt="2025-11-04T11:08:14.185" v="1263"/>
        <pc:sldMkLst>
          <pc:docMk/>
          <pc:sldMk cId="544087394" sldId="758"/>
        </pc:sldMkLst>
        <pc:spChg chg="mod">
          <ac:chgData name="Zoe Williams" userId="S::z.williams@uwtsd.ac.uk::a851023d-09f5-4bf4-a036-6dfbdc353a14" providerId="AD" clId="Web-{82917C9A-03CD-C41C-C253-78A6C09D508D}" dt="2025-11-04T11:05:10.417" v="1257"/>
          <ac:spMkLst>
            <pc:docMk/>
            <pc:sldMk cId="544087394" sldId="758"/>
            <ac:spMk id="2" creationId="{1DEC8629-0BB1-7D5F-5C26-4D645DC6F474}"/>
          </ac:spMkLst>
        </pc:spChg>
        <pc:spChg chg="del mod">
          <ac:chgData name="Zoe Williams" userId="S::z.williams@uwtsd.ac.uk::a851023d-09f5-4bf4-a036-6dfbdc353a14" providerId="AD" clId="Web-{82917C9A-03CD-C41C-C253-78A6C09D508D}" dt="2025-11-04T11:04:52.464" v="1255"/>
          <ac:spMkLst>
            <pc:docMk/>
            <pc:sldMk cId="544087394" sldId="758"/>
            <ac:spMk id="3" creationId="{D55813B8-4BFC-172B-7502-1EB422AC5A0E}"/>
          </ac:spMkLst>
        </pc:spChg>
        <pc:spChg chg="mod ord">
          <ac:chgData name="Zoe Williams" userId="S::z.williams@uwtsd.ac.uk::a851023d-09f5-4bf4-a036-6dfbdc353a14" providerId="AD" clId="Web-{82917C9A-03CD-C41C-C253-78A6C09D508D}" dt="2025-11-04T11:05:10.417" v="1257"/>
          <ac:spMkLst>
            <pc:docMk/>
            <pc:sldMk cId="544087394" sldId="758"/>
            <ac:spMk id="4" creationId="{535E7A18-4FC9-961B-4061-8F5901501025}"/>
          </ac:spMkLst>
        </pc:spChg>
        <pc:spChg chg="mod">
          <ac:chgData name="Zoe Williams" userId="S::z.williams@uwtsd.ac.uk::a851023d-09f5-4bf4-a036-6dfbdc353a14" providerId="AD" clId="Web-{82917C9A-03CD-C41C-C253-78A6C09D508D}" dt="2025-11-04T11:05:10.417" v="1257"/>
          <ac:spMkLst>
            <pc:docMk/>
            <pc:sldMk cId="544087394" sldId="758"/>
            <ac:spMk id="5" creationId="{5E39CC85-C41B-F015-00FF-CA1EBB695E42}"/>
          </ac:spMkLst>
        </pc:spChg>
        <pc:spChg chg="add">
          <ac:chgData name="Zoe Williams" userId="S::z.williams@uwtsd.ac.uk::a851023d-09f5-4bf4-a036-6dfbdc353a14" providerId="AD" clId="Web-{82917C9A-03CD-C41C-C253-78A6C09D508D}" dt="2025-11-04T11:05:10.417" v="1257"/>
          <ac:spMkLst>
            <pc:docMk/>
            <pc:sldMk cId="544087394" sldId="758"/>
            <ac:spMk id="8" creationId="{E2852671-8EB6-4EAF-8AF8-65CF3FD66456}"/>
          </ac:spMkLst>
        </pc:spChg>
        <pc:spChg chg="add">
          <ac:chgData name="Zoe Williams" userId="S::z.williams@uwtsd.ac.uk::a851023d-09f5-4bf4-a036-6dfbdc353a14" providerId="AD" clId="Web-{82917C9A-03CD-C41C-C253-78A6C09D508D}" dt="2025-11-04T11:05:10.417" v="1257"/>
          <ac:spMkLst>
            <pc:docMk/>
            <pc:sldMk cId="544087394" sldId="758"/>
            <ac:spMk id="9" creationId="{26B4480E-B7FF-4481-890E-043A69AE6FE2}"/>
          </ac:spMkLst>
        </pc:spChg>
        <pc:spChg chg="add">
          <ac:chgData name="Zoe Williams" userId="S::z.williams@uwtsd.ac.uk::a851023d-09f5-4bf4-a036-6dfbdc353a14" providerId="AD" clId="Web-{82917C9A-03CD-C41C-C253-78A6C09D508D}" dt="2025-11-04T11:05:10.417" v="1257"/>
          <ac:spMkLst>
            <pc:docMk/>
            <pc:sldMk cId="544087394" sldId="758"/>
            <ac:spMk id="11" creationId="{DD651B61-325E-4E73-8445-38B0DE8AAAB6}"/>
          </ac:spMkLst>
        </pc:spChg>
        <pc:spChg chg="add">
          <ac:chgData name="Zoe Williams" userId="S::z.williams@uwtsd.ac.uk::a851023d-09f5-4bf4-a036-6dfbdc353a14" providerId="AD" clId="Web-{82917C9A-03CD-C41C-C253-78A6C09D508D}" dt="2025-11-04T11:05:10.417" v="1257"/>
          <ac:spMkLst>
            <pc:docMk/>
            <pc:sldMk cId="544087394" sldId="758"/>
            <ac:spMk id="13" creationId="{B42E5253-D3AC-4AC2-B766-8B34F13C2F5E}"/>
          </ac:spMkLst>
        </pc:spChg>
        <pc:spChg chg="add">
          <ac:chgData name="Zoe Williams" userId="S::z.williams@uwtsd.ac.uk::a851023d-09f5-4bf4-a036-6dfbdc353a14" providerId="AD" clId="Web-{82917C9A-03CD-C41C-C253-78A6C09D508D}" dt="2025-11-04T11:05:10.417" v="1257"/>
          <ac:spMkLst>
            <pc:docMk/>
            <pc:sldMk cId="544087394" sldId="758"/>
            <ac:spMk id="15" creationId="{10AE8D57-436A-4073-9A75-15BB5949F8B4}"/>
          </ac:spMkLst>
        </pc:spChg>
        <pc:spChg chg="del">
          <ac:chgData name="Zoe Williams" userId="S::z.williams@uwtsd.ac.uk::a851023d-09f5-4bf4-a036-6dfbdc353a14" providerId="AD" clId="Web-{82917C9A-03CD-C41C-C253-78A6C09D508D}" dt="2025-11-04T11:04:40.339" v="1252"/>
          <ac:spMkLst>
            <pc:docMk/>
            <pc:sldMk cId="544087394" sldId="758"/>
            <ac:spMk id="16" creationId="{ED10AC69-24EC-682A-4B39-B2DE5A3BFD3A}"/>
          </ac:spMkLst>
        </pc:spChg>
        <pc:spChg chg="del">
          <ac:chgData name="Zoe Williams" userId="S::z.williams@uwtsd.ac.uk::a851023d-09f5-4bf4-a036-6dfbdc353a14" providerId="AD" clId="Web-{82917C9A-03CD-C41C-C253-78A6C09D508D}" dt="2025-11-04T11:04:39.339" v="1251"/>
          <ac:spMkLst>
            <pc:docMk/>
            <pc:sldMk cId="544087394" sldId="758"/>
            <ac:spMk id="17" creationId="{A034AC6A-0E7B-2ECB-9B11-F55B3147F0C2}"/>
          </ac:spMkLst>
        </pc:spChg>
        <pc:spChg chg="del mod">
          <ac:chgData name="Zoe Williams" userId="S::z.williams@uwtsd.ac.uk::a851023d-09f5-4bf4-a036-6dfbdc353a14" providerId="AD" clId="Web-{82917C9A-03CD-C41C-C253-78A6C09D508D}" dt="2025-11-04T11:04:38.182" v="1250"/>
          <ac:spMkLst>
            <pc:docMk/>
            <pc:sldMk cId="544087394" sldId="758"/>
            <ac:spMk id="18" creationId="{048A77F5-C311-809B-6E65-5BD27BB4AB4E}"/>
          </ac:spMkLst>
        </pc:spChg>
        <pc:spChg chg="del mod">
          <ac:chgData name="Zoe Williams" userId="S::z.williams@uwtsd.ac.uk::a851023d-09f5-4bf4-a036-6dfbdc353a14" providerId="AD" clId="Web-{82917C9A-03CD-C41C-C253-78A6C09D508D}" dt="2025-11-04T11:04:29.292" v="1244"/>
          <ac:spMkLst>
            <pc:docMk/>
            <pc:sldMk cId="544087394" sldId="758"/>
            <ac:spMk id="19" creationId="{4AF18481-F44D-F047-9434-4CACCF272152}"/>
          </ac:spMkLst>
        </pc:spChg>
        <pc:spChg chg="del">
          <ac:chgData name="Zoe Williams" userId="S::z.williams@uwtsd.ac.uk::a851023d-09f5-4bf4-a036-6dfbdc353a14" providerId="AD" clId="Web-{82917C9A-03CD-C41C-C253-78A6C09D508D}" dt="2025-11-04T11:04:24.729" v="1241"/>
          <ac:spMkLst>
            <pc:docMk/>
            <pc:sldMk cId="544087394" sldId="758"/>
            <ac:spMk id="21" creationId="{6B4340E9-DA8E-E03C-F094-7C85D522958C}"/>
          </ac:spMkLst>
        </pc:spChg>
        <pc:grpChg chg="add">
          <ac:chgData name="Zoe Williams" userId="S::z.williams@uwtsd.ac.uk::a851023d-09f5-4bf4-a036-6dfbdc353a14" providerId="AD" clId="Web-{82917C9A-03CD-C41C-C253-78A6C09D508D}" dt="2025-11-04T11:05:10.417" v="1257"/>
          <ac:grpSpMkLst>
            <pc:docMk/>
            <pc:sldMk cId="544087394" sldId="758"/>
            <ac:grpSpMk id="10" creationId="{79394E1F-0B5F-497D-B2A6-8383A2A54834}"/>
          </ac:grpSpMkLst>
        </pc:grpChg>
        <pc:picChg chg="add mod">
          <ac:chgData name="Zoe Williams" userId="S::z.williams@uwtsd.ac.uk::a851023d-09f5-4bf4-a036-6dfbdc353a14" providerId="AD" clId="Web-{82917C9A-03CD-C41C-C253-78A6C09D508D}" dt="2025-11-04T11:05:25.136" v="1258" actId="14100"/>
          <ac:picMkLst>
            <pc:docMk/>
            <pc:sldMk cId="544087394" sldId="758"/>
            <ac:picMk id="6" creationId="{A5B92965-72A6-ADA0-6743-D2ECF2DFFC02}"/>
          </ac:picMkLst>
        </pc:picChg>
        <pc:cxnChg chg="del mod">
          <ac:chgData name="Zoe Williams" userId="S::z.williams@uwtsd.ac.uk::a851023d-09f5-4bf4-a036-6dfbdc353a14" providerId="AD" clId="Web-{82917C9A-03CD-C41C-C253-78A6C09D508D}" dt="2025-11-04T11:04:42.448" v="1253"/>
          <ac:cxnSpMkLst>
            <pc:docMk/>
            <pc:sldMk cId="544087394" sldId="758"/>
            <ac:cxnSpMk id="23" creationId="{BD05E4A3-D5D7-5C03-89DE-85DAE241CC9A}"/>
          </ac:cxnSpMkLst>
        </pc:cxnChg>
        <pc:cxnChg chg="del mod">
          <ac:chgData name="Zoe Williams" userId="S::z.williams@uwtsd.ac.uk::a851023d-09f5-4bf4-a036-6dfbdc353a14" providerId="AD" clId="Web-{82917C9A-03CD-C41C-C253-78A6C09D508D}" dt="2025-11-04T11:04:43.714" v="1254"/>
          <ac:cxnSpMkLst>
            <pc:docMk/>
            <pc:sldMk cId="544087394" sldId="758"/>
            <ac:cxnSpMk id="25" creationId="{A2B1558B-7895-C393-CA3B-4A55C7BA5B4D}"/>
          </ac:cxnSpMkLst>
        </pc:cxnChg>
        <pc:cxnChg chg="del mod">
          <ac:chgData name="Zoe Williams" userId="S::z.williams@uwtsd.ac.uk::a851023d-09f5-4bf4-a036-6dfbdc353a14" providerId="AD" clId="Web-{82917C9A-03CD-C41C-C253-78A6C09D508D}" dt="2025-11-04T11:04:32.307" v="1247"/>
          <ac:cxnSpMkLst>
            <pc:docMk/>
            <pc:sldMk cId="544087394" sldId="758"/>
            <ac:cxnSpMk id="27" creationId="{3BC9F464-E29C-DA72-0506-077580B438FF}"/>
          </ac:cxnSpMkLst>
        </pc:cxnChg>
        <pc:cxnChg chg="del mod">
          <ac:chgData name="Zoe Williams" userId="S::z.williams@uwtsd.ac.uk::a851023d-09f5-4bf4-a036-6dfbdc353a14" providerId="AD" clId="Web-{82917C9A-03CD-C41C-C253-78A6C09D508D}" dt="2025-11-04T11:04:31.307" v="1246"/>
          <ac:cxnSpMkLst>
            <pc:docMk/>
            <pc:sldMk cId="544087394" sldId="758"/>
            <ac:cxnSpMk id="29" creationId="{85DE2832-0883-3793-81E2-63CA622CCCA8}"/>
          </ac:cxnSpMkLst>
        </pc:cxnChg>
      </pc:sldChg>
      <pc:sldChg chg="del">
        <pc:chgData name="Zoe Williams" userId="S::z.williams@uwtsd.ac.uk::a851023d-09f5-4bf4-a036-6dfbdc353a14" providerId="AD" clId="Web-{82917C9A-03CD-C41C-C253-78A6C09D508D}" dt="2025-11-04T10:32:58.419" v="13"/>
        <pc:sldMkLst>
          <pc:docMk/>
          <pc:sldMk cId="1182673243" sldId="758"/>
        </pc:sldMkLst>
      </pc:sldChg>
      <pc:sldChg chg="addSp delSp modSp new mod modClrScheme chgLayout modNotes">
        <pc:chgData name="Zoe Williams" userId="S::z.williams@uwtsd.ac.uk::a851023d-09f5-4bf4-a036-6dfbdc353a14" providerId="AD" clId="Web-{82917C9A-03CD-C41C-C253-78A6C09D508D}" dt="2025-11-04T11:25:14.444" v="2758"/>
        <pc:sldMkLst>
          <pc:docMk/>
          <pc:sldMk cId="4135735409" sldId="759"/>
        </pc:sldMkLst>
        <pc:spChg chg="del">
          <ac:chgData name="Zoe Williams" userId="S::z.williams@uwtsd.ac.uk::a851023d-09f5-4bf4-a036-6dfbdc353a14" providerId="AD" clId="Web-{82917C9A-03CD-C41C-C253-78A6C09D508D}" dt="2025-11-04T11:17:44.794" v="1268"/>
          <ac:spMkLst>
            <pc:docMk/>
            <pc:sldMk cId="4135735409" sldId="759"/>
            <ac:spMk id="2" creationId="{774DFCA5-B977-2E9C-AC4F-C7A1330530B4}"/>
          </ac:spMkLst>
        </pc:spChg>
        <pc:spChg chg="del">
          <ac:chgData name="Zoe Williams" userId="S::z.williams@uwtsd.ac.uk::a851023d-09f5-4bf4-a036-6dfbdc353a14" providerId="AD" clId="Web-{82917C9A-03CD-C41C-C253-78A6C09D508D}" dt="2025-11-04T11:17:44.794" v="1268"/>
          <ac:spMkLst>
            <pc:docMk/>
            <pc:sldMk cId="4135735409" sldId="759"/>
            <ac:spMk id="3" creationId="{C48DB64B-4B99-8967-CBE2-0C2261679D20}"/>
          </ac:spMkLst>
        </pc:spChg>
        <pc:spChg chg="mod ord">
          <ac:chgData name="Zoe Williams" userId="S::z.williams@uwtsd.ac.uk::a851023d-09f5-4bf4-a036-6dfbdc353a14" providerId="AD" clId="Web-{82917C9A-03CD-C41C-C253-78A6C09D508D}" dt="2025-11-04T11:18:34.686" v="1272"/>
          <ac:spMkLst>
            <pc:docMk/>
            <pc:sldMk cId="4135735409" sldId="759"/>
            <ac:spMk id="4" creationId="{3DA90F8D-7024-7D88-7E5C-66E349D19AE0}"/>
          </ac:spMkLst>
        </pc:spChg>
        <pc:spChg chg="mod ord">
          <ac:chgData name="Zoe Williams" userId="S::z.williams@uwtsd.ac.uk::a851023d-09f5-4bf4-a036-6dfbdc353a14" providerId="AD" clId="Web-{82917C9A-03CD-C41C-C253-78A6C09D508D}" dt="2025-11-04T11:18:34.686" v="1272"/>
          <ac:spMkLst>
            <pc:docMk/>
            <pc:sldMk cId="4135735409" sldId="759"/>
            <ac:spMk id="5" creationId="{4320AFF0-6E4D-01A1-2A6C-EF096F3639D6}"/>
          </ac:spMkLst>
        </pc:spChg>
        <pc:spChg chg="add mod ord">
          <ac:chgData name="Zoe Williams" userId="S::z.williams@uwtsd.ac.uk::a851023d-09f5-4bf4-a036-6dfbdc353a14" providerId="AD" clId="Web-{82917C9A-03CD-C41C-C253-78A6C09D508D}" dt="2025-11-04T11:19:00.984" v="1286" actId="1076"/>
          <ac:spMkLst>
            <pc:docMk/>
            <pc:sldMk cId="4135735409" sldId="759"/>
            <ac:spMk id="7" creationId="{1D9E1B17-D32A-5B2C-B4B4-4821A942D92B}"/>
          </ac:spMkLst>
        </pc:spChg>
        <pc:spChg chg="add del mod ord">
          <ac:chgData name="Zoe Williams" userId="S::z.williams@uwtsd.ac.uk::a851023d-09f5-4bf4-a036-6dfbdc353a14" providerId="AD" clId="Web-{82917C9A-03CD-C41C-C253-78A6C09D508D}" dt="2025-11-04T11:18:34.686" v="1272"/>
          <ac:spMkLst>
            <pc:docMk/>
            <pc:sldMk cId="4135735409" sldId="759"/>
            <ac:spMk id="8" creationId="{93AA2AFA-9A8B-465B-2F42-10704FFBB3D9}"/>
          </ac:spMkLst>
        </pc:spChg>
        <pc:graphicFrameChg chg="add mod modGraphic">
          <ac:chgData name="Zoe Williams" userId="S::z.williams@uwtsd.ac.uk::a851023d-09f5-4bf4-a036-6dfbdc353a14" providerId="AD" clId="Web-{82917C9A-03CD-C41C-C253-78A6C09D508D}" dt="2025-11-04T11:25:00.975" v="2738"/>
          <ac:graphicFrameMkLst>
            <pc:docMk/>
            <pc:sldMk cId="4135735409" sldId="759"/>
            <ac:graphicFrameMk id="6" creationId="{24BA5CC4-4DC8-F7CA-9FA7-A787662F745C}"/>
          </ac:graphicFrameMkLst>
        </pc:graphicFrameChg>
      </pc:sldChg>
      <pc:sldChg chg="modSp add ord replId modNotes">
        <pc:chgData name="Zoe Williams" userId="S::z.williams@uwtsd.ac.uk::a851023d-09f5-4bf4-a036-6dfbdc353a14" providerId="AD" clId="Web-{82917C9A-03CD-C41C-C253-78A6C09D508D}" dt="2025-11-04T15:20:05.649" v="12196"/>
        <pc:sldMkLst>
          <pc:docMk/>
          <pc:sldMk cId="1160152391" sldId="760"/>
        </pc:sldMkLst>
        <pc:spChg chg="mod">
          <ac:chgData name="Zoe Williams" userId="S::z.williams@uwtsd.ac.uk::a851023d-09f5-4bf4-a036-6dfbdc353a14" providerId="AD" clId="Web-{82917C9A-03CD-C41C-C253-78A6C09D508D}" dt="2025-11-04T15:12:58.421" v="11431" actId="20577"/>
          <ac:spMkLst>
            <pc:docMk/>
            <pc:sldMk cId="1160152391" sldId="760"/>
            <ac:spMk id="51203" creationId="{684EDB7E-D818-17E1-C715-53415D7674E5}"/>
          </ac:spMkLst>
        </pc:spChg>
        <pc:spChg chg="mod">
          <ac:chgData name="Zoe Williams" userId="S::z.williams@uwtsd.ac.uk::a851023d-09f5-4bf4-a036-6dfbdc353a14" providerId="AD" clId="Web-{82917C9A-03CD-C41C-C253-78A6C09D508D}" dt="2025-11-04T15:12:14.060" v="11361" actId="20577"/>
          <ac:spMkLst>
            <pc:docMk/>
            <pc:sldMk cId="1160152391" sldId="760"/>
            <ac:spMk id="80898" creationId="{2EA820FA-6447-20E5-63DC-0C055E7D7ACD}"/>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jpe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57D64-90F7-4EC8-83EC-71622031FB7E}" type="doc">
      <dgm:prSet loTypeId="urn:microsoft.com/office/officeart/2005/8/layout/matrix3" loCatId="matrix" qsTypeId="urn:microsoft.com/office/officeart/2005/8/quickstyle/simple1" qsCatId="simple" csTypeId="urn:microsoft.com/office/officeart/2005/8/colors/colorful1#1" csCatId="colorful" phldr="1"/>
      <dgm:spPr/>
      <dgm:t>
        <a:bodyPr/>
        <a:lstStyle/>
        <a:p>
          <a:endParaRPr lang="en-US"/>
        </a:p>
      </dgm:t>
    </dgm:pt>
    <dgm:pt modelId="{19CC8811-5249-4D79-A2D2-E4E776DB7C07}">
      <dgm:prSet phldrT="[Text]" custT="1"/>
      <dgm:spPr/>
      <dgm:t>
        <a:bodyPr/>
        <a:lstStyle/>
        <a:p>
          <a:r>
            <a:rPr lang="en-US" sz="3200" dirty="0"/>
            <a:t>Geographic</a:t>
          </a:r>
        </a:p>
      </dgm:t>
    </dgm:pt>
    <dgm:pt modelId="{349BE555-DD3E-4DF7-A587-726BA7BD385F}" type="parTrans" cxnId="{AFC2A33F-90BB-4100-94BC-A9856FF0CC5E}">
      <dgm:prSet/>
      <dgm:spPr/>
      <dgm:t>
        <a:bodyPr/>
        <a:lstStyle/>
        <a:p>
          <a:endParaRPr lang="en-US" sz="4000"/>
        </a:p>
      </dgm:t>
    </dgm:pt>
    <dgm:pt modelId="{7E0D9962-D8F3-4076-93D4-DF00D6EBE06E}" type="sibTrans" cxnId="{AFC2A33F-90BB-4100-94BC-A9856FF0CC5E}">
      <dgm:prSet/>
      <dgm:spPr/>
      <dgm:t>
        <a:bodyPr/>
        <a:lstStyle/>
        <a:p>
          <a:endParaRPr lang="en-US" sz="4000"/>
        </a:p>
      </dgm:t>
    </dgm:pt>
    <dgm:pt modelId="{F982B9F6-E0B3-4354-B359-42538925A8B4}">
      <dgm:prSet phldrT="[Text]" custT="1"/>
      <dgm:spPr/>
      <dgm:t>
        <a:bodyPr/>
        <a:lstStyle/>
        <a:p>
          <a:r>
            <a:rPr lang="en-US" sz="3200" dirty="0"/>
            <a:t>Demographic</a:t>
          </a:r>
        </a:p>
      </dgm:t>
    </dgm:pt>
    <dgm:pt modelId="{893E812E-3014-48BC-AB6A-6B6D23110363}" type="parTrans" cxnId="{A962EE31-1758-45B7-9099-660A6033ACC2}">
      <dgm:prSet/>
      <dgm:spPr/>
      <dgm:t>
        <a:bodyPr/>
        <a:lstStyle/>
        <a:p>
          <a:endParaRPr lang="en-US" sz="4000"/>
        </a:p>
      </dgm:t>
    </dgm:pt>
    <dgm:pt modelId="{DEE8C185-15EA-4AF6-9FF0-AE715A7F7379}" type="sibTrans" cxnId="{A962EE31-1758-45B7-9099-660A6033ACC2}">
      <dgm:prSet/>
      <dgm:spPr/>
      <dgm:t>
        <a:bodyPr/>
        <a:lstStyle/>
        <a:p>
          <a:endParaRPr lang="en-US" sz="4000"/>
        </a:p>
      </dgm:t>
    </dgm:pt>
    <dgm:pt modelId="{6963585E-DA3A-4598-B35E-E066EA8FD371}">
      <dgm:prSet phldrT="[Text]" custT="1"/>
      <dgm:spPr/>
      <dgm:t>
        <a:bodyPr/>
        <a:lstStyle/>
        <a:p>
          <a:r>
            <a:rPr lang="en-US" sz="2800" dirty="0"/>
            <a:t>Psycho-graphic</a:t>
          </a:r>
        </a:p>
      </dgm:t>
    </dgm:pt>
    <dgm:pt modelId="{5D5E486A-76ED-48AB-BC25-31B871A52C6C}" type="parTrans" cxnId="{9DABE020-9598-4D08-96CC-B62FBEF620FF}">
      <dgm:prSet/>
      <dgm:spPr/>
      <dgm:t>
        <a:bodyPr/>
        <a:lstStyle/>
        <a:p>
          <a:endParaRPr lang="en-US" sz="4000"/>
        </a:p>
      </dgm:t>
    </dgm:pt>
    <dgm:pt modelId="{A66CE6FF-6D66-488B-A94B-2205E502BF1E}" type="sibTrans" cxnId="{9DABE020-9598-4D08-96CC-B62FBEF620FF}">
      <dgm:prSet/>
      <dgm:spPr/>
      <dgm:t>
        <a:bodyPr/>
        <a:lstStyle/>
        <a:p>
          <a:endParaRPr lang="en-US" sz="4000"/>
        </a:p>
      </dgm:t>
    </dgm:pt>
    <dgm:pt modelId="{94AA3C1C-0C05-44F1-95A7-2BA3149B0489}">
      <dgm:prSet phldrT="[Text]" custT="1"/>
      <dgm:spPr/>
      <dgm:t>
        <a:bodyPr/>
        <a:lstStyle/>
        <a:p>
          <a:r>
            <a:rPr lang="en-US" sz="3200" dirty="0"/>
            <a:t>Behavioural</a:t>
          </a:r>
        </a:p>
      </dgm:t>
    </dgm:pt>
    <dgm:pt modelId="{438837E8-75BB-4A83-81C3-6072A5A3B1FD}" type="parTrans" cxnId="{7BFD675C-943F-4790-907B-5BE7EFA0C764}">
      <dgm:prSet/>
      <dgm:spPr/>
      <dgm:t>
        <a:bodyPr/>
        <a:lstStyle/>
        <a:p>
          <a:endParaRPr lang="en-US" sz="4000"/>
        </a:p>
      </dgm:t>
    </dgm:pt>
    <dgm:pt modelId="{0D743D4D-B2B9-414D-BCCA-438E7373011F}" type="sibTrans" cxnId="{7BFD675C-943F-4790-907B-5BE7EFA0C764}">
      <dgm:prSet/>
      <dgm:spPr/>
      <dgm:t>
        <a:bodyPr/>
        <a:lstStyle/>
        <a:p>
          <a:endParaRPr lang="en-US" sz="4000"/>
        </a:p>
      </dgm:t>
    </dgm:pt>
    <dgm:pt modelId="{8273EE68-527B-4A93-B44B-DDE6198E5CC3}" type="pres">
      <dgm:prSet presAssocID="{AC757D64-90F7-4EC8-83EC-71622031FB7E}" presName="matrix" presStyleCnt="0">
        <dgm:presLayoutVars>
          <dgm:chMax val="1"/>
          <dgm:dir/>
          <dgm:resizeHandles val="exact"/>
        </dgm:presLayoutVars>
      </dgm:prSet>
      <dgm:spPr/>
    </dgm:pt>
    <dgm:pt modelId="{CB25B20B-B58B-4E76-9F2C-4DA518516DDB}" type="pres">
      <dgm:prSet presAssocID="{AC757D64-90F7-4EC8-83EC-71622031FB7E}" presName="diamond" presStyleLbl="bgShp" presStyleIdx="0" presStyleCnt="1" custScaleX="112264" custLinFactNeighborX="4305" custLinFactNeighborY="-340"/>
      <dgm:spPr/>
    </dgm:pt>
    <dgm:pt modelId="{4A0DB3E8-3DE6-46E9-AD1E-C79C9BA187DD}" type="pres">
      <dgm:prSet presAssocID="{AC757D64-90F7-4EC8-83EC-71622031FB7E}" presName="quad1" presStyleLbl="node1" presStyleIdx="0" presStyleCnt="4" custScaleX="190720" custScaleY="108626" custLinFactNeighborX="-44626" custLinFactNeighborY="3312">
        <dgm:presLayoutVars>
          <dgm:chMax val="0"/>
          <dgm:chPref val="0"/>
          <dgm:bulletEnabled val="1"/>
        </dgm:presLayoutVars>
      </dgm:prSet>
      <dgm:spPr/>
    </dgm:pt>
    <dgm:pt modelId="{951D4227-941B-4728-B49E-48BFB00DAB0B}" type="pres">
      <dgm:prSet presAssocID="{AC757D64-90F7-4EC8-83EC-71622031FB7E}" presName="quad2" presStyleLbl="node1" presStyleIdx="1" presStyleCnt="4" custScaleX="189909" custScaleY="108627" custLinFactNeighborX="44743" custLinFactNeighborY="-204">
        <dgm:presLayoutVars>
          <dgm:chMax val="0"/>
          <dgm:chPref val="0"/>
          <dgm:bulletEnabled val="1"/>
        </dgm:presLayoutVars>
      </dgm:prSet>
      <dgm:spPr/>
    </dgm:pt>
    <dgm:pt modelId="{8F02885A-9EB6-4AEA-A147-DE74232E4437}" type="pres">
      <dgm:prSet presAssocID="{AC757D64-90F7-4EC8-83EC-71622031FB7E}" presName="quad3" presStyleLbl="node1" presStyleIdx="2" presStyleCnt="4" custScaleX="184763" custScaleY="103055" custLinFactNeighborX="-37180" custLinFactNeighborY="4203">
        <dgm:presLayoutVars>
          <dgm:chMax val="0"/>
          <dgm:chPref val="0"/>
          <dgm:bulletEnabled val="1"/>
        </dgm:presLayoutVars>
      </dgm:prSet>
      <dgm:spPr/>
    </dgm:pt>
    <dgm:pt modelId="{F619D510-7652-4800-9C5B-93053B38B414}" type="pres">
      <dgm:prSet presAssocID="{AC757D64-90F7-4EC8-83EC-71622031FB7E}" presName="quad4" presStyleLbl="node1" presStyleIdx="3" presStyleCnt="4" custScaleX="194209" custScaleY="107351" custLinFactNeighborX="44075" custLinFactNeighborY="93">
        <dgm:presLayoutVars>
          <dgm:chMax val="0"/>
          <dgm:chPref val="0"/>
          <dgm:bulletEnabled val="1"/>
        </dgm:presLayoutVars>
      </dgm:prSet>
      <dgm:spPr/>
    </dgm:pt>
  </dgm:ptLst>
  <dgm:cxnLst>
    <dgm:cxn modelId="{96D7410A-9B38-4FFC-9640-C4CE9139D956}" type="presOf" srcId="{AC757D64-90F7-4EC8-83EC-71622031FB7E}" destId="{8273EE68-527B-4A93-B44B-DDE6198E5CC3}" srcOrd="0" destOrd="0" presId="urn:microsoft.com/office/officeart/2005/8/layout/matrix3"/>
    <dgm:cxn modelId="{DA45301B-2722-4F5F-A3B9-60A431D58618}" type="presOf" srcId="{6963585E-DA3A-4598-B35E-E066EA8FD371}" destId="{8F02885A-9EB6-4AEA-A147-DE74232E4437}" srcOrd="0" destOrd="0" presId="urn:microsoft.com/office/officeart/2005/8/layout/matrix3"/>
    <dgm:cxn modelId="{9DABE020-9598-4D08-96CC-B62FBEF620FF}" srcId="{AC757D64-90F7-4EC8-83EC-71622031FB7E}" destId="{6963585E-DA3A-4598-B35E-E066EA8FD371}" srcOrd="2" destOrd="0" parTransId="{5D5E486A-76ED-48AB-BC25-31B871A52C6C}" sibTransId="{A66CE6FF-6D66-488B-A94B-2205E502BF1E}"/>
    <dgm:cxn modelId="{A962EE31-1758-45B7-9099-660A6033ACC2}" srcId="{AC757D64-90F7-4EC8-83EC-71622031FB7E}" destId="{F982B9F6-E0B3-4354-B359-42538925A8B4}" srcOrd="1" destOrd="0" parTransId="{893E812E-3014-48BC-AB6A-6B6D23110363}" sibTransId="{DEE8C185-15EA-4AF6-9FF0-AE715A7F7379}"/>
    <dgm:cxn modelId="{AFC2A33F-90BB-4100-94BC-A9856FF0CC5E}" srcId="{AC757D64-90F7-4EC8-83EC-71622031FB7E}" destId="{19CC8811-5249-4D79-A2D2-E4E776DB7C07}" srcOrd="0" destOrd="0" parTransId="{349BE555-DD3E-4DF7-A587-726BA7BD385F}" sibTransId="{7E0D9962-D8F3-4076-93D4-DF00D6EBE06E}"/>
    <dgm:cxn modelId="{D351AB40-156B-4380-974C-8C5E4ACA4F18}" type="presOf" srcId="{19CC8811-5249-4D79-A2D2-E4E776DB7C07}" destId="{4A0DB3E8-3DE6-46E9-AD1E-C79C9BA187DD}" srcOrd="0" destOrd="0" presId="urn:microsoft.com/office/officeart/2005/8/layout/matrix3"/>
    <dgm:cxn modelId="{7BFD675C-943F-4790-907B-5BE7EFA0C764}" srcId="{AC757D64-90F7-4EC8-83EC-71622031FB7E}" destId="{94AA3C1C-0C05-44F1-95A7-2BA3149B0489}" srcOrd="3" destOrd="0" parTransId="{438837E8-75BB-4A83-81C3-6072A5A3B1FD}" sibTransId="{0D743D4D-B2B9-414D-BCCA-438E7373011F}"/>
    <dgm:cxn modelId="{7B39D473-13B4-4AA4-87B9-A7FB7284F069}" type="presOf" srcId="{F982B9F6-E0B3-4354-B359-42538925A8B4}" destId="{951D4227-941B-4728-B49E-48BFB00DAB0B}" srcOrd="0" destOrd="0" presId="urn:microsoft.com/office/officeart/2005/8/layout/matrix3"/>
    <dgm:cxn modelId="{96DB47FA-89CF-412E-86B8-08C7AB3B72B8}" type="presOf" srcId="{94AA3C1C-0C05-44F1-95A7-2BA3149B0489}" destId="{F619D510-7652-4800-9C5B-93053B38B414}" srcOrd="0" destOrd="0" presId="urn:microsoft.com/office/officeart/2005/8/layout/matrix3"/>
    <dgm:cxn modelId="{CB6E3FAD-4C2E-4136-898B-4755703F3B64}" type="presParOf" srcId="{8273EE68-527B-4A93-B44B-DDE6198E5CC3}" destId="{CB25B20B-B58B-4E76-9F2C-4DA518516DDB}" srcOrd="0" destOrd="0" presId="urn:microsoft.com/office/officeart/2005/8/layout/matrix3"/>
    <dgm:cxn modelId="{11891F51-B414-4A88-AAC4-D3E83778DD4B}" type="presParOf" srcId="{8273EE68-527B-4A93-B44B-DDE6198E5CC3}" destId="{4A0DB3E8-3DE6-46E9-AD1E-C79C9BA187DD}" srcOrd="1" destOrd="0" presId="urn:microsoft.com/office/officeart/2005/8/layout/matrix3"/>
    <dgm:cxn modelId="{664F87AE-515C-4E10-803E-4EEF9E502244}" type="presParOf" srcId="{8273EE68-527B-4A93-B44B-DDE6198E5CC3}" destId="{951D4227-941B-4728-B49E-48BFB00DAB0B}" srcOrd="2" destOrd="0" presId="urn:microsoft.com/office/officeart/2005/8/layout/matrix3"/>
    <dgm:cxn modelId="{E7D2E1AA-EE0E-486E-B2D6-C23E6771A137}" type="presParOf" srcId="{8273EE68-527B-4A93-B44B-DDE6198E5CC3}" destId="{8F02885A-9EB6-4AEA-A147-DE74232E4437}" srcOrd="3" destOrd="0" presId="urn:microsoft.com/office/officeart/2005/8/layout/matrix3"/>
    <dgm:cxn modelId="{348198D3-CD0D-49C2-9C8A-1B0BF109A9D9}" type="presParOf" srcId="{8273EE68-527B-4A93-B44B-DDE6198E5CC3}" destId="{F619D510-7652-4800-9C5B-93053B38B4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F7CF7-E336-423D-BD2B-63BCC625D320}" type="doc">
      <dgm:prSet loTypeId="urn:microsoft.com/office/officeart/2005/8/layout/default#1" loCatId="list" qsTypeId="urn:microsoft.com/office/officeart/2005/8/quickstyle/simple1" qsCatId="simple" csTypeId="urn:microsoft.com/office/officeart/2005/8/colors/colorful2" csCatId="colorful" phldr="1"/>
      <dgm:spPr/>
      <dgm:t>
        <a:bodyPr/>
        <a:lstStyle/>
        <a:p>
          <a:endParaRPr lang="en-US"/>
        </a:p>
      </dgm:t>
    </dgm:pt>
    <dgm:pt modelId="{A784C18F-32E2-4F5B-B042-0298C9C9C2DD}">
      <dgm:prSet custT="1"/>
      <dgm:spPr/>
      <dgm:t>
        <a:bodyPr/>
        <a:lstStyle/>
        <a:p>
          <a:pPr rtl="0"/>
          <a:r>
            <a:rPr lang="en-US" sz="1800" b="1" dirty="0"/>
            <a:t>Age</a:t>
          </a:r>
        </a:p>
      </dgm:t>
    </dgm:pt>
    <dgm:pt modelId="{391A3914-647D-4093-950E-10101FF990E3}" type="parTrans" cxnId="{FC8EF1B6-8AC7-4C42-9BE9-445D3A30970F}">
      <dgm:prSet/>
      <dgm:spPr/>
      <dgm:t>
        <a:bodyPr/>
        <a:lstStyle/>
        <a:p>
          <a:endParaRPr lang="en-US" sz="2800" b="1"/>
        </a:p>
      </dgm:t>
    </dgm:pt>
    <dgm:pt modelId="{FA88DDC3-123F-4C9B-9948-44F4236525B2}" type="sibTrans" cxnId="{FC8EF1B6-8AC7-4C42-9BE9-445D3A30970F}">
      <dgm:prSet/>
      <dgm:spPr/>
      <dgm:t>
        <a:bodyPr/>
        <a:lstStyle/>
        <a:p>
          <a:endParaRPr lang="en-US" sz="2800" b="1"/>
        </a:p>
      </dgm:t>
    </dgm:pt>
    <dgm:pt modelId="{BC96357F-305A-4F43-A601-FF1730241C42}">
      <dgm:prSet custT="1"/>
      <dgm:spPr/>
      <dgm:t>
        <a:bodyPr/>
        <a:lstStyle/>
        <a:p>
          <a:pPr rtl="0"/>
          <a:r>
            <a:rPr lang="en-US" sz="1800" b="1" dirty="0"/>
            <a:t>Gender</a:t>
          </a:r>
        </a:p>
      </dgm:t>
    </dgm:pt>
    <dgm:pt modelId="{3297BE77-F54A-4DA3-B947-A018A337D1AF}" type="parTrans" cxnId="{978E2386-BA63-4F11-9197-CE63495200D9}">
      <dgm:prSet/>
      <dgm:spPr/>
      <dgm:t>
        <a:bodyPr/>
        <a:lstStyle/>
        <a:p>
          <a:endParaRPr lang="en-US" sz="2800" b="1"/>
        </a:p>
      </dgm:t>
    </dgm:pt>
    <dgm:pt modelId="{1E8BBCC3-733C-47BD-AD34-2CDCDD03F583}" type="sibTrans" cxnId="{978E2386-BA63-4F11-9197-CE63495200D9}">
      <dgm:prSet/>
      <dgm:spPr/>
      <dgm:t>
        <a:bodyPr/>
        <a:lstStyle/>
        <a:p>
          <a:endParaRPr lang="en-US" sz="2800" b="1"/>
        </a:p>
      </dgm:t>
    </dgm:pt>
    <dgm:pt modelId="{3A2957AB-9B91-4690-9CE2-F315C4B1C7A2}">
      <dgm:prSet custT="1"/>
      <dgm:spPr/>
      <dgm:t>
        <a:bodyPr/>
        <a:lstStyle/>
        <a:p>
          <a:pPr rtl="0"/>
          <a:r>
            <a:rPr lang="en-US" sz="1800" b="1" dirty="0"/>
            <a:t>Family Size</a:t>
          </a:r>
        </a:p>
      </dgm:t>
    </dgm:pt>
    <dgm:pt modelId="{607F986B-5F79-46C2-890A-FD1D82D42CE5}" type="parTrans" cxnId="{99FC2C16-C4A8-4F69-87B2-3E8EFC117D10}">
      <dgm:prSet/>
      <dgm:spPr/>
      <dgm:t>
        <a:bodyPr/>
        <a:lstStyle/>
        <a:p>
          <a:endParaRPr lang="en-US" sz="2800" b="1"/>
        </a:p>
      </dgm:t>
    </dgm:pt>
    <dgm:pt modelId="{1A59FAA1-E966-466C-8DE7-3E5EB056F039}" type="sibTrans" cxnId="{99FC2C16-C4A8-4F69-87B2-3E8EFC117D10}">
      <dgm:prSet/>
      <dgm:spPr/>
      <dgm:t>
        <a:bodyPr/>
        <a:lstStyle/>
        <a:p>
          <a:endParaRPr lang="en-US" sz="2800" b="1"/>
        </a:p>
      </dgm:t>
    </dgm:pt>
    <dgm:pt modelId="{8F5A4B18-55EB-41A6-BC38-85D8987A9F27}">
      <dgm:prSet custT="1"/>
      <dgm:spPr/>
      <dgm:t>
        <a:bodyPr/>
        <a:lstStyle/>
        <a:p>
          <a:pPr rtl="0"/>
          <a:r>
            <a:rPr lang="en-US" sz="1800" b="1" dirty="0"/>
            <a:t>Family Life Cycle</a:t>
          </a:r>
        </a:p>
      </dgm:t>
    </dgm:pt>
    <dgm:pt modelId="{4CE49C65-B7FE-4F82-A67F-6CE95B901313}" type="parTrans" cxnId="{16CC500C-BD96-447B-93EB-03A04F8A2A04}">
      <dgm:prSet/>
      <dgm:spPr/>
      <dgm:t>
        <a:bodyPr/>
        <a:lstStyle/>
        <a:p>
          <a:endParaRPr lang="en-US" sz="2800" b="1"/>
        </a:p>
      </dgm:t>
    </dgm:pt>
    <dgm:pt modelId="{7E52AE74-37DF-408A-AC00-10458112C814}" type="sibTrans" cxnId="{16CC500C-BD96-447B-93EB-03A04F8A2A04}">
      <dgm:prSet/>
      <dgm:spPr/>
      <dgm:t>
        <a:bodyPr/>
        <a:lstStyle/>
        <a:p>
          <a:endParaRPr lang="en-US" sz="2800" b="1"/>
        </a:p>
      </dgm:t>
    </dgm:pt>
    <dgm:pt modelId="{24002E76-2553-4959-AC73-8D42D8495F97}">
      <dgm:prSet custT="1"/>
      <dgm:spPr/>
      <dgm:t>
        <a:bodyPr/>
        <a:lstStyle/>
        <a:p>
          <a:pPr rtl="0"/>
          <a:r>
            <a:rPr lang="en-US" sz="1800" b="1" dirty="0"/>
            <a:t>Income</a:t>
          </a:r>
        </a:p>
      </dgm:t>
    </dgm:pt>
    <dgm:pt modelId="{51FA3C00-60F3-4FA2-9F2B-DD23EA3D0297}" type="parTrans" cxnId="{78206F7B-CFBA-4C80-B058-8B9243B25A68}">
      <dgm:prSet/>
      <dgm:spPr/>
      <dgm:t>
        <a:bodyPr/>
        <a:lstStyle/>
        <a:p>
          <a:endParaRPr lang="en-US" sz="2800" b="1"/>
        </a:p>
      </dgm:t>
    </dgm:pt>
    <dgm:pt modelId="{C51FAB6A-354F-43B0-B106-15FF126CF3F8}" type="sibTrans" cxnId="{78206F7B-CFBA-4C80-B058-8B9243B25A68}">
      <dgm:prSet/>
      <dgm:spPr/>
      <dgm:t>
        <a:bodyPr/>
        <a:lstStyle/>
        <a:p>
          <a:endParaRPr lang="en-US" sz="2800" b="1"/>
        </a:p>
      </dgm:t>
    </dgm:pt>
    <dgm:pt modelId="{8BCBA539-CE4F-4384-B82A-015E020BEF3B}">
      <dgm:prSet custT="1"/>
      <dgm:spPr/>
      <dgm:t>
        <a:bodyPr/>
        <a:lstStyle/>
        <a:p>
          <a:pPr rtl="0"/>
          <a:r>
            <a:rPr lang="en-US" sz="1800" b="1" dirty="0"/>
            <a:t>Occupation</a:t>
          </a:r>
        </a:p>
      </dgm:t>
    </dgm:pt>
    <dgm:pt modelId="{929FB328-6766-4206-BF22-6715EC0CF797}" type="parTrans" cxnId="{EC4AF3BE-363D-4A5D-8307-CC4747B7DD60}">
      <dgm:prSet/>
      <dgm:spPr/>
      <dgm:t>
        <a:bodyPr/>
        <a:lstStyle/>
        <a:p>
          <a:endParaRPr lang="en-US" sz="2800" b="1"/>
        </a:p>
      </dgm:t>
    </dgm:pt>
    <dgm:pt modelId="{097C8E89-6675-4FF2-AFDE-37DB621D5338}" type="sibTrans" cxnId="{EC4AF3BE-363D-4A5D-8307-CC4747B7DD60}">
      <dgm:prSet/>
      <dgm:spPr/>
      <dgm:t>
        <a:bodyPr/>
        <a:lstStyle/>
        <a:p>
          <a:endParaRPr lang="en-US" sz="2800" b="1"/>
        </a:p>
      </dgm:t>
    </dgm:pt>
    <dgm:pt modelId="{13A03C9E-DA20-4696-A795-890B18FF5C29}">
      <dgm:prSet custT="1"/>
      <dgm:spPr/>
      <dgm:t>
        <a:bodyPr/>
        <a:lstStyle/>
        <a:p>
          <a:pPr rtl="0"/>
          <a:r>
            <a:rPr lang="en-US" sz="1800" b="1" dirty="0"/>
            <a:t>Education</a:t>
          </a:r>
        </a:p>
      </dgm:t>
    </dgm:pt>
    <dgm:pt modelId="{4FF80882-DDBB-4EFC-9998-4366110D3D53}" type="parTrans" cxnId="{EC8C9376-379F-444B-BD5C-44D7841F7DDE}">
      <dgm:prSet/>
      <dgm:spPr/>
      <dgm:t>
        <a:bodyPr/>
        <a:lstStyle/>
        <a:p>
          <a:endParaRPr lang="en-US" sz="2800" b="1"/>
        </a:p>
      </dgm:t>
    </dgm:pt>
    <dgm:pt modelId="{A506E0EE-3B46-478B-85F7-C05613D40C9E}" type="sibTrans" cxnId="{EC8C9376-379F-444B-BD5C-44D7841F7DDE}">
      <dgm:prSet/>
      <dgm:spPr/>
      <dgm:t>
        <a:bodyPr/>
        <a:lstStyle/>
        <a:p>
          <a:endParaRPr lang="en-US" sz="2800" b="1"/>
        </a:p>
      </dgm:t>
    </dgm:pt>
    <dgm:pt modelId="{43BBB3A7-B827-4CB2-82D3-49C850560B78}">
      <dgm:prSet custT="1"/>
      <dgm:spPr/>
      <dgm:t>
        <a:bodyPr/>
        <a:lstStyle/>
        <a:p>
          <a:pPr rtl="0"/>
          <a:r>
            <a:rPr lang="en-US" sz="1800" b="1" dirty="0"/>
            <a:t>Religion</a:t>
          </a:r>
        </a:p>
      </dgm:t>
    </dgm:pt>
    <dgm:pt modelId="{08065EB0-A255-41B8-9820-89A7FC78BE9F}" type="parTrans" cxnId="{424BDD16-BECE-4043-99D0-867192B0AF59}">
      <dgm:prSet/>
      <dgm:spPr/>
      <dgm:t>
        <a:bodyPr/>
        <a:lstStyle/>
        <a:p>
          <a:endParaRPr lang="en-US" sz="2800" b="1"/>
        </a:p>
      </dgm:t>
    </dgm:pt>
    <dgm:pt modelId="{272B5E9A-1937-4EB9-8C29-3C835C774134}" type="sibTrans" cxnId="{424BDD16-BECE-4043-99D0-867192B0AF59}">
      <dgm:prSet/>
      <dgm:spPr/>
      <dgm:t>
        <a:bodyPr/>
        <a:lstStyle/>
        <a:p>
          <a:endParaRPr lang="en-US" sz="2800" b="1"/>
        </a:p>
      </dgm:t>
    </dgm:pt>
    <dgm:pt modelId="{17326615-687F-48BF-8D9A-C8B40E1CCDE6}">
      <dgm:prSet custT="1"/>
      <dgm:spPr/>
      <dgm:t>
        <a:bodyPr/>
        <a:lstStyle/>
        <a:p>
          <a:pPr rtl="0"/>
          <a:r>
            <a:rPr lang="en-US" sz="1800" b="1" dirty="0"/>
            <a:t>Race</a:t>
          </a:r>
        </a:p>
      </dgm:t>
    </dgm:pt>
    <dgm:pt modelId="{D6523FFF-5B69-4D53-BB1F-52508A534261}" type="parTrans" cxnId="{AE07ADB1-798E-48C3-88A1-B4B7691E882B}">
      <dgm:prSet/>
      <dgm:spPr/>
      <dgm:t>
        <a:bodyPr/>
        <a:lstStyle/>
        <a:p>
          <a:endParaRPr lang="en-US" sz="2800" b="1"/>
        </a:p>
      </dgm:t>
    </dgm:pt>
    <dgm:pt modelId="{F3A31327-6974-4092-A243-03481BF6DE7D}" type="sibTrans" cxnId="{AE07ADB1-798E-48C3-88A1-B4B7691E882B}">
      <dgm:prSet/>
      <dgm:spPr/>
      <dgm:t>
        <a:bodyPr/>
        <a:lstStyle/>
        <a:p>
          <a:endParaRPr lang="en-US" sz="2800" b="1"/>
        </a:p>
      </dgm:t>
    </dgm:pt>
    <dgm:pt modelId="{F4BD73A6-7F1E-4B55-A4C3-6E6BE96B3F39}">
      <dgm:prSet custT="1"/>
      <dgm:spPr/>
      <dgm:t>
        <a:bodyPr/>
        <a:lstStyle/>
        <a:p>
          <a:pPr rtl="0"/>
          <a:r>
            <a:rPr lang="en-US" sz="1800" b="1" dirty="0"/>
            <a:t>Generation</a:t>
          </a:r>
        </a:p>
      </dgm:t>
    </dgm:pt>
    <dgm:pt modelId="{55CF7DFD-B0FB-4EE0-8DC6-8995B7510B49}" type="parTrans" cxnId="{CAD1FFB0-1345-49A1-A944-0B87838A7681}">
      <dgm:prSet/>
      <dgm:spPr/>
      <dgm:t>
        <a:bodyPr/>
        <a:lstStyle/>
        <a:p>
          <a:endParaRPr lang="en-US" sz="2800" b="1"/>
        </a:p>
      </dgm:t>
    </dgm:pt>
    <dgm:pt modelId="{5B7258D2-FDD0-416C-BC55-68D3F59CC631}" type="sibTrans" cxnId="{CAD1FFB0-1345-49A1-A944-0B87838A7681}">
      <dgm:prSet/>
      <dgm:spPr/>
      <dgm:t>
        <a:bodyPr/>
        <a:lstStyle/>
        <a:p>
          <a:endParaRPr lang="en-US" sz="2800" b="1"/>
        </a:p>
      </dgm:t>
    </dgm:pt>
    <dgm:pt modelId="{359129C5-72DF-488E-BBED-E75246EF0DBD}">
      <dgm:prSet custT="1"/>
      <dgm:spPr/>
      <dgm:t>
        <a:bodyPr/>
        <a:lstStyle/>
        <a:p>
          <a:pPr rtl="0"/>
          <a:r>
            <a:rPr lang="en-US" sz="1800" b="1" dirty="0"/>
            <a:t>Nationality</a:t>
          </a:r>
        </a:p>
      </dgm:t>
    </dgm:pt>
    <dgm:pt modelId="{B0DBD75E-EA5B-4831-A722-771982DF1F50}" type="parTrans" cxnId="{6C9BBAA0-0AA2-45B1-A3D2-84FBE77C6725}">
      <dgm:prSet/>
      <dgm:spPr/>
      <dgm:t>
        <a:bodyPr/>
        <a:lstStyle/>
        <a:p>
          <a:endParaRPr lang="en-US" sz="2800" b="1"/>
        </a:p>
      </dgm:t>
    </dgm:pt>
    <dgm:pt modelId="{6F547EB8-093C-44AA-B848-B139DBAEC209}" type="sibTrans" cxnId="{6C9BBAA0-0AA2-45B1-A3D2-84FBE77C6725}">
      <dgm:prSet/>
      <dgm:spPr/>
      <dgm:t>
        <a:bodyPr/>
        <a:lstStyle/>
        <a:p>
          <a:endParaRPr lang="en-US" sz="2800" b="1"/>
        </a:p>
      </dgm:t>
    </dgm:pt>
    <dgm:pt modelId="{440A0BEC-2D4D-4CA7-9F84-966BBA4CA71A}" type="pres">
      <dgm:prSet presAssocID="{828F7CF7-E336-423D-BD2B-63BCC625D320}" presName="diagram" presStyleCnt="0">
        <dgm:presLayoutVars>
          <dgm:dir/>
          <dgm:resizeHandles val="exact"/>
        </dgm:presLayoutVars>
      </dgm:prSet>
      <dgm:spPr/>
    </dgm:pt>
    <dgm:pt modelId="{8A226D56-6DD3-4E37-B9B0-FA3720A22493}" type="pres">
      <dgm:prSet presAssocID="{A784C18F-32E2-4F5B-B042-0298C9C9C2DD}" presName="node" presStyleLbl="node1" presStyleIdx="0" presStyleCnt="11" custLinFactNeighborX="1809">
        <dgm:presLayoutVars>
          <dgm:bulletEnabled val="1"/>
        </dgm:presLayoutVars>
      </dgm:prSet>
      <dgm:spPr/>
    </dgm:pt>
    <dgm:pt modelId="{7C9E66FD-A0DC-4A36-B853-234E9C8AB15E}" type="pres">
      <dgm:prSet presAssocID="{FA88DDC3-123F-4C9B-9948-44F4236525B2}" presName="sibTrans" presStyleCnt="0"/>
      <dgm:spPr/>
    </dgm:pt>
    <dgm:pt modelId="{240A8C5B-D002-481A-A932-256C4A5CE900}" type="pres">
      <dgm:prSet presAssocID="{BC96357F-305A-4F43-A601-FF1730241C42}" presName="node" presStyleLbl="node1" presStyleIdx="1" presStyleCnt="11">
        <dgm:presLayoutVars>
          <dgm:bulletEnabled val="1"/>
        </dgm:presLayoutVars>
      </dgm:prSet>
      <dgm:spPr/>
    </dgm:pt>
    <dgm:pt modelId="{DB16C75F-98BE-4EFA-98D1-847F6885AB2D}" type="pres">
      <dgm:prSet presAssocID="{1E8BBCC3-733C-47BD-AD34-2CDCDD03F583}" presName="sibTrans" presStyleCnt="0"/>
      <dgm:spPr/>
    </dgm:pt>
    <dgm:pt modelId="{79B4E462-FE0C-48D4-9ECC-88BF7857DEE6}" type="pres">
      <dgm:prSet presAssocID="{3A2957AB-9B91-4690-9CE2-F315C4B1C7A2}" presName="node" presStyleLbl="node1" presStyleIdx="2" presStyleCnt="11">
        <dgm:presLayoutVars>
          <dgm:bulletEnabled val="1"/>
        </dgm:presLayoutVars>
      </dgm:prSet>
      <dgm:spPr/>
    </dgm:pt>
    <dgm:pt modelId="{155AB933-8691-44D0-83DF-8231F369C97D}" type="pres">
      <dgm:prSet presAssocID="{1A59FAA1-E966-466C-8DE7-3E5EB056F039}" presName="sibTrans" presStyleCnt="0"/>
      <dgm:spPr/>
    </dgm:pt>
    <dgm:pt modelId="{AF427F78-D746-4EC9-B3F1-E8B6B4FC8C28}" type="pres">
      <dgm:prSet presAssocID="{8F5A4B18-55EB-41A6-BC38-85D8987A9F27}" presName="node" presStyleLbl="node1" presStyleIdx="3" presStyleCnt="11">
        <dgm:presLayoutVars>
          <dgm:bulletEnabled val="1"/>
        </dgm:presLayoutVars>
      </dgm:prSet>
      <dgm:spPr/>
    </dgm:pt>
    <dgm:pt modelId="{3A2341C4-0DE6-4AF0-9C5B-4676D225F26D}" type="pres">
      <dgm:prSet presAssocID="{7E52AE74-37DF-408A-AC00-10458112C814}" presName="sibTrans" presStyleCnt="0"/>
      <dgm:spPr/>
    </dgm:pt>
    <dgm:pt modelId="{2CC79A64-7A24-4A0A-83C2-1CA8F35A803B}" type="pres">
      <dgm:prSet presAssocID="{24002E76-2553-4959-AC73-8D42D8495F97}" presName="node" presStyleLbl="node1" presStyleIdx="4" presStyleCnt="11">
        <dgm:presLayoutVars>
          <dgm:bulletEnabled val="1"/>
        </dgm:presLayoutVars>
      </dgm:prSet>
      <dgm:spPr/>
    </dgm:pt>
    <dgm:pt modelId="{DBC26896-8193-403C-B91B-D34B99A5E64D}" type="pres">
      <dgm:prSet presAssocID="{C51FAB6A-354F-43B0-B106-15FF126CF3F8}" presName="sibTrans" presStyleCnt="0"/>
      <dgm:spPr/>
    </dgm:pt>
    <dgm:pt modelId="{5A1027CA-2600-491A-87AB-6B11F46B99B7}" type="pres">
      <dgm:prSet presAssocID="{8BCBA539-CE4F-4384-B82A-015E020BEF3B}" presName="node" presStyleLbl="node1" presStyleIdx="5" presStyleCnt="11">
        <dgm:presLayoutVars>
          <dgm:bulletEnabled val="1"/>
        </dgm:presLayoutVars>
      </dgm:prSet>
      <dgm:spPr/>
    </dgm:pt>
    <dgm:pt modelId="{0527EE1F-0EAE-4728-8359-E51E2D3A03FA}" type="pres">
      <dgm:prSet presAssocID="{097C8E89-6675-4FF2-AFDE-37DB621D5338}" presName="sibTrans" presStyleCnt="0"/>
      <dgm:spPr/>
    </dgm:pt>
    <dgm:pt modelId="{EA945155-692F-48E0-AD14-1720F776CE7E}" type="pres">
      <dgm:prSet presAssocID="{13A03C9E-DA20-4696-A795-890B18FF5C29}" presName="node" presStyleLbl="node1" presStyleIdx="6" presStyleCnt="11">
        <dgm:presLayoutVars>
          <dgm:bulletEnabled val="1"/>
        </dgm:presLayoutVars>
      </dgm:prSet>
      <dgm:spPr/>
    </dgm:pt>
    <dgm:pt modelId="{81210846-E068-4898-AC3C-2F65D7565689}" type="pres">
      <dgm:prSet presAssocID="{A506E0EE-3B46-478B-85F7-C05613D40C9E}" presName="sibTrans" presStyleCnt="0"/>
      <dgm:spPr/>
    </dgm:pt>
    <dgm:pt modelId="{CCE203FE-766A-48CD-BF80-0A799330CB36}" type="pres">
      <dgm:prSet presAssocID="{43BBB3A7-B827-4CB2-82D3-49C850560B78}" presName="node" presStyleLbl="node1" presStyleIdx="7" presStyleCnt="11">
        <dgm:presLayoutVars>
          <dgm:bulletEnabled val="1"/>
        </dgm:presLayoutVars>
      </dgm:prSet>
      <dgm:spPr/>
    </dgm:pt>
    <dgm:pt modelId="{852D5411-B4D0-41EE-9328-CBF92166D55B}" type="pres">
      <dgm:prSet presAssocID="{272B5E9A-1937-4EB9-8C29-3C835C774134}" presName="sibTrans" presStyleCnt="0"/>
      <dgm:spPr/>
    </dgm:pt>
    <dgm:pt modelId="{1CF6FD96-103D-4DEB-8961-7DE8CCD07799}" type="pres">
      <dgm:prSet presAssocID="{17326615-687F-48BF-8D9A-C8B40E1CCDE6}" presName="node" presStyleLbl="node1" presStyleIdx="8" presStyleCnt="11">
        <dgm:presLayoutVars>
          <dgm:bulletEnabled val="1"/>
        </dgm:presLayoutVars>
      </dgm:prSet>
      <dgm:spPr/>
    </dgm:pt>
    <dgm:pt modelId="{401849E0-93C9-4505-82B5-A7064E78DC46}" type="pres">
      <dgm:prSet presAssocID="{F3A31327-6974-4092-A243-03481BF6DE7D}" presName="sibTrans" presStyleCnt="0"/>
      <dgm:spPr/>
    </dgm:pt>
    <dgm:pt modelId="{C50BB8DA-C313-45B4-9BB2-4E1F88782C5A}" type="pres">
      <dgm:prSet presAssocID="{F4BD73A6-7F1E-4B55-A4C3-6E6BE96B3F39}" presName="node" presStyleLbl="node1" presStyleIdx="9" presStyleCnt="11">
        <dgm:presLayoutVars>
          <dgm:bulletEnabled val="1"/>
        </dgm:presLayoutVars>
      </dgm:prSet>
      <dgm:spPr/>
    </dgm:pt>
    <dgm:pt modelId="{97BBB853-25ED-441D-B333-883464B5A508}" type="pres">
      <dgm:prSet presAssocID="{5B7258D2-FDD0-416C-BC55-68D3F59CC631}" presName="sibTrans" presStyleCnt="0"/>
      <dgm:spPr/>
    </dgm:pt>
    <dgm:pt modelId="{AD31B689-D4A9-4C0D-AF9C-9128E4592F60}" type="pres">
      <dgm:prSet presAssocID="{359129C5-72DF-488E-BBED-E75246EF0DBD}" presName="node" presStyleLbl="node1" presStyleIdx="10" presStyleCnt="11">
        <dgm:presLayoutVars>
          <dgm:bulletEnabled val="1"/>
        </dgm:presLayoutVars>
      </dgm:prSet>
      <dgm:spPr/>
    </dgm:pt>
  </dgm:ptLst>
  <dgm:cxnLst>
    <dgm:cxn modelId="{16CC500C-BD96-447B-93EB-03A04F8A2A04}" srcId="{828F7CF7-E336-423D-BD2B-63BCC625D320}" destId="{8F5A4B18-55EB-41A6-BC38-85D8987A9F27}" srcOrd="3" destOrd="0" parTransId="{4CE49C65-B7FE-4F82-A67F-6CE95B901313}" sibTransId="{7E52AE74-37DF-408A-AC00-10458112C814}"/>
    <dgm:cxn modelId="{99FC2C16-C4A8-4F69-87B2-3E8EFC117D10}" srcId="{828F7CF7-E336-423D-BD2B-63BCC625D320}" destId="{3A2957AB-9B91-4690-9CE2-F315C4B1C7A2}" srcOrd="2" destOrd="0" parTransId="{607F986B-5F79-46C2-890A-FD1D82D42CE5}" sibTransId="{1A59FAA1-E966-466C-8DE7-3E5EB056F039}"/>
    <dgm:cxn modelId="{424BDD16-BECE-4043-99D0-867192B0AF59}" srcId="{828F7CF7-E336-423D-BD2B-63BCC625D320}" destId="{43BBB3A7-B827-4CB2-82D3-49C850560B78}" srcOrd="7" destOrd="0" parTransId="{08065EB0-A255-41B8-9820-89A7FC78BE9F}" sibTransId="{272B5E9A-1937-4EB9-8C29-3C835C774134}"/>
    <dgm:cxn modelId="{B480B31E-E3B2-431E-921E-BB7D090BBADF}" type="presOf" srcId="{13A03C9E-DA20-4696-A795-890B18FF5C29}" destId="{EA945155-692F-48E0-AD14-1720F776CE7E}" srcOrd="0" destOrd="0" presId="urn:microsoft.com/office/officeart/2005/8/layout/default#1"/>
    <dgm:cxn modelId="{CEA94F24-BACB-44E4-863C-8A69157930A5}" type="presOf" srcId="{17326615-687F-48BF-8D9A-C8B40E1CCDE6}" destId="{1CF6FD96-103D-4DEB-8961-7DE8CCD07799}" srcOrd="0" destOrd="0" presId="urn:microsoft.com/office/officeart/2005/8/layout/default#1"/>
    <dgm:cxn modelId="{0556DE60-08B9-4917-AD8F-4D3DD13EFBF0}" type="presOf" srcId="{24002E76-2553-4959-AC73-8D42D8495F97}" destId="{2CC79A64-7A24-4A0A-83C2-1CA8F35A803B}" srcOrd="0" destOrd="0" presId="urn:microsoft.com/office/officeart/2005/8/layout/default#1"/>
    <dgm:cxn modelId="{39F64048-3B7C-4FBC-B9D7-CE28EB2971D5}" type="presOf" srcId="{8BCBA539-CE4F-4384-B82A-015E020BEF3B}" destId="{5A1027CA-2600-491A-87AB-6B11F46B99B7}" srcOrd="0" destOrd="0" presId="urn:microsoft.com/office/officeart/2005/8/layout/default#1"/>
    <dgm:cxn modelId="{C0764255-7B36-4D20-9817-9988E2FB9498}" type="presOf" srcId="{3A2957AB-9B91-4690-9CE2-F315C4B1C7A2}" destId="{79B4E462-FE0C-48D4-9ECC-88BF7857DEE6}" srcOrd="0" destOrd="0" presId="urn:microsoft.com/office/officeart/2005/8/layout/default#1"/>
    <dgm:cxn modelId="{EC8C9376-379F-444B-BD5C-44D7841F7DDE}" srcId="{828F7CF7-E336-423D-BD2B-63BCC625D320}" destId="{13A03C9E-DA20-4696-A795-890B18FF5C29}" srcOrd="6" destOrd="0" parTransId="{4FF80882-DDBB-4EFC-9998-4366110D3D53}" sibTransId="{A506E0EE-3B46-478B-85F7-C05613D40C9E}"/>
    <dgm:cxn modelId="{78206F7B-CFBA-4C80-B058-8B9243B25A68}" srcId="{828F7CF7-E336-423D-BD2B-63BCC625D320}" destId="{24002E76-2553-4959-AC73-8D42D8495F97}" srcOrd="4" destOrd="0" parTransId="{51FA3C00-60F3-4FA2-9F2B-DD23EA3D0297}" sibTransId="{C51FAB6A-354F-43B0-B106-15FF126CF3F8}"/>
    <dgm:cxn modelId="{288F5A7F-006D-401E-A375-AE1FFBF4D49B}" type="presOf" srcId="{43BBB3A7-B827-4CB2-82D3-49C850560B78}" destId="{CCE203FE-766A-48CD-BF80-0A799330CB36}" srcOrd="0" destOrd="0" presId="urn:microsoft.com/office/officeart/2005/8/layout/default#1"/>
    <dgm:cxn modelId="{978E2386-BA63-4F11-9197-CE63495200D9}" srcId="{828F7CF7-E336-423D-BD2B-63BCC625D320}" destId="{BC96357F-305A-4F43-A601-FF1730241C42}" srcOrd="1" destOrd="0" parTransId="{3297BE77-F54A-4DA3-B947-A018A337D1AF}" sibTransId="{1E8BBCC3-733C-47BD-AD34-2CDCDD03F583}"/>
    <dgm:cxn modelId="{7E89D88A-F093-4238-B6DC-F47F56F822D5}" type="presOf" srcId="{F4BD73A6-7F1E-4B55-A4C3-6E6BE96B3F39}" destId="{C50BB8DA-C313-45B4-9BB2-4E1F88782C5A}" srcOrd="0" destOrd="0" presId="urn:microsoft.com/office/officeart/2005/8/layout/default#1"/>
    <dgm:cxn modelId="{6C9BBAA0-0AA2-45B1-A3D2-84FBE77C6725}" srcId="{828F7CF7-E336-423D-BD2B-63BCC625D320}" destId="{359129C5-72DF-488E-BBED-E75246EF0DBD}" srcOrd="10" destOrd="0" parTransId="{B0DBD75E-EA5B-4831-A722-771982DF1F50}" sibTransId="{6F547EB8-093C-44AA-B848-B139DBAEC209}"/>
    <dgm:cxn modelId="{7C9D4FA6-4521-4A3D-A591-9C018CC0C40F}" type="presOf" srcId="{8F5A4B18-55EB-41A6-BC38-85D8987A9F27}" destId="{AF427F78-D746-4EC9-B3F1-E8B6B4FC8C28}" srcOrd="0" destOrd="0" presId="urn:microsoft.com/office/officeart/2005/8/layout/default#1"/>
    <dgm:cxn modelId="{9C44F7A9-021A-4F78-954A-E5C31BE97AEC}" type="presOf" srcId="{359129C5-72DF-488E-BBED-E75246EF0DBD}" destId="{AD31B689-D4A9-4C0D-AF9C-9128E4592F60}" srcOrd="0" destOrd="0" presId="urn:microsoft.com/office/officeart/2005/8/layout/default#1"/>
    <dgm:cxn modelId="{D02A37AF-D1E4-4D6E-803F-F1D337EEF4DD}" type="presOf" srcId="{BC96357F-305A-4F43-A601-FF1730241C42}" destId="{240A8C5B-D002-481A-A932-256C4A5CE900}" srcOrd="0" destOrd="0" presId="urn:microsoft.com/office/officeart/2005/8/layout/default#1"/>
    <dgm:cxn modelId="{CAD1FFB0-1345-49A1-A944-0B87838A7681}" srcId="{828F7CF7-E336-423D-BD2B-63BCC625D320}" destId="{F4BD73A6-7F1E-4B55-A4C3-6E6BE96B3F39}" srcOrd="9" destOrd="0" parTransId="{55CF7DFD-B0FB-4EE0-8DC6-8995B7510B49}" sibTransId="{5B7258D2-FDD0-416C-BC55-68D3F59CC631}"/>
    <dgm:cxn modelId="{AE07ADB1-798E-48C3-88A1-B4B7691E882B}" srcId="{828F7CF7-E336-423D-BD2B-63BCC625D320}" destId="{17326615-687F-48BF-8D9A-C8B40E1CCDE6}" srcOrd="8" destOrd="0" parTransId="{D6523FFF-5B69-4D53-BB1F-52508A534261}" sibTransId="{F3A31327-6974-4092-A243-03481BF6DE7D}"/>
    <dgm:cxn modelId="{88B760B4-B839-4238-91CA-8C3EECE0D222}" type="presOf" srcId="{A784C18F-32E2-4F5B-B042-0298C9C9C2DD}" destId="{8A226D56-6DD3-4E37-B9B0-FA3720A22493}" srcOrd="0" destOrd="0" presId="urn:microsoft.com/office/officeart/2005/8/layout/default#1"/>
    <dgm:cxn modelId="{FC8EF1B6-8AC7-4C42-9BE9-445D3A30970F}" srcId="{828F7CF7-E336-423D-BD2B-63BCC625D320}" destId="{A784C18F-32E2-4F5B-B042-0298C9C9C2DD}" srcOrd="0" destOrd="0" parTransId="{391A3914-647D-4093-950E-10101FF990E3}" sibTransId="{FA88DDC3-123F-4C9B-9948-44F4236525B2}"/>
    <dgm:cxn modelId="{EC4AF3BE-363D-4A5D-8307-CC4747B7DD60}" srcId="{828F7CF7-E336-423D-BD2B-63BCC625D320}" destId="{8BCBA539-CE4F-4384-B82A-015E020BEF3B}" srcOrd="5" destOrd="0" parTransId="{929FB328-6766-4206-BF22-6715EC0CF797}" sibTransId="{097C8E89-6675-4FF2-AFDE-37DB621D5338}"/>
    <dgm:cxn modelId="{37F553CC-6E84-4750-BA02-4F5F16186908}" type="presOf" srcId="{828F7CF7-E336-423D-BD2B-63BCC625D320}" destId="{440A0BEC-2D4D-4CA7-9F84-966BBA4CA71A}" srcOrd="0" destOrd="0" presId="urn:microsoft.com/office/officeart/2005/8/layout/default#1"/>
    <dgm:cxn modelId="{3184F21B-8D97-412F-AACD-D8DC429F4070}" type="presParOf" srcId="{440A0BEC-2D4D-4CA7-9F84-966BBA4CA71A}" destId="{8A226D56-6DD3-4E37-B9B0-FA3720A22493}" srcOrd="0" destOrd="0" presId="urn:microsoft.com/office/officeart/2005/8/layout/default#1"/>
    <dgm:cxn modelId="{15CD2766-037E-40C8-BE98-5B954D480B16}" type="presParOf" srcId="{440A0BEC-2D4D-4CA7-9F84-966BBA4CA71A}" destId="{7C9E66FD-A0DC-4A36-B853-234E9C8AB15E}" srcOrd="1" destOrd="0" presId="urn:microsoft.com/office/officeart/2005/8/layout/default#1"/>
    <dgm:cxn modelId="{5E7BA498-C7A7-4061-8EE8-2D7EDC7F7CDA}" type="presParOf" srcId="{440A0BEC-2D4D-4CA7-9F84-966BBA4CA71A}" destId="{240A8C5B-D002-481A-A932-256C4A5CE900}" srcOrd="2" destOrd="0" presId="urn:microsoft.com/office/officeart/2005/8/layout/default#1"/>
    <dgm:cxn modelId="{97BC5952-B262-4FFE-AF7D-1A2644360863}" type="presParOf" srcId="{440A0BEC-2D4D-4CA7-9F84-966BBA4CA71A}" destId="{DB16C75F-98BE-4EFA-98D1-847F6885AB2D}" srcOrd="3" destOrd="0" presId="urn:microsoft.com/office/officeart/2005/8/layout/default#1"/>
    <dgm:cxn modelId="{D227AB53-027B-417D-A3F0-F1572647D1EA}" type="presParOf" srcId="{440A0BEC-2D4D-4CA7-9F84-966BBA4CA71A}" destId="{79B4E462-FE0C-48D4-9ECC-88BF7857DEE6}" srcOrd="4" destOrd="0" presId="urn:microsoft.com/office/officeart/2005/8/layout/default#1"/>
    <dgm:cxn modelId="{D6F31432-D032-4C61-BBF8-B13CC899C945}" type="presParOf" srcId="{440A0BEC-2D4D-4CA7-9F84-966BBA4CA71A}" destId="{155AB933-8691-44D0-83DF-8231F369C97D}" srcOrd="5" destOrd="0" presId="urn:microsoft.com/office/officeart/2005/8/layout/default#1"/>
    <dgm:cxn modelId="{2DE7B68C-FB0F-4C51-89D1-D856B62D6159}" type="presParOf" srcId="{440A0BEC-2D4D-4CA7-9F84-966BBA4CA71A}" destId="{AF427F78-D746-4EC9-B3F1-E8B6B4FC8C28}" srcOrd="6" destOrd="0" presId="urn:microsoft.com/office/officeart/2005/8/layout/default#1"/>
    <dgm:cxn modelId="{678F7152-DBE9-4A06-A74E-070DD55677B5}" type="presParOf" srcId="{440A0BEC-2D4D-4CA7-9F84-966BBA4CA71A}" destId="{3A2341C4-0DE6-4AF0-9C5B-4676D225F26D}" srcOrd="7" destOrd="0" presId="urn:microsoft.com/office/officeart/2005/8/layout/default#1"/>
    <dgm:cxn modelId="{BE72D1FA-C855-4EE4-8D68-EE7CA0431B8A}" type="presParOf" srcId="{440A0BEC-2D4D-4CA7-9F84-966BBA4CA71A}" destId="{2CC79A64-7A24-4A0A-83C2-1CA8F35A803B}" srcOrd="8" destOrd="0" presId="urn:microsoft.com/office/officeart/2005/8/layout/default#1"/>
    <dgm:cxn modelId="{388D11AA-7C2E-499A-A4E6-0C4BECF9BE31}" type="presParOf" srcId="{440A0BEC-2D4D-4CA7-9F84-966BBA4CA71A}" destId="{DBC26896-8193-403C-B91B-D34B99A5E64D}" srcOrd="9" destOrd="0" presId="urn:microsoft.com/office/officeart/2005/8/layout/default#1"/>
    <dgm:cxn modelId="{2BF44061-767A-482B-9554-44204B170C91}" type="presParOf" srcId="{440A0BEC-2D4D-4CA7-9F84-966BBA4CA71A}" destId="{5A1027CA-2600-491A-87AB-6B11F46B99B7}" srcOrd="10" destOrd="0" presId="urn:microsoft.com/office/officeart/2005/8/layout/default#1"/>
    <dgm:cxn modelId="{F8DA16E5-3F40-4782-AC67-8335B690EEE1}" type="presParOf" srcId="{440A0BEC-2D4D-4CA7-9F84-966BBA4CA71A}" destId="{0527EE1F-0EAE-4728-8359-E51E2D3A03FA}" srcOrd="11" destOrd="0" presId="urn:microsoft.com/office/officeart/2005/8/layout/default#1"/>
    <dgm:cxn modelId="{BEFC3D62-34B8-4185-ADF5-B342B6E17A29}" type="presParOf" srcId="{440A0BEC-2D4D-4CA7-9F84-966BBA4CA71A}" destId="{EA945155-692F-48E0-AD14-1720F776CE7E}" srcOrd="12" destOrd="0" presId="urn:microsoft.com/office/officeart/2005/8/layout/default#1"/>
    <dgm:cxn modelId="{609B5660-C699-4480-9B23-E5152247B818}" type="presParOf" srcId="{440A0BEC-2D4D-4CA7-9F84-966BBA4CA71A}" destId="{81210846-E068-4898-AC3C-2F65D7565689}" srcOrd="13" destOrd="0" presId="urn:microsoft.com/office/officeart/2005/8/layout/default#1"/>
    <dgm:cxn modelId="{0D3E57CE-686A-4634-AE1F-72879F75A38D}" type="presParOf" srcId="{440A0BEC-2D4D-4CA7-9F84-966BBA4CA71A}" destId="{CCE203FE-766A-48CD-BF80-0A799330CB36}" srcOrd="14" destOrd="0" presId="urn:microsoft.com/office/officeart/2005/8/layout/default#1"/>
    <dgm:cxn modelId="{F92676FE-1F11-4778-88CA-44EA3ED6DE5C}" type="presParOf" srcId="{440A0BEC-2D4D-4CA7-9F84-966BBA4CA71A}" destId="{852D5411-B4D0-41EE-9328-CBF92166D55B}" srcOrd="15" destOrd="0" presId="urn:microsoft.com/office/officeart/2005/8/layout/default#1"/>
    <dgm:cxn modelId="{DBA7B015-033C-4EA7-A399-1A9E7DF653CC}" type="presParOf" srcId="{440A0BEC-2D4D-4CA7-9F84-966BBA4CA71A}" destId="{1CF6FD96-103D-4DEB-8961-7DE8CCD07799}" srcOrd="16" destOrd="0" presId="urn:microsoft.com/office/officeart/2005/8/layout/default#1"/>
    <dgm:cxn modelId="{4B2C8545-6DAB-40EC-A139-314DCDE373F9}" type="presParOf" srcId="{440A0BEC-2D4D-4CA7-9F84-966BBA4CA71A}" destId="{401849E0-93C9-4505-82B5-A7064E78DC46}" srcOrd="17" destOrd="0" presId="urn:microsoft.com/office/officeart/2005/8/layout/default#1"/>
    <dgm:cxn modelId="{F7B53256-3F7E-4E08-8270-6689F97BA4AE}" type="presParOf" srcId="{440A0BEC-2D4D-4CA7-9F84-966BBA4CA71A}" destId="{C50BB8DA-C313-45B4-9BB2-4E1F88782C5A}" srcOrd="18" destOrd="0" presId="urn:microsoft.com/office/officeart/2005/8/layout/default#1"/>
    <dgm:cxn modelId="{002D4E34-EBB1-48B2-BDD5-A75808509E05}" type="presParOf" srcId="{440A0BEC-2D4D-4CA7-9F84-966BBA4CA71A}" destId="{97BBB853-25ED-441D-B333-883464B5A508}" srcOrd="19" destOrd="0" presId="urn:microsoft.com/office/officeart/2005/8/layout/default#1"/>
    <dgm:cxn modelId="{841DBE29-AD6B-4BBC-9CCB-5079B3E15C23}" type="presParOf" srcId="{440A0BEC-2D4D-4CA7-9F84-966BBA4CA71A}" destId="{AD31B689-D4A9-4C0D-AF9C-9128E4592F60}" srcOrd="2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E049C3-8788-4CBF-85F6-5C58D038D69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1CE77915-D588-4E14-8D5B-F0D9FB968F7E}">
      <dgm:prSet phldrT="[Text]" custT="1"/>
      <dgm:spPr/>
      <dgm:t>
        <a:bodyPr/>
        <a:lstStyle/>
        <a:p>
          <a:r>
            <a:rPr lang="en-US" sz="3200" dirty="0">
              <a:solidFill>
                <a:schemeClr val="bg1"/>
              </a:solidFill>
            </a:rPr>
            <a:t>Social Class</a:t>
          </a:r>
        </a:p>
      </dgm:t>
    </dgm:pt>
    <dgm:pt modelId="{E24E5E37-6402-4272-9761-44FA588E31F0}" type="parTrans" cxnId="{686417FB-3480-468C-BCFC-08FDC04F3098}">
      <dgm:prSet/>
      <dgm:spPr/>
      <dgm:t>
        <a:bodyPr/>
        <a:lstStyle/>
        <a:p>
          <a:endParaRPr lang="en-US" sz="2000">
            <a:solidFill>
              <a:schemeClr val="bg1"/>
            </a:solidFill>
          </a:endParaRPr>
        </a:p>
      </dgm:t>
    </dgm:pt>
    <dgm:pt modelId="{29AFFD63-0E9C-4ED6-BC52-3D7E57F64A69}" type="sibTrans" cxnId="{686417FB-3480-468C-BCFC-08FDC04F3098}">
      <dgm:prSet/>
      <dgm:spPr/>
      <dgm:t>
        <a:bodyPr/>
        <a:lstStyle/>
        <a:p>
          <a:endParaRPr lang="en-US" sz="2000">
            <a:solidFill>
              <a:schemeClr val="bg1"/>
            </a:solidFill>
          </a:endParaRPr>
        </a:p>
      </dgm:t>
    </dgm:pt>
    <dgm:pt modelId="{3AE6F96B-73F5-4A41-B2B1-4C25A82E65D6}">
      <dgm:prSet phldrT="[Text]" custT="1"/>
      <dgm:spPr/>
      <dgm:t>
        <a:bodyPr/>
        <a:lstStyle/>
        <a:p>
          <a:r>
            <a:rPr lang="en-US" sz="2800" dirty="0">
              <a:solidFill>
                <a:schemeClr val="bg1"/>
              </a:solidFill>
            </a:rPr>
            <a:t>Lifestyle</a:t>
          </a:r>
        </a:p>
      </dgm:t>
    </dgm:pt>
    <dgm:pt modelId="{327CC6C4-402A-4D3F-9486-9E0BFD7F75DC}" type="parTrans" cxnId="{4E99BA4A-18C3-42D6-A202-0E5D9D0BD02E}">
      <dgm:prSet/>
      <dgm:spPr/>
      <dgm:t>
        <a:bodyPr/>
        <a:lstStyle/>
        <a:p>
          <a:endParaRPr lang="en-US" sz="2000">
            <a:solidFill>
              <a:schemeClr val="bg1"/>
            </a:solidFill>
          </a:endParaRPr>
        </a:p>
      </dgm:t>
    </dgm:pt>
    <dgm:pt modelId="{273C89AA-2E9F-42DE-B540-CCC504DB7533}" type="sibTrans" cxnId="{4E99BA4A-18C3-42D6-A202-0E5D9D0BD02E}">
      <dgm:prSet/>
      <dgm:spPr/>
      <dgm:t>
        <a:bodyPr/>
        <a:lstStyle/>
        <a:p>
          <a:endParaRPr lang="en-US" sz="2000">
            <a:solidFill>
              <a:schemeClr val="bg1"/>
            </a:solidFill>
          </a:endParaRPr>
        </a:p>
      </dgm:t>
    </dgm:pt>
    <dgm:pt modelId="{4ACD7698-9512-42DF-9C40-3D7DC59A9F64}">
      <dgm:prSet phldrT="[Text]" custT="1"/>
      <dgm:spPr/>
      <dgm:t>
        <a:bodyPr/>
        <a:lstStyle/>
        <a:p>
          <a:r>
            <a:rPr lang="en-US" sz="2400" dirty="0">
              <a:solidFill>
                <a:schemeClr val="bg1"/>
              </a:solidFill>
            </a:rPr>
            <a:t>Personality</a:t>
          </a:r>
        </a:p>
      </dgm:t>
    </dgm:pt>
    <dgm:pt modelId="{8A19529A-AD0A-489A-BE7C-90B5719CD23A}" type="parTrans" cxnId="{88F359FC-EBCB-4671-A72B-ED7D2B1F834F}">
      <dgm:prSet/>
      <dgm:spPr/>
      <dgm:t>
        <a:bodyPr/>
        <a:lstStyle/>
        <a:p>
          <a:endParaRPr lang="en-US" sz="2000">
            <a:solidFill>
              <a:schemeClr val="bg1"/>
            </a:solidFill>
          </a:endParaRPr>
        </a:p>
      </dgm:t>
    </dgm:pt>
    <dgm:pt modelId="{2A9F1F35-4744-4F64-AC27-861BB9ECB642}" type="sibTrans" cxnId="{88F359FC-EBCB-4671-A72B-ED7D2B1F834F}">
      <dgm:prSet/>
      <dgm:spPr/>
      <dgm:t>
        <a:bodyPr/>
        <a:lstStyle/>
        <a:p>
          <a:endParaRPr lang="en-US" sz="2000">
            <a:solidFill>
              <a:schemeClr val="bg1"/>
            </a:solidFill>
          </a:endParaRPr>
        </a:p>
      </dgm:t>
    </dgm:pt>
    <dgm:pt modelId="{DD30E9E5-ECC6-407C-935D-601DB6EF5CF5}" type="pres">
      <dgm:prSet presAssocID="{04E049C3-8788-4CBF-85F6-5C58D038D698}" presName="Name0" presStyleCnt="0">
        <dgm:presLayoutVars>
          <dgm:dir/>
          <dgm:resizeHandles val="exact"/>
        </dgm:presLayoutVars>
      </dgm:prSet>
      <dgm:spPr/>
    </dgm:pt>
    <dgm:pt modelId="{55B7E7D8-C757-4E15-AD61-202938451EC9}" type="pres">
      <dgm:prSet presAssocID="{1CE77915-D588-4E14-8D5B-F0D9FB968F7E}" presName="compNode" presStyleCnt="0"/>
      <dgm:spPr/>
    </dgm:pt>
    <dgm:pt modelId="{A6A09F62-FDC3-4C47-88FB-D90E29A6EE7F}" type="pres">
      <dgm:prSet presAssocID="{1CE77915-D588-4E14-8D5B-F0D9FB968F7E}" presName="pictRect" presStyleLbl="node1" presStyleIdx="0" presStyleCnt="3" custScaleX="70164"/>
      <dgm:spPr>
        <a:prstGeom prst="rect">
          <a:avLst/>
        </a:prstGeom>
        <a:blipFill rotWithShape="0">
          <a:blip xmlns:r="http://schemas.openxmlformats.org/officeDocument/2006/relationships" r:embed="rId1"/>
          <a:stretch>
            <a:fillRect/>
          </a:stretch>
        </a:blipFill>
      </dgm:spPr>
    </dgm:pt>
    <dgm:pt modelId="{CD3800B5-C6A4-419C-9082-D7B6AD41AD51}" type="pres">
      <dgm:prSet presAssocID="{1CE77915-D588-4E14-8D5B-F0D9FB968F7E}" presName="textRect" presStyleLbl="revTx" presStyleIdx="0" presStyleCnt="3">
        <dgm:presLayoutVars>
          <dgm:bulletEnabled val="1"/>
        </dgm:presLayoutVars>
      </dgm:prSet>
      <dgm:spPr/>
    </dgm:pt>
    <dgm:pt modelId="{C39CE7A0-D5EC-4592-B325-E4F450EAA631}" type="pres">
      <dgm:prSet presAssocID="{29AFFD63-0E9C-4ED6-BC52-3D7E57F64A69}" presName="sibTrans" presStyleLbl="sibTrans2D1" presStyleIdx="0" presStyleCnt="0"/>
      <dgm:spPr/>
    </dgm:pt>
    <dgm:pt modelId="{435074E9-8503-45F6-9CA0-848ACD73E9DB}" type="pres">
      <dgm:prSet presAssocID="{3AE6F96B-73F5-4A41-B2B1-4C25A82E65D6}" presName="compNode" presStyleCnt="0"/>
      <dgm:spPr/>
    </dgm:pt>
    <dgm:pt modelId="{0AAC20D1-4DFC-4BCE-AEF2-2AB1E3E029CB}" type="pres">
      <dgm:prSet presAssocID="{3AE6F96B-73F5-4A41-B2B1-4C25A82E65D6}" presName="pictRect" presStyleLbl="node1" presStyleIdx="1" presStyleCnt="3" custScaleX="70164"/>
      <dgm:spPr>
        <a:prstGeom prst="rect">
          <a:avLst/>
        </a:prstGeom>
        <a:blipFill rotWithShape="0">
          <a:blip xmlns:r="http://schemas.openxmlformats.org/officeDocument/2006/relationships" r:embed="rId2"/>
          <a:stretch>
            <a:fillRect/>
          </a:stretch>
        </a:blipFill>
      </dgm:spPr>
    </dgm:pt>
    <dgm:pt modelId="{88ECBE14-0564-4B8F-978F-943FB300FAB7}" type="pres">
      <dgm:prSet presAssocID="{3AE6F96B-73F5-4A41-B2B1-4C25A82E65D6}" presName="textRect" presStyleLbl="revTx" presStyleIdx="1" presStyleCnt="3">
        <dgm:presLayoutVars>
          <dgm:bulletEnabled val="1"/>
        </dgm:presLayoutVars>
      </dgm:prSet>
      <dgm:spPr/>
    </dgm:pt>
    <dgm:pt modelId="{0F069CA0-94AF-48F0-A8B4-6FF72D0F854D}" type="pres">
      <dgm:prSet presAssocID="{273C89AA-2E9F-42DE-B540-CCC504DB7533}" presName="sibTrans" presStyleLbl="sibTrans2D1" presStyleIdx="0" presStyleCnt="0"/>
      <dgm:spPr/>
    </dgm:pt>
    <dgm:pt modelId="{086EE17C-E998-49BC-B17E-87A46360BBC5}" type="pres">
      <dgm:prSet presAssocID="{4ACD7698-9512-42DF-9C40-3D7DC59A9F64}" presName="compNode" presStyleCnt="0"/>
      <dgm:spPr/>
    </dgm:pt>
    <dgm:pt modelId="{19D7A8FC-9029-4107-BF29-3661354C0AB1}" type="pres">
      <dgm:prSet presAssocID="{4ACD7698-9512-42DF-9C40-3D7DC59A9F64}" presName="pictRect" presStyleLbl="node1" presStyleIdx="2" presStyleCnt="3" custScaleX="62315"/>
      <dgm:spPr>
        <a:prstGeom prst="rect">
          <a:avLst/>
        </a:prstGeom>
        <a:blipFill rotWithShape="0">
          <a:blip xmlns:r="http://schemas.openxmlformats.org/officeDocument/2006/relationships" r:embed="rId3"/>
          <a:stretch>
            <a:fillRect/>
          </a:stretch>
        </a:blipFill>
      </dgm:spPr>
    </dgm:pt>
    <dgm:pt modelId="{11A4958F-7A3E-44A1-8231-E9B7CE2A145E}" type="pres">
      <dgm:prSet presAssocID="{4ACD7698-9512-42DF-9C40-3D7DC59A9F64}" presName="textRect" presStyleLbl="revTx" presStyleIdx="2" presStyleCnt="3" custScaleX="117558">
        <dgm:presLayoutVars>
          <dgm:bulletEnabled val="1"/>
        </dgm:presLayoutVars>
      </dgm:prSet>
      <dgm:spPr/>
    </dgm:pt>
  </dgm:ptLst>
  <dgm:cxnLst>
    <dgm:cxn modelId="{E390D629-74AF-439E-AF0A-7C8EF5C37607}" type="presOf" srcId="{273C89AA-2E9F-42DE-B540-CCC504DB7533}" destId="{0F069CA0-94AF-48F0-A8B4-6FF72D0F854D}" srcOrd="0" destOrd="0" presId="urn:microsoft.com/office/officeart/2005/8/layout/pList1#1"/>
    <dgm:cxn modelId="{EDFC4031-FC89-409C-AB18-9535B290094E}" type="presOf" srcId="{1CE77915-D588-4E14-8D5B-F0D9FB968F7E}" destId="{CD3800B5-C6A4-419C-9082-D7B6AD41AD51}" srcOrd="0" destOrd="0" presId="urn:microsoft.com/office/officeart/2005/8/layout/pList1#1"/>
    <dgm:cxn modelId="{AFFF286A-B0CC-441E-B019-5906AB07FD58}" type="presOf" srcId="{4ACD7698-9512-42DF-9C40-3D7DC59A9F64}" destId="{11A4958F-7A3E-44A1-8231-E9B7CE2A145E}" srcOrd="0" destOrd="0" presId="urn:microsoft.com/office/officeart/2005/8/layout/pList1#1"/>
    <dgm:cxn modelId="{4E99BA4A-18C3-42D6-A202-0E5D9D0BD02E}" srcId="{04E049C3-8788-4CBF-85F6-5C58D038D698}" destId="{3AE6F96B-73F5-4A41-B2B1-4C25A82E65D6}" srcOrd="1" destOrd="0" parTransId="{327CC6C4-402A-4D3F-9486-9E0BFD7F75DC}" sibTransId="{273C89AA-2E9F-42DE-B540-CCC504DB7533}"/>
    <dgm:cxn modelId="{C48B6E82-278C-4A82-ABAF-34AA25502D5F}" type="presOf" srcId="{04E049C3-8788-4CBF-85F6-5C58D038D698}" destId="{DD30E9E5-ECC6-407C-935D-601DB6EF5CF5}" srcOrd="0" destOrd="0" presId="urn:microsoft.com/office/officeart/2005/8/layout/pList1#1"/>
    <dgm:cxn modelId="{3C24F38E-4D2E-46DD-B516-6120B87CE25A}" type="presOf" srcId="{3AE6F96B-73F5-4A41-B2B1-4C25A82E65D6}" destId="{88ECBE14-0564-4B8F-978F-943FB300FAB7}" srcOrd="0" destOrd="0" presId="urn:microsoft.com/office/officeart/2005/8/layout/pList1#1"/>
    <dgm:cxn modelId="{B7A492F9-5192-4912-9179-BAA397400D29}" type="presOf" srcId="{29AFFD63-0E9C-4ED6-BC52-3D7E57F64A69}" destId="{C39CE7A0-D5EC-4592-B325-E4F450EAA631}" srcOrd="0" destOrd="0" presId="urn:microsoft.com/office/officeart/2005/8/layout/pList1#1"/>
    <dgm:cxn modelId="{686417FB-3480-468C-BCFC-08FDC04F3098}" srcId="{04E049C3-8788-4CBF-85F6-5C58D038D698}" destId="{1CE77915-D588-4E14-8D5B-F0D9FB968F7E}" srcOrd="0" destOrd="0" parTransId="{E24E5E37-6402-4272-9761-44FA588E31F0}" sibTransId="{29AFFD63-0E9C-4ED6-BC52-3D7E57F64A69}"/>
    <dgm:cxn modelId="{88F359FC-EBCB-4671-A72B-ED7D2B1F834F}" srcId="{04E049C3-8788-4CBF-85F6-5C58D038D698}" destId="{4ACD7698-9512-42DF-9C40-3D7DC59A9F64}" srcOrd="2" destOrd="0" parTransId="{8A19529A-AD0A-489A-BE7C-90B5719CD23A}" sibTransId="{2A9F1F35-4744-4F64-AC27-861BB9ECB642}"/>
    <dgm:cxn modelId="{1964A4F1-ABE9-4436-9E9F-DC246428D42E}" type="presParOf" srcId="{DD30E9E5-ECC6-407C-935D-601DB6EF5CF5}" destId="{55B7E7D8-C757-4E15-AD61-202938451EC9}" srcOrd="0" destOrd="0" presId="urn:microsoft.com/office/officeart/2005/8/layout/pList1#1"/>
    <dgm:cxn modelId="{710B3497-3971-41A3-A2D3-F0682E10C80B}" type="presParOf" srcId="{55B7E7D8-C757-4E15-AD61-202938451EC9}" destId="{A6A09F62-FDC3-4C47-88FB-D90E29A6EE7F}" srcOrd="0" destOrd="0" presId="urn:microsoft.com/office/officeart/2005/8/layout/pList1#1"/>
    <dgm:cxn modelId="{54768C81-7F5B-43FC-9F50-2154C182F9AD}" type="presParOf" srcId="{55B7E7D8-C757-4E15-AD61-202938451EC9}" destId="{CD3800B5-C6A4-419C-9082-D7B6AD41AD51}" srcOrd="1" destOrd="0" presId="urn:microsoft.com/office/officeart/2005/8/layout/pList1#1"/>
    <dgm:cxn modelId="{A3CB3EB0-2BF2-494F-BF30-A310FFA68933}" type="presParOf" srcId="{DD30E9E5-ECC6-407C-935D-601DB6EF5CF5}" destId="{C39CE7A0-D5EC-4592-B325-E4F450EAA631}" srcOrd="1" destOrd="0" presId="urn:microsoft.com/office/officeart/2005/8/layout/pList1#1"/>
    <dgm:cxn modelId="{58D82568-4BE2-49CD-9ED7-AB1CD444491E}" type="presParOf" srcId="{DD30E9E5-ECC6-407C-935D-601DB6EF5CF5}" destId="{435074E9-8503-45F6-9CA0-848ACD73E9DB}" srcOrd="2" destOrd="0" presId="urn:microsoft.com/office/officeart/2005/8/layout/pList1#1"/>
    <dgm:cxn modelId="{FB0A4A57-B73D-48D0-AE1E-1D40B3C96432}" type="presParOf" srcId="{435074E9-8503-45F6-9CA0-848ACD73E9DB}" destId="{0AAC20D1-4DFC-4BCE-AEF2-2AB1E3E029CB}" srcOrd="0" destOrd="0" presId="urn:microsoft.com/office/officeart/2005/8/layout/pList1#1"/>
    <dgm:cxn modelId="{BBD6EAF9-B002-4785-8855-3050902C0CDF}" type="presParOf" srcId="{435074E9-8503-45F6-9CA0-848ACD73E9DB}" destId="{88ECBE14-0564-4B8F-978F-943FB300FAB7}" srcOrd="1" destOrd="0" presId="urn:microsoft.com/office/officeart/2005/8/layout/pList1#1"/>
    <dgm:cxn modelId="{E7283225-F06C-4886-A27D-B9B4B3C26682}" type="presParOf" srcId="{DD30E9E5-ECC6-407C-935D-601DB6EF5CF5}" destId="{0F069CA0-94AF-48F0-A8B4-6FF72D0F854D}" srcOrd="3" destOrd="0" presId="urn:microsoft.com/office/officeart/2005/8/layout/pList1#1"/>
    <dgm:cxn modelId="{16A32A3B-9927-4626-8D39-D31F5AF606A7}" type="presParOf" srcId="{DD30E9E5-ECC6-407C-935D-601DB6EF5CF5}" destId="{086EE17C-E998-49BC-B17E-87A46360BBC5}" srcOrd="4" destOrd="0" presId="urn:microsoft.com/office/officeart/2005/8/layout/pList1#1"/>
    <dgm:cxn modelId="{A1D2FDCB-E818-44C7-8CE4-E02C8018635B}" type="presParOf" srcId="{086EE17C-E998-49BC-B17E-87A46360BBC5}" destId="{19D7A8FC-9029-4107-BF29-3661354C0AB1}" srcOrd="0" destOrd="0" presId="urn:microsoft.com/office/officeart/2005/8/layout/pList1#1"/>
    <dgm:cxn modelId="{62CDCEBE-7BA7-4E49-BA46-0F632A935ACE}" type="presParOf" srcId="{086EE17C-E998-49BC-B17E-87A46360BBC5}" destId="{11A4958F-7A3E-44A1-8231-E9B7CE2A145E}"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C4D796-6EB6-4209-B481-98CCCE53C35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694524C-D600-445F-B663-BB9F4DB896DD}">
      <dgm:prSet phldrT="[Text]" custT="1"/>
      <dgm:spPr/>
      <dgm:t>
        <a:bodyPr/>
        <a:lstStyle/>
        <a:p>
          <a:r>
            <a:rPr lang="en-US" sz="2800" dirty="0">
              <a:solidFill>
                <a:schemeClr val="tx1"/>
              </a:solidFill>
            </a:rPr>
            <a:t>Identifying a set of differentiating competitive advantages</a:t>
          </a:r>
        </a:p>
      </dgm:t>
    </dgm:pt>
    <dgm:pt modelId="{4BC2EBB5-C0EE-4507-AF03-D4D473F0A9E1}" type="parTrans" cxnId="{0395D90A-6A9A-4E1F-B334-180C687CBA07}">
      <dgm:prSet/>
      <dgm:spPr/>
      <dgm:t>
        <a:bodyPr/>
        <a:lstStyle/>
        <a:p>
          <a:endParaRPr lang="en-US" sz="2000"/>
        </a:p>
      </dgm:t>
    </dgm:pt>
    <dgm:pt modelId="{F16810CD-EA43-496A-B50F-156F7187FDC7}" type="sibTrans" cxnId="{0395D90A-6A9A-4E1F-B334-180C687CBA07}">
      <dgm:prSet custT="1"/>
      <dgm:spPr/>
      <dgm:t>
        <a:bodyPr/>
        <a:lstStyle/>
        <a:p>
          <a:endParaRPr lang="en-US" sz="4000"/>
        </a:p>
      </dgm:t>
    </dgm:pt>
    <dgm:pt modelId="{C8271097-7C7A-4E3F-8432-1EEB44C1CE80}">
      <dgm:prSet phldrT="[Text]" custT="1"/>
      <dgm:spPr/>
      <dgm:t>
        <a:bodyPr/>
        <a:lstStyle/>
        <a:p>
          <a:r>
            <a:rPr lang="en-US" sz="2800" dirty="0">
              <a:solidFill>
                <a:schemeClr val="tx1"/>
              </a:solidFill>
            </a:rPr>
            <a:t>Choosing the right competitive advantages</a:t>
          </a:r>
        </a:p>
      </dgm:t>
    </dgm:pt>
    <dgm:pt modelId="{22B08996-C1AA-4016-8F29-86BCB3181377}" type="parTrans" cxnId="{4E80A113-FC70-45EF-A858-62E076816E37}">
      <dgm:prSet/>
      <dgm:spPr/>
      <dgm:t>
        <a:bodyPr/>
        <a:lstStyle/>
        <a:p>
          <a:endParaRPr lang="en-US" sz="2000"/>
        </a:p>
      </dgm:t>
    </dgm:pt>
    <dgm:pt modelId="{DD4D139B-C0C3-45DB-BF1A-A25DB2D0A0F3}" type="sibTrans" cxnId="{4E80A113-FC70-45EF-A858-62E076816E37}">
      <dgm:prSet custT="1"/>
      <dgm:spPr/>
      <dgm:t>
        <a:bodyPr/>
        <a:lstStyle/>
        <a:p>
          <a:endParaRPr lang="en-US" sz="4000"/>
        </a:p>
      </dgm:t>
    </dgm:pt>
    <dgm:pt modelId="{B0CA767E-363E-4DA0-A7D2-7F8DFF447734}">
      <dgm:prSet phldrT="[Text]" custT="1"/>
      <dgm:spPr/>
      <dgm:t>
        <a:bodyPr/>
        <a:lstStyle/>
        <a:p>
          <a:r>
            <a:rPr lang="en-US" sz="3200" dirty="0">
              <a:solidFill>
                <a:schemeClr val="tx1"/>
              </a:solidFill>
            </a:rPr>
            <a:t>Selecting an overall positioning strategy – using the 7Ps</a:t>
          </a:r>
        </a:p>
      </dgm:t>
    </dgm:pt>
    <dgm:pt modelId="{1AF72C8F-DFAE-45F0-A9D3-4A8989BB8E8E}" type="parTrans" cxnId="{DBBB3B4C-1CA0-40B2-9B1E-CD0CBCA6210C}">
      <dgm:prSet/>
      <dgm:spPr/>
      <dgm:t>
        <a:bodyPr/>
        <a:lstStyle/>
        <a:p>
          <a:endParaRPr lang="en-US" sz="2000"/>
        </a:p>
      </dgm:t>
    </dgm:pt>
    <dgm:pt modelId="{094BE826-518A-44D1-8DA6-EB7650661414}" type="sibTrans" cxnId="{DBBB3B4C-1CA0-40B2-9B1E-CD0CBCA6210C}">
      <dgm:prSet/>
      <dgm:spPr/>
      <dgm:t>
        <a:bodyPr/>
        <a:lstStyle/>
        <a:p>
          <a:endParaRPr lang="en-US" sz="2000"/>
        </a:p>
      </dgm:t>
    </dgm:pt>
    <dgm:pt modelId="{019A3D9E-C2DD-491F-B695-C7F65C75F913}" type="pres">
      <dgm:prSet presAssocID="{FEC4D796-6EB6-4209-B481-98CCCE53C354}" presName="outerComposite" presStyleCnt="0">
        <dgm:presLayoutVars>
          <dgm:chMax val="5"/>
          <dgm:dir/>
          <dgm:resizeHandles val="exact"/>
        </dgm:presLayoutVars>
      </dgm:prSet>
      <dgm:spPr/>
    </dgm:pt>
    <dgm:pt modelId="{8CB4AAAE-2BEB-4E36-A189-AC964AF7DF71}" type="pres">
      <dgm:prSet presAssocID="{FEC4D796-6EB6-4209-B481-98CCCE53C354}" presName="dummyMaxCanvas" presStyleCnt="0">
        <dgm:presLayoutVars/>
      </dgm:prSet>
      <dgm:spPr/>
    </dgm:pt>
    <dgm:pt modelId="{8C033AF2-3558-44F6-BBD3-8A2C3FF9DC81}" type="pres">
      <dgm:prSet presAssocID="{FEC4D796-6EB6-4209-B481-98CCCE53C354}" presName="ThreeNodes_1" presStyleLbl="node1" presStyleIdx="0" presStyleCnt="3">
        <dgm:presLayoutVars>
          <dgm:bulletEnabled val="1"/>
        </dgm:presLayoutVars>
      </dgm:prSet>
      <dgm:spPr/>
    </dgm:pt>
    <dgm:pt modelId="{759A5BF4-091E-44EC-B2C4-DFE08641E0B1}" type="pres">
      <dgm:prSet presAssocID="{FEC4D796-6EB6-4209-B481-98CCCE53C354}" presName="ThreeNodes_2" presStyleLbl="node1" presStyleIdx="1" presStyleCnt="3">
        <dgm:presLayoutVars>
          <dgm:bulletEnabled val="1"/>
        </dgm:presLayoutVars>
      </dgm:prSet>
      <dgm:spPr/>
    </dgm:pt>
    <dgm:pt modelId="{FC398F3F-BBB0-4568-8478-4E5631687BC0}" type="pres">
      <dgm:prSet presAssocID="{FEC4D796-6EB6-4209-B481-98CCCE53C354}" presName="ThreeNodes_3" presStyleLbl="node1" presStyleIdx="2" presStyleCnt="3">
        <dgm:presLayoutVars>
          <dgm:bulletEnabled val="1"/>
        </dgm:presLayoutVars>
      </dgm:prSet>
      <dgm:spPr/>
    </dgm:pt>
    <dgm:pt modelId="{14A98278-39FD-4156-920A-CE2BCC8F56A5}" type="pres">
      <dgm:prSet presAssocID="{FEC4D796-6EB6-4209-B481-98CCCE53C354}" presName="ThreeConn_1-2" presStyleLbl="fgAccFollowNode1" presStyleIdx="0" presStyleCnt="2">
        <dgm:presLayoutVars>
          <dgm:bulletEnabled val="1"/>
        </dgm:presLayoutVars>
      </dgm:prSet>
      <dgm:spPr/>
    </dgm:pt>
    <dgm:pt modelId="{A69BD1E1-DF9B-4F0F-8BCE-E2AAC872A7D5}" type="pres">
      <dgm:prSet presAssocID="{FEC4D796-6EB6-4209-B481-98CCCE53C354}" presName="ThreeConn_2-3" presStyleLbl="fgAccFollowNode1" presStyleIdx="1" presStyleCnt="2">
        <dgm:presLayoutVars>
          <dgm:bulletEnabled val="1"/>
        </dgm:presLayoutVars>
      </dgm:prSet>
      <dgm:spPr/>
    </dgm:pt>
    <dgm:pt modelId="{9CB2172C-002B-4C94-86B4-6A2B3571FDC4}" type="pres">
      <dgm:prSet presAssocID="{FEC4D796-6EB6-4209-B481-98CCCE53C354}" presName="ThreeNodes_1_text" presStyleLbl="node1" presStyleIdx="2" presStyleCnt="3">
        <dgm:presLayoutVars>
          <dgm:bulletEnabled val="1"/>
        </dgm:presLayoutVars>
      </dgm:prSet>
      <dgm:spPr/>
    </dgm:pt>
    <dgm:pt modelId="{ED1938B7-F04E-4AFB-A9B2-7A598034D065}" type="pres">
      <dgm:prSet presAssocID="{FEC4D796-6EB6-4209-B481-98CCCE53C354}" presName="ThreeNodes_2_text" presStyleLbl="node1" presStyleIdx="2" presStyleCnt="3">
        <dgm:presLayoutVars>
          <dgm:bulletEnabled val="1"/>
        </dgm:presLayoutVars>
      </dgm:prSet>
      <dgm:spPr/>
    </dgm:pt>
    <dgm:pt modelId="{CB44E97C-7A58-4B4B-BB93-2FF935E8FDDE}" type="pres">
      <dgm:prSet presAssocID="{FEC4D796-6EB6-4209-B481-98CCCE53C354}" presName="ThreeNodes_3_text" presStyleLbl="node1" presStyleIdx="2" presStyleCnt="3">
        <dgm:presLayoutVars>
          <dgm:bulletEnabled val="1"/>
        </dgm:presLayoutVars>
      </dgm:prSet>
      <dgm:spPr/>
    </dgm:pt>
  </dgm:ptLst>
  <dgm:cxnLst>
    <dgm:cxn modelId="{0395D90A-6A9A-4E1F-B334-180C687CBA07}" srcId="{FEC4D796-6EB6-4209-B481-98CCCE53C354}" destId="{1694524C-D600-445F-B663-BB9F4DB896DD}" srcOrd="0" destOrd="0" parTransId="{4BC2EBB5-C0EE-4507-AF03-D4D473F0A9E1}" sibTransId="{F16810CD-EA43-496A-B50F-156F7187FDC7}"/>
    <dgm:cxn modelId="{4E80A113-FC70-45EF-A858-62E076816E37}" srcId="{FEC4D796-6EB6-4209-B481-98CCCE53C354}" destId="{C8271097-7C7A-4E3F-8432-1EEB44C1CE80}" srcOrd="1" destOrd="0" parTransId="{22B08996-C1AA-4016-8F29-86BCB3181377}" sibTransId="{DD4D139B-C0C3-45DB-BF1A-A25DB2D0A0F3}"/>
    <dgm:cxn modelId="{F666AC22-3D0B-4DB5-AFB2-D8F9869A7FF0}" type="presOf" srcId="{1694524C-D600-445F-B663-BB9F4DB896DD}" destId="{8C033AF2-3558-44F6-BBD3-8A2C3FF9DC81}" srcOrd="0" destOrd="0" presId="urn:microsoft.com/office/officeart/2005/8/layout/vProcess5"/>
    <dgm:cxn modelId="{8F24A333-A529-4F5A-B06D-CC694A805E3F}" type="presOf" srcId="{1694524C-D600-445F-B663-BB9F4DB896DD}" destId="{9CB2172C-002B-4C94-86B4-6A2B3571FDC4}" srcOrd="1" destOrd="0" presId="urn:microsoft.com/office/officeart/2005/8/layout/vProcess5"/>
    <dgm:cxn modelId="{6FF46F41-4E5A-4201-885A-0911C6E30450}" type="presOf" srcId="{C8271097-7C7A-4E3F-8432-1EEB44C1CE80}" destId="{ED1938B7-F04E-4AFB-A9B2-7A598034D065}" srcOrd="1" destOrd="0" presId="urn:microsoft.com/office/officeart/2005/8/layout/vProcess5"/>
    <dgm:cxn modelId="{DBBB3B4C-1CA0-40B2-9B1E-CD0CBCA6210C}" srcId="{FEC4D796-6EB6-4209-B481-98CCCE53C354}" destId="{B0CA767E-363E-4DA0-A7D2-7F8DFF447734}" srcOrd="2" destOrd="0" parTransId="{1AF72C8F-DFAE-45F0-A9D3-4A8989BB8E8E}" sibTransId="{094BE826-518A-44D1-8DA6-EB7650661414}"/>
    <dgm:cxn modelId="{F03E6E4F-1A61-4C4F-89F4-DC5ECBDFADEC}" type="presOf" srcId="{B0CA767E-363E-4DA0-A7D2-7F8DFF447734}" destId="{FC398F3F-BBB0-4568-8478-4E5631687BC0}" srcOrd="0" destOrd="0" presId="urn:microsoft.com/office/officeart/2005/8/layout/vProcess5"/>
    <dgm:cxn modelId="{08140159-630B-4B08-9688-4C95C64A1482}" type="presOf" srcId="{FEC4D796-6EB6-4209-B481-98CCCE53C354}" destId="{019A3D9E-C2DD-491F-B695-C7F65C75F913}" srcOrd="0" destOrd="0" presId="urn:microsoft.com/office/officeart/2005/8/layout/vProcess5"/>
    <dgm:cxn modelId="{AAFC798E-1999-4262-8128-AAEBE83BA718}" type="presOf" srcId="{C8271097-7C7A-4E3F-8432-1EEB44C1CE80}" destId="{759A5BF4-091E-44EC-B2C4-DFE08641E0B1}" srcOrd="0" destOrd="0" presId="urn:microsoft.com/office/officeart/2005/8/layout/vProcess5"/>
    <dgm:cxn modelId="{FE3EF3B1-D672-485E-B3CC-1068653C1FC2}" type="presOf" srcId="{B0CA767E-363E-4DA0-A7D2-7F8DFF447734}" destId="{CB44E97C-7A58-4B4B-BB93-2FF935E8FDDE}" srcOrd="1" destOrd="0" presId="urn:microsoft.com/office/officeart/2005/8/layout/vProcess5"/>
    <dgm:cxn modelId="{D27B63D2-55EE-42B5-8560-12FD091C2C60}" type="presOf" srcId="{DD4D139B-C0C3-45DB-BF1A-A25DB2D0A0F3}" destId="{A69BD1E1-DF9B-4F0F-8BCE-E2AAC872A7D5}" srcOrd="0" destOrd="0" presId="urn:microsoft.com/office/officeart/2005/8/layout/vProcess5"/>
    <dgm:cxn modelId="{8CA6EEE1-C1B2-4E51-835F-FA6605B0E3F6}" type="presOf" srcId="{F16810CD-EA43-496A-B50F-156F7187FDC7}" destId="{14A98278-39FD-4156-920A-CE2BCC8F56A5}" srcOrd="0" destOrd="0" presId="urn:microsoft.com/office/officeart/2005/8/layout/vProcess5"/>
    <dgm:cxn modelId="{4459B7C5-3A3C-4D98-9AF6-BD779BBD7B2B}" type="presParOf" srcId="{019A3D9E-C2DD-491F-B695-C7F65C75F913}" destId="{8CB4AAAE-2BEB-4E36-A189-AC964AF7DF71}" srcOrd="0" destOrd="0" presId="urn:microsoft.com/office/officeart/2005/8/layout/vProcess5"/>
    <dgm:cxn modelId="{F9E50A07-E16C-4E80-AC86-458DF7B50FB6}" type="presParOf" srcId="{019A3D9E-C2DD-491F-B695-C7F65C75F913}" destId="{8C033AF2-3558-44F6-BBD3-8A2C3FF9DC81}" srcOrd="1" destOrd="0" presId="urn:microsoft.com/office/officeart/2005/8/layout/vProcess5"/>
    <dgm:cxn modelId="{6DC9A07F-BB5C-4F00-8D7B-4066560E097B}" type="presParOf" srcId="{019A3D9E-C2DD-491F-B695-C7F65C75F913}" destId="{759A5BF4-091E-44EC-B2C4-DFE08641E0B1}" srcOrd="2" destOrd="0" presId="urn:microsoft.com/office/officeart/2005/8/layout/vProcess5"/>
    <dgm:cxn modelId="{376A1379-487D-41A5-AFB5-70B6002F1115}" type="presParOf" srcId="{019A3D9E-C2DD-491F-B695-C7F65C75F913}" destId="{FC398F3F-BBB0-4568-8478-4E5631687BC0}" srcOrd="3" destOrd="0" presId="urn:microsoft.com/office/officeart/2005/8/layout/vProcess5"/>
    <dgm:cxn modelId="{1D54576F-75C1-43D0-970A-9358D0D02B84}" type="presParOf" srcId="{019A3D9E-C2DD-491F-B695-C7F65C75F913}" destId="{14A98278-39FD-4156-920A-CE2BCC8F56A5}" srcOrd="4" destOrd="0" presId="urn:microsoft.com/office/officeart/2005/8/layout/vProcess5"/>
    <dgm:cxn modelId="{59893021-0C4D-4F98-9CE8-6D930FF12F1E}" type="presParOf" srcId="{019A3D9E-C2DD-491F-B695-C7F65C75F913}" destId="{A69BD1E1-DF9B-4F0F-8BCE-E2AAC872A7D5}" srcOrd="5" destOrd="0" presId="urn:microsoft.com/office/officeart/2005/8/layout/vProcess5"/>
    <dgm:cxn modelId="{649C5F5F-9978-4D7A-8DB5-3C946EBE500A}" type="presParOf" srcId="{019A3D9E-C2DD-491F-B695-C7F65C75F913}" destId="{9CB2172C-002B-4C94-86B4-6A2B3571FDC4}" srcOrd="6" destOrd="0" presId="urn:microsoft.com/office/officeart/2005/8/layout/vProcess5"/>
    <dgm:cxn modelId="{FA65A391-848F-4CB1-AC79-A641DBC58C61}" type="presParOf" srcId="{019A3D9E-C2DD-491F-B695-C7F65C75F913}" destId="{ED1938B7-F04E-4AFB-A9B2-7A598034D065}" srcOrd="7" destOrd="0" presId="urn:microsoft.com/office/officeart/2005/8/layout/vProcess5"/>
    <dgm:cxn modelId="{9E6D7DF1-CD00-4E54-BC65-A41679A512FA}" type="presParOf" srcId="{019A3D9E-C2DD-491F-B695-C7F65C75F913}" destId="{CB44E97C-7A58-4B4B-BB93-2FF935E8FD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5B20B-B58B-4E76-9F2C-4DA518516DDB}">
      <dsp:nvSpPr>
        <dsp:cNvPr id="0" name=""/>
        <dsp:cNvSpPr/>
      </dsp:nvSpPr>
      <dsp:spPr>
        <a:xfrm>
          <a:off x="1527664" y="0"/>
          <a:ext cx="5324444" cy="474278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DB3E8-3DE6-46E9-AD1E-C79C9BA187DD}">
      <dsp:nvSpPr>
        <dsp:cNvPr id="0" name=""/>
        <dsp:cNvSpPr/>
      </dsp:nvSpPr>
      <dsp:spPr>
        <a:xfrm>
          <a:off x="400420" y="432049"/>
          <a:ext cx="3527724" cy="2009241"/>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Geographic</a:t>
          </a:r>
        </a:p>
      </dsp:txBody>
      <dsp:txXfrm>
        <a:off x="498503" y="530132"/>
        <a:ext cx="3331558" cy="1813075"/>
      </dsp:txXfrm>
    </dsp:sp>
    <dsp:sp modelId="{951D4227-941B-4728-B49E-48BFB00DAB0B}">
      <dsp:nvSpPr>
        <dsp:cNvPr id="0" name=""/>
        <dsp:cNvSpPr/>
      </dsp:nvSpPr>
      <dsp:spPr>
        <a:xfrm>
          <a:off x="4052939" y="367005"/>
          <a:ext cx="3512723" cy="200926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Demographic</a:t>
          </a:r>
        </a:p>
      </dsp:txBody>
      <dsp:txXfrm>
        <a:off x="4151023" y="465089"/>
        <a:ext cx="3316555" cy="1813092"/>
      </dsp:txXfrm>
    </dsp:sp>
    <dsp:sp modelId="{8F02885A-9EB6-4AEA-A147-DE74232E4437}">
      <dsp:nvSpPr>
        <dsp:cNvPr id="0" name=""/>
        <dsp:cNvSpPr/>
      </dsp:nvSpPr>
      <dsp:spPr>
        <a:xfrm>
          <a:off x="593240" y="2492024"/>
          <a:ext cx="3417538" cy="1906195"/>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Psycho-graphic</a:t>
          </a:r>
        </a:p>
      </dsp:txBody>
      <dsp:txXfrm>
        <a:off x="686293" y="2585077"/>
        <a:ext cx="3231432" cy="1720089"/>
      </dsp:txXfrm>
    </dsp:sp>
    <dsp:sp modelId="{F619D510-7652-4800-9C5B-93053B38B414}">
      <dsp:nvSpPr>
        <dsp:cNvPr id="0" name=""/>
        <dsp:cNvSpPr/>
      </dsp:nvSpPr>
      <dsp:spPr>
        <a:xfrm>
          <a:off x="4000815" y="2376271"/>
          <a:ext cx="3592260" cy="1985658"/>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Behavioural</a:t>
          </a:r>
        </a:p>
      </dsp:txBody>
      <dsp:txXfrm>
        <a:off x="4097747" y="2473203"/>
        <a:ext cx="3398396" cy="1791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6D56-6DD3-4E37-B9B0-FA3720A22493}">
      <dsp:nvSpPr>
        <dsp:cNvPr id="0" name=""/>
        <dsp:cNvSpPr/>
      </dsp:nvSpPr>
      <dsp:spPr>
        <a:xfrm>
          <a:off x="30480" y="155652"/>
          <a:ext cx="1684929" cy="1010957"/>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Age</a:t>
          </a:r>
        </a:p>
      </dsp:txBody>
      <dsp:txXfrm>
        <a:off x="30480" y="155652"/>
        <a:ext cx="1684929" cy="1010957"/>
      </dsp:txXfrm>
    </dsp:sp>
    <dsp:sp modelId="{240A8C5B-D002-481A-A932-256C4A5CE900}">
      <dsp:nvSpPr>
        <dsp:cNvPr id="0" name=""/>
        <dsp:cNvSpPr/>
      </dsp:nvSpPr>
      <dsp:spPr>
        <a:xfrm>
          <a:off x="1853421" y="155652"/>
          <a:ext cx="1684929" cy="1010957"/>
        </a:xfrm>
        <a:prstGeom prst="rect">
          <a:avLst/>
        </a:prstGeom>
        <a:solidFill>
          <a:schemeClr val="accent2">
            <a:hueOff val="-132337"/>
            <a:satOff val="149"/>
            <a:lumOff val="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Gender</a:t>
          </a:r>
        </a:p>
      </dsp:txBody>
      <dsp:txXfrm>
        <a:off x="1853421" y="155652"/>
        <a:ext cx="1684929" cy="1010957"/>
      </dsp:txXfrm>
    </dsp:sp>
    <dsp:sp modelId="{79B4E462-FE0C-48D4-9ECC-88BF7857DEE6}">
      <dsp:nvSpPr>
        <dsp:cNvPr id="0" name=""/>
        <dsp:cNvSpPr/>
      </dsp:nvSpPr>
      <dsp:spPr>
        <a:xfrm>
          <a:off x="3706843" y="155652"/>
          <a:ext cx="1684929" cy="1010957"/>
        </a:xfrm>
        <a:prstGeom prst="rect">
          <a:avLst/>
        </a:prstGeom>
        <a:solidFill>
          <a:schemeClr val="accent2">
            <a:hueOff val="-264675"/>
            <a:satOff val="298"/>
            <a:lumOff val="70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Family Size</a:t>
          </a:r>
        </a:p>
      </dsp:txBody>
      <dsp:txXfrm>
        <a:off x="3706843" y="155652"/>
        <a:ext cx="1684929" cy="1010957"/>
      </dsp:txXfrm>
    </dsp:sp>
    <dsp:sp modelId="{AF427F78-D746-4EC9-B3F1-E8B6B4FC8C28}">
      <dsp:nvSpPr>
        <dsp:cNvPr id="0" name=""/>
        <dsp:cNvSpPr/>
      </dsp:nvSpPr>
      <dsp:spPr>
        <a:xfrm>
          <a:off x="0" y="1335103"/>
          <a:ext cx="1684929" cy="1010957"/>
        </a:xfrm>
        <a:prstGeom prst="rect">
          <a:avLst/>
        </a:prstGeom>
        <a:solidFill>
          <a:schemeClr val="accent2">
            <a:hueOff val="-397012"/>
            <a:satOff val="448"/>
            <a:lumOff val="1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Family Life Cycle</a:t>
          </a:r>
        </a:p>
      </dsp:txBody>
      <dsp:txXfrm>
        <a:off x="0" y="1335103"/>
        <a:ext cx="1684929" cy="1010957"/>
      </dsp:txXfrm>
    </dsp:sp>
    <dsp:sp modelId="{2CC79A64-7A24-4A0A-83C2-1CA8F35A803B}">
      <dsp:nvSpPr>
        <dsp:cNvPr id="0" name=""/>
        <dsp:cNvSpPr/>
      </dsp:nvSpPr>
      <dsp:spPr>
        <a:xfrm>
          <a:off x="1853421" y="1335103"/>
          <a:ext cx="1684929" cy="1010957"/>
        </a:xfrm>
        <a:prstGeom prst="rect">
          <a:avLst/>
        </a:prstGeom>
        <a:solidFill>
          <a:schemeClr val="accent2">
            <a:hueOff val="-529349"/>
            <a:satOff val="597"/>
            <a:lumOff val="1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Income</a:t>
          </a:r>
        </a:p>
      </dsp:txBody>
      <dsp:txXfrm>
        <a:off x="1853421" y="1335103"/>
        <a:ext cx="1684929" cy="1010957"/>
      </dsp:txXfrm>
    </dsp:sp>
    <dsp:sp modelId="{5A1027CA-2600-491A-87AB-6B11F46B99B7}">
      <dsp:nvSpPr>
        <dsp:cNvPr id="0" name=""/>
        <dsp:cNvSpPr/>
      </dsp:nvSpPr>
      <dsp:spPr>
        <a:xfrm>
          <a:off x="3706843" y="1335103"/>
          <a:ext cx="1684929" cy="1010957"/>
        </a:xfrm>
        <a:prstGeom prst="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Occupation</a:t>
          </a:r>
        </a:p>
      </dsp:txBody>
      <dsp:txXfrm>
        <a:off x="3706843" y="1335103"/>
        <a:ext cx="1684929" cy="1010957"/>
      </dsp:txXfrm>
    </dsp:sp>
    <dsp:sp modelId="{EA945155-692F-48E0-AD14-1720F776CE7E}">
      <dsp:nvSpPr>
        <dsp:cNvPr id="0" name=""/>
        <dsp:cNvSpPr/>
      </dsp:nvSpPr>
      <dsp:spPr>
        <a:xfrm>
          <a:off x="0" y="2514553"/>
          <a:ext cx="1684929" cy="1010957"/>
        </a:xfrm>
        <a:prstGeom prst="rect">
          <a:avLst/>
        </a:prstGeom>
        <a:solidFill>
          <a:schemeClr val="accent2">
            <a:hueOff val="-794024"/>
            <a:satOff val="895"/>
            <a:lumOff val="2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Education</a:t>
          </a:r>
        </a:p>
      </dsp:txBody>
      <dsp:txXfrm>
        <a:off x="0" y="2514553"/>
        <a:ext cx="1684929" cy="1010957"/>
      </dsp:txXfrm>
    </dsp:sp>
    <dsp:sp modelId="{CCE203FE-766A-48CD-BF80-0A799330CB36}">
      <dsp:nvSpPr>
        <dsp:cNvPr id="0" name=""/>
        <dsp:cNvSpPr/>
      </dsp:nvSpPr>
      <dsp:spPr>
        <a:xfrm>
          <a:off x="1853421" y="2514553"/>
          <a:ext cx="1684929" cy="1010957"/>
        </a:xfrm>
        <a:prstGeom prst="rect">
          <a:avLst/>
        </a:prstGeom>
        <a:solidFill>
          <a:schemeClr val="accent2">
            <a:hueOff val="-926361"/>
            <a:satOff val="1044"/>
            <a:lumOff val="2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Religion</a:t>
          </a:r>
        </a:p>
      </dsp:txBody>
      <dsp:txXfrm>
        <a:off x="1853421" y="2514553"/>
        <a:ext cx="1684929" cy="1010957"/>
      </dsp:txXfrm>
    </dsp:sp>
    <dsp:sp modelId="{1CF6FD96-103D-4DEB-8961-7DE8CCD07799}">
      <dsp:nvSpPr>
        <dsp:cNvPr id="0" name=""/>
        <dsp:cNvSpPr/>
      </dsp:nvSpPr>
      <dsp:spPr>
        <a:xfrm>
          <a:off x="3706843" y="2514553"/>
          <a:ext cx="1684929" cy="1010957"/>
        </a:xfrm>
        <a:prstGeom prst="rect">
          <a:avLst/>
        </a:prstGeom>
        <a:solidFill>
          <a:schemeClr val="accent2">
            <a:hueOff val="-1058698"/>
            <a:satOff val="1194"/>
            <a:lumOff val="2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Race</a:t>
          </a:r>
        </a:p>
      </dsp:txBody>
      <dsp:txXfrm>
        <a:off x="3706843" y="2514553"/>
        <a:ext cx="1684929" cy="1010957"/>
      </dsp:txXfrm>
    </dsp:sp>
    <dsp:sp modelId="{C50BB8DA-C313-45B4-9BB2-4E1F88782C5A}">
      <dsp:nvSpPr>
        <dsp:cNvPr id="0" name=""/>
        <dsp:cNvSpPr/>
      </dsp:nvSpPr>
      <dsp:spPr>
        <a:xfrm>
          <a:off x="926710" y="3694003"/>
          <a:ext cx="1684929" cy="1010957"/>
        </a:xfrm>
        <a:prstGeom prst="rect">
          <a:avLst/>
        </a:prstGeom>
        <a:solidFill>
          <a:schemeClr val="accent2">
            <a:hueOff val="-1191035"/>
            <a:satOff val="1343"/>
            <a:lumOff val="31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Generation</a:t>
          </a:r>
        </a:p>
      </dsp:txBody>
      <dsp:txXfrm>
        <a:off x="926710" y="3694003"/>
        <a:ext cx="1684929" cy="1010957"/>
      </dsp:txXfrm>
    </dsp:sp>
    <dsp:sp modelId="{AD31B689-D4A9-4C0D-AF9C-9128E4592F60}">
      <dsp:nvSpPr>
        <dsp:cNvPr id="0" name=""/>
        <dsp:cNvSpPr/>
      </dsp:nvSpPr>
      <dsp:spPr>
        <a:xfrm>
          <a:off x="2780132" y="3694003"/>
          <a:ext cx="1684929" cy="1010957"/>
        </a:xfrm>
        <a:prstGeom prst="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Nationality</a:t>
          </a:r>
        </a:p>
      </dsp:txBody>
      <dsp:txXfrm>
        <a:off x="2780132" y="3694003"/>
        <a:ext cx="1684929" cy="1010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09F62-FDC3-4C47-88FB-D90E29A6EE7F}">
      <dsp:nvSpPr>
        <dsp:cNvPr id="0" name=""/>
        <dsp:cNvSpPr/>
      </dsp:nvSpPr>
      <dsp:spPr>
        <a:xfrm>
          <a:off x="271068" y="416771"/>
          <a:ext cx="1252692" cy="1230124"/>
        </a:xfrm>
        <a:prstGeom prst="rect">
          <a:avLst/>
        </a:prstGeom>
        <a:blipFill rotWithShape="0">
          <a:blip xmlns:r="http://schemas.openxmlformats.org/officeDocument/2006/relationships" r:embed="rId1"/>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3800B5-C6A4-419C-9082-D7B6AD41AD51}">
      <dsp:nvSpPr>
        <dsp:cNvPr id="0" name=""/>
        <dsp:cNvSpPr/>
      </dsp:nvSpPr>
      <dsp:spPr>
        <a:xfrm>
          <a:off x="4725" y="1646896"/>
          <a:ext cx="1785377" cy="66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0" numCol="1" spcCol="1270" anchor="t"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Social Class</a:t>
          </a:r>
        </a:p>
      </dsp:txBody>
      <dsp:txXfrm>
        <a:off x="4725" y="1646896"/>
        <a:ext cx="1785377" cy="662374"/>
      </dsp:txXfrm>
    </dsp:sp>
    <dsp:sp modelId="{0AAC20D1-4DFC-4BCE-AEF2-2AB1E3E029CB}">
      <dsp:nvSpPr>
        <dsp:cNvPr id="0" name=""/>
        <dsp:cNvSpPr/>
      </dsp:nvSpPr>
      <dsp:spPr>
        <a:xfrm>
          <a:off x="2235058" y="416771"/>
          <a:ext cx="1252692" cy="1230124"/>
        </a:xfrm>
        <a:prstGeom prst="rect">
          <a:avLst/>
        </a:prstGeom>
        <a:blipFill rotWithShape="0">
          <a:blip xmlns:r="http://schemas.openxmlformats.org/officeDocument/2006/relationships" r:embed="rId2"/>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ECBE14-0564-4B8F-978F-943FB300FAB7}">
      <dsp:nvSpPr>
        <dsp:cNvPr id="0" name=""/>
        <dsp:cNvSpPr/>
      </dsp:nvSpPr>
      <dsp:spPr>
        <a:xfrm>
          <a:off x="1968715" y="1646896"/>
          <a:ext cx="1785377" cy="66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0"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bg1"/>
              </a:solidFill>
            </a:rPr>
            <a:t>Lifestyle</a:t>
          </a:r>
        </a:p>
      </dsp:txBody>
      <dsp:txXfrm>
        <a:off x="1968715" y="1646896"/>
        <a:ext cx="1785377" cy="662374"/>
      </dsp:txXfrm>
    </dsp:sp>
    <dsp:sp modelId="{19D7A8FC-9029-4107-BF29-3661354C0AB1}">
      <dsp:nvSpPr>
        <dsp:cNvPr id="0" name=""/>
        <dsp:cNvSpPr/>
      </dsp:nvSpPr>
      <dsp:spPr>
        <a:xfrm>
          <a:off x="4425853" y="416771"/>
          <a:ext cx="1112557" cy="1230124"/>
        </a:xfrm>
        <a:prstGeom prst="rect">
          <a:avLst/>
        </a:prstGeom>
        <a:blipFill rotWithShape="0">
          <a:blip xmlns:r="http://schemas.openxmlformats.org/officeDocument/2006/relationships" r:embed="rId3"/>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A4958F-7A3E-44A1-8231-E9B7CE2A145E}">
      <dsp:nvSpPr>
        <dsp:cNvPr id="0" name=""/>
        <dsp:cNvSpPr/>
      </dsp:nvSpPr>
      <dsp:spPr>
        <a:xfrm>
          <a:off x="3932705" y="1646896"/>
          <a:ext cx="2098853" cy="662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Personality</a:t>
          </a:r>
        </a:p>
      </dsp:txBody>
      <dsp:txXfrm>
        <a:off x="3932705" y="1646896"/>
        <a:ext cx="2098853" cy="662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33AF2-3558-44F6-BBD3-8A2C3FF9DC81}">
      <dsp:nvSpPr>
        <dsp:cNvPr id="0" name=""/>
        <dsp:cNvSpPr/>
      </dsp:nvSpPr>
      <dsp:spPr>
        <a:xfrm>
          <a:off x="0" y="0"/>
          <a:ext cx="6860695" cy="11214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Identifying a set of differentiating competitive advantages</a:t>
          </a:r>
        </a:p>
      </dsp:txBody>
      <dsp:txXfrm>
        <a:off x="32847" y="32847"/>
        <a:ext cx="5650525" cy="1055790"/>
      </dsp:txXfrm>
    </dsp:sp>
    <dsp:sp modelId="{759A5BF4-091E-44EC-B2C4-DFE08641E0B1}">
      <dsp:nvSpPr>
        <dsp:cNvPr id="0" name=""/>
        <dsp:cNvSpPr/>
      </dsp:nvSpPr>
      <dsp:spPr>
        <a:xfrm>
          <a:off x="605355" y="1308399"/>
          <a:ext cx="6860695" cy="11214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Choosing the right competitive advantages</a:t>
          </a:r>
        </a:p>
      </dsp:txBody>
      <dsp:txXfrm>
        <a:off x="638202" y="1341246"/>
        <a:ext cx="5460680" cy="1055790"/>
      </dsp:txXfrm>
    </dsp:sp>
    <dsp:sp modelId="{FC398F3F-BBB0-4568-8478-4E5631687BC0}">
      <dsp:nvSpPr>
        <dsp:cNvPr id="0" name=""/>
        <dsp:cNvSpPr/>
      </dsp:nvSpPr>
      <dsp:spPr>
        <a:xfrm>
          <a:off x="1210710" y="2616798"/>
          <a:ext cx="6860695" cy="11214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solidFill>
                <a:schemeClr val="tx1"/>
              </a:solidFill>
            </a:rPr>
            <a:t>Selecting an overall positioning strategy – using the 7Ps</a:t>
          </a:r>
        </a:p>
      </dsp:txBody>
      <dsp:txXfrm>
        <a:off x="1243557" y="2649645"/>
        <a:ext cx="5460680" cy="1055790"/>
      </dsp:txXfrm>
    </dsp:sp>
    <dsp:sp modelId="{14A98278-39FD-4156-920A-CE2BCC8F56A5}">
      <dsp:nvSpPr>
        <dsp:cNvPr id="0" name=""/>
        <dsp:cNvSpPr/>
      </dsp:nvSpPr>
      <dsp:spPr>
        <a:xfrm>
          <a:off x="6131729" y="850459"/>
          <a:ext cx="728965" cy="728965"/>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6295746" y="850459"/>
        <a:ext cx="400931" cy="548546"/>
      </dsp:txXfrm>
    </dsp:sp>
    <dsp:sp modelId="{A69BD1E1-DF9B-4F0F-8BCE-E2AAC872A7D5}">
      <dsp:nvSpPr>
        <dsp:cNvPr id="0" name=""/>
        <dsp:cNvSpPr/>
      </dsp:nvSpPr>
      <dsp:spPr>
        <a:xfrm>
          <a:off x="6737085" y="2151381"/>
          <a:ext cx="728965" cy="728965"/>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6901102" y="2151381"/>
        <a:ext cx="400931" cy="54854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martinsights.com/digital-marketing-strategy/customer-segmentation-targeting/segmentation-targeting-and-position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martinsights.com/digital-marketing-strategy/customer-segmentation-targeting/segmentation-targeting-and-positioning/"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ppinio.com/en/blog/market-research/behavioral-segmenta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Today, the STP marketing model (Segmentation, Targeting, Positioning) is a familiar strategic approach in modern marketing. It is one of the most commonly applied marketing models in practice, with marketing leaders crediting it for efficient, streamlined communications practice.</a:t>
            </a:r>
          </a:p>
          <a:p>
            <a:r>
              <a:rPr lang="en-US" dirty="0">
                <a:ea typeface="Calibri"/>
                <a:cs typeface="Calibri"/>
              </a:rPr>
              <a:t>STP marketing focuses on commercial effectiveness, selecting the most valuable segments for a business and then developing a marketing mix and product positioning strategy for each customer group.</a:t>
            </a:r>
            <a:endParaRPr lang="en-GB">
              <a:ea typeface="Calibri"/>
              <a:cs typeface="Calibri"/>
            </a:endParaRPr>
          </a:p>
          <a:p>
            <a:endParaRPr lang="en-US" dirty="0">
              <a:solidFill>
                <a:srgbClr val="595959"/>
              </a:solidFill>
              <a:ea typeface="Calibri"/>
              <a:cs typeface="Calibri"/>
            </a:endParaRPr>
          </a:p>
          <a:p>
            <a:r>
              <a:rPr lang="en-US" dirty="0">
                <a:ea typeface="Calibri"/>
                <a:cs typeface="Calibri"/>
              </a:rPr>
              <a:t>It helps to </a:t>
            </a:r>
            <a:r>
              <a:rPr lang="en-US" err="1">
                <a:ea typeface="Calibri"/>
                <a:cs typeface="Calibri"/>
              </a:rPr>
              <a:t>priortise</a:t>
            </a:r>
            <a:r>
              <a:rPr lang="en-US" dirty="0">
                <a:ea typeface="Calibri"/>
                <a:cs typeface="Calibri"/>
              </a:rPr>
              <a:t> propositions and then develop and deliver </a:t>
            </a:r>
            <a:r>
              <a:rPr lang="en-US" err="1">
                <a:ea typeface="Calibri"/>
                <a:cs typeface="Calibri"/>
              </a:rPr>
              <a:t>personalised</a:t>
            </a:r>
            <a:r>
              <a:rPr lang="en-US" dirty="0">
                <a:ea typeface="Calibri"/>
                <a:cs typeface="Calibri"/>
              </a:rPr>
              <a:t> and relevant messages to engage with the different audiences/customers/consumers</a:t>
            </a:r>
          </a:p>
          <a:p>
            <a:endParaRPr lang="en-US" dirty="0">
              <a:ea typeface="Calibri"/>
              <a:cs typeface="Calibri"/>
            </a:endParaRPr>
          </a:p>
          <a:p>
            <a:r>
              <a:rPr lang="en-US" dirty="0">
                <a:ea typeface="Calibri"/>
                <a:cs typeface="Calibri"/>
              </a:rPr>
              <a:t>STP is a critical strategy and planning tool that is audience focused rather than product focused approach to marketing communications thus delivering more relevant messages to targeting groups.</a:t>
            </a:r>
          </a:p>
          <a:p>
            <a:endParaRPr lang="en-US" dirty="0"/>
          </a:p>
          <a:p>
            <a:endParaRPr lang="en-US" dirty="0"/>
          </a:p>
          <a:p>
            <a:r>
              <a:rPr lang="en-US" dirty="0">
                <a:hlinkClick r:id="rId3"/>
              </a:rPr>
              <a:t>STP marketing: The Segmentation, Targeting, Positioning model</a:t>
            </a:r>
            <a:endParaRPr lang="en-US"/>
          </a:p>
        </p:txBody>
      </p:sp>
      <p:sp>
        <p:nvSpPr>
          <p:cNvPr id="4" name="Slide Number Placeholder 3"/>
          <p:cNvSpPr>
            <a:spLocks noGrp="1"/>
          </p:cNvSpPr>
          <p:nvPr>
            <p:ph type="sldNum" sz="quarter" idx="5"/>
          </p:nvPr>
        </p:nvSpPr>
        <p:spPr/>
        <p:txBody>
          <a:bodyPr/>
          <a:lstStyle/>
          <a:p>
            <a:fld id="{F6B8B7B6-E3BA-4A0D-9A2A-6CFC733A398F}" type="slidenum">
              <a:rPr lang="en-GB" smtClean="0"/>
              <a:t>2</a:t>
            </a:fld>
            <a:endParaRPr lang="en-GB"/>
          </a:p>
        </p:txBody>
      </p:sp>
    </p:spTree>
    <p:extLst>
      <p:ext uri="{BB962C8B-B14F-4D97-AF65-F5344CB8AC3E}">
        <p14:creationId xmlns:p14="http://schemas.microsoft.com/office/powerpoint/2010/main" val="2916707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STP marketing: The Segmentation, Targeting, Positioning model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3</a:t>
            </a:fld>
            <a:endParaRPr lang="en-GB"/>
          </a:p>
        </p:txBody>
      </p:sp>
    </p:spTree>
    <p:extLst>
      <p:ext uri="{BB962C8B-B14F-4D97-AF65-F5344CB8AC3E}">
        <p14:creationId xmlns:p14="http://schemas.microsoft.com/office/powerpoint/2010/main" val="1985518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AF725158-EED6-70BC-43DC-B44AD2F1F91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49DBFA2-E6B3-A899-9386-8DB4C690CD3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dirty="0">
                <a:ea typeface="Calibri"/>
                <a:cs typeface="Calibri"/>
              </a:rPr>
              <a:t>Segmentation concept first developed by Smith (1957) and is concerned with grouping consumers in terms of their needs. Aim is to identify a group of people who have a need or needs that can be met by a single product, in order to concentrate the marketing firms efforts most effectively and economically. (Blythe and Martin, 2019)</a:t>
            </a:r>
            <a:endParaRPr lang="en-US"/>
          </a:p>
          <a:p>
            <a:pPr algn="just"/>
            <a:endParaRPr lang="en-GB" altLang="en-US" dirty="0">
              <a:ea typeface="Calibri"/>
              <a:cs typeface="Calibri"/>
            </a:endParaRPr>
          </a:p>
          <a:p>
            <a:pPr algn="just"/>
            <a:endParaRPr lang="en-GB" altLang="en-US" dirty="0">
              <a:ea typeface="Calibri"/>
              <a:cs typeface="Calibri"/>
            </a:endParaRPr>
          </a:p>
        </p:txBody>
      </p:sp>
      <p:sp>
        <p:nvSpPr>
          <p:cNvPr id="38916" name="Slide Number Placeholder 3">
            <a:extLst>
              <a:ext uri="{FF2B5EF4-FFF2-40B4-BE49-F238E27FC236}">
                <a16:creationId xmlns:a16="http://schemas.microsoft.com/office/drawing/2014/main" id="{17BE6113-BF00-F5E9-C19E-ED3A9CDB2C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F46ECA-3DCD-4A71-B368-E94947E30D8F}" type="slidenum">
              <a:rPr lang="en-GB" altLang="en-US" smtClean="0"/>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Group chat on teams – answer the above and we will discuss your answers – 3-5 mins</a:t>
            </a:r>
          </a:p>
        </p:txBody>
      </p:sp>
      <p:sp>
        <p:nvSpPr>
          <p:cNvPr id="4" name="Slide Number Placeholder 3"/>
          <p:cNvSpPr>
            <a:spLocks noGrp="1"/>
          </p:cNvSpPr>
          <p:nvPr>
            <p:ph type="sldNum" sz="quarter" idx="5"/>
          </p:nvPr>
        </p:nvSpPr>
        <p:spPr/>
        <p:txBody>
          <a:bodyPr/>
          <a:lstStyle/>
          <a:p>
            <a:fld id="{F6B8B7B6-E3BA-4A0D-9A2A-6CFC733A398F}" type="slidenum">
              <a:rPr lang="en-GB" smtClean="0"/>
              <a:t>5</a:t>
            </a:fld>
            <a:endParaRPr lang="en-GB"/>
          </a:p>
        </p:txBody>
      </p:sp>
    </p:spTree>
    <p:extLst>
      <p:ext uri="{BB962C8B-B14F-4D97-AF65-F5344CB8AC3E}">
        <p14:creationId xmlns:p14="http://schemas.microsoft.com/office/powerpoint/2010/main" val="3742892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815E383-920D-2E59-3360-8FE43FF294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C7D4FD3-973E-4564-ADBB-03F870C2C1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Jobber and Ellis-Chadwick 2019 – Segmentation involves dividing a diverse market into several smaller, more similar, sub-markets. Objective being to identify groups of customers with similar requirements so that they be served effectively while being of sufficient size for the product or service to be supplied efficiently. It is unusual to be able to create a marketing mix that satisfies every individual requirement. Google for example has shown by using high levels of personalisation (digital analytics) that it can high levels of personalisation are possible and by doing so makes it a commercially viable method.</a:t>
            </a:r>
            <a:br>
              <a:rPr lang="en-GB" dirty="0">
                <a:cs typeface="+mn-lt"/>
              </a:rPr>
            </a:br>
            <a:br>
              <a:rPr lang="en-GB" dirty="0">
                <a:cs typeface="+mn-lt"/>
              </a:rPr>
            </a:br>
            <a:r>
              <a:rPr lang="en-GB" dirty="0">
                <a:ea typeface="Calibri"/>
                <a:cs typeface="Calibri"/>
              </a:rPr>
              <a:t>Company examples – Google, </a:t>
            </a:r>
            <a:r>
              <a:rPr lang="en-GB" dirty="0" err="1">
                <a:ea typeface="Calibri"/>
                <a:cs typeface="Calibri"/>
              </a:rPr>
              <a:t>Coca-cola</a:t>
            </a:r>
            <a:r>
              <a:rPr lang="en-GB" dirty="0">
                <a:ea typeface="Calibri"/>
                <a:cs typeface="Calibri"/>
              </a:rPr>
              <a:t>, Guiness, Next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Blythe and Martin 2019</a:t>
            </a:r>
          </a:p>
        </p:txBody>
      </p:sp>
      <p:sp>
        <p:nvSpPr>
          <p:cNvPr id="4" name="Slide Number Placeholder 3"/>
          <p:cNvSpPr>
            <a:spLocks noGrp="1"/>
          </p:cNvSpPr>
          <p:nvPr>
            <p:ph type="sldNum" sz="quarter" idx="5"/>
          </p:nvPr>
        </p:nvSpPr>
        <p:spPr/>
        <p:txBody>
          <a:bodyPr/>
          <a:lstStyle/>
          <a:p>
            <a:fld id="{F6B8B7B6-E3BA-4A0D-9A2A-6CFC733A398F}" type="slidenum">
              <a:rPr lang="en-GB" smtClean="0"/>
              <a:t>9</a:t>
            </a:fld>
            <a:endParaRPr lang="en-GB"/>
          </a:p>
        </p:txBody>
      </p:sp>
    </p:spTree>
    <p:extLst>
      <p:ext uri="{BB962C8B-B14F-4D97-AF65-F5344CB8AC3E}">
        <p14:creationId xmlns:p14="http://schemas.microsoft.com/office/powerpoint/2010/main" val="2893271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5880CF1-5E28-5225-2355-0817F9237C0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B0404A01-E0AA-1607-B1A9-75F52C75E7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endParaRPr lang="en-US" altLang="en-US"/>
          </a:p>
        </p:txBody>
      </p:sp>
      <p:sp>
        <p:nvSpPr>
          <p:cNvPr id="43012" name="Slide Number Placeholder 3">
            <a:extLst>
              <a:ext uri="{FF2B5EF4-FFF2-40B4-BE49-F238E27FC236}">
                <a16:creationId xmlns:a16="http://schemas.microsoft.com/office/drawing/2014/main" id="{2D1DD279-0747-67A2-748F-420AAF1E65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F440C93-F26D-4089-B9EA-F4012D2C0F92}" type="slidenum">
              <a:rPr lang="en-US" altLang="en-US" smtClean="0">
                <a:latin typeface="Arial" panose="020B0604020202020204" pitchFamily="34" charset="0"/>
              </a:rPr>
              <a:pPr>
                <a:spcBef>
                  <a:spcPct val="0"/>
                </a:spcBef>
              </a:pPr>
              <a:t>11</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53092787-28A9-CA8C-DCD5-025628DF36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0DEAC18-FED7-E1B6-4700-6BB3CFB829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a:ea typeface="Calibri"/>
                <a:cs typeface="Calibri"/>
              </a:rPr>
              <a:t>Blythe and Martin 2019 – where consumers live, climate, topography – examples cars – Brazil all have air conditioning, Sweden headlights that stay on, UK steering wheel on the right, Norway by 2025 no diesel or petrol cars in UK will be 2040</a:t>
            </a:r>
          </a:p>
          <a:p>
            <a:pPr>
              <a:spcBef>
                <a:spcPct val="0"/>
              </a:spcBef>
            </a:pPr>
            <a:endParaRPr lang="en-US" altLang="en-US" dirty="0">
              <a:ea typeface="Calibri"/>
              <a:cs typeface="Calibri"/>
            </a:endParaRPr>
          </a:p>
          <a:p>
            <a:pPr>
              <a:spcBef>
                <a:spcPct val="0"/>
              </a:spcBef>
            </a:pPr>
            <a:r>
              <a:rPr lang="en-US" altLang="en-US" dirty="0">
                <a:ea typeface="Calibri"/>
                <a:cs typeface="Calibri"/>
              </a:rPr>
              <a:t>Jobber and Ellis-Chadwick 2019 – look at geographical locational differences in consumption patterns and </a:t>
            </a:r>
            <a:r>
              <a:rPr lang="en-US" altLang="en-US" err="1">
                <a:ea typeface="Calibri"/>
                <a:cs typeface="Calibri"/>
              </a:rPr>
              <a:t>behaviours</a:t>
            </a:r>
            <a:r>
              <a:rPr lang="en-US" altLang="en-US" dirty="0">
                <a:ea typeface="Calibri"/>
                <a:cs typeface="Calibri"/>
              </a:rPr>
              <a:t>. Variations in food preferences – McDonalds different in different countries. Advertising expectations, Germans like lots of fact, Uk and France not so much. France is more relaxed with nudity and ads from there would be banned in UK. </a:t>
            </a:r>
          </a:p>
          <a:p>
            <a:pPr>
              <a:spcBef>
                <a:spcPct val="0"/>
              </a:spcBef>
            </a:pPr>
            <a:endParaRPr lang="en-US" altLang="en-US" dirty="0">
              <a:ea typeface="Calibri"/>
              <a:cs typeface="Calibri"/>
            </a:endParaRPr>
          </a:p>
          <a:p>
            <a:pPr>
              <a:spcBef>
                <a:spcPct val="0"/>
              </a:spcBef>
            </a:pPr>
            <a:r>
              <a:rPr lang="en-US" altLang="en-US" dirty="0">
                <a:ea typeface="Calibri"/>
                <a:cs typeface="Calibri"/>
              </a:rPr>
              <a:t>Highly competitive Asian car market, Honda &amp; Toyota have launched their first Asian specific cars, designed and marketed solely for Asian consumers – TATA Motors is now becoming a competitor</a:t>
            </a:r>
          </a:p>
        </p:txBody>
      </p:sp>
      <p:sp>
        <p:nvSpPr>
          <p:cNvPr id="45060" name="Slide Number Placeholder 3">
            <a:extLst>
              <a:ext uri="{FF2B5EF4-FFF2-40B4-BE49-F238E27FC236}">
                <a16:creationId xmlns:a16="http://schemas.microsoft.com/office/drawing/2014/main" id="{6D51BB13-B1A1-045F-7F35-E35BCB5DE0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2E48CF-AB89-453C-BC90-F0E6BD1FD9D6}" type="slidenum">
              <a:rPr lang="en-US" altLang="en-US" smtClean="0">
                <a:latin typeface="Arial" panose="020B0604020202020204" pitchFamily="34" charset="0"/>
              </a:rPr>
              <a:pPr>
                <a:spcBef>
                  <a:spcPct val="0"/>
                </a:spcBef>
              </a:pPr>
              <a:t>12</a:t>
            </a:fld>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A5D25A0-82AB-092B-1542-FD96EB6FF2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BBC07DCE-00A3-CB0A-4E66-C1E153B989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a:ea typeface="Calibri"/>
                <a:cs typeface="Calibri"/>
              </a:rPr>
              <a:t>Blythe and Martin 2019 – Most common used method of segmentation, likely due to easiness to gain data/information from government statistics. Demographics is study of how people differ in terms of factors such as age, occupation, salary and lifestyle.</a:t>
            </a:r>
          </a:p>
          <a:p>
            <a:pPr>
              <a:spcBef>
                <a:spcPct val="0"/>
              </a:spcBef>
            </a:pPr>
            <a:r>
              <a:rPr lang="en-US" altLang="en-US" dirty="0">
                <a:ea typeface="Calibri"/>
                <a:cs typeface="Calibri"/>
              </a:rPr>
              <a:t>In Australia, immigration from South East Asia has caused major changes in eating habits, religious observances and the linguistic structure of the country. Demographic changes can mean new segments emerging, some of which offer greater opportunities to marketers than do the segments they replace. Marketers need to monitor these changes if they are to remain able to segment the market effectively.</a:t>
            </a:r>
            <a:br>
              <a:rPr lang="en-US" altLang="en-US" dirty="0">
                <a:ea typeface="Calibri"/>
                <a:cs typeface="+mn-lt"/>
              </a:rPr>
            </a:br>
            <a:br>
              <a:rPr lang="en-US" altLang="en-US" dirty="0">
                <a:ea typeface="Calibri"/>
                <a:cs typeface="+mn-lt"/>
              </a:rPr>
            </a:br>
            <a:r>
              <a:rPr lang="en-US" altLang="en-US" dirty="0">
                <a:ea typeface="Calibri"/>
                <a:cs typeface="Calibri"/>
              </a:rPr>
              <a:t>Jobber and Ellis-Chadwick 2019 – Major strength for marketers is the capacity to link buyer </a:t>
            </a:r>
            <a:r>
              <a:rPr lang="en-US" altLang="en-US" dirty="0" err="1">
                <a:ea typeface="Calibri"/>
                <a:cs typeface="Calibri"/>
              </a:rPr>
              <a:t>behaviour</a:t>
            </a:r>
            <a:r>
              <a:rPr lang="en-US" altLang="en-US" dirty="0">
                <a:ea typeface="Calibri"/>
                <a:cs typeface="Calibri"/>
              </a:rPr>
              <a:t> to customer groups and locations.</a:t>
            </a:r>
          </a:p>
        </p:txBody>
      </p:sp>
      <p:sp>
        <p:nvSpPr>
          <p:cNvPr id="47108" name="Slide Number Placeholder 3">
            <a:extLst>
              <a:ext uri="{FF2B5EF4-FFF2-40B4-BE49-F238E27FC236}">
                <a16:creationId xmlns:a16="http://schemas.microsoft.com/office/drawing/2014/main" id="{8164F9CF-BA86-03DE-845F-FAFD82A707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BA27A2F-EAC5-4A1C-BEAD-7E697EFBA2E0}" type="slidenum">
              <a:rPr lang="en-US" altLang="en-US" smtClean="0">
                <a:latin typeface="Arial" panose="020B0604020202020204" pitchFamily="34" charset="0"/>
              </a:rPr>
              <a:pPr>
                <a:spcBef>
                  <a:spcPct val="0"/>
                </a:spcBef>
              </a:pPr>
              <a:t>13</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DF0FDD39-7F91-9145-C184-9CCF6A999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A97300C6-28B4-1D65-AED9-4552CF083A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Dividing your market based on different personality traits, values, attitudes, interests and lifestyle. </a:t>
            </a:r>
          </a:p>
          <a:p>
            <a:pPr eaLnBrk="1" hangingPunct="1">
              <a:spcBef>
                <a:spcPct val="0"/>
              </a:spcBef>
            </a:pPr>
            <a:endParaRPr lang="en-US" altLang="en-US"/>
          </a:p>
          <a:p>
            <a:pPr eaLnBrk="1" hangingPunct="1">
              <a:spcBef>
                <a:spcPct val="0"/>
              </a:spcBef>
            </a:pPr>
            <a:r>
              <a:rPr lang="en-US" altLang="en-US" dirty="0"/>
              <a:t>Perceptual</a:t>
            </a:r>
            <a:endParaRPr lang="en-US" altLang="en-US" dirty="0">
              <a:ea typeface="Calibri"/>
              <a:cs typeface="Calibri"/>
            </a:endParaRPr>
          </a:p>
          <a:p>
            <a:pPr>
              <a:spcBef>
                <a:spcPct val="0"/>
              </a:spcBef>
            </a:pPr>
            <a:endParaRPr lang="en-US" altLang="en-US" dirty="0">
              <a:ea typeface="Calibri"/>
              <a:cs typeface="Calibri"/>
            </a:endParaRPr>
          </a:p>
          <a:p>
            <a:pPr>
              <a:spcBef>
                <a:spcPct val="0"/>
              </a:spcBef>
            </a:pPr>
            <a:r>
              <a:rPr lang="en-US" altLang="en-US" dirty="0">
                <a:ea typeface="Calibri"/>
                <a:cs typeface="Calibri"/>
              </a:rPr>
              <a:t>Blythe and Martin 2019 – can be problematic because of the difficulties of measuring consumers psychological traits on a large scale. Internet, social media has increased the numbers of possibilities for allowing people to self-define into segments – websites or social media pages dedicated to groups where can view and exchange ideas. Marketers can then look at these see who joins, follows/likes the page.</a:t>
            </a:r>
            <a:br>
              <a:rPr lang="en-US" altLang="en-US" dirty="0">
                <a:ea typeface="Calibri"/>
                <a:cs typeface="+mn-lt"/>
              </a:rPr>
            </a:br>
            <a:br>
              <a:rPr lang="en-US" altLang="en-US" dirty="0">
                <a:ea typeface="Calibri"/>
                <a:cs typeface="+mn-lt"/>
              </a:rPr>
            </a:br>
            <a:r>
              <a:rPr lang="en-US" altLang="en-US" dirty="0">
                <a:ea typeface="Calibri"/>
                <a:cs typeface="Calibri"/>
              </a:rPr>
              <a:t>Jobber and Ellis-Chadwick 2019 - </a:t>
            </a:r>
          </a:p>
          <a:p>
            <a:pPr>
              <a:spcBef>
                <a:spcPct val="0"/>
              </a:spcBef>
            </a:pPr>
            <a:endParaRPr lang="en-US" altLang="en-US" dirty="0">
              <a:ea typeface="Calibri"/>
              <a:cs typeface="Calibri"/>
            </a:endParaRPr>
          </a:p>
          <a:p>
            <a:pPr>
              <a:spcBef>
                <a:spcPct val="0"/>
              </a:spcBef>
            </a:pPr>
            <a:r>
              <a:rPr lang="en-US" altLang="en-US" b="1" dirty="0">
                <a:ea typeface="Calibri"/>
                <a:cs typeface="Calibri"/>
              </a:rPr>
              <a:t>Lifestyle – </a:t>
            </a:r>
            <a:r>
              <a:rPr lang="en-US" altLang="en-US" dirty="0">
                <a:ea typeface="Calibri"/>
                <a:cs typeface="Calibri"/>
              </a:rPr>
              <a:t>According to the way of living – activities, interests and opinions – Sky  has Sky Sport, Sky News, Sky Movies</a:t>
            </a:r>
          </a:p>
          <a:p>
            <a:pPr>
              <a:spcBef>
                <a:spcPct val="0"/>
              </a:spcBef>
            </a:pPr>
            <a:endParaRPr lang="en-US" altLang="en-US" dirty="0">
              <a:ea typeface="Calibri"/>
              <a:cs typeface="Calibri"/>
            </a:endParaRPr>
          </a:p>
          <a:p>
            <a:pPr>
              <a:spcBef>
                <a:spcPct val="0"/>
              </a:spcBef>
            </a:pPr>
            <a:r>
              <a:rPr lang="en-US" altLang="en-US" b="1" dirty="0">
                <a:ea typeface="Calibri"/>
                <a:cs typeface="Calibri"/>
              </a:rPr>
              <a:t>Personality – </a:t>
            </a:r>
            <a:r>
              <a:rPr lang="en-US" altLang="en-US" dirty="0">
                <a:ea typeface="Calibri"/>
                <a:cs typeface="Calibri"/>
              </a:rPr>
              <a:t>effectiveness can be variable and is likely to depend on the product. Is more likely to work when the brand becomes a badge that makes public an aspect of personality - "I choose this brand to say this about me and this is how I would like you to see me"</a:t>
            </a:r>
          </a:p>
          <a:p>
            <a:pPr>
              <a:spcBef>
                <a:spcPct val="0"/>
              </a:spcBef>
            </a:pPr>
            <a:endParaRPr lang="en-US" altLang="en-US" dirty="0">
              <a:ea typeface="Calibri"/>
              <a:cs typeface="Calibri"/>
            </a:endParaRPr>
          </a:p>
          <a:p>
            <a:pPr>
              <a:spcBef>
                <a:spcPct val="0"/>
              </a:spcBef>
            </a:pPr>
            <a:r>
              <a:rPr lang="en-US" altLang="en-US" b="1" dirty="0">
                <a:ea typeface="Calibri"/>
                <a:cs typeface="Calibri"/>
              </a:rPr>
              <a:t>Social Class – </a:t>
            </a:r>
            <a:r>
              <a:rPr lang="en-US" altLang="en-US" dirty="0">
                <a:ea typeface="Calibri"/>
                <a:cs typeface="Calibri"/>
              </a:rPr>
              <a:t>relatively easy to measure but it can be multi-layered and so more difficult to identify. Also people may have the same income/occupations but have very dissimilar lifestyles, values and purchasing patterns.</a:t>
            </a:r>
          </a:p>
        </p:txBody>
      </p:sp>
      <p:sp>
        <p:nvSpPr>
          <p:cNvPr id="49156" name="Slide Number Placeholder 3">
            <a:extLst>
              <a:ext uri="{FF2B5EF4-FFF2-40B4-BE49-F238E27FC236}">
                <a16:creationId xmlns:a16="http://schemas.microsoft.com/office/drawing/2014/main" id="{6532870C-2622-0CA8-E792-30B6CC8ED8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6DAC803-F13A-4D8D-9148-6C049049AAE1}" type="slidenum">
              <a:rPr lang="en-US" altLang="en-US" smtClean="0">
                <a:latin typeface="Arial" panose="020B0604020202020204" pitchFamily="34" charset="0"/>
              </a:rPr>
              <a:pPr>
                <a:spcBef>
                  <a:spcPct val="0"/>
                </a:spcBef>
              </a:pPr>
              <a:t>14</a:t>
            </a:fld>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E45BF2F-7C40-3EF2-5C38-D8A0E6D34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AED18CA2-4A78-8A7D-1755-6C8D6D2936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b="1" dirty="0"/>
              <a:t>Benefit segmentation </a:t>
            </a:r>
            <a:r>
              <a:rPr lang="en-US">
                <a:solidFill>
                  <a:srgbClr val="5F6675"/>
                </a:solidFill>
              </a:rPr>
              <a:t>Behavioral segmentation is a powerful marketing strategy that involves dividing a target market into distinct groups based on their behaviors, preferences, and actions. The purpose of behavioral segmentation is to enable businesses to tailor their marketing strategies and messages to specific customer segments, increasing the relevance and effectiveness of their campaigns. Marketers can create more targeted and personalized marketing campaigns that resonate with their audience by segmenting customers based on behavioral variables such as purchase history, brand affinity, and online engagement. This approach enables businesses to optimize their marketing efforts, drive customer engagement, and ultimately, increase sales and revenue. </a:t>
            </a:r>
            <a:r>
              <a:rPr lang="en-US" dirty="0">
                <a:solidFill>
                  <a:srgbClr val="5F6675"/>
                </a:solidFill>
                <a:hlinkClick r:id="rId3"/>
              </a:rPr>
              <a:t>What is Behavioral Segmentation? Definition, Types, Examples | Appinio</a:t>
            </a:r>
            <a:endParaRPr lang="en-US" altLang="en-US">
              <a:ea typeface="Calibri"/>
              <a:cs typeface="Calibri"/>
            </a:endParaRPr>
          </a:p>
          <a:p>
            <a:pPr>
              <a:spcBef>
                <a:spcPct val="0"/>
              </a:spcBef>
            </a:pPr>
            <a:endParaRPr lang="en-US" altLang="en-US" dirty="0">
              <a:ea typeface="Calibri"/>
              <a:cs typeface="Calibri"/>
            </a:endParaRPr>
          </a:p>
          <a:p>
            <a:pPr>
              <a:spcBef>
                <a:spcPct val="0"/>
              </a:spcBef>
            </a:pPr>
            <a:r>
              <a:rPr lang="en-US" altLang="en-US" dirty="0">
                <a:ea typeface="Calibri"/>
                <a:cs typeface="Calibri"/>
              </a:rPr>
              <a:t>Blythe and Martin 2019 – can be useful and reliable way of segmenting. </a:t>
            </a:r>
          </a:p>
          <a:p>
            <a:pPr>
              <a:spcBef>
                <a:spcPct val="0"/>
              </a:spcBef>
            </a:pPr>
            <a:endParaRPr lang="en-US" altLang="en-US" dirty="0">
              <a:ea typeface="Calibri"/>
              <a:cs typeface="Calibri"/>
            </a:endParaRPr>
          </a:p>
          <a:p>
            <a:pPr>
              <a:spcBef>
                <a:spcPct val="0"/>
              </a:spcBef>
            </a:pPr>
            <a:r>
              <a:rPr lang="en-US" altLang="en-US" dirty="0">
                <a:ea typeface="Calibri"/>
                <a:cs typeface="Calibri"/>
              </a:rPr>
              <a:t>Firm marketing to anglers, not interested in age or where they live but they do about where they go fishing and will they then need a new rod to fish there. Accessing them via advertising in angling magazines, developing an attractive website and or setting up a social media page. Deeper level might be interested in where they buy their fishing tackle, how much do they usually spend on a rod, what kind of fish are they after – gained from surveys or online questionnaires. </a:t>
            </a:r>
          </a:p>
        </p:txBody>
      </p:sp>
      <p:sp>
        <p:nvSpPr>
          <p:cNvPr id="51204" name="Slide Number Placeholder 3">
            <a:extLst>
              <a:ext uri="{FF2B5EF4-FFF2-40B4-BE49-F238E27FC236}">
                <a16:creationId xmlns:a16="http://schemas.microsoft.com/office/drawing/2014/main" id="{AA9B1DE1-6B2C-3AE3-54A5-D6416F92D1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E6CECDB-677D-4CAC-8006-8019E2F9556C}" type="slidenum">
              <a:rPr lang="en-US" altLang="en-US" smtClean="0">
                <a:latin typeface="Arial" panose="020B0604020202020204" pitchFamily="34" charset="0"/>
              </a:rPr>
              <a:pPr>
                <a:spcBef>
                  <a:spcPct val="0"/>
                </a:spcBef>
              </a:pPr>
              <a:t>15</a:t>
            </a:fld>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C4351891-E731-BB28-8692-1E904FA54EC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3B14FE46-9922-D00A-3612-954282618A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b="1" u="sng"/>
              <a:t>Segmentation</a:t>
            </a:r>
          </a:p>
          <a:p>
            <a:pPr algn="just"/>
            <a:endParaRPr lang="en-GB" altLang="en-US"/>
          </a:p>
          <a:p>
            <a:pPr algn="just"/>
            <a:r>
              <a:rPr lang="en-GB" altLang="en-US"/>
              <a:t>The process of dividing a market of potential customers into groups, or segments, based on different characteristics.</a:t>
            </a:r>
          </a:p>
          <a:p>
            <a:pPr algn="just"/>
            <a:endParaRPr lang="en-GB" altLang="en-US"/>
          </a:p>
          <a:p>
            <a:pPr algn="just"/>
            <a:r>
              <a:rPr lang="en-GB" altLang="en-US"/>
              <a:t>The segments created are composed of consumers who will respond similarly to marketing strategies and who share traits such as similar interests, needs, or locations.</a:t>
            </a:r>
          </a:p>
          <a:p>
            <a:pPr algn="just"/>
            <a:endParaRPr lang="en-GB" altLang="en-US"/>
          </a:p>
          <a:p>
            <a:pPr algn="just"/>
            <a:r>
              <a:rPr lang="en-GB" altLang="en-US" b="1" u="sng"/>
              <a:t>Targeting</a:t>
            </a:r>
          </a:p>
          <a:p>
            <a:pPr algn="just"/>
            <a:endParaRPr lang="en-GB" altLang="en-US" u="sng"/>
          </a:p>
          <a:p>
            <a:pPr algn="just"/>
            <a:r>
              <a:rPr lang="en-GB" altLang="en-US"/>
              <a:t>A target market consists of a group/groups of buyers to whom the company wants to satisfy, or for whom, the product is manufactured, price is set, promotion efforts are made, and distribution network is prepared. Specifically. </a:t>
            </a:r>
          </a:p>
          <a:p>
            <a:pPr algn="just"/>
            <a:endParaRPr lang="en-GB" altLang="en-US" u="sng"/>
          </a:p>
        </p:txBody>
      </p:sp>
      <p:sp>
        <p:nvSpPr>
          <p:cNvPr id="53252" name="Slide Number Placeholder 3">
            <a:extLst>
              <a:ext uri="{FF2B5EF4-FFF2-40B4-BE49-F238E27FC236}">
                <a16:creationId xmlns:a16="http://schemas.microsoft.com/office/drawing/2014/main" id="{9C51D028-DA16-09FE-22FF-78D120EB39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F992CE-C0D0-4518-B992-6455F06F346B}" type="slidenum">
              <a:rPr lang="en-GB" altLang="en-US" smtClean="0"/>
              <a:pPr/>
              <a:t>16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Blythe and Martin 2019 – Having divided the market into segments managers must decide which segment will be best to target, given the </a:t>
            </a:r>
            <a:r>
              <a:rPr lang="en-US" err="1">
                <a:ea typeface="Calibri"/>
                <a:cs typeface="Calibri"/>
              </a:rPr>
              <a:t>companys</a:t>
            </a:r>
            <a:r>
              <a:rPr lang="en-US" dirty="0">
                <a:ea typeface="Calibri"/>
                <a:cs typeface="Calibri"/>
              </a:rPr>
              <a:t> overall objectives. Normally choose the most profitable, but can equally decide to aim for a segment of the market that is currently neglected – competitors less likely to enter the market.</a:t>
            </a:r>
          </a:p>
          <a:p>
            <a:endParaRPr lang="en-US" dirty="0">
              <a:ea typeface="Calibri"/>
              <a:cs typeface="Calibri"/>
            </a:endParaRPr>
          </a:p>
          <a:p>
            <a:r>
              <a:rPr lang="en-US" dirty="0">
                <a:ea typeface="Calibri"/>
                <a:cs typeface="Calibri"/>
              </a:rPr>
              <a:t>Four generic target marketing strategies – see next slide</a:t>
            </a:r>
          </a:p>
        </p:txBody>
      </p:sp>
      <p:sp>
        <p:nvSpPr>
          <p:cNvPr id="4" name="Slide Number Placeholder 3"/>
          <p:cNvSpPr>
            <a:spLocks noGrp="1"/>
          </p:cNvSpPr>
          <p:nvPr>
            <p:ph type="sldNum" sz="quarter" idx="5"/>
          </p:nvPr>
        </p:nvSpPr>
        <p:spPr/>
        <p:txBody>
          <a:bodyPr/>
          <a:lstStyle/>
          <a:p>
            <a:fld id="{F6B8B7B6-E3BA-4A0D-9A2A-6CFC733A398F}" type="slidenum">
              <a:rPr lang="en-GB" smtClean="0"/>
              <a:t>17</a:t>
            </a:fld>
            <a:endParaRPr lang="en-GB"/>
          </a:p>
        </p:txBody>
      </p:sp>
    </p:spTree>
    <p:extLst>
      <p:ext uri="{BB962C8B-B14F-4D97-AF65-F5344CB8AC3E}">
        <p14:creationId xmlns:p14="http://schemas.microsoft.com/office/powerpoint/2010/main" val="732528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8F86E8A1-A672-2B25-F6E4-EA83637BD4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E5750F5-F283-FB48-E73C-F030B73905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b="1" dirty="0"/>
              <a:t>Undifferentiated (mass) marketing:  </a:t>
            </a:r>
            <a:r>
              <a:rPr lang="en-US" altLang="en-US" dirty="0"/>
              <a:t>A market-coverage strategy in which a firm decides to ignore market segment differences and go after the whole market with one offer. </a:t>
            </a:r>
          </a:p>
          <a:p>
            <a:pPr>
              <a:spcBef>
                <a:spcPct val="0"/>
              </a:spcBef>
            </a:pPr>
            <a:endParaRPr lang="en-US" altLang="en-US" dirty="0">
              <a:ea typeface="Calibri"/>
              <a:cs typeface="Calibri"/>
            </a:endParaRPr>
          </a:p>
          <a:p>
            <a:pPr>
              <a:spcBef>
                <a:spcPct val="0"/>
              </a:spcBef>
            </a:pPr>
            <a:r>
              <a:rPr lang="en-US" altLang="en-US" dirty="0">
                <a:ea typeface="Calibri"/>
                <a:cs typeface="Calibri"/>
              </a:rPr>
              <a:t>Occasionally market analysis will show no strong differences or cost of developing a separate marketing mix for separate segments may outweigh the gains of meeting customers needs more exactly. Therefore company adopts a single marketing mix for the whole market. The process of market segmentation is normally the motivator to move from </a:t>
            </a:r>
            <a:r>
              <a:rPr lang="en-US" altLang="en-US" dirty="0" err="1">
                <a:ea typeface="Calibri"/>
                <a:cs typeface="Calibri"/>
              </a:rPr>
              <a:t>practicising</a:t>
            </a:r>
            <a:r>
              <a:rPr lang="en-US" altLang="en-US" dirty="0">
                <a:ea typeface="Calibri"/>
                <a:cs typeface="Calibri"/>
              </a:rPr>
              <a:t> undifferentiated to one of the other 3 marketing strategies. (Jobber and Ellis-Chadwick 2019)</a:t>
            </a:r>
          </a:p>
          <a:p>
            <a:pPr>
              <a:spcBef>
                <a:spcPct val="0"/>
              </a:spcBef>
            </a:pPr>
            <a:endParaRPr lang="en-US" altLang="en-US" dirty="0"/>
          </a:p>
          <a:p>
            <a:pPr>
              <a:spcBef>
                <a:spcPct val="0"/>
              </a:spcBef>
            </a:pPr>
            <a:endParaRPr lang="en-US" altLang="en-US" dirty="0"/>
          </a:p>
          <a:p>
            <a:pPr eaLnBrk="1" hangingPunct="1">
              <a:spcBef>
                <a:spcPct val="0"/>
              </a:spcBef>
            </a:pPr>
            <a:r>
              <a:rPr lang="en-US" altLang="en-US" b="1" dirty="0"/>
              <a:t>Differentiated (segmented) marketing: </a:t>
            </a:r>
            <a:r>
              <a:rPr lang="en-US" altLang="en-US" dirty="0"/>
              <a:t>A market-coverage strategy in which a firm decides to target several market segments and designs separate offers</a:t>
            </a:r>
            <a:endParaRPr lang="en-US" altLang="en-US" dirty="0">
              <a:ea typeface="Calibri"/>
              <a:cs typeface="Calibri"/>
            </a:endParaRPr>
          </a:p>
          <a:p>
            <a:pPr eaLnBrk="1" hangingPunct="1">
              <a:spcBef>
                <a:spcPct val="0"/>
              </a:spcBef>
            </a:pPr>
            <a:r>
              <a:rPr lang="en-US" altLang="en-US" dirty="0"/>
              <a:t>for each.</a:t>
            </a:r>
            <a:endParaRPr lang="en-US" altLang="en-US" dirty="0">
              <a:ea typeface="Calibri"/>
              <a:cs typeface="Calibri"/>
            </a:endParaRPr>
          </a:p>
          <a:p>
            <a:pPr>
              <a:spcBef>
                <a:spcPct val="0"/>
              </a:spcBef>
            </a:pPr>
            <a:endParaRPr lang="en-US" altLang="en-US" dirty="0">
              <a:ea typeface="Calibri"/>
              <a:cs typeface="Calibri"/>
            </a:endParaRPr>
          </a:p>
          <a:p>
            <a:pPr>
              <a:spcBef>
                <a:spcPct val="0"/>
              </a:spcBef>
            </a:pPr>
            <a:r>
              <a:rPr lang="en-US" altLang="en-US" dirty="0">
                <a:ea typeface="Calibri"/>
                <a:cs typeface="Calibri"/>
              </a:rPr>
              <a:t>Airlines design different marketing mixes for economy and first class </a:t>
            </a:r>
            <a:r>
              <a:rPr lang="en-US" altLang="en-US" dirty="0" err="1">
                <a:ea typeface="Calibri" panose="020F0502020204030204"/>
                <a:cs typeface="Calibri" panose="020F0502020204030204"/>
              </a:rPr>
              <a:t>travellers</a:t>
            </a:r>
            <a:r>
              <a:rPr lang="en-US" altLang="en-US" dirty="0">
                <a:ea typeface="Calibri" panose="020F0502020204030204"/>
                <a:cs typeface="Calibri" panose="020F0502020204030204"/>
              </a:rPr>
              <a:t> – different costs, service levels, quality of food, in-cabin comfort and waiting areas at the airport. Differentiated marketing strategy exploits the differences between marketing segments by designing specific marketing mix for each segment. (Jobber and Ellis-Chadwick 2019)</a:t>
            </a:r>
          </a:p>
          <a:p>
            <a:pPr>
              <a:spcBef>
                <a:spcPct val="0"/>
              </a:spcBef>
            </a:pPr>
            <a:endParaRPr lang="en-US" altLang="en-US" dirty="0"/>
          </a:p>
          <a:p>
            <a:pPr>
              <a:spcBef>
                <a:spcPct val="0"/>
              </a:spcBef>
            </a:pPr>
            <a:endParaRPr lang="en-US" altLang="en-US" dirty="0"/>
          </a:p>
          <a:p>
            <a:pPr>
              <a:spcBef>
                <a:spcPct val="0"/>
              </a:spcBef>
            </a:pPr>
            <a:r>
              <a:rPr lang="en-US" altLang="en-US" b="1" dirty="0"/>
              <a:t>Concentrated (niche or focused) marketing: </a:t>
            </a:r>
            <a:r>
              <a:rPr lang="en-US" altLang="en-US" dirty="0"/>
              <a:t>A market-coverage strategy in which a firm goes after a large share of one or a few segments or niches.</a:t>
            </a:r>
            <a:endParaRPr lang="en-US" altLang="en-US" dirty="0">
              <a:ea typeface="Calibri"/>
              <a:cs typeface="Calibri"/>
            </a:endParaRPr>
          </a:p>
          <a:p>
            <a:pPr>
              <a:spcBef>
                <a:spcPct val="0"/>
              </a:spcBef>
            </a:pPr>
            <a:endParaRPr lang="en-US" altLang="en-US" dirty="0">
              <a:ea typeface="Calibri"/>
              <a:cs typeface="Calibri"/>
            </a:endParaRPr>
          </a:p>
          <a:p>
            <a:pPr>
              <a:spcBef>
                <a:spcPct val="0"/>
              </a:spcBef>
            </a:pPr>
            <a:r>
              <a:rPr lang="en-US" altLang="en-US" dirty="0">
                <a:ea typeface="Calibri"/>
                <a:cs typeface="Calibri"/>
              </a:rPr>
              <a:t>Identification of several segments does not mean a company should serve all of them. Some maybe unattractive or out of line with business strengths. Therefore company develops a single marketing mix at one target market. Good for companies with limited resources. It allows research and development expenditure to be concentrated on meeting the needs of one set of customers and managerial activities can be devoted to understanding and catering for their needs.</a:t>
            </a:r>
          </a:p>
          <a:p>
            <a:pPr>
              <a:spcBef>
                <a:spcPct val="0"/>
              </a:spcBef>
            </a:pPr>
            <a:endParaRPr lang="en-US" altLang="en-US" dirty="0">
              <a:ea typeface="Calibri"/>
              <a:cs typeface="Calibri"/>
            </a:endParaRPr>
          </a:p>
          <a:p>
            <a:pPr>
              <a:spcBef>
                <a:spcPct val="0"/>
              </a:spcBef>
            </a:pPr>
            <a:r>
              <a:rPr lang="en-US" altLang="en-US" dirty="0">
                <a:ea typeface="Calibri"/>
                <a:cs typeface="Calibri"/>
              </a:rPr>
              <a:t>One form of focused marketing is to concentrate efforts on a relatively small percentage of buyers who account for a large proportion of sales. </a:t>
            </a:r>
            <a:r>
              <a:rPr lang="en-US" dirty="0"/>
              <a:t>(Jobber and Ellis-Chadwick 2019)</a:t>
            </a:r>
            <a:endParaRPr lang="en-US" dirty="0">
              <a:ea typeface="Calibri"/>
              <a:cs typeface="Calibri"/>
            </a:endParaRPr>
          </a:p>
          <a:p>
            <a:pPr>
              <a:spcBef>
                <a:spcPct val="0"/>
              </a:spcBef>
            </a:pPr>
            <a:endParaRPr lang="en-US" dirty="0">
              <a:ea typeface="Calibri"/>
              <a:cs typeface="Calibri"/>
            </a:endParaRPr>
          </a:p>
          <a:p>
            <a:pPr>
              <a:spcBef>
                <a:spcPct val="0"/>
              </a:spcBef>
            </a:pPr>
            <a:endParaRPr lang="en-US" altLang="en-US" dirty="0"/>
          </a:p>
          <a:p>
            <a:pPr>
              <a:spcBef>
                <a:spcPct val="0"/>
              </a:spcBef>
            </a:pPr>
            <a:r>
              <a:rPr lang="en-GB" altLang="en-US" b="1" dirty="0"/>
              <a:t>Micromarketing</a:t>
            </a:r>
            <a:r>
              <a:rPr lang="en-GB" altLang="en-US" dirty="0"/>
              <a:t> </a:t>
            </a:r>
            <a:r>
              <a:rPr lang="en-GB" altLang="en-US" b="1" dirty="0"/>
              <a:t>(customised)</a:t>
            </a:r>
            <a:r>
              <a:rPr lang="en-GB" altLang="en-US" dirty="0"/>
              <a:t> is a marketing strategy in which marketing and/or advertising efforts are focused on a small group of tightly targeted consumers. For example, markets can be grouped into narrow clusters based on commitment to a product class or readiness to purchase a given brand.</a:t>
            </a:r>
            <a:endParaRPr lang="en-US" altLang="en-US" dirty="0"/>
          </a:p>
          <a:p>
            <a:pPr>
              <a:spcBef>
                <a:spcPct val="0"/>
              </a:spcBef>
            </a:pPr>
            <a:endParaRPr lang="en-GB" altLang="en-US" dirty="0">
              <a:ea typeface="Calibri"/>
              <a:cs typeface="Calibri"/>
            </a:endParaRPr>
          </a:p>
          <a:p>
            <a:pPr>
              <a:spcBef>
                <a:spcPct val="0"/>
              </a:spcBef>
            </a:pPr>
            <a:r>
              <a:rPr lang="en-GB" altLang="en-US" dirty="0">
                <a:ea typeface="Calibri"/>
                <a:cs typeface="Calibri"/>
              </a:rPr>
              <a:t>In some markets the requirements of individual customers are unique and their purchasing power sufficient to make designing a separate marketing mix for each customer viable </a:t>
            </a:r>
            <a:r>
              <a:rPr lang="en-GB" altLang="en-US" dirty="0" err="1">
                <a:ea typeface="Calibri" panose="020F0502020204030204"/>
                <a:cs typeface="Calibri" panose="020F0502020204030204"/>
              </a:rPr>
              <a:t>eg</a:t>
            </a:r>
            <a:r>
              <a:rPr lang="en-GB" altLang="en-US" dirty="0">
                <a:ea typeface="Calibri" panose="020F0502020204030204"/>
                <a:cs typeface="Calibri" panose="020F0502020204030204"/>
              </a:rPr>
              <a:t> service providers – advertising, marketing research agencies, architects, solicitors. Discuss face to face with customers their requirements, vary their offerings on a customer to customer basis. Also found in organisational markets because of the high value of the product and special needs of the customer. Siemens design and build products to specifications by rail transport providers. </a:t>
            </a:r>
          </a:p>
          <a:p>
            <a:pPr>
              <a:spcBef>
                <a:spcPct val="0"/>
              </a:spcBef>
            </a:pPr>
            <a:endParaRPr lang="en-GB" altLang="en-US" dirty="0">
              <a:ea typeface="Calibri" panose="020F0502020204030204"/>
              <a:cs typeface="Calibri" panose="020F0502020204030204"/>
            </a:endParaRPr>
          </a:p>
          <a:p>
            <a:pPr>
              <a:spcBef>
                <a:spcPct val="0"/>
              </a:spcBef>
            </a:pPr>
            <a:r>
              <a:rPr lang="en-GB" altLang="en-US" dirty="0">
                <a:ea typeface="Calibri" panose="020F0502020204030204"/>
                <a:cs typeface="Calibri" panose="020F0502020204030204"/>
              </a:rPr>
              <a:t>It is often associated with a close relationship between supplier and customer and so the value of the order justifies large marketing and sales effort being focused on each buyer. (Jobber and Ellis-Chadwick 2019)</a:t>
            </a:r>
          </a:p>
          <a:p>
            <a:pPr>
              <a:spcBef>
                <a:spcPct val="0"/>
              </a:spcBef>
            </a:pPr>
            <a:endParaRPr lang="en-US" altLang="en-US">
              <a:ea typeface="Calibri" panose="020F0502020204030204"/>
              <a:cs typeface="Calibri" panose="020F0502020204030204"/>
            </a:endParaRPr>
          </a:p>
        </p:txBody>
      </p:sp>
      <p:sp>
        <p:nvSpPr>
          <p:cNvPr id="56324" name="Slide Number Placeholder 3">
            <a:extLst>
              <a:ext uri="{FF2B5EF4-FFF2-40B4-BE49-F238E27FC236}">
                <a16:creationId xmlns:a16="http://schemas.microsoft.com/office/drawing/2014/main" id="{B9872A09-C822-D61F-7CB1-72A35572FF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423EB38-C782-437E-BF20-A7A705F53D81}" type="slidenum">
              <a:rPr lang="en-US" altLang="en-US" smtClean="0">
                <a:latin typeface="Arial" panose="020B0604020202020204" pitchFamily="34" charset="0"/>
              </a:rPr>
              <a:pPr>
                <a:spcBef>
                  <a:spcPct val="0"/>
                </a:spcBef>
              </a:pPr>
              <a:t>18</a:t>
            </a:fld>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5F0A89F8-C34A-B122-D35E-7746FD0574A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panose="020F0502020204030204" pitchFamily="34" charset="0"/>
              </a:defRPr>
            </a:lvl1pPr>
            <a:lvl2pPr marL="742950" indent="-285750" defTabSz="971550">
              <a:spcBef>
                <a:spcPct val="30000"/>
              </a:spcBef>
              <a:defRPr sz="1200">
                <a:solidFill>
                  <a:schemeClr val="tx1"/>
                </a:solidFill>
                <a:latin typeface="Calibri" panose="020F0502020204030204" pitchFamily="34" charset="0"/>
              </a:defRPr>
            </a:lvl2pPr>
            <a:lvl3pPr marL="1143000" indent="-228600" defTabSz="971550">
              <a:spcBef>
                <a:spcPct val="30000"/>
              </a:spcBef>
              <a:defRPr sz="1200">
                <a:solidFill>
                  <a:schemeClr val="tx1"/>
                </a:solidFill>
                <a:latin typeface="Calibri" panose="020F0502020204030204" pitchFamily="34" charset="0"/>
              </a:defRPr>
            </a:lvl3pPr>
            <a:lvl4pPr marL="1600200" indent="-228600" defTabSz="971550">
              <a:spcBef>
                <a:spcPct val="30000"/>
              </a:spcBef>
              <a:defRPr sz="1200">
                <a:solidFill>
                  <a:schemeClr val="tx1"/>
                </a:solidFill>
                <a:latin typeface="Calibri" panose="020F0502020204030204" pitchFamily="34" charset="0"/>
              </a:defRPr>
            </a:lvl4pPr>
            <a:lvl5pPr marL="2057400" indent="-228600" defTabSz="971550">
              <a:spcBef>
                <a:spcPct val="30000"/>
              </a:spcBef>
              <a:defRPr sz="1200">
                <a:solidFill>
                  <a:schemeClr val="tx1"/>
                </a:solidFill>
                <a:latin typeface="Calibri" panose="020F0502020204030204" pitchFamily="34" charset="0"/>
              </a:defRPr>
            </a:lvl5pPr>
            <a:lvl6pPr marL="2514600" indent="-228600" defTabSz="9715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715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715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7155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D9556B-206F-40D3-9859-1624DEFF91D9}" type="slidenum">
              <a:rPr lang="en-GB" altLang="en-US" smtClean="0">
                <a:latin typeface="Arial" panose="020B0604020202020204" pitchFamily="34" charset="0"/>
                <a:ea typeface="MS PGothic" panose="020B0600070205080204" pitchFamily="34" charset="-128"/>
              </a:rPr>
              <a:pPr>
                <a:spcBef>
                  <a:spcPct val="0"/>
                </a:spcBef>
              </a:pPr>
              <a:t>19</a:t>
            </a:fld>
            <a:endParaRPr lang="en-GB" altLang="en-US">
              <a:latin typeface="Arial" panose="020B0604020202020204" pitchFamily="34" charset="0"/>
              <a:ea typeface="MS PGothic" panose="020B0600070205080204" pitchFamily="34" charset="-128"/>
            </a:endParaRPr>
          </a:p>
        </p:txBody>
      </p:sp>
      <p:sp>
        <p:nvSpPr>
          <p:cNvPr id="60419" name="Rectangle 2">
            <a:extLst>
              <a:ext uri="{FF2B5EF4-FFF2-40B4-BE49-F238E27FC236}">
                <a16:creationId xmlns:a16="http://schemas.microsoft.com/office/drawing/2014/main" id="{69EA4B0F-4881-88BB-31C0-FB8AA2413934}"/>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0" name="Rectangle 3">
            <a:extLst>
              <a:ext uri="{FF2B5EF4-FFF2-40B4-BE49-F238E27FC236}">
                <a16:creationId xmlns:a16="http://schemas.microsoft.com/office/drawing/2014/main" id="{26E566CD-C251-F2E9-44EC-C5701765BF32}"/>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21" name="Rectangle 4">
            <a:extLst>
              <a:ext uri="{FF2B5EF4-FFF2-40B4-BE49-F238E27FC236}">
                <a16:creationId xmlns:a16="http://schemas.microsoft.com/office/drawing/2014/main" id="{26440730-0E9C-16BC-803A-950F86BFB011}"/>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2" name="Rectangle 5">
            <a:extLst>
              <a:ext uri="{FF2B5EF4-FFF2-40B4-BE49-F238E27FC236}">
                <a16:creationId xmlns:a16="http://schemas.microsoft.com/office/drawing/2014/main" id="{E143A020-B911-5B80-ADF6-905D29095A13}"/>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3" name="Rectangle 6">
            <a:extLst>
              <a:ext uri="{FF2B5EF4-FFF2-40B4-BE49-F238E27FC236}">
                <a16:creationId xmlns:a16="http://schemas.microsoft.com/office/drawing/2014/main" id="{A47EDA91-72BD-C846-ABAA-4473AA98C855}"/>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4" name="Rectangle 7">
            <a:extLst>
              <a:ext uri="{FF2B5EF4-FFF2-40B4-BE49-F238E27FC236}">
                <a16:creationId xmlns:a16="http://schemas.microsoft.com/office/drawing/2014/main" id="{0393444B-8737-8C44-F567-A4CBB5865B0B}"/>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7</a:t>
            </a:r>
          </a:p>
        </p:txBody>
      </p:sp>
      <p:sp>
        <p:nvSpPr>
          <p:cNvPr id="60425" name="Rectangle 8">
            <a:extLst>
              <a:ext uri="{FF2B5EF4-FFF2-40B4-BE49-F238E27FC236}">
                <a16:creationId xmlns:a16="http://schemas.microsoft.com/office/drawing/2014/main" id="{87FE926C-621B-D1CD-4887-20C898D8AF75}"/>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6" name="Rectangle 9">
            <a:extLst>
              <a:ext uri="{FF2B5EF4-FFF2-40B4-BE49-F238E27FC236}">
                <a16:creationId xmlns:a16="http://schemas.microsoft.com/office/drawing/2014/main" id="{318B8AEE-4C35-2560-95C0-E36BA274B527}"/>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7" name="Rectangle 10">
            <a:extLst>
              <a:ext uri="{FF2B5EF4-FFF2-40B4-BE49-F238E27FC236}">
                <a16:creationId xmlns:a16="http://schemas.microsoft.com/office/drawing/2014/main" id="{93141CBF-A5E9-8389-D5A2-CC12D6F086E7}"/>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8" name="Rectangle 11">
            <a:extLst>
              <a:ext uri="{FF2B5EF4-FFF2-40B4-BE49-F238E27FC236}">
                <a16:creationId xmlns:a16="http://schemas.microsoft.com/office/drawing/2014/main" id="{F61BD7FE-633E-EDE5-1A97-3C4E9CD655FE}"/>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29" name="Rectangle 12">
            <a:extLst>
              <a:ext uri="{FF2B5EF4-FFF2-40B4-BE49-F238E27FC236}">
                <a16:creationId xmlns:a16="http://schemas.microsoft.com/office/drawing/2014/main" id="{DE7B687E-F5C9-F5CF-9747-8D42C754980E}"/>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0" name="Rectangle 13">
            <a:extLst>
              <a:ext uri="{FF2B5EF4-FFF2-40B4-BE49-F238E27FC236}">
                <a16:creationId xmlns:a16="http://schemas.microsoft.com/office/drawing/2014/main" id="{D467A72E-51EF-8E09-2690-84E469F1CDB8}"/>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1" name="Rectangle 14">
            <a:extLst>
              <a:ext uri="{FF2B5EF4-FFF2-40B4-BE49-F238E27FC236}">
                <a16:creationId xmlns:a16="http://schemas.microsoft.com/office/drawing/2014/main" id="{A63394E7-7AD6-DD42-8E51-C837B36A8743}"/>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2" name="Rectangle 15">
            <a:extLst>
              <a:ext uri="{FF2B5EF4-FFF2-40B4-BE49-F238E27FC236}">
                <a16:creationId xmlns:a16="http://schemas.microsoft.com/office/drawing/2014/main" id="{F92A07D0-E87D-5BC1-8930-1664AECDC697}"/>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33" name="Rectangle 16">
            <a:extLst>
              <a:ext uri="{FF2B5EF4-FFF2-40B4-BE49-F238E27FC236}">
                <a16:creationId xmlns:a16="http://schemas.microsoft.com/office/drawing/2014/main" id="{80810347-51D1-BD40-F5F1-93191CBBEACB}"/>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4" name="Rectangle 17">
            <a:extLst>
              <a:ext uri="{FF2B5EF4-FFF2-40B4-BE49-F238E27FC236}">
                <a16:creationId xmlns:a16="http://schemas.microsoft.com/office/drawing/2014/main" id="{14ED8ADE-73CA-DCDC-96D8-0B8449980158}"/>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5" name="Rectangle 18">
            <a:extLst>
              <a:ext uri="{FF2B5EF4-FFF2-40B4-BE49-F238E27FC236}">
                <a16:creationId xmlns:a16="http://schemas.microsoft.com/office/drawing/2014/main" id="{362DB06C-8619-18D1-8C4C-5BD359331658}"/>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6" name="Rectangle 19">
            <a:extLst>
              <a:ext uri="{FF2B5EF4-FFF2-40B4-BE49-F238E27FC236}">
                <a16:creationId xmlns:a16="http://schemas.microsoft.com/office/drawing/2014/main" id="{62BCE2D6-B3C8-E28A-2D12-608DE9C3FD32}"/>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37" name="Rectangle 20">
            <a:extLst>
              <a:ext uri="{FF2B5EF4-FFF2-40B4-BE49-F238E27FC236}">
                <a16:creationId xmlns:a16="http://schemas.microsoft.com/office/drawing/2014/main" id="{98F0BC18-8308-CEAF-F157-2DC822E26BDA}"/>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8" name="Rectangle 21">
            <a:extLst>
              <a:ext uri="{FF2B5EF4-FFF2-40B4-BE49-F238E27FC236}">
                <a16:creationId xmlns:a16="http://schemas.microsoft.com/office/drawing/2014/main" id="{F9F8B3E4-06A5-6EA1-A13C-5BBBCEA0907F}"/>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9" name="Rectangle 22">
            <a:extLst>
              <a:ext uri="{FF2B5EF4-FFF2-40B4-BE49-F238E27FC236}">
                <a16:creationId xmlns:a16="http://schemas.microsoft.com/office/drawing/2014/main" id="{73E2AB3A-AA3D-01F8-5173-14334F8C700C}"/>
              </a:ext>
            </a:extLst>
          </p:cNvPr>
          <p:cNvSpPr>
            <a:spLocks noChangeArrowheads="1"/>
          </p:cNvSpPr>
          <p:nvPr/>
        </p:nvSpPr>
        <p:spPr bwMode="auto">
          <a:xfrm>
            <a:off x="4132263" y="0"/>
            <a:ext cx="311150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0" name="Rectangle 23">
            <a:extLst>
              <a:ext uri="{FF2B5EF4-FFF2-40B4-BE49-F238E27FC236}">
                <a16:creationId xmlns:a16="http://schemas.microsoft.com/office/drawing/2014/main" id="{7983DD8C-D409-AC7F-57D3-EE5A96ADD3EF}"/>
              </a:ext>
            </a:extLst>
          </p:cNvPr>
          <p:cNvSpPr>
            <a:spLocks noChangeArrowheads="1"/>
          </p:cNvSpPr>
          <p:nvPr/>
        </p:nvSpPr>
        <p:spPr bwMode="auto">
          <a:xfrm>
            <a:off x="4132263" y="9844088"/>
            <a:ext cx="3111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41" name="Rectangle 24">
            <a:extLst>
              <a:ext uri="{FF2B5EF4-FFF2-40B4-BE49-F238E27FC236}">
                <a16:creationId xmlns:a16="http://schemas.microsoft.com/office/drawing/2014/main" id="{68699B30-5E6E-AB2B-9D38-A5AE9F51606A}"/>
              </a:ext>
            </a:extLst>
          </p:cNvPr>
          <p:cNvSpPr>
            <a:spLocks noChangeArrowheads="1"/>
          </p:cNvSpPr>
          <p:nvPr/>
        </p:nvSpPr>
        <p:spPr bwMode="auto">
          <a:xfrm>
            <a:off x="6350" y="9844088"/>
            <a:ext cx="310991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2" name="Rectangle 25">
            <a:extLst>
              <a:ext uri="{FF2B5EF4-FFF2-40B4-BE49-F238E27FC236}">
                <a16:creationId xmlns:a16="http://schemas.microsoft.com/office/drawing/2014/main" id="{F8A32E3A-3A14-83BE-6654-E7E64860878F}"/>
              </a:ext>
            </a:extLst>
          </p:cNvPr>
          <p:cNvSpPr>
            <a:spLocks noChangeArrowheads="1"/>
          </p:cNvSpPr>
          <p:nvPr/>
        </p:nvSpPr>
        <p:spPr bwMode="auto">
          <a:xfrm>
            <a:off x="6350" y="0"/>
            <a:ext cx="3109913"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3" name="Rectangle 26">
            <a:extLst>
              <a:ext uri="{FF2B5EF4-FFF2-40B4-BE49-F238E27FC236}">
                <a16:creationId xmlns:a16="http://schemas.microsoft.com/office/drawing/2014/main" id="{833245BD-4B66-4C8B-20BF-18168A176591}"/>
              </a:ext>
            </a:extLst>
          </p:cNvPr>
          <p:cNvSpPr>
            <a:spLocks noGrp="1" noRot="1" noChangeAspect="1" noChangeArrowheads="1" noTextEdit="1"/>
          </p:cNvSpPr>
          <p:nvPr>
            <p:ph type="sldImg"/>
          </p:nvPr>
        </p:nvSpPr>
        <p:spPr bwMode="auto">
          <a:xfrm>
            <a:off x="161925" y="787400"/>
            <a:ext cx="6926263" cy="3897313"/>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60444" name="Rectangle 27">
            <a:extLst>
              <a:ext uri="{FF2B5EF4-FFF2-40B4-BE49-F238E27FC236}">
                <a16:creationId xmlns:a16="http://schemas.microsoft.com/office/drawing/2014/main" id="{81D59D39-3814-1279-F23B-C3FE55ED1122}"/>
              </a:ext>
            </a:extLst>
          </p:cNvPr>
          <p:cNvSpPr>
            <a:spLocks noGrp="1" noChangeArrowheads="1"/>
          </p:cNvSpPr>
          <p:nvPr>
            <p:ph type="body" idx="1"/>
          </p:nvPr>
        </p:nvSpPr>
        <p:spPr bwMode="auto">
          <a:xfrm>
            <a:off x="965200" y="4951413"/>
            <a:ext cx="5316538" cy="4689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r>
              <a:rPr lang="en-US" altLang="en-US">
                <a:latin typeface="Times New Roman" panose="02020603050405020304" pitchFamily="18" charset="0"/>
                <a:ea typeface="MS PGothic" panose="020B0600070205080204" pitchFamily="34" charset="-128"/>
              </a:rPr>
              <a:t>Rare in today’s competitive environment.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23C4909-FFF3-6393-049D-3E2BE6FAC2B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panose="020F0502020204030204" pitchFamily="34" charset="0"/>
              </a:defRPr>
            </a:lvl1pPr>
            <a:lvl2pPr marL="742950" indent="-285750" defTabSz="971550">
              <a:spcBef>
                <a:spcPct val="30000"/>
              </a:spcBef>
              <a:defRPr sz="1200">
                <a:solidFill>
                  <a:schemeClr val="tx1"/>
                </a:solidFill>
                <a:latin typeface="Calibri" panose="020F0502020204030204" pitchFamily="34" charset="0"/>
              </a:defRPr>
            </a:lvl2pPr>
            <a:lvl3pPr marL="1143000" indent="-228600" defTabSz="971550">
              <a:spcBef>
                <a:spcPct val="30000"/>
              </a:spcBef>
              <a:defRPr sz="1200">
                <a:solidFill>
                  <a:schemeClr val="tx1"/>
                </a:solidFill>
                <a:latin typeface="Calibri" panose="020F0502020204030204" pitchFamily="34" charset="0"/>
              </a:defRPr>
            </a:lvl3pPr>
            <a:lvl4pPr marL="1600200" indent="-228600" defTabSz="971550">
              <a:spcBef>
                <a:spcPct val="30000"/>
              </a:spcBef>
              <a:defRPr sz="1200">
                <a:solidFill>
                  <a:schemeClr val="tx1"/>
                </a:solidFill>
                <a:latin typeface="Calibri" panose="020F0502020204030204" pitchFamily="34" charset="0"/>
              </a:defRPr>
            </a:lvl4pPr>
            <a:lvl5pPr marL="2057400" indent="-228600" defTabSz="971550">
              <a:spcBef>
                <a:spcPct val="30000"/>
              </a:spcBef>
              <a:defRPr sz="1200">
                <a:solidFill>
                  <a:schemeClr val="tx1"/>
                </a:solidFill>
                <a:latin typeface="Calibri" panose="020F0502020204030204" pitchFamily="34" charset="0"/>
              </a:defRPr>
            </a:lvl5pPr>
            <a:lvl6pPr marL="2514600" indent="-228600" defTabSz="9715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715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715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7155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704C771-3D2C-4D7E-8F2F-CA39E856A32A}" type="slidenum">
              <a:rPr lang="en-GB" altLang="en-US" smtClean="0">
                <a:latin typeface="Arial" panose="020B0604020202020204" pitchFamily="34" charset="0"/>
                <a:ea typeface="MS PGothic" panose="020B0600070205080204" pitchFamily="34" charset="-128"/>
              </a:rPr>
              <a:pPr>
                <a:spcBef>
                  <a:spcPct val="0"/>
                </a:spcBef>
              </a:pPr>
              <a:t>20</a:t>
            </a:fld>
            <a:endParaRPr lang="en-GB" altLang="en-US">
              <a:latin typeface="Arial" panose="020B0604020202020204" pitchFamily="34" charset="0"/>
              <a:ea typeface="MS PGothic" panose="020B0600070205080204" pitchFamily="34" charset="-128"/>
            </a:endParaRPr>
          </a:p>
        </p:txBody>
      </p:sp>
      <p:sp>
        <p:nvSpPr>
          <p:cNvPr id="62467" name="Rectangle 2">
            <a:extLst>
              <a:ext uri="{FF2B5EF4-FFF2-40B4-BE49-F238E27FC236}">
                <a16:creationId xmlns:a16="http://schemas.microsoft.com/office/drawing/2014/main" id="{3CCAF873-CE94-C377-287D-F896D0147586}"/>
              </a:ext>
            </a:extLst>
          </p:cNvPr>
          <p:cNvSpPr>
            <a:spLocks noGrp="1" noRot="1" noChangeAspect="1" noChangeArrowheads="1" noTextEdit="1"/>
          </p:cNvSpPr>
          <p:nvPr>
            <p:ph type="sldImg"/>
          </p:nvPr>
        </p:nvSpPr>
        <p:spPr bwMode="auto">
          <a:xfrm>
            <a:off x="161925" y="787400"/>
            <a:ext cx="6926263" cy="3897313"/>
          </a:xfrm>
          <a:solidFill>
            <a:srgbClr val="FFFFFF"/>
          </a:solidFill>
          <a:ln>
            <a:solidFill>
              <a:srgbClr val="000000"/>
            </a:solidFill>
            <a:miter lim="800000"/>
            <a:headEnd/>
            <a:tailEnd/>
          </a:ln>
        </p:spPr>
      </p:sp>
      <p:sp>
        <p:nvSpPr>
          <p:cNvPr id="62468" name="Rectangle 3">
            <a:extLst>
              <a:ext uri="{FF2B5EF4-FFF2-40B4-BE49-F238E27FC236}">
                <a16:creationId xmlns:a16="http://schemas.microsoft.com/office/drawing/2014/main" id="{2FDDE199-AC01-3497-57F3-C20EE4043F65}"/>
              </a:ext>
            </a:extLst>
          </p:cNvPr>
          <p:cNvSpPr>
            <a:spLocks noGrp="1" noChangeArrowheads="1"/>
          </p:cNvSpPr>
          <p:nvPr>
            <p:ph type="body" idx="1"/>
          </p:nvPr>
        </p:nvSpPr>
        <p:spPr bwMode="auto">
          <a:xfrm>
            <a:off x="1000125" y="4972050"/>
            <a:ext cx="5246688" cy="4646613"/>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FA0BDCED-5CC6-DF09-A163-E573B601F2B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81580240-0817-AC64-B9C0-1CDC6DFFC7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might you consider? </a:t>
            </a:r>
          </a:p>
          <a:p>
            <a:endParaRPr lang="en-GB" altLang="en-US" dirty="0">
              <a:ea typeface="Calibri"/>
              <a:cs typeface="Calibri"/>
            </a:endParaRPr>
          </a:p>
          <a:p>
            <a:pPr marL="171450" indent="-171450">
              <a:lnSpc>
                <a:spcPct val="110000"/>
              </a:lnSpc>
              <a:spcBef>
                <a:spcPct val="20000"/>
              </a:spcBef>
              <a:spcAft>
                <a:spcPts val="600"/>
              </a:spcAft>
              <a:buFont typeface="Arial"/>
              <a:buChar char="•"/>
            </a:pPr>
            <a:r>
              <a:rPr lang="en-GB" dirty="0">
                <a:solidFill>
                  <a:srgbClr val="404040"/>
                </a:solidFill>
              </a:rPr>
              <a:t>Sufficient current and potential sales/profits?</a:t>
            </a:r>
            <a:endParaRPr lang="en-US" dirty="0"/>
          </a:p>
          <a:p>
            <a:pPr>
              <a:lnSpc>
                <a:spcPct val="110000"/>
              </a:lnSpc>
              <a:spcBef>
                <a:spcPct val="20000"/>
              </a:spcBef>
              <a:spcAft>
                <a:spcPts val="600"/>
              </a:spcAft>
            </a:pPr>
            <a:endParaRPr lang="en-GB" dirty="0"/>
          </a:p>
          <a:p>
            <a:pPr marL="171450" indent="-171450">
              <a:lnSpc>
                <a:spcPct val="110000"/>
              </a:lnSpc>
              <a:spcBef>
                <a:spcPct val="20000"/>
              </a:spcBef>
              <a:spcAft>
                <a:spcPts val="600"/>
              </a:spcAft>
              <a:buFont typeface="Arial"/>
              <a:buChar char="•"/>
            </a:pPr>
            <a:r>
              <a:rPr lang="en-GB" dirty="0">
                <a:solidFill>
                  <a:srgbClr val="404040"/>
                </a:solidFill>
              </a:rPr>
              <a:t>Potential for sufficient future growth?</a:t>
            </a:r>
            <a:endParaRPr lang="en-US" dirty="0"/>
          </a:p>
          <a:p>
            <a:pPr>
              <a:lnSpc>
                <a:spcPct val="110000"/>
              </a:lnSpc>
              <a:spcBef>
                <a:spcPct val="20000"/>
              </a:spcBef>
              <a:spcAft>
                <a:spcPts val="600"/>
              </a:spcAft>
            </a:pPr>
            <a:endParaRPr lang="en-GB" dirty="0"/>
          </a:p>
          <a:p>
            <a:pPr marL="171450" indent="-171450">
              <a:lnSpc>
                <a:spcPct val="110000"/>
              </a:lnSpc>
              <a:spcBef>
                <a:spcPct val="20000"/>
              </a:spcBef>
              <a:spcAft>
                <a:spcPts val="600"/>
              </a:spcAft>
              <a:buFont typeface="Arial"/>
              <a:buChar char="•"/>
            </a:pPr>
            <a:r>
              <a:rPr lang="en-GB" dirty="0">
                <a:solidFill>
                  <a:srgbClr val="404040"/>
                </a:solidFill>
              </a:rPr>
              <a:t>Not over-competitive?</a:t>
            </a:r>
            <a:endParaRPr lang="en-US" dirty="0"/>
          </a:p>
          <a:p>
            <a:pPr>
              <a:lnSpc>
                <a:spcPct val="110000"/>
              </a:lnSpc>
              <a:spcBef>
                <a:spcPct val="20000"/>
              </a:spcBef>
              <a:spcAft>
                <a:spcPts val="600"/>
              </a:spcAft>
            </a:pPr>
            <a:endParaRPr lang="en-GB" dirty="0"/>
          </a:p>
          <a:p>
            <a:pPr marL="171450" indent="-171450">
              <a:lnSpc>
                <a:spcPct val="110000"/>
              </a:lnSpc>
              <a:spcBef>
                <a:spcPct val="20000"/>
              </a:spcBef>
              <a:spcAft>
                <a:spcPts val="600"/>
              </a:spcAft>
              <a:buFont typeface="Arial"/>
              <a:buChar char="•"/>
            </a:pPr>
            <a:r>
              <a:rPr lang="en-GB" dirty="0">
                <a:solidFill>
                  <a:srgbClr val="404040"/>
                </a:solidFill>
              </a:rPr>
              <a:t>No excessive barriers to entry or exit?</a:t>
            </a:r>
            <a:endParaRPr lang="en-US" dirty="0"/>
          </a:p>
          <a:p>
            <a:pPr>
              <a:lnSpc>
                <a:spcPct val="110000"/>
              </a:lnSpc>
              <a:spcBef>
                <a:spcPct val="20000"/>
              </a:spcBef>
              <a:spcAft>
                <a:spcPts val="600"/>
              </a:spcAft>
            </a:pPr>
            <a:endParaRPr lang="en-GB" dirty="0"/>
          </a:p>
          <a:p>
            <a:pPr marL="171450" indent="-171450">
              <a:lnSpc>
                <a:spcPct val="110000"/>
              </a:lnSpc>
              <a:spcBef>
                <a:spcPct val="20000"/>
              </a:spcBef>
              <a:spcAft>
                <a:spcPts val="600"/>
              </a:spcAft>
              <a:buFont typeface="Arial"/>
              <a:buChar char="•"/>
            </a:pPr>
            <a:r>
              <a:rPr lang="en-GB" dirty="0">
                <a:solidFill>
                  <a:srgbClr val="404040"/>
                </a:solidFill>
              </a:rPr>
              <a:t>Unsatisfied needs that the company can serve well?</a:t>
            </a:r>
            <a:endParaRPr lang="en-GB" dirty="0"/>
          </a:p>
          <a:p>
            <a:endParaRPr lang="en-GB" altLang="en-US" dirty="0">
              <a:ea typeface="Calibri"/>
              <a:cs typeface="Calibri"/>
            </a:endParaRPr>
          </a:p>
        </p:txBody>
      </p:sp>
      <p:sp>
        <p:nvSpPr>
          <p:cNvPr id="66564" name="Slide Number Placeholder 3">
            <a:extLst>
              <a:ext uri="{FF2B5EF4-FFF2-40B4-BE49-F238E27FC236}">
                <a16:creationId xmlns:a16="http://schemas.microsoft.com/office/drawing/2014/main" id="{6E11319C-58CC-1F48-4BC6-EE9578BA66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04FD63-A635-4615-919F-754455E6AE7A}"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834196B-3E6C-7F85-FD36-C3215A73354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15CE9CFC-3CDF-4257-9B1A-49174E9265FA}"/>
              </a:ext>
            </a:extLst>
          </p:cNvPr>
          <p:cNvSpPr>
            <a:spLocks noGrp="1"/>
          </p:cNvSpPr>
          <p:nvPr>
            <p:ph type="body" idx="1"/>
          </p:nvPr>
        </p:nvSpPr>
        <p:spPr/>
        <p:txBody>
          <a:bodyPr>
            <a:normAutofit fontScale="55000" lnSpcReduction="20000"/>
          </a:bodyPr>
          <a:lstStyle/>
          <a:p>
            <a:pPr algn="just">
              <a:defRPr/>
            </a:pPr>
            <a:r>
              <a:rPr lang="en-GB" b="1" u="sng" dirty="0"/>
              <a:t>Ask </a:t>
            </a:r>
            <a:r>
              <a:rPr lang="en-GB" b="1" u="sng" dirty="0" err="1"/>
              <a:t>defs</a:t>
            </a:r>
            <a:r>
              <a:rPr lang="en-GB" b="1" u="sng" dirty="0"/>
              <a:t> of seg and target first </a:t>
            </a:r>
          </a:p>
          <a:p>
            <a:pPr algn="just">
              <a:defRPr/>
            </a:pPr>
            <a:endParaRPr lang="en-GB" b="1" u="sng" dirty="0"/>
          </a:p>
          <a:p>
            <a:pPr algn="just">
              <a:defRPr/>
            </a:pPr>
            <a:r>
              <a:rPr lang="en-GB" b="1" u="sng" dirty="0"/>
              <a:t>Segmentation</a:t>
            </a:r>
          </a:p>
          <a:p>
            <a:pPr algn="just">
              <a:defRPr/>
            </a:pPr>
            <a:endParaRPr lang="en-GB" dirty="0"/>
          </a:p>
          <a:p>
            <a:pPr algn="just">
              <a:defRPr/>
            </a:pPr>
            <a:r>
              <a:rPr lang="en-GB" dirty="0"/>
              <a:t>The process of dividing a market of potential customers into groups, or segments, based on different characteristics.</a:t>
            </a:r>
          </a:p>
          <a:p>
            <a:pPr algn="just">
              <a:defRPr/>
            </a:pPr>
            <a:endParaRPr lang="en-GB" dirty="0"/>
          </a:p>
          <a:p>
            <a:pPr algn="just">
              <a:defRPr/>
            </a:pPr>
            <a:r>
              <a:rPr lang="en-GB" dirty="0"/>
              <a:t>The segments created are composed of consumers who will respond similarly to marketing strategies and who share traits such as similar interests, needs, or locations.</a:t>
            </a:r>
          </a:p>
          <a:p>
            <a:pPr algn="just">
              <a:defRPr/>
            </a:pPr>
            <a:endParaRPr lang="en-GB" dirty="0"/>
          </a:p>
          <a:p>
            <a:pPr algn="just">
              <a:defRPr/>
            </a:pPr>
            <a:r>
              <a:rPr lang="en-GB" b="1" u="sng" dirty="0"/>
              <a:t>Targeting</a:t>
            </a:r>
          </a:p>
          <a:p>
            <a:pPr algn="just">
              <a:defRPr/>
            </a:pPr>
            <a:endParaRPr lang="en-GB" u="sng" dirty="0"/>
          </a:p>
          <a:p>
            <a:pPr algn="just">
              <a:defRPr/>
            </a:pPr>
            <a:r>
              <a:rPr lang="en-GB" dirty="0"/>
              <a:t>A target market consists of a group/groups of buyers to whom the company wants to satisfy, or for whom, the product is manufactured, price is set, promotion efforts are made, and distribution network is prepared. Specifically. </a:t>
            </a:r>
          </a:p>
          <a:p>
            <a:pPr algn="just">
              <a:defRPr/>
            </a:pPr>
            <a:endParaRPr lang="en-GB" u="sng" dirty="0"/>
          </a:p>
          <a:p>
            <a:pPr algn="just">
              <a:defRPr/>
            </a:pPr>
            <a:r>
              <a:rPr lang="en-GB" b="1" u="sng" dirty="0"/>
              <a:t>Differentiation</a:t>
            </a:r>
          </a:p>
          <a:p>
            <a:pPr algn="just">
              <a:defRPr/>
            </a:pPr>
            <a:endParaRPr lang="en-GB" b="1" u="sng" dirty="0"/>
          </a:p>
          <a:p>
            <a:pPr algn="just">
              <a:defRPr/>
            </a:pPr>
            <a:r>
              <a:rPr lang="en-GB" dirty="0"/>
              <a:t>This involves differentiating it from competitors' products, as well as a firm's own products. Differentiation is a marketing tool used to distinguish a product from others in the same category. It contrasts with other marketing tools such as positioning and branding.</a:t>
            </a:r>
            <a:endParaRPr lang="en-GB" sz="1800" dirty="0"/>
          </a:p>
          <a:p>
            <a:pPr algn="just">
              <a:defRPr/>
            </a:pPr>
            <a:endParaRPr lang="en-GB" dirty="0">
              <a:ea typeface="Calibri"/>
              <a:cs typeface="Calibri"/>
            </a:endParaRPr>
          </a:p>
          <a:p>
            <a:pPr algn="just">
              <a:defRPr/>
            </a:pPr>
            <a:r>
              <a:rPr lang="en-GB" dirty="0">
                <a:ea typeface="Calibri"/>
                <a:cs typeface="Calibri"/>
              </a:rPr>
              <a:t>Strategy is used by companies to ensure their offerings/products do not overlap with a competitors, which helps maintain loyalty and increase sales – what is their USP? Price, service, quality?</a:t>
            </a:r>
          </a:p>
          <a:p>
            <a:pPr algn="just">
              <a:defRPr/>
            </a:pPr>
            <a:endParaRPr lang="en-GB" dirty="0"/>
          </a:p>
          <a:p>
            <a:pPr algn="just">
              <a:defRPr/>
            </a:pPr>
            <a:endParaRPr lang="en-GB" dirty="0"/>
          </a:p>
          <a:p>
            <a:pPr algn="just">
              <a:defRPr/>
            </a:pPr>
            <a:r>
              <a:rPr lang="en-GB" b="1" u="sng" dirty="0"/>
              <a:t>Positioning</a:t>
            </a:r>
          </a:p>
          <a:p>
            <a:pPr algn="just">
              <a:defRPr/>
            </a:pPr>
            <a:endParaRPr lang="en-GB" b="1" u="sng" dirty="0"/>
          </a:p>
          <a:p>
            <a:pPr algn="just">
              <a:defRPr/>
            </a:pPr>
            <a:r>
              <a:rPr lang="en-GB" dirty="0"/>
              <a:t>Market positioning refers to the process of establishing the image or identity of a brand or product so that consumers perceive it in a certain way.</a:t>
            </a:r>
            <a:endParaRPr lang="en-GB" b="1" u="sng" dirty="0"/>
          </a:p>
        </p:txBody>
      </p:sp>
      <p:sp>
        <p:nvSpPr>
          <p:cNvPr id="68612" name="Slide Number Placeholder 3">
            <a:extLst>
              <a:ext uri="{FF2B5EF4-FFF2-40B4-BE49-F238E27FC236}">
                <a16:creationId xmlns:a16="http://schemas.microsoft.com/office/drawing/2014/main" id="{30D5309B-6DC3-D223-7815-A234B40778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9103DB-59EB-48AF-A772-2B9799942496}"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07ADCC2A-4E04-A993-A480-71C0568A258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63C69F90-C84E-8799-531D-C9F179DE07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 </a:t>
            </a:r>
            <a:r>
              <a:rPr lang="en-US" altLang="en-US" b="1"/>
              <a:t>product’s position </a:t>
            </a:r>
            <a:r>
              <a:rPr lang="en-US" altLang="en-US"/>
              <a:t>is the way the product is defined by consumers on important attributes – the place the product occupies in the consumer’s mind relative to competing products</a:t>
            </a:r>
          </a:p>
          <a:p>
            <a:endParaRPr lang="en-GB" altLang="en-US"/>
          </a:p>
        </p:txBody>
      </p:sp>
      <p:sp>
        <p:nvSpPr>
          <p:cNvPr id="70660" name="Slide Number Placeholder 3">
            <a:extLst>
              <a:ext uri="{FF2B5EF4-FFF2-40B4-BE49-F238E27FC236}">
                <a16:creationId xmlns:a16="http://schemas.microsoft.com/office/drawing/2014/main" id="{F680B3A8-F02B-1BF7-00CF-6D1977232E5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14F6C4-F21E-4993-99FC-E64A2F5E438F}" type="slidenum">
              <a:rPr lang="en-GB" altLang="en-US" smtClean="0"/>
              <a:pPr/>
              <a:t>24</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3D1146AD-7656-068D-F4D1-7E3C9633E9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7431A840-FB02-E09C-ED29-D16A083A7A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dirty="0"/>
              <a:t>To effectively choose a differentiation and positioning strategy in marketing focus on understanding your target audience, </a:t>
            </a:r>
            <a:r>
              <a:rPr lang="en-US" dirty="0" err="1"/>
              <a:t>analysing</a:t>
            </a:r>
            <a:r>
              <a:rPr lang="en-US" dirty="0"/>
              <a:t> competitors and clearly defining your unique value proposition or USP</a:t>
            </a:r>
          </a:p>
          <a:p>
            <a:pPr>
              <a:spcBef>
                <a:spcPct val="0"/>
              </a:spcBef>
            </a:pPr>
            <a:endParaRPr lang="en-US" dirty="0"/>
          </a:p>
          <a:p>
            <a:r>
              <a:rPr lang="en-US" b="1" dirty="0"/>
              <a:t>Steps to Develop Your Strategy</a:t>
            </a:r>
            <a:endParaRPr lang="en-US" b="1" dirty="0">
              <a:ea typeface="Calibri"/>
              <a:cs typeface="Calibri"/>
            </a:endParaRPr>
          </a:p>
          <a:p>
            <a:endParaRPr lang="en-US" dirty="0"/>
          </a:p>
          <a:p>
            <a:r>
              <a:rPr lang="en-US" dirty="0"/>
              <a:t>Identify Your Target Audience: Understand the demographics, needs, and preferences of your potential customers. This insight will guide your differentiation and positioning efforts. </a:t>
            </a:r>
            <a:endParaRPr lang="en-US" dirty="0">
              <a:ea typeface="Calibri"/>
              <a:cs typeface="Calibri"/>
            </a:endParaRPr>
          </a:p>
          <a:p>
            <a:endParaRPr lang="en-US" dirty="0">
              <a:ea typeface="Calibri"/>
              <a:cs typeface="Calibri"/>
            </a:endParaRPr>
          </a:p>
          <a:p>
            <a:r>
              <a:rPr lang="en-US" dirty="0"/>
              <a:t>Analise Competitors: Conduct a thorough analysis of your competitors to identify their strengths and weaknesses. This will help you find gaps in the market that your brand can fill. </a:t>
            </a:r>
            <a:endParaRPr lang="en-US" dirty="0">
              <a:ea typeface="Calibri"/>
              <a:cs typeface="Calibri"/>
            </a:endParaRPr>
          </a:p>
          <a:p>
            <a:endParaRPr lang="en-US" dirty="0">
              <a:ea typeface="Calibri"/>
              <a:cs typeface="Calibri"/>
            </a:endParaRPr>
          </a:p>
          <a:p>
            <a:r>
              <a:rPr lang="en-US" dirty="0"/>
              <a:t>Define Your Unique Value Proposition (UVP): Clearly articulate what makes your product or service unique and why customers should choose you over competitors. Your UVP should resonate with your target audience and address their specific needs.</a:t>
            </a:r>
            <a:endParaRPr lang="en-US" dirty="0">
              <a:ea typeface="Calibri"/>
              <a:cs typeface="Calibri"/>
            </a:endParaRPr>
          </a:p>
          <a:p>
            <a:endParaRPr lang="en-US" dirty="0"/>
          </a:p>
          <a:p>
            <a:r>
              <a:rPr lang="en-US" dirty="0"/>
              <a:t>Choose a Differentiation Strategy: Decide how you will differentiate your offering. This could be through product features, quality, customer service, or brand values. Ensure that your differentiation aligns with your overall positioning strategy. </a:t>
            </a:r>
            <a:endParaRPr lang="en-US" dirty="0">
              <a:ea typeface="Calibri"/>
              <a:cs typeface="Calibri"/>
            </a:endParaRPr>
          </a:p>
          <a:p>
            <a:endParaRPr lang="en-US" dirty="0">
              <a:ea typeface="Calibri"/>
              <a:cs typeface="Calibri"/>
            </a:endParaRPr>
          </a:p>
          <a:p>
            <a:r>
              <a:rPr lang="en-US" dirty="0"/>
              <a:t>Communicate Your Positioning: Develop a consistent messaging strategy that reinforces your brand's position in the market. Use various marketing channels to communicate your unique attributes and value proposition effectively. </a:t>
            </a:r>
            <a:endParaRPr lang="en-US" dirty="0">
              <a:ea typeface="Calibri"/>
              <a:cs typeface="Calibri"/>
            </a:endParaRPr>
          </a:p>
          <a:p>
            <a:endParaRPr lang="en-US" dirty="0">
              <a:ea typeface="Calibri"/>
              <a:cs typeface="Calibri"/>
            </a:endParaRPr>
          </a:p>
          <a:p>
            <a:r>
              <a:rPr lang="en-US" dirty="0"/>
              <a:t>Monitor and Adjust: Continuously evaluate the effectiveness of your differentiation and positioning strategies. Be prepared to make adjustments based on market feedback and changes in consumer preferences. </a:t>
            </a:r>
            <a:endParaRPr lang="en-US" dirty="0">
              <a:ea typeface="Calibri"/>
              <a:cs typeface="Calibri"/>
            </a:endParaRPr>
          </a:p>
          <a:p>
            <a:endParaRPr lang="en-US" dirty="0">
              <a:ea typeface="Calibri"/>
              <a:cs typeface="Calibri"/>
            </a:endParaRPr>
          </a:p>
          <a:p>
            <a:pPr>
              <a:spcBef>
                <a:spcPct val="0"/>
              </a:spcBef>
            </a:pPr>
            <a:r>
              <a:rPr lang="en-US" dirty="0"/>
              <a:t>By understanding the interplay between differentiation and positioning, and following these strategic steps, you can create a compelling marketing strategy that effectively communicates your brand's unique value to your target audience. This approach not only helps in attracting customers but also in building long-term brand loyalty.</a:t>
            </a:r>
            <a:endParaRPr lang="en-US" dirty="0">
              <a:ea typeface="Calibri"/>
              <a:cs typeface="Calibri"/>
            </a:endParaRPr>
          </a:p>
          <a:p>
            <a:pPr>
              <a:spcBef>
                <a:spcPct val="0"/>
              </a:spcBef>
            </a:pPr>
            <a:endParaRPr lang="en-US" dirty="0">
              <a:ea typeface="Calibri"/>
              <a:cs typeface="Calibri"/>
            </a:endParaRPr>
          </a:p>
        </p:txBody>
      </p:sp>
      <p:sp>
        <p:nvSpPr>
          <p:cNvPr id="72708" name="Slide Number Placeholder 3">
            <a:extLst>
              <a:ext uri="{FF2B5EF4-FFF2-40B4-BE49-F238E27FC236}">
                <a16:creationId xmlns:a16="http://schemas.microsoft.com/office/drawing/2014/main" id="{080AA69D-BF7E-762E-4961-6A714D9C02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F01E13-B0EB-4F5D-8791-F1D7BF6339A2}" type="slidenum">
              <a:rPr lang="en-US" altLang="en-US" smtClean="0">
                <a:latin typeface="Arial" panose="020B0604020202020204" pitchFamily="34" charset="0"/>
              </a:rPr>
              <a:pPr>
                <a:spcBef>
                  <a:spcPct val="0"/>
                </a:spcBef>
              </a:pPr>
              <a:t>25</a:t>
            </a:fld>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71DFC74F-A00B-AE76-CC39-678C170369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3F95D0FA-0D81-EA77-A5B8-61D48486E57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ea typeface="Calibri"/>
                <a:cs typeface="Calibri"/>
              </a:rPr>
              <a:t>Blythe and Martin 2019</a:t>
            </a:r>
          </a:p>
          <a:p>
            <a:endParaRPr lang="en-GB" altLang="en-US" dirty="0">
              <a:ea typeface="Calibri"/>
              <a:cs typeface="Calibri"/>
            </a:endParaRPr>
          </a:p>
          <a:p>
            <a:r>
              <a:rPr lang="en-GB" altLang="en-US" dirty="0">
                <a:ea typeface="Calibri"/>
                <a:cs typeface="Calibri"/>
              </a:rPr>
              <a:t>Top of the range – products which consumers believe to be the most expensive or the best – Rolls Royce</a:t>
            </a:r>
          </a:p>
          <a:p>
            <a:endParaRPr lang="en-GB" altLang="en-US" dirty="0">
              <a:ea typeface="Calibri"/>
              <a:cs typeface="Calibri"/>
            </a:endParaRPr>
          </a:p>
          <a:p>
            <a:r>
              <a:rPr lang="en-GB" altLang="en-US">
                <a:ea typeface="Calibri"/>
                <a:cs typeface="Calibri"/>
              </a:rPr>
              <a:t>Service – service levels surround the product</a:t>
            </a:r>
          </a:p>
          <a:p>
            <a:endParaRPr lang="en-GB" altLang="en-US" dirty="0">
              <a:ea typeface="Calibri"/>
              <a:cs typeface="Calibri"/>
            </a:endParaRPr>
          </a:p>
          <a:p>
            <a:r>
              <a:rPr lang="en-GB" altLang="en-US" dirty="0">
                <a:ea typeface="Calibri"/>
                <a:cs typeface="Calibri"/>
              </a:rPr>
              <a:t>Value for money – products perceived benefits represent a fair exchange for the price</a:t>
            </a:r>
          </a:p>
          <a:p>
            <a:endParaRPr lang="en-GB" altLang="en-US" dirty="0">
              <a:ea typeface="Calibri"/>
              <a:cs typeface="Calibri"/>
            </a:endParaRPr>
          </a:p>
          <a:p>
            <a:r>
              <a:rPr lang="en-GB" altLang="en-US" dirty="0">
                <a:ea typeface="Calibri"/>
                <a:cs typeface="Calibri"/>
              </a:rPr>
              <a:t>Reliability – how reliable</a:t>
            </a:r>
          </a:p>
          <a:p>
            <a:endParaRPr lang="en-GB" altLang="en-US" dirty="0">
              <a:ea typeface="Calibri"/>
              <a:cs typeface="Calibri"/>
            </a:endParaRPr>
          </a:p>
          <a:p>
            <a:r>
              <a:rPr lang="en-GB" altLang="en-US" dirty="0">
                <a:ea typeface="Calibri"/>
                <a:cs typeface="Calibri"/>
              </a:rPr>
              <a:t>Attractiveness –how attractive – not just how visually looks</a:t>
            </a:r>
          </a:p>
          <a:p>
            <a:endParaRPr lang="en-GB" altLang="en-US" dirty="0">
              <a:ea typeface="Calibri"/>
              <a:cs typeface="Calibri"/>
            </a:endParaRPr>
          </a:p>
          <a:p>
            <a:r>
              <a:rPr lang="en-GB" altLang="en-US" dirty="0">
                <a:ea typeface="Calibri"/>
                <a:cs typeface="Calibri"/>
              </a:rPr>
              <a:t>Country of origin – some countries have reputation for producing higher quality others have poor</a:t>
            </a:r>
          </a:p>
          <a:p>
            <a:endParaRPr lang="en-GB" altLang="en-US" dirty="0">
              <a:ea typeface="Calibri"/>
              <a:cs typeface="Calibri"/>
            </a:endParaRPr>
          </a:p>
          <a:p>
            <a:r>
              <a:rPr lang="en-GB" altLang="en-US" dirty="0">
                <a:ea typeface="Calibri"/>
                <a:cs typeface="Calibri"/>
              </a:rPr>
              <a:t>Brand name 0- branding key issue in positioning – identifies the product and coveys an impression of quality</a:t>
            </a:r>
          </a:p>
          <a:p>
            <a:endParaRPr lang="en-GB" altLang="en-US" dirty="0">
              <a:ea typeface="Calibri"/>
              <a:cs typeface="Calibri"/>
            </a:endParaRPr>
          </a:p>
          <a:p>
            <a:r>
              <a:rPr lang="en-GB" altLang="en-US" dirty="0">
                <a:ea typeface="Calibri"/>
                <a:cs typeface="Calibri"/>
              </a:rPr>
              <a:t>Selectivity – degree to which a consumer can distinguish between brands from that range</a:t>
            </a:r>
          </a:p>
        </p:txBody>
      </p:sp>
      <p:sp>
        <p:nvSpPr>
          <p:cNvPr id="76804" name="Slide Number Placeholder 3">
            <a:extLst>
              <a:ext uri="{FF2B5EF4-FFF2-40B4-BE49-F238E27FC236}">
                <a16:creationId xmlns:a16="http://schemas.microsoft.com/office/drawing/2014/main" id="{82AFD99F-47A8-E136-5729-772FB87E46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852BFD-D564-404B-8BE5-48A6AFB59D19}" type="slidenum">
              <a:rPr lang="en-GB" altLang="en-US" smtClean="0"/>
              <a:pPr/>
              <a:t>26</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Jobber &amp; Ellis-Chadwick 2019</a:t>
            </a:r>
          </a:p>
          <a:p>
            <a:endParaRPr lang="en-US" dirty="0">
              <a:ea typeface="Calibri"/>
              <a:cs typeface="Calibri"/>
            </a:endParaRPr>
          </a:p>
          <a:p>
            <a:r>
              <a:rPr lang="en-US" dirty="0">
                <a:ea typeface="Calibri"/>
                <a:cs typeface="Calibri"/>
              </a:rPr>
              <a:t>Clarity – The positioning idea must be clear in both terms of the target market and differential advantage. Simple messages such as </a:t>
            </a:r>
            <a:r>
              <a:rPr lang="en-US" dirty="0" err="1">
                <a:ea typeface="Calibri"/>
                <a:cs typeface="Calibri"/>
              </a:rPr>
              <a:t>Walmarts</a:t>
            </a:r>
            <a:r>
              <a:rPr lang="en-US" dirty="0">
                <a:ea typeface="Calibri"/>
                <a:cs typeface="Calibri"/>
              </a:rPr>
              <a:t> "always low </a:t>
            </a:r>
            <a:r>
              <a:rPr lang="en-US" dirty="0" err="1">
                <a:ea typeface="Calibri"/>
                <a:cs typeface="Calibri"/>
              </a:rPr>
              <a:t>prices"and</a:t>
            </a:r>
            <a:r>
              <a:rPr lang="en-US" dirty="0">
                <a:ea typeface="Calibri"/>
                <a:cs typeface="Calibri"/>
              </a:rPr>
              <a:t> Stella Artois "reassuringly expensive" are clear and memorable</a:t>
            </a:r>
          </a:p>
          <a:p>
            <a:endParaRPr lang="en-US" dirty="0">
              <a:ea typeface="Calibri"/>
              <a:cs typeface="Calibri"/>
            </a:endParaRPr>
          </a:p>
          <a:p>
            <a:r>
              <a:rPr lang="en-US" dirty="0">
                <a:ea typeface="Calibri"/>
                <a:cs typeface="Calibri"/>
              </a:rPr>
              <a:t>Consistency – people are bombarded with messages daily. To break through the noise a consistent message is needed i.e. do not keep changing their message </a:t>
            </a:r>
            <a:r>
              <a:rPr lang="en-US" dirty="0" err="1">
                <a:ea typeface="Calibri"/>
                <a:cs typeface="Calibri"/>
              </a:rPr>
              <a:t>eg</a:t>
            </a:r>
            <a:r>
              <a:rPr lang="en-US" dirty="0">
                <a:ea typeface="Calibri"/>
                <a:cs typeface="Calibri"/>
              </a:rPr>
              <a:t> Gillette "the best a man can get" or L'Oreal " you’re worth it" Both receive high recall when consumers are researched.</a:t>
            </a:r>
          </a:p>
          <a:p>
            <a:endParaRPr lang="en-US" dirty="0">
              <a:ea typeface="Calibri"/>
              <a:cs typeface="Calibri"/>
            </a:endParaRPr>
          </a:p>
          <a:p>
            <a:r>
              <a:rPr lang="en-US" dirty="0">
                <a:ea typeface="Calibri"/>
                <a:cs typeface="Calibri"/>
              </a:rPr>
              <a:t>Credibility – differential advantage must be creditable in the minds of the target customer i.e. Nokia had the market but when Apple launched iPhone it had touch screen and app based operating system. Nokia did not respond, lost credibility and market share due to its outdated technology platform.</a:t>
            </a:r>
          </a:p>
          <a:p>
            <a:endParaRPr lang="en-US" dirty="0">
              <a:ea typeface="Calibri"/>
              <a:cs typeface="Calibri"/>
            </a:endParaRPr>
          </a:p>
          <a:p>
            <a:r>
              <a:rPr lang="en-US" dirty="0">
                <a:ea typeface="Calibri"/>
                <a:cs typeface="Calibri"/>
              </a:rPr>
              <a:t>Competitiveness – the differential advantage should have competitive edge. It should offer something of value to the customer that the competition is failing to supply. Eg Fever Tree mixer drinks has become a market leader, filled the gap for premium quality tonic to accompany the growing number of premium brands of Gin. Locally AU vodka – out </a:t>
            </a:r>
            <a:r>
              <a:rPr lang="en-US" dirty="0" err="1">
                <a:ea typeface="Calibri"/>
                <a:cs typeface="Calibri"/>
              </a:rPr>
              <a:t>competiting</a:t>
            </a:r>
            <a:r>
              <a:rPr lang="en-US" dirty="0">
                <a:ea typeface="Calibri"/>
                <a:cs typeface="Calibri"/>
              </a:rPr>
              <a:t> in a highly competitive market – why?</a:t>
            </a:r>
          </a:p>
        </p:txBody>
      </p:sp>
      <p:sp>
        <p:nvSpPr>
          <p:cNvPr id="4" name="Slide Number Placeholder 3"/>
          <p:cNvSpPr>
            <a:spLocks noGrp="1"/>
          </p:cNvSpPr>
          <p:nvPr>
            <p:ph type="sldNum" sz="quarter" idx="5"/>
          </p:nvPr>
        </p:nvSpPr>
        <p:spPr/>
        <p:txBody>
          <a:bodyPr/>
          <a:lstStyle/>
          <a:p>
            <a:fld id="{F6B8B7B6-E3BA-4A0D-9A2A-6CFC733A398F}" type="slidenum">
              <a:rPr lang="en-GB" smtClean="0"/>
              <a:t>28</a:t>
            </a:fld>
            <a:endParaRPr lang="en-GB"/>
          </a:p>
        </p:txBody>
      </p:sp>
    </p:spTree>
    <p:extLst>
      <p:ext uri="{BB962C8B-B14F-4D97-AF65-F5344CB8AC3E}">
        <p14:creationId xmlns:p14="http://schemas.microsoft.com/office/powerpoint/2010/main" val="28171750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Jobber and Ellis- Chadwick 2019</a:t>
            </a:r>
          </a:p>
          <a:p>
            <a:endParaRPr lang="en-US" dirty="0">
              <a:ea typeface="Calibri"/>
              <a:cs typeface="Calibri"/>
            </a:endParaRPr>
          </a:p>
          <a:p>
            <a:r>
              <a:rPr lang="en-US" dirty="0">
                <a:ea typeface="Calibri"/>
                <a:cs typeface="Calibri"/>
              </a:rPr>
              <a:t>Shows supermarkets are grouped into two clusters – high quality and wide product group and low quality and narrow price group. C &amp; D are close rivals as perceived by customers and are very different places to E,F,G. Perceptual maps are useful in considering strategic moves. Eg an opportunity may exist to create a differential advantage based on wide product range and low prices. Also good for looking at strengths and weaknesses of brands as perceived by the consumers.</a:t>
            </a:r>
          </a:p>
        </p:txBody>
      </p:sp>
      <p:sp>
        <p:nvSpPr>
          <p:cNvPr id="4" name="Slide Number Placeholder 3"/>
          <p:cNvSpPr>
            <a:spLocks noGrp="1"/>
          </p:cNvSpPr>
          <p:nvPr>
            <p:ph type="sldNum" sz="quarter" idx="5"/>
          </p:nvPr>
        </p:nvSpPr>
        <p:spPr/>
        <p:txBody>
          <a:bodyPr/>
          <a:lstStyle/>
          <a:p>
            <a:fld id="{F6B8B7B6-E3BA-4A0D-9A2A-6CFC733A398F}" type="slidenum">
              <a:rPr lang="en-GB" smtClean="0"/>
              <a:t>29</a:t>
            </a:fld>
            <a:endParaRPr lang="en-GB"/>
          </a:p>
        </p:txBody>
      </p:sp>
    </p:spTree>
    <p:extLst>
      <p:ext uri="{BB962C8B-B14F-4D97-AF65-F5344CB8AC3E}">
        <p14:creationId xmlns:p14="http://schemas.microsoft.com/office/powerpoint/2010/main" val="37439943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the students for their ideas on teams</a:t>
            </a:r>
          </a:p>
        </p:txBody>
      </p:sp>
      <p:sp>
        <p:nvSpPr>
          <p:cNvPr id="4" name="Slide Number Placeholder 3"/>
          <p:cNvSpPr>
            <a:spLocks noGrp="1"/>
          </p:cNvSpPr>
          <p:nvPr>
            <p:ph type="sldNum" sz="quarter" idx="5"/>
          </p:nvPr>
        </p:nvSpPr>
        <p:spPr/>
        <p:txBody>
          <a:bodyPr/>
          <a:lstStyle/>
          <a:p>
            <a:fld id="{F6B8B7B6-E3BA-4A0D-9A2A-6CFC733A398F}" type="slidenum">
              <a:rPr lang="en-GB" smtClean="0"/>
              <a:t>30</a:t>
            </a:fld>
            <a:endParaRPr lang="en-GB"/>
          </a:p>
        </p:txBody>
      </p:sp>
    </p:spTree>
    <p:extLst>
      <p:ext uri="{BB962C8B-B14F-4D97-AF65-F5344CB8AC3E}">
        <p14:creationId xmlns:p14="http://schemas.microsoft.com/office/powerpoint/2010/main" val="1921946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Repositioning involves altering how a brand or product is perceived by its target audience. This can include changes in messaging, target demographics, or even the product itself. The goal is to redefine the brand's identity in a way that resonates with current market trends and consumer preferences.</a:t>
            </a:r>
          </a:p>
          <a:p>
            <a:endParaRPr lang="en-US" dirty="0">
              <a:ea typeface="Calibri"/>
              <a:cs typeface="Calibri"/>
            </a:endParaRPr>
          </a:p>
          <a:p>
            <a:r>
              <a:rPr lang="en-US" dirty="0">
                <a:ea typeface="Calibri"/>
                <a:cs typeface="Calibri"/>
              </a:rPr>
              <a:t>Need to be repositioned because of chancing customer tastes or poor sales performance</a:t>
            </a:r>
          </a:p>
          <a:p>
            <a:endParaRPr lang="en-US" dirty="0">
              <a:ea typeface="Calibri"/>
              <a:cs typeface="Calibri"/>
            </a:endParaRPr>
          </a:p>
          <a:p>
            <a:r>
              <a:rPr lang="en-US" dirty="0">
                <a:ea typeface="Calibri"/>
                <a:cs typeface="Calibri"/>
              </a:rPr>
              <a:t>McDonalds – how has it repositioned itself and why?</a:t>
            </a:r>
          </a:p>
          <a:p>
            <a:endParaRPr lang="en-US" dirty="0">
              <a:ea typeface="Calibri"/>
              <a:cs typeface="Calibri"/>
            </a:endParaRPr>
          </a:p>
          <a:p>
            <a:r>
              <a:rPr lang="en-US" dirty="0">
                <a:ea typeface="Calibri"/>
                <a:cs typeface="Calibri"/>
              </a:rPr>
              <a:t>What other companies have done this? - answers on teams</a:t>
            </a:r>
          </a:p>
          <a:p>
            <a:endParaRPr lang="en-US" dirty="0">
              <a:ea typeface="Calibri"/>
              <a:cs typeface="Calibri"/>
            </a:endParaRPr>
          </a:p>
          <a:p>
            <a:r>
              <a:rPr lang="en-US" dirty="0"/>
              <a:t>Jobber and Ellis-Chadwick 2019</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33</a:t>
            </a:fld>
            <a:endParaRPr lang="en-GB"/>
          </a:p>
        </p:txBody>
      </p:sp>
    </p:spTree>
    <p:extLst>
      <p:ext uri="{BB962C8B-B14F-4D97-AF65-F5344CB8AC3E}">
        <p14:creationId xmlns:p14="http://schemas.microsoft.com/office/powerpoint/2010/main" val="20756879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AF519-2533-0828-C790-5F1C2A3795F9}"/>
            </a:ext>
          </a:extLst>
        </p:cNvPr>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83859FA5-8B8F-9175-B571-64676A6955E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84B9E28-98D8-F299-BC9D-241FD05DCF1B}"/>
              </a:ext>
            </a:extLst>
          </p:cNvPr>
          <p:cNvSpPr>
            <a:spLocks noGrp="1"/>
          </p:cNvSpPr>
          <p:nvPr>
            <p:ph type="body" idx="1"/>
          </p:nvPr>
        </p:nvSpPr>
        <p:spPr/>
        <p:txBody>
          <a:bodyPr>
            <a:normAutofit fontScale="40000" lnSpcReduction="20000"/>
          </a:bodyPr>
          <a:lstStyle/>
          <a:p>
            <a:pPr algn="just">
              <a:defRPr/>
            </a:pPr>
            <a:r>
              <a:rPr lang="en-GB" dirty="0">
                <a:ea typeface="Calibri"/>
                <a:cs typeface="Calibri"/>
              </a:rPr>
              <a:t>Image – keep product and target market the same but change the image of the product. -  airlines, sports car manufacturers now trying to perceive themselves as sustainable, environmentally friendly and better able to meet the needs of the target audience</a:t>
            </a:r>
          </a:p>
          <a:p>
            <a:pPr algn="just">
              <a:defRPr/>
            </a:pPr>
            <a:endParaRPr lang="en-GB" dirty="0">
              <a:ea typeface="Calibri"/>
              <a:cs typeface="Calibri"/>
            </a:endParaRPr>
          </a:p>
          <a:p>
            <a:pPr algn="just">
              <a:defRPr/>
            </a:pPr>
            <a:r>
              <a:rPr lang="en-GB" dirty="0">
                <a:ea typeface="Calibri"/>
                <a:cs typeface="Calibri"/>
              </a:rPr>
              <a:t>Product – product is changed while target market stays the same. IBM moved away from manufacturing computers to provision of software and services.</a:t>
            </a:r>
          </a:p>
          <a:p>
            <a:pPr algn="just">
              <a:defRPr/>
            </a:pPr>
            <a:endParaRPr lang="en-GB" dirty="0">
              <a:ea typeface="Calibri"/>
              <a:cs typeface="Calibri"/>
            </a:endParaRPr>
          </a:p>
          <a:p>
            <a:pPr algn="just">
              <a:defRPr/>
            </a:pPr>
            <a:r>
              <a:rPr lang="en-GB" dirty="0">
                <a:ea typeface="Calibri"/>
                <a:cs typeface="Calibri"/>
              </a:rPr>
              <a:t>Intangible – targeting a different market segment with the same product. Lucozade, used to be a drink for when ill, </a:t>
            </a:r>
            <a:r>
              <a:rPr lang="en-GB" dirty="0" err="1">
                <a:ea typeface="Calibri"/>
                <a:cs typeface="Calibri"/>
              </a:rPr>
              <a:t>Beechams</a:t>
            </a:r>
            <a:r>
              <a:rPr lang="en-GB" dirty="0">
                <a:ea typeface="Calibri"/>
                <a:cs typeface="Calibri"/>
              </a:rPr>
              <a:t> realised it could become an everyday drink – changed strapline from Lucozade aids recovery to Lucozade replaces lost energy. Shift allowed the product to be sold to new markets – health and sports drinks</a:t>
            </a:r>
          </a:p>
          <a:p>
            <a:pPr algn="just">
              <a:defRPr/>
            </a:pPr>
            <a:endParaRPr lang="en-GB" dirty="0">
              <a:ea typeface="Calibri"/>
              <a:cs typeface="Calibri"/>
            </a:endParaRPr>
          </a:p>
          <a:p>
            <a:pPr algn="just">
              <a:defRPr/>
            </a:pPr>
            <a:r>
              <a:rPr lang="en-GB" dirty="0">
                <a:ea typeface="Calibri"/>
                <a:cs typeface="Calibri"/>
              </a:rPr>
              <a:t>Tangible – When both product and target market changed, this is when a company is practising tangible repositioning. Company may decide to move up or down market by introducing new ranges of products to meet the needs of new target customers. </a:t>
            </a:r>
          </a:p>
          <a:p>
            <a:pPr algn="just">
              <a:defRPr/>
            </a:pPr>
            <a:endParaRPr lang="en-GB" dirty="0">
              <a:ea typeface="Calibri"/>
              <a:cs typeface="Calibri"/>
            </a:endParaRPr>
          </a:p>
          <a:p>
            <a:pPr algn="just">
              <a:defRPr/>
            </a:pPr>
            <a:r>
              <a:rPr lang="en-GB" dirty="0">
                <a:ea typeface="Calibri"/>
                <a:cs typeface="Calibri"/>
              </a:rPr>
              <a:t>Jobber and Ellis-Chadwick 2019</a:t>
            </a:r>
          </a:p>
        </p:txBody>
      </p:sp>
      <p:sp>
        <p:nvSpPr>
          <p:cNvPr id="81924" name="Slide Number Placeholder 3">
            <a:extLst>
              <a:ext uri="{FF2B5EF4-FFF2-40B4-BE49-F238E27FC236}">
                <a16:creationId xmlns:a16="http://schemas.microsoft.com/office/drawing/2014/main" id="{A7ED11B9-FC50-0801-921C-A475095450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6F602D-5D3F-4BEA-BA92-7EB72F6CF649}" type="slidenum">
              <a:rPr lang="en-GB" altLang="en-US" smtClean="0"/>
              <a:pPr/>
              <a:t>35</a:t>
            </a:fld>
            <a:endParaRPr lang="en-GB" altLang="en-US"/>
          </a:p>
        </p:txBody>
      </p:sp>
    </p:spTree>
    <p:extLst>
      <p:ext uri="{BB962C8B-B14F-4D97-AF65-F5344CB8AC3E}">
        <p14:creationId xmlns:p14="http://schemas.microsoft.com/office/powerpoint/2010/main" val="5384911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66E1E19A-7D47-5451-514B-F38EB63C7F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8ACCDF6-23B2-C30B-9EFF-331589F0C554}"/>
              </a:ext>
            </a:extLst>
          </p:cNvPr>
          <p:cNvSpPr>
            <a:spLocks noGrp="1"/>
          </p:cNvSpPr>
          <p:nvPr>
            <p:ph type="body" idx="1"/>
          </p:nvPr>
        </p:nvSpPr>
        <p:spPr/>
        <p:txBody>
          <a:bodyPr>
            <a:normAutofit fontScale="40000" lnSpcReduction="20000"/>
          </a:bodyPr>
          <a:lstStyle/>
          <a:p>
            <a:pPr algn="just">
              <a:defRPr/>
            </a:pPr>
            <a:r>
              <a:rPr lang="en-GB" dirty="0"/>
              <a:t>To change market perceptions, repositioning may involve changes in the tangible product or in its selling price, but this is not always required.</a:t>
            </a:r>
          </a:p>
          <a:p>
            <a:pPr algn="just">
              <a:defRPr/>
            </a:pPr>
            <a:endParaRPr lang="en-GB" dirty="0"/>
          </a:p>
          <a:p>
            <a:pPr algn="just">
              <a:defRPr/>
            </a:pPr>
            <a:r>
              <a:rPr lang="en-GB" dirty="0"/>
              <a:t>Often the new positioning and differentiation are accomplished through changes in the promotional message and approach. It is very common to see companies launch marketing campaigns focused on repositioning a product or service, but few, if any changes, made to the product or service itself.</a:t>
            </a:r>
          </a:p>
          <a:p>
            <a:pPr algn="just">
              <a:defRPr/>
            </a:pPr>
            <a:endParaRPr lang="en-GB" dirty="0"/>
          </a:p>
          <a:p>
            <a:pPr algn="just">
              <a:defRPr/>
            </a:pPr>
            <a:r>
              <a:rPr lang="en-GB" dirty="0"/>
              <a:t>These repositioning efforts often focus on trying to get a current target segment to take another look at a product or service and see it with a new perspective.</a:t>
            </a:r>
          </a:p>
          <a:p>
            <a:pPr algn="just">
              <a:defRPr/>
            </a:pPr>
            <a:endParaRPr lang="en-GB" dirty="0"/>
          </a:p>
          <a:p>
            <a:pPr algn="just">
              <a:defRPr/>
            </a:pPr>
            <a:r>
              <a:rPr lang="en-GB" dirty="0"/>
              <a:t>An important ongoing part of repositioning is to monitor the position of a product, service, or brand over time. This is necessary in order to evaluate what is working or not working about the current position and generate feedback to inform future positioning strategies.</a:t>
            </a:r>
          </a:p>
          <a:p>
            <a:pPr algn="just">
              <a:defRPr/>
            </a:pPr>
            <a:endParaRPr lang="en-GB" dirty="0"/>
          </a:p>
          <a:p>
            <a:pPr algn="just">
              <a:defRPr/>
            </a:pPr>
            <a:endParaRPr lang="en-GB" dirty="0"/>
          </a:p>
          <a:p>
            <a:pPr>
              <a:defRPr/>
            </a:pPr>
            <a:endParaRPr lang="en-GB" dirty="0"/>
          </a:p>
          <a:p>
            <a:pPr>
              <a:defRPr/>
            </a:pPr>
            <a:r>
              <a:rPr lang="en-GB" b="1" dirty="0"/>
              <a:t>Repositioning Risks and Pitfalls</a:t>
            </a:r>
          </a:p>
          <a:p>
            <a:pPr>
              <a:defRPr/>
            </a:pPr>
            <a:r>
              <a:rPr lang="en-GB" dirty="0"/>
              <a:t>While repositioning is quite common, it carries risks and complexities that marketers must consider.</a:t>
            </a:r>
          </a:p>
          <a:p>
            <a:pPr>
              <a:defRPr/>
            </a:pPr>
            <a:endParaRPr lang="en-GB" dirty="0"/>
          </a:p>
          <a:p>
            <a:pPr>
              <a:defRPr/>
            </a:pPr>
            <a:r>
              <a:rPr lang="en-GB" dirty="0"/>
              <a:t>Repositioning happens after initial market perceptions have already been established. Effective repositioning isn’t just creating something new. Instead, it is trying to preserve what is good from the existing market positions and build or shift thinking toward something new. Repositioning offers the opportunity to make something new and better than what you had previously, but it also has the potential to undermine or weaken market perceptions. </a:t>
            </a:r>
            <a:r>
              <a:rPr lang="en-GB" b="1" dirty="0"/>
              <a:t>KIA</a:t>
            </a:r>
            <a:endParaRPr lang="en-GB" dirty="0"/>
          </a:p>
          <a:p>
            <a:pPr>
              <a:defRPr/>
            </a:pPr>
            <a:endParaRPr lang="en-GB" dirty="0"/>
          </a:p>
          <a:p>
            <a:pPr>
              <a:defRPr/>
            </a:pPr>
            <a:r>
              <a:rPr lang="en-GB" dirty="0"/>
              <a:t>Repositioning must always consider carefully what has come before, as well as what’s ahead. </a:t>
            </a:r>
          </a:p>
          <a:p>
            <a:pPr>
              <a:defRPr/>
            </a:pPr>
            <a:endParaRPr lang="en-GB" dirty="0"/>
          </a:p>
          <a:p>
            <a:pPr>
              <a:defRPr/>
            </a:pPr>
            <a:r>
              <a:rPr lang="en-GB" dirty="0"/>
              <a:t>In the repositioning process there’s inevitably baggage: residual issues left over from earlier positioning work, which is what led you to the point of needing to reposition. Your product, service, or brand has a history, and people have memories: some people remember what the offering used to stand for, and they will try to figure out how the new positioning fits with their perceptions.</a:t>
            </a:r>
          </a:p>
          <a:p>
            <a:pPr>
              <a:defRPr/>
            </a:pPr>
            <a:endParaRPr lang="en-GB" dirty="0"/>
          </a:p>
          <a:p>
            <a:pPr>
              <a:defRPr/>
            </a:pPr>
            <a:r>
              <a:rPr lang="en-GB" dirty="0"/>
              <a:t>Customers, employees, and other stakeholders will have opinions–sometimes very vocal ones–about whether the new positioning is better or worse, effective or ineffective. All of this represents a potential minefield for marketers. Despite these challenges, repositioning can also be very rewarding if you are successful at reshaping perceptions and creating a more powerful, meaningful product, service, or brand.</a:t>
            </a:r>
          </a:p>
          <a:p>
            <a:pPr>
              <a:defRPr/>
            </a:pPr>
            <a:endParaRPr lang="en-GB" dirty="0"/>
          </a:p>
          <a:p>
            <a:pPr>
              <a:defRPr/>
            </a:pPr>
            <a:r>
              <a:rPr lang="en-GB" dirty="0"/>
              <a:t>As you consider repositioning opportunities, try to avoid the following common pitfalls:</a:t>
            </a:r>
          </a:p>
          <a:p>
            <a:pPr>
              <a:defRPr/>
            </a:pPr>
            <a:endParaRPr lang="en-GB" dirty="0"/>
          </a:p>
          <a:p>
            <a:pPr>
              <a:defRPr/>
            </a:pPr>
            <a:r>
              <a:rPr lang="en-GB" b="1" dirty="0"/>
              <a:t>Insufficient research:</a:t>
            </a:r>
            <a:r>
              <a:rPr lang="en-GB" dirty="0"/>
              <a:t> Marketing research should inform your choices about how to shift positioning in order to improve market perceptions of your product, service, or brand. You should also conduct research to help you understand how your target segment will react to the repositioning, so you’re not caught off guard by adverse reactions.</a:t>
            </a:r>
          </a:p>
          <a:p>
            <a:pPr>
              <a:defRPr/>
            </a:pPr>
            <a:endParaRPr lang="en-GB" dirty="0"/>
          </a:p>
          <a:p>
            <a:pPr>
              <a:defRPr/>
            </a:pPr>
            <a:r>
              <a:rPr lang="en-GB" b="1" dirty="0"/>
              <a:t>A bridge too far:</a:t>
            </a:r>
            <a:r>
              <a:rPr lang="en-GB" dirty="0"/>
              <a:t> It can be tempting to get wild and crazy with repositioning, especially if you’re trying to freshen things up. While this strategy can work, sometimes marketers go so far in the new direction that customers no longer believe the claims. Their perceptions of the offering can’t accommodate the new message or image, and the offering loses credibility.</a:t>
            </a:r>
          </a:p>
          <a:p>
            <a:pPr>
              <a:defRPr/>
            </a:pPr>
            <a:endParaRPr lang="en-GB" dirty="0"/>
          </a:p>
          <a:p>
            <a:pPr>
              <a:defRPr/>
            </a:pPr>
            <a:r>
              <a:rPr lang="en-GB" b="1" dirty="0"/>
              <a:t>Underestimating “back to basics”:</a:t>
            </a:r>
            <a:r>
              <a:rPr lang="en-GB" dirty="0"/>
              <a:t> Sometimes repositioning is undertaken because the target segment isn’t sure what a product, service, or brand stands for. Instead of trying to infuse more new ideas and new meaning, marketers are sometimes better served by stripping positioning down to its bare essentials of competitive advantage, benefit, and message. Reinforcing the simple “basics” can be very powerful: this is what customers usually care about most.</a:t>
            </a:r>
          </a:p>
          <a:p>
            <a:pPr>
              <a:defRPr/>
            </a:pPr>
            <a:endParaRPr lang="en-GB" dirty="0"/>
          </a:p>
          <a:p>
            <a:pPr>
              <a:defRPr/>
            </a:pPr>
            <a:r>
              <a:rPr lang="en-GB" b="1" dirty="0"/>
              <a:t>Overpromising:</a:t>
            </a:r>
            <a:r>
              <a:rPr lang="en-GB" dirty="0"/>
              <a:t> When faced with strong competitive threats, it can be easy for repositioning to overpromise benefits that a product, service, or brand is really ready to deliver. This can be disastrous because it creates customer expectations that the organization cannot live up to. Rarely does this end well.</a:t>
            </a:r>
          </a:p>
          <a:p>
            <a:pPr>
              <a:defRPr/>
            </a:pPr>
            <a:endParaRPr lang="en-GB" dirty="0"/>
          </a:p>
          <a:p>
            <a:pPr>
              <a:defRPr/>
            </a:pPr>
            <a:r>
              <a:rPr lang="en-GB" b="1" dirty="0"/>
              <a:t>Confusing positioning:</a:t>
            </a:r>
            <a:r>
              <a:rPr lang="en-GB" dirty="0"/>
              <a:t> Repositioning can introduce confusion between the old positioning and the new, especially if they seem to contradict each other. Repositioning needs to offer a clear message for customers; otherwise they are not sure what to believe.</a:t>
            </a:r>
          </a:p>
          <a:p>
            <a:pPr>
              <a:defRPr/>
            </a:pPr>
            <a:endParaRPr lang="en-GB" dirty="0"/>
          </a:p>
        </p:txBody>
      </p:sp>
      <p:sp>
        <p:nvSpPr>
          <p:cNvPr id="81924" name="Slide Number Placeholder 3">
            <a:extLst>
              <a:ext uri="{FF2B5EF4-FFF2-40B4-BE49-F238E27FC236}">
                <a16:creationId xmlns:a16="http://schemas.microsoft.com/office/drawing/2014/main" id="{491C6C56-837D-101C-8252-3F205E55EC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6F602D-5D3F-4BEA-BA92-7EB72F6CF649}" type="slidenum">
              <a:rPr lang="en-GB" altLang="en-US" smtClean="0"/>
              <a:pPr/>
              <a:t>35</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Benefits of Segmentation Targeting and Positioning</a:t>
            </a:r>
          </a:p>
          <a:p>
            <a:r>
              <a:rPr lang="en-US" dirty="0"/>
              <a:t>The benefits of segmentation, targeting, and positioning (STP) in marketing include:</a:t>
            </a:r>
            <a:endParaRPr lang="en-GB" dirty="0"/>
          </a:p>
          <a:p>
            <a:endParaRPr lang="en-US" dirty="0"/>
          </a:p>
          <a:p>
            <a:r>
              <a:rPr lang="en-US"/>
              <a:t>Enhanced Customer Focus: Tailoring marketing messages to specific segments leads to more relevant and effective communication. </a:t>
            </a:r>
            <a:endParaRPr lang="en-GB"/>
          </a:p>
          <a:p>
            <a:endParaRPr lang="en-US" dirty="0">
              <a:ea typeface="Calibri"/>
              <a:cs typeface="Calibri"/>
            </a:endParaRPr>
          </a:p>
          <a:p>
            <a:r>
              <a:rPr lang="en-US"/>
              <a:t>Optimized Resource Allocation: By focusing on the most promising segments, businesses can avoid spreading resources too thin and ensure better ROI. </a:t>
            </a:r>
            <a:endParaRPr lang="en-GB"/>
          </a:p>
          <a:p>
            <a:endParaRPr lang="en-US" dirty="0">
              <a:ea typeface="Calibri"/>
              <a:cs typeface="Calibri"/>
            </a:endParaRPr>
          </a:p>
          <a:p>
            <a:r>
              <a:rPr lang="en-US"/>
              <a:t>Stronger Branding: Positioning helps build a unique brand identity that resonates with the target audience, creating a coherent and recognizable brand image. </a:t>
            </a:r>
            <a:endParaRPr lang="en-GB"/>
          </a:p>
          <a:p>
            <a:endParaRPr lang="en-US" dirty="0">
              <a:ea typeface="Calibri"/>
              <a:cs typeface="Calibri"/>
            </a:endParaRPr>
          </a:p>
          <a:p>
            <a:r>
              <a:rPr lang="en-US" dirty="0"/>
              <a:t>Improved Marketing Campaign Efficiency: STP allows for more targeted and efficient marketing campaigns, leading to better conversion rates and customer loyalty. </a:t>
            </a:r>
            <a:endParaRPr lang="en-GB" dirty="0"/>
          </a:p>
          <a:p>
            <a:br>
              <a:rPr lang="en-US" dirty="0"/>
            </a:br>
            <a:r>
              <a:rPr lang="en-US"/>
              <a:t>By mastering the STP process, brands can carve out a distinct competitive advantage and drive tangible business results.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B8B7B6-E3BA-4A0D-9A2A-6CFC733A398F}" type="slidenum">
              <a:rPr lang="en-GB" smtClean="0"/>
              <a:t>36</a:t>
            </a:fld>
            <a:endParaRPr lang="en-GB"/>
          </a:p>
        </p:txBody>
      </p:sp>
    </p:spTree>
    <p:extLst>
      <p:ext uri="{BB962C8B-B14F-4D97-AF65-F5344CB8AC3E}">
        <p14:creationId xmlns:p14="http://schemas.microsoft.com/office/powerpoint/2010/main" val="39978358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Segmentation: Dividing a market of potential customers into groups, or segments, based on different characteristics.</a:t>
            </a:r>
            <a:endParaRPr lang="en-US" dirty="0"/>
          </a:p>
          <a:p>
            <a:endParaRPr lang="en-US" dirty="0"/>
          </a:p>
          <a:p>
            <a:r>
              <a:rPr lang="en-US"/>
              <a:t>Targeting: Identifying the segments to enter</a:t>
            </a:r>
            <a:endParaRPr lang="en-US" dirty="0"/>
          </a:p>
          <a:p>
            <a:endParaRPr lang="en-US" dirty="0"/>
          </a:p>
          <a:p>
            <a:r>
              <a:rPr lang="en-US"/>
              <a:t>Differentiation: Distinguishing a product or service from others, to make it more attractive to a particular target market</a:t>
            </a:r>
            <a:endParaRPr lang="en-US" dirty="0"/>
          </a:p>
          <a:p>
            <a:endParaRPr lang="en-US" dirty="0"/>
          </a:p>
          <a:p>
            <a:r>
              <a:rPr lang="en-US"/>
              <a:t>Positioning: The consumer's perception of a brand or product in relation to competing brands or products.</a:t>
            </a:r>
            <a:endParaRPr lang="en-GB"/>
          </a:p>
        </p:txBody>
      </p:sp>
      <p:sp>
        <p:nvSpPr>
          <p:cNvPr id="4" name="Slide Number Placeholder 3"/>
          <p:cNvSpPr>
            <a:spLocks noGrp="1"/>
          </p:cNvSpPr>
          <p:nvPr>
            <p:ph type="sldNum" sz="quarter" idx="5"/>
          </p:nvPr>
        </p:nvSpPr>
        <p:spPr/>
        <p:txBody>
          <a:bodyPr/>
          <a:lstStyle/>
          <a:p>
            <a:fld id="{F6B8B7B6-E3BA-4A0D-9A2A-6CFC733A398F}" type="slidenum">
              <a:rPr lang="en-GB" smtClean="0"/>
              <a:t>37</a:t>
            </a:fld>
            <a:endParaRPr lang="en-GB"/>
          </a:p>
        </p:txBody>
      </p:sp>
    </p:spTree>
    <p:extLst>
      <p:ext uri="{BB962C8B-B14F-4D97-AF65-F5344CB8AC3E}">
        <p14:creationId xmlns:p14="http://schemas.microsoft.com/office/powerpoint/2010/main" val="3978768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11/4/2025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11/4/2025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11/4/2025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11/4/2025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11/4/2025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11/4/2025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11/4/2025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youtu.be/ZUOCx1iO8gI"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1" y="1524001"/>
            <a:ext cx="3518770" cy="3478384"/>
          </a:xfrm>
        </p:spPr>
        <p:txBody>
          <a:bodyPr>
            <a:normAutofit/>
          </a:bodyPr>
          <a:lstStyle/>
          <a:p>
            <a:r>
              <a:rPr lang="en-US" dirty="0">
                <a:solidFill>
                  <a:srgbClr val="FFFFFF"/>
                </a:solidFill>
              </a:rPr>
              <a:t>Marketing Fundamentals</a:t>
            </a:r>
            <a:br>
              <a:rPr lang="en-US" dirty="0"/>
            </a:br>
            <a:r>
              <a:rPr lang="en-GB" dirty="0">
                <a:solidFill>
                  <a:srgbClr val="FFFFFF"/>
                </a:solidFill>
                <a:latin typeface="Arial"/>
                <a:cs typeface="Arial"/>
              </a:rPr>
              <a:t>BMBM4005D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Zoe </a:t>
            </a:r>
            <a:r>
              <a:rPr lang="en-US" dirty="0" err="1">
                <a:solidFill>
                  <a:srgbClr val="FFFFFF">
                    <a:alpha val="75000"/>
                  </a:srgbClr>
                </a:solidFill>
              </a:rPr>
              <a:t>williams</a:t>
            </a:r>
          </a:p>
          <a:p>
            <a:r>
              <a:rPr lang="en-US" dirty="0">
                <a:solidFill>
                  <a:srgbClr val="FFFFFF">
                    <a:alpha val="75000"/>
                  </a:srgbClr>
                </a:solidFill>
              </a:rPr>
              <a:t>NOVEMBER 2025</a:t>
            </a:r>
          </a:p>
        </p:txBody>
      </p:sp>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257652" cy="1323439"/>
          </a:xfrm>
          <a:prstGeom prst="rect">
            <a:avLst/>
          </a:prstGeom>
          <a:noFill/>
        </p:spPr>
        <p:txBody>
          <a:bodyPr wrap="square" rtlCol="0">
            <a:spAutoFit/>
          </a:bodyPr>
          <a:lstStyle/>
          <a:p>
            <a:pPr algn="ctr"/>
            <a:r>
              <a:rPr lang="en-GB" sz="4000" b="1" dirty="0"/>
              <a:t>Segmentation, Targeting and Positioning</a:t>
            </a:r>
          </a:p>
        </p:txBody>
      </p:sp>
      <p:pic>
        <p:nvPicPr>
          <p:cNvPr id="2050" name="Picture 2" descr="Segmentation – Targeting – Positioning | EurekaFacts">
            <a:extLst>
              <a:ext uri="{FF2B5EF4-FFF2-40B4-BE49-F238E27FC236}">
                <a16:creationId xmlns:a16="http://schemas.microsoft.com/office/drawing/2014/main" id="{EE2A05CA-0FD5-82E6-9C61-5FBFFF0249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066800"/>
            <a:ext cx="3549754"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9672-CBE5-1FBE-4E5D-AD035041EDB3}"/>
              </a:ext>
            </a:extLst>
          </p:cNvPr>
          <p:cNvSpPr>
            <a:spLocks noGrp="1"/>
          </p:cNvSpPr>
          <p:nvPr>
            <p:ph type="title"/>
          </p:nvPr>
        </p:nvSpPr>
        <p:spPr>
          <a:xfrm>
            <a:off x="601255" y="702155"/>
            <a:ext cx="3409783" cy="1300365"/>
          </a:xfrm>
        </p:spPr>
        <p:txBody>
          <a:bodyPr>
            <a:normAutofit/>
          </a:bodyPr>
          <a:lstStyle/>
          <a:p>
            <a:r>
              <a:rPr lang="en-GB">
                <a:solidFill>
                  <a:schemeClr val="tx1"/>
                </a:solidFill>
              </a:rPr>
              <a:t>STP Strategy</a:t>
            </a:r>
            <a:endParaRPr lang="en-GB" dirty="0">
              <a:solidFill>
                <a:schemeClr val="tx1"/>
              </a:solidFill>
            </a:endParaRPr>
          </a:p>
        </p:txBody>
      </p:sp>
      <p:sp>
        <p:nvSpPr>
          <p:cNvPr id="2054" name="Content Placeholder 2053">
            <a:extLst>
              <a:ext uri="{FF2B5EF4-FFF2-40B4-BE49-F238E27FC236}">
                <a16:creationId xmlns:a16="http://schemas.microsoft.com/office/drawing/2014/main" id="{AEF5E751-80A1-B1BD-B045-749C7C55365C}"/>
              </a:ext>
            </a:extLst>
          </p:cNvPr>
          <p:cNvSpPr>
            <a:spLocks noGrp="1"/>
          </p:cNvSpPr>
          <p:nvPr>
            <p:ph idx="1"/>
          </p:nvPr>
        </p:nvSpPr>
        <p:spPr>
          <a:xfrm>
            <a:off x="601255" y="2177142"/>
            <a:ext cx="3409782" cy="3823607"/>
          </a:xfrm>
        </p:spPr>
        <p:txBody>
          <a:bodyPr>
            <a:normAutofit/>
          </a:bodyPr>
          <a:lstStyle/>
          <a:p>
            <a:r>
              <a:rPr lang="en-US" sz="2400">
                <a:solidFill>
                  <a:schemeClr val="tx1"/>
                </a:solidFill>
              </a:rPr>
              <a:t>Segmentation is the first stage of a segmentation, targeting and positioning strategy. </a:t>
            </a:r>
            <a:endParaRPr lang="en-US" sz="2400" dirty="0">
              <a:solidFill>
                <a:schemeClr val="tx1"/>
              </a:solidFill>
            </a:endParaRPr>
          </a:p>
        </p:txBody>
      </p:sp>
      <p:pic>
        <p:nvPicPr>
          <p:cNvPr id="2050" name="Picture 2" descr="STP marketing funnel">
            <a:extLst>
              <a:ext uri="{FF2B5EF4-FFF2-40B4-BE49-F238E27FC236}">
                <a16:creationId xmlns:a16="http://schemas.microsoft.com/office/drawing/2014/main" id="{516C6574-5095-F063-26C0-8FF87D348D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08732" y="601199"/>
            <a:ext cx="7436735" cy="582367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4459849-7324-588D-93D7-23F1D9E5219A}"/>
              </a:ext>
            </a:extLst>
          </p:cNvPr>
          <p:cNvSpPr>
            <a:spLocks noGrp="1"/>
          </p:cNvSpPr>
          <p:nvPr>
            <p:ph type="ftr" sz="quarter" idx="11"/>
          </p:nvPr>
        </p:nvSpPr>
        <p:spPr>
          <a:xfrm>
            <a:off x="581192" y="6400800"/>
            <a:ext cx="6917210" cy="365125"/>
          </a:xfrm>
        </p:spPr>
        <p:txBody>
          <a:bodyPr>
            <a:normAutofit/>
          </a:bodyPr>
          <a:lstStyle/>
          <a:p>
            <a:endParaRPr lang="en-US">
              <a:solidFill>
                <a:srgbClr val="69DC3F"/>
              </a:solidFill>
            </a:endParaRPr>
          </a:p>
        </p:txBody>
      </p:sp>
      <p:sp>
        <p:nvSpPr>
          <p:cNvPr id="5" name="Slide Number Placeholder 4">
            <a:extLst>
              <a:ext uri="{FF2B5EF4-FFF2-40B4-BE49-F238E27FC236}">
                <a16:creationId xmlns:a16="http://schemas.microsoft.com/office/drawing/2014/main" id="{351135CA-C1A7-189C-F6E3-9A530C5C61A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69DC3F"/>
                </a:solidFill>
              </a:rPr>
              <a:pPr>
                <a:spcAft>
                  <a:spcPts val="600"/>
                </a:spcAft>
              </a:pPr>
              <a:t>2</a:t>
            </a:fld>
            <a:endParaRPr lang="en-US">
              <a:solidFill>
                <a:srgbClr val="69DC3F"/>
              </a:solidFill>
            </a:endParaRPr>
          </a:p>
        </p:txBody>
      </p:sp>
    </p:spTree>
    <p:extLst>
      <p:ext uri="{BB962C8B-B14F-4D97-AF65-F5344CB8AC3E}">
        <p14:creationId xmlns:p14="http://schemas.microsoft.com/office/powerpoint/2010/main" val="94874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D0D4EA-1DDA-DC11-9884-55B7749715A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7">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EC8629-0BB1-7D5F-5C26-4D645DC6F474}"/>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Stages of stp process</a:t>
            </a:r>
          </a:p>
        </p:txBody>
      </p:sp>
      <p:sp>
        <p:nvSpPr>
          <p:cNvPr id="5" name="Slide Number Placeholder 4">
            <a:extLst>
              <a:ext uri="{FF2B5EF4-FFF2-40B4-BE49-F238E27FC236}">
                <a16:creationId xmlns:a16="http://schemas.microsoft.com/office/drawing/2014/main" id="{5E39CC85-C41B-F015-00FF-CA1EBB695E42}"/>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a:t>
            </a:fld>
            <a:endParaRPr lang="en-US">
              <a:solidFill>
                <a:srgbClr val="FFFFFF"/>
              </a:solidFill>
            </a:endParaRPr>
          </a:p>
        </p:txBody>
      </p:sp>
      <p:sp>
        <p:nvSpPr>
          <p:cNvPr id="4" name="Footer Placeholder 3">
            <a:extLst>
              <a:ext uri="{FF2B5EF4-FFF2-40B4-BE49-F238E27FC236}">
                <a16:creationId xmlns:a16="http://schemas.microsoft.com/office/drawing/2014/main" id="{535E7A18-4FC9-961B-4061-8F5901501025}"/>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 name="Picture 5">
            <a:extLst>
              <a:ext uri="{FF2B5EF4-FFF2-40B4-BE49-F238E27FC236}">
                <a16:creationId xmlns:a16="http://schemas.microsoft.com/office/drawing/2014/main" id="{A5B92965-72A6-ADA0-6743-D2ECF2DFFC02}"/>
              </a:ext>
            </a:extLst>
          </p:cNvPr>
          <p:cNvPicPr>
            <a:picLocks noChangeAspect="1"/>
          </p:cNvPicPr>
          <p:nvPr/>
        </p:nvPicPr>
        <p:blipFill>
          <a:blip r:embed="rId3"/>
          <a:stretch>
            <a:fillRect/>
          </a:stretch>
        </p:blipFill>
        <p:spPr>
          <a:xfrm>
            <a:off x="4765053" y="253554"/>
            <a:ext cx="6764864" cy="5840606"/>
          </a:xfrm>
          <a:prstGeom prst="rect">
            <a:avLst/>
          </a:prstGeom>
        </p:spPr>
      </p:pic>
    </p:spTree>
    <p:extLst>
      <p:ext uri="{BB962C8B-B14F-4D97-AF65-F5344CB8AC3E}">
        <p14:creationId xmlns:p14="http://schemas.microsoft.com/office/powerpoint/2010/main" val="544087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33BDCA-4201-81D9-4C1C-0C700ABFA5F7}"/>
              </a:ext>
            </a:extLst>
          </p:cNvPr>
          <p:cNvSpPr>
            <a:spLocks noGrp="1"/>
          </p:cNvSpPr>
          <p:nvPr>
            <p:ph type="title"/>
          </p:nvPr>
        </p:nvSpPr>
        <p:spPr>
          <a:xfrm>
            <a:off x="8013433" y="702156"/>
            <a:ext cx="3568661" cy="1188720"/>
          </a:xfrm>
        </p:spPr>
        <p:txBody>
          <a:bodyPr>
            <a:normAutofit/>
          </a:bodyPr>
          <a:lstStyle/>
          <a:p>
            <a:pPr>
              <a:defRPr/>
            </a:pPr>
            <a:r>
              <a:rPr lang="en-GB" b="1"/>
              <a:t>Definitions </a:t>
            </a:r>
          </a:p>
        </p:txBody>
      </p:sp>
      <p:pic>
        <p:nvPicPr>
          <p:cNvPr id="6" name="Picture 5" descr="Colourful carved figures of humans">
            <a:extLst>
              <a:ext uri="{FF2B5EF4-FFF2-40B4-BE49-F238E27FC236}">
                <a16:creationId xmlns:a16="http://schemas.microsoft.com/office/drawing/2014/main" id="{A6D343AA-6F8E-2B9A-BDB9-656570A6632D}"/>
              </a:ext>
            </a:extLst>
          </p:cNvPr>
          <p:cNvPicPr>
            <a:picLocks noChangeAspect="1"/>
          </p:cNvPicPr>
          <p:nvPr/>
        </p:nvPicPr>
        <p:blipFill rotWithShape="1">
          <a:blip r:embed="rId3"/>
          <a:srcRect l="10960" r="10728" b="-1"/>
          <a:stretch/>
        </p:blipFill>
        <p:spPr>
          <a:xfrm>
            <a:off x="20" y="10"/>
            <a:ext cx="7537685" cy="6857990"/>
          </a:xfrm>
          <a:prstGeom prst="rect">
            <a:avLst/>
          </a:prstGeom>
        </p:spPr>
      </p:pic>
      <p:sp>
        <p:nvSpPr>
          <p:cNvPr id="12" name="Rectangle 1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2">
            <a:extLst>
              <a:ext uri="{FF2B5EF4-FFF2-40B4-BE49-F238E27FC236}">
                <a16:creationId xmlns:a16="http://schemas.microsoft.com/office/drawing/2014/main" id="{B6DF5607-DB37-86B4-8EE9-25836546F279}"/>
              </a:ext>
            </a:extLst>
          </p:cNvPr>
          <p:cNvSpPr>
            <a:spLocks noGrp="1"/>
          </p:cNvSpPr>
          <p:nvPr>
            <p:ph idx="1"/>
          </p:nvPr>
        </p:nvSpPr>
        <p:spPr>
          <a:xfrm>
            <a:off x="8013433" y="2340864"/>
            <a:ext cx="3568661" cy="3634486"/>
          </a:xfrm>
        </p:spPr>
        <p:txBody>
          <a:bodyPr>
            <a:normAutofit/>
          </a:bodyPr>
          <a:lstStyle/>
          <a:p>
            <a:pPr marL="0" indent="0">
              <a:buNone/>
            </a:pPr>
            <a:r>
              <a:rPr lang="en-GB" altLang="en-US" sz="2800" b="1" dirty="0"/>
              <a:t>Segmentation: </a:t>
            </a:r>
          </a:p>
          <a:p>
            <a:pPr marL="342900" lvl="1" indent="0">
              <a:buNone/>
            </a:pPr>
            <a:r>
              <a:rPr lang="en-GB" altLang="en-US" sz="2800" dirty="0"/>
              <a:t>Dividing a market of potential customers into groups, or segments, based on different characteristics.</a:t>
            </a:r>
          </a:p>
          <a:p>
            <a:pPr marL="0" indent="0">
              <a:buNone/>
            </a:pPr>
            <a:endParaRPr lang="en-GB" altLang="en-US" dirty="0"/>
          </a:p>
          <a:p>
            <a:pPr marL="0" indent="0">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E690-4F58-AD77-7F1A-B3BFEE85C875}"/>
              </a:ext>
            </a:extLst>
          </p:cNvPr>
          <p:cNvSpPr>
            <a:spLocks noGrp="1"/>
          </p:cNvSpPr>
          <p:nvPr>
            <p:ph type="title"/>
          </p:nvPr>
        </p:nvSpPr>
        <p:spPr>
          <a:xfrm>
            <a:off x="581192" y="702156"/>
            <a:ext cx="11029616" cy="791364"/>
          </a:xfrm>
        </p:spPr>
        <p:txBody>
          <a:bodyPr>
            <a:normAutofit fontScale="90000"/>
          </a:bodyPr>
          <a:lstStyle/>
          <a:p>
            <a:r>
              <a:rPr lang="en-GB" dirty="0"/>
              <a:t>Task - Why do you think marketers would segment customers?</a:t>
            </a:r>
          </a:p>
        </p:txBody>
      </p:sp>
      <p:sp>
        <p:nvSpPr>
          <p:cNvPr id="3" name="Content Placeholder 2">
            <a:extLst>
              <a:ext uri="{FF2B5EF4-FFF2-40B4-BE49-F238E27FC236}">
                <a16:creationId xmlns:a16="http://schemas.microsoft.com/office/drawing/2014/main" id="{766E565B-187B-EBEE-F25E-A2CC1E29685C}"/>
              </a:ext>
            </a:extLst>
          </p:cNvPr>
          <p:cNvSpPr>
            <a:spLocks noGrp="1"/>
          </p:cNvSpPr>
          <p:nvPr>
            <p:ph idx="1"/>
          </p:nvPr>
        </p:nvSpPr>
        <p:spPr>
          <a:xfrm>
            <a:off x="581192" y="1920240"/>
            <a:ext cx="11029615" cy="4055110"/>
          </a:xfrm>
        </p:spPr>
        <p:txBody>
          <a:bodyPr/>
          <a:lstStyle/>
          <a:p>
            <a:r>
              <a:rPr lang="en-GB" dirty="0"/>
              <a:t>Are all customers the same?</a:t>
            </a:r>
          </a:p>
          <a:p>
            <a:endParaRPr lang="en-GB" dirty="0"/>
          </a:p>
        </p:txBody>
      </p:sp>
      <p:sp>
        <p:nvSpPr>
          <p:cNvPr id="4" name="Footer Placeholder 3">
            <a:extLst>
              <a:ext uri="{FF2B5EF4-FFF2-40B4-BE49-F238E27FC236}">
                <a16:creationId xmlns:a16="http://schemas.microsoft.com/office/drawing/2014/main" id="{F669D5EE-940C-A0A1-8A71-0908E79542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CBF7C6-E96E-F277-1084-28AB8E5B19D8}"/>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6" name="Picture 2" descr="Mastering Market Segmentation: Tips and Examples | Nutshell">
            <a:extLst>
              <a:ext uri="{FF2B5EF4-FFF2-40B4-BE49-F238E27FC236}">
                <a16:creationId xmlns:a16="http://schemas.microsoft.com/office/drawing/2014/main" id="{F62324D4-2F14-1230-031E-3B729682E1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78" r="4392"/>
          <a:stretch/>
        </p:blipFill>
        <p:spPr bwMode="auto">
          <a:xfrm>
            <a:off x="720636" y="1526153"/>
            <a:ext cx="8118564" cy="4760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882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73" name="Rectangle 1072">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 name="Rectangle 1074">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Mastering Market Segmentation: Tips and Examples | Nutshell">
            <a:extLst>
              <a:ext uri="{FF2B5EF4-FFF2-40B4-BE49-F238E27FC236}">
                <a16:creationId xmlns:a16="http://schemas.microsoft.com/office/drawing/2014/main" id="{BE530970-D5B0-3D0D-1B72-8756E8E8E9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78" r="4392"/>
          <a:stretch/>
        </p:blipFill>
        <p:spPr bwMode="auto">
          <a:xfrm>
            <a:off x="720636" y="1526153"/>
            <a:ext cx="5476375" cy="4006159"/>
          </a:xfrm>
          <a:prstGeom prst="rect">
            <a:avLst/>
          </a:prstGeom>
          <a:noFill/>
          <a:extLst>
            <a:ext uri="{909E8E84-426E-40DD-AFC4-6F175D3DCCD1}">
              <a14:hiddenFill xmlns:a14="http://schemas.microsoft.com/office/drawing/2010/main">
                <a:solidFill>
                  <a:srgbClr val="FFFFFF"/>
                </a:solidFill>
              </a14:hiddenFill>
            </a:ext>
          </a:extLst>
        </p:spPr>
      </p:pic>
      <p:sp>
        <p:nvSpPr>
          <p:cNvPr id="1077" name="Rectangle 1076">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873606" y="938022"/>
            <a:ext cx="4597758" cy="502220"/>
          </a:xfrm>
        </p:spPr>
        <p:txBody>
          <a:bodyPr>
            <a:normAutofit fontScale="90000"/>
          </a:bodyPr>
          <a:lstStyle/>
          <a:p>
            <a:r>
              <a:rPr lang="en-GB" dirty="0">
                <a:solidFill>
                  <a:srgbClr val="FFFFFF"/>
                </a:solidFill>
              </a:rPr>
              <a:t>Segmentation</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873606" y="1526154"/>
            <a:ext cx="4597758" cy="4607948"/>
          </a:xfrm>
        </p:spPr>
        <p:txBody>
          <a:bodyPr>
            <a:normAutofit lnSpcReduction="10000"/>
          </a:bodyPr>
          <a:lstStyle/>
          <a:p>
            <a:pPr>
              <a:lnSpc>
                <a:spcPct val="100000"/>
              </a:lnSpc>
            </a:pPr>
            <a:r>
              <a:rPr lang="en-GB" sz="1800" dirty="0">
                <a:solidFill>
                  <a:srgbClr val="FFFFFF"/>
                </a:solidFill>
              </a:rPr>
              <a:t>The segmentation concept was first developed by Smith (1957) and is concerned with </a:t>
            </a:r>
            <a:r>
              <a:rPr lang="en-GB" sz="1800" b="1" i="1" dirty="0">
                <a:solidFill>
                  <a:srgbClr val="FFFFFF"/>
                </a:solidFill>
              </a:rPr>
              <a:t>grouping consumers in terms of their needs, habits</a:t>
            </a:r>
            <a:r>
              <a:rPr lang="en-GB" sz="1800" dirty="0">
                <a:solidFill>
                  <a:srgbClr val="FFFFFF"/>
                </a:solidFill>
              </a:rPr>
              <a:t>, that can be addressed through marketing activities. </a:t>
            </a:r>
          </a:p>
          <a:p>
            <a:pPr>
              <a:lnSpc>
                <a:spcPct val="100000"/>
              </a:lnSpc>
            </a:pPr>
            <a:endParaRPr lang="en-GB" sz="1800" dirty="0">
              <a:solidFill>
                <a:srgbClr val="FFFFFF"/>
              </a:solidFill>
            </a:endParaRPr>
          </a:p>
          <a:p>
            <a:pPr>
              <a:lnSpc>
                <a:spcPct val="100000"/>
              </a:lnSpc>
            </a:pPr>
            <a:r>
              <a:rPr lang="en-GB" sz="1800" dirty="0">
                <a:solidFill>
                  <a:srgbClr val="FFFFFF"/>
                </a:solidFill>
              </a:rPr>
              <a:t>Market segmentation involves dividing a market into </a:t>
            </a:r>
            <a:r>
              <a:rPr lang="en-GB" sz="1800" b="1" i="1" dirty="0">
                <a:solidFill>
                  <a:srgbClr val="FFFFFF"/>
                </a:solidFill>
              </a:rPr>
              <a:t>smaller segments of buyers with distinct needs, characteristics, or behaviours that might require separate marketing strategies </a:t>
            </a:r>
            <a:r>
              <a:rPr lang="en-GB" sz="1800" dirty="0">
                <a:solidFill>
                  <a:srgbClr val="FFFFFF"/>
                </a:solidFill>
              </a:rPr>
              <a:t>or mixes. </a:t>
            </a:r>
          </a:p>
          <a:p>
            <a:pPr>
              <a:lnSpc>
                <a:spcPct val="100000"/>
              </a:lnSpc>
            </a:pPr>
            <a:endParaRPr lang="en-GB" sz="1800" dirty="0">
              <a:solidFill>
                <a:srgbClr val="FFFFFF"/>
              </a:solidFill>
            </a:endParaRPr>
          </a:p>
          <a:p>
            <a:pPr>
              <a:lnSpc>
                <a:spcPct val="100000"/>
              </a:lnSpc>
            </a:pPr>
            <a:r>
              <a:rPr lang="en-GB" sz="1800" dirty="0">
                <a:solidFill>
                  <a:srgbClr val="FFFFFF"/>
                </a:solidFill>
              </a:rPr>
              <a:t>It allows an organisation to concentrate their marketing efforts most effectively and economically</a:t>
            </a:r>
            <a:r>
              <a:rPr lang="en-GB" sz="1400" dirty="0">
                <a:solidFill>
                  <a:srgbClr val="FFFFFF"/>
                </a:solidFill>
              </a:rPr>
              <a:t>.</a:t>
            </a:r>
          </a:p>
        </p:txBody>
      </p:sp>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6</a:t>
            </a:fld>
            <a:endParaRPr lang="en-US">
              <a:solidFill>
                <a:schemeClr val="bg1">
                  <a:lumMod val="85000"/>
                  <a:lumOff val="1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a:extLst>
              <a:ext uri="{FF2B5EF4-FFF2-40B4-BE49-F238E27FC236}">
                <a16:creationId xmlns:a16="http://schemas.microsoft.com/office/drawing/2014/main" id="{71CAA4A7-D349-6C32-22E8-CB04FDF933A9}"/>
              </a:ext>
            </a:extLst>
          </p:cNvPr>
          <p:cNvSpPr>
            <a:spLocks noGrp="1" noChangeArrowheads="1"/>
          </p:cNvSpPr>
          <p:nvPr>
            <p:ph type="sldNum" sz="quarter" idx="12"/>
          </p:nvPr>
        </p:nvSpPr>
        <p:spPr bwMode="auto">
          <a:xfrm>
            <a:off x="8839201" y="5713414"/>
            <a:ext cx="569913" cy="185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fld id="{2DB27075-70DB-4254-97FC-BA642B426B3F}" type="slidenum">
              <a:rPr lang="en-GB" altLang="en-US" sz="900">
                <a:solidFill>
                  <a:srgbClr val="898989"/>
                </a:solidFill>
                <a:latin typeface="Calibri" panose="020F0502020204030204" pitchFamily="34" charset="0"/>
                <a:ea typeface="MS PGothic" panose="020B0600070205080204" pitchFamily="34" charset="-128"/>
              </a:rPr>
              <a:pPr algn="ctr">
                <a:spcBef>
                  <a:spcPct val="0"/>
                </a:spcBef>
                <a:buFontTx/>
                <a:buNone/>
              </a:pPr>
              <a:t>7</a:t>
            </a:fld>
            <a:endParaRPr lang="en-GB" altLang="en-US" sz="900">
              <a:solidFill>
                <a:srgbClr val="898989"/>
              </a:solidFill>
              <a:latin typeface="Calibri" panose="020F0502020204030204" pitchFamily="34" charset="0"/>
              <a:ea typeface="MS PGothic" panose="020B0600070205080204" pitchFamily="34" charset="-128"/>
            </a:endParaRPr>
          </a:p>
        </p:txBody>
      </p:sp>
      <p:sp>
        <p:nvSpPr>
          <p:cNvPr id="9219" name="Rectangle 2">
            <a:extLst>
              <a:ext uri="{FF2B5EF4-FFF2-40B4-BE49-F238E27FC236}">
                <a16:creationId xmlns:a16="http://schemas.microsoft.com/office/drawing/2014/main" id="{FD275B94-9523-8072-76B0-3A8621D518AF}"/>
              </a:ext>
            </a:extLst>
          </p:cNvPr>
          <p:cNvSpPr>
            <a:spLocks noGrp="1" noChangeArrowheads="1"/>
          </p:cNvSpPr>
          <p:nvPr>
            <p:ph type="title"/>
          </p:nvPr>
        </p:nvSpPr>
        <p:spPr>
          <a:xfrm>
            <a:off x="802640" y="338138"/>
            <a:ext cx="7587299" cy="874712"/>
          </a:xfrm>
        </p:spPr>
        <p:txBody>
          <a:bodyPr>
            <a:normAutofit/>
          </a:bodyPr>
          <a:lstStyle/>
          <a:p>
            <a:pPr>
              <a:defRPr/>
            </a:pPr>
            <a:r>
              <a:rPr lang="en-GB" altLang="en-US" sz="3600" b="1" dirty="0">
                <a:solidFill>
                  <a:srgbClr val="000000"/>
                </a:solidFill>
              </a:rPr>
              <a:t>Market Segmentation</a:t>
            </a:r>
          </a:p>
        </p:txBody>
      </p:sp>
      <p:sp>
        <p:nvSpPr>
          <p:cNvPr id="9220" name="Rectangle 3">
            <a:extLst>
              <a:ext uri="{FF2B5EF4-FFF2-40B4-BE49-F238E27FC236}">
                <a16:creationId xmlns:a16="http://schemas.microsoft.com/office/drawing/2014/main" id="{9818BE5D-0173-53C5-26F4-4AD16E1294D5}"/>
              </a:ext>
            </a:extLst>
          </p:cNvPr>
          <p:cNvSpPr>
            <a:spLocks noGrp="1"/>
          </p:cNvSpPr>
          <p:nvPr>
            <p:ph type="body" idx="1"/>
          </p:nvPr>
        </p:nvSpPr>
        <p:spPr>
          <a:xfrm>
            <a:off x="589280" y="1501776"/>
            <a:ext cx="10525760" cy="4492624"/>
          </a:xfrm>
        </p:spPr>
        <p:txBody>
          <a:bodyPr>
            <a:normAutofit/>
          </a:bodyPr>
          <a:lstStyle/>
          <a:p>
            <a:pPr algn="just"/>
            <a:r>
              <a:rPr lang="en-GB" altLang="en-US" sz="3000" dirty="0"/>
              <a:t>Involves the division of a diverse market into a number of smaller submarkets that have common features.</a:t>
            </a:r>
          </a:p>
          <a:p>
            <a:pPr algn="just"/>
            <a:r>
              <a:rPr lang="en-GB" altLang="en-US" sz="3000" dirty="0"/>
              <a:t>The objective is to identify groups of potential customers with similar requirements.</a:t>
            </a:r>
          </a:p>
          <a:p>
            <a:pPr algn="just"/>
            <a:r>
              <a:rPr lang="en-GB" altLang="en-US" sz="3000" dirty="0"/>
              <a:t>Market segmentation provides a commercially viable method of serving customer needs.</a:t>
            </a:r>
          </a:p>
          <a:p>
            <a:pPr algn="just"/>
            <a:r>
              <a:rPr lang="en-GB" altLang="en-US" sz="3000" dirty="0"/>
              <a:t>Segmentation is at the heart of strategic marketing.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104C-DCA2-527E-54D9-EDF39A2F3442}"/>
              </a:ext>
            </a:extLst>
          </p:cNvPr>
          <p:cNvSpPr>
            <a:spLocks noGrp="1"/>
          </p:cNvSpPr>
          <p:nvPr>
            <p:ph type="title"/>
          </p:nvPr>
        </p:nvSpPr>
        <p:spPr/>
        <p:txBody>
          <a:bodyPr/>
          <a:lstStyle/>
          <a:p>
            <a:r>
              <a:rPr lang="en-GB" dirty="0"/>
              <a:t>The underlying Assumptions for Segmentation </a:t>
            </a:r>
          </a:p>
        </p:txBody>
      </p:sp>
      <p:sp>
        <p:nvSpPr>
          <p:cNvPr id="4" name="Footer Placeholder 3">
            <a:extLst>
              <a:ext uri="{FF2B5EF4-FFF2-40B4-BE49-F238E27FC236}">
                <a16:creationId xmlns:a16="http://schemas.microsoft.com/office/drawing/2014/main" id="{4E1D3449-F545-3BD6-BD26-F1A9D51089D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F8C33B5-C7BE-7596-B256-5759607F0193}"/>
              </a:ext>
            </a:extLst>
          </p:cNvPr>
          <p:cNvSpPr>
            <a:spLocks noGrp="1"/>
          </p:cNvSpPr>
          <p:nvPr>
            <p:ph type="sldNum" sz="quarter" idx="12"/>
          </p:nvPr>
        </p:nvSpPr>
        <p:spPr/>
        <p:txBody>
          <a:bodyPr/>
          <a:lstStyle/>
          <a:p>
            <a:fld id="{3A98EE3D-8CD1-4C3F-BD1C-C98C9596463C}" type="slidenum">
              <a:rPr lang="en-US" smtClean="0"/>
              <a:t>8</a:t>
            </a:fld>
            <a:endParaRPr lang="en-US" dirty="0"/>
          </a:p>
        </p:txBody>
      </p:sp>
      <p:pic>
        <p:nvPicPr>
          <p:cNvPr id="14" name="Picture Placeholder 18" descr="People celebrating">
            <a:extLst>
              <a:ext uri="{FF2B5EF4-FFF2-40B4-BE49-F238E27FC236}">
                <a16:creationId xmlns:a16="http://schemas.microsoft.com/office/drawing/2014/main" id="{F2574F2A-56AC-36F6-5E62-CF0A35A6E62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954268" y="2572883"/>
            <a:ext cx="2118245" cy="2037217"/>
          </a:xfrm>
          <a:prstGeom prst="rect">
            <a:avLst/>
          </a:prstGeom>
        </p:spPr>
      </p:pic>
      <p:pic>
        <p:nvPicPr>
          <p:cNvPr id="15" name="Picture Placeholder 20" descr="Group of photographers">
            <a:extLst>
              <a:ext uri="{FF2B5EF4-FFF2-40B4-BE49-F238E27FC236}">
                <a16:creationId xmlns:a16="http://schemas.microsoft.com/office/drawing/2014/main" id="{4F777534-CEF7-BFF6-9092-63FBD165C8A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658280" y="2572883"/>
            <a:ext cx="2118245" cy="2037217"/>
          </a:xfrm>
          <a:prstGeom prst="rect">
            <a:avLst/>
          </a:prstGeom>
        </p:spPr>
      </p:pic>
      <p:sp>
        <p:nvSpPr>
          <p:cNvPr id="16" name="Text Placeholder 5">
            <a:extLst>
              <a:ext uri="{FF2B5EF4-FFF2-40B4-BE49-F238E27FC236}">
                <a16:creationId xmlns:a16="http://schemas.microsoft.com/office/drawing/2014/main" id="{ED5DC9F2-EDE6-BA3D-2DCF-4725C3AA780B}"/>
              </a:ext>
            </a:extLst>
          </p:cNvPr>
          <p:cNvSpPr txBox="1">
            <a:spLocks/>
          </p:cNvSpPr>
          <p:nvPr/>
        </p:nvSpPr>
        <p:spPr>
          <a:xfrm>
            <a:off x="952500" y="4986745"/>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Not all buyers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re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like</a:t>
            </a:r>
          </a:p>
        </p:txBody>
      </p:sp>
      <p:sp>
        <p:nvSpPr>
          <p:cNvPr id="17" name="Text Placeholder 7">
            <a:extLst>
              <a:ext uri="{FF2B5EF4-FFF2-40B4-BE49-F238E27FC236}">
                <a16:creationId xmlns:a16="http://schemas.microsoft.com/office/drawing/2014/main" id="{890DB2ED-E72A-DC22-74E8-2E40C6D274B8}"/>
              </a:ext>
            </a:extLst>
          </p:cNvPr>
          <p:cNvSpPr txBox="1">
            <a:spLocks/>
          </p:cNvSpPr>
          <p:nvPr/>
        </p:nvSpPr>
        <p:spPr>
          <a:xfrm>
            <a:off x="3663042" y="4986745"/>
            <a:ext cx="2128157"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of people with similar </a:t>
            </a:r>
            <a:r>
              <a:rPr lang="en-GB" dirty="0">
                <a:solidFill>
                  <a:srgbClr val="000000"/>
                </a:solidFill>
                <a:latin typeface="Franklin Gothic Demi"/>
              </a:rPr>
              <a:t>b</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ehaviour</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backgrounds, values and </a:t>
            </a:r>
            <a:r>
              <a:rPr lang="en-GB" dirty="0">
                <a:solidFill>
                  <a:srgbClr val="000000"/>
                </a:solidFill>
                <a:latin typeface="Franklin Gothic Demi"/>
              </a:rPr>
              <a:t>n</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eeds</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can be identified</a:t>
            </a:r>
          </a:p>
        </p:txBody>
      </p:sp>
      <p:sp>
        <p:nvSpPr>
          <p:cNvPr id="18" name="Text Placeholder 9">
            <a:extLst>
              <a:ext uri="{FF2B5EF4-FFF2-40B4-BE49-F238E27FC236}">
                <a16:creationId xmlns:a16="http://schemas.microsoft.com/office/drawing/2014/main" id="{304F9A23-A56D-667D-6A8C-7C8D0F40D949}"/>
              </a:ext>
            </a:extLst>
          </p:cNvPr>
          <p:cNvSpPr txBox="1">
            <a:spLocks/>
          </p:cNvSpPr>
          <p:nvPr/>
        </p:nvSpPr>
        <p:spPr>
          <a:xfrm>
            <a:off x="63670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The </a:t>
            </a: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will be smaller and more homogeneous than the market as a whole</a:t>
            </a:r>
          </a:p>
        </p:txBody>
      </p:sp>
      <p:sp>
        <p:nvSpPr>
          <p:cNvPr id="19" name="Text Placeholder 11">
            <a:extLst>
              <a:ext uri="{FF2B5EF4-FFF2-40B4-BE49-F238E27FC236}">
                <a16:creationId xmlns:a16="http://schemas.microsoft.com/office/drawing/2014/main" id="{47CF3D45-4300-B137-355A-292D41A3709B}"/>
              </a:ext>
            </a:extLst>
          </p:cNvPr>
          <p:cNvSpPr txBox="1">
            <a:spLocks/>
          </p:cNvSpPr>
          <p:nvPr/>
        </p:nvSpPr>
        <p:spPr>
          <a:xfrm>
            <a:off x="91102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0000"/>
                </a:solidFill>
                <a:effectLst/>
                <a:uLnTx/>
                <a:uFillTx/>
                <a:latin typeface="Franklin Gothic Demi"/>
                <a:ea typeface="+mn-ea"/>
                <a:cs typeface="+mn-cs"/>
              </a:rPr>
              <a:t>It is easier to satisfy a small group of similar customers than to try and to satisfy large groups of dissimilar customers</a:t>
            </a:r>
            <a:endParaRPr kumimoji="0" lang="en-GB" sz="1800" b="0" i="0" u="none" strike="noStrike" kern="1200" cap="none" spc="0" normalizeH="0" baseline="0" noProof="0" dirty="0">
              <a:ln>
                <a:noFill/>
              </a:ln>
              <a:solidFill>
                <a:srgbClr val="000000"/>
              </a:solidFill>
              <a:effectLst/>
              <a:uLnTx/>
              <a:uFillTx/>
              <a:latin typeface="Franklin Gothic Demi"/>
              <a:ea typeface="+mn-ea"/>
              <a:cs typeface="+mn-cs"/>
            </a:endParaRPr>
          </a:p>
        </p:txBody>
      </p:sp>
      <p:pic>
        <p:nvPicPr>
          <p:cNvPr id="20" name="Picture Placeholder 22" descr="Stick figure families holding hands">
            <a:extLst>
              <a:ext uri="{FF2B5EF4-FFF2-40B4-BE49-F238E27FC236}">
                <a16:creationId xmlns:a16="http://schemas.microsoft.com/office/drawing/2014/main" id="{4CB78868-C9A1-5517-A947-685E6C00C628}"/>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362292" y="2572883"/>
            <a:ext cx="2118245" cy="2037217"/>
          </a:xfrm>
          <a:prstGeom prst="rect">
            <a:avLst/>
          </a:prstGeom>
        </p:spPr>
      </p:pic>
      <p:pic>
        <p:nvPicPr>
          <p:cNvPr id="21" name="Picture Placeholder 24" descr="Group of people having fun at music concert">
            <a:extLst>
              <a:ext uri="{FF2B5EF4-FFF2-40B4-BE49-F238E27FC236}">
                <a16:creationId xmlns:a16="http://schemas.microsoft.com/office/drawing/2014/main" id="{F0E85F7D-B389-0D53-1BC7-33BE3EF641BF}"/>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112023" y="2572883"/>
            <a:ext cx="2118245" cy="2037217"/>
          </a:xfrm>
          <a:prstGeom prst="rect">
            <a:avLst/>
          </a:prstGeom>
        </p:spPr>
      </p:pic>
    </p:spTree>
    <p:extLst>
      <p:ext uri="{BB962C8B-B14F-4D97-AF65-F5344CB8AC3E}">
        <p14:creationId xmlns:p14="http://schemas.microsoft.com/office/powerpoint/2010/main" val="1480970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D9E1B17-D32A-5B2C-B4B4-4821A942D92B}"/>
              </a:ext>
            </a:extLst>
          </p:cNvPr>
          <p:cNvSpPr>
            <a:spLocks noGrp="1"/>
          </p:cNvSpPr>
          <p:nvPr>
            <p:ph type="title"/>
          </p:nvPr>
        </p:nvSpPr>
        <p:spPr>
          <a:xfrm>
            <a:off x="566713" y="215537"/>
            <a:ext cx="11038796" cy="933248"/>
          </a:xfrm>
        </p:spPr>
        <p:txBody>
          <a:bodyPr/>
          <a:lstStyle/>
          <a:p>
            <a:r>
              <a:rPr lang="en-GB" dirty="0"/>
              <a:t>Advantages of segmentation</a:t>
            </a:r>
          </a:p>
        </p:txBody>
      </p:sp>
      <p:sp>
        <p:nvSpPr>
          <p:cNvPr id="4" name="Footer Placeholder 3">
            <a:extLst>
              <a:ext uri="{FF2B5EF4-FFF2-40B4-BE49-F238E27FC236}">
                <a16:creationId xmlns:a16="http://schemas.microsoft.com/office/drawing/2014/main" id="{3DA90F8D-7024-7D88-7E5C-66E349D19A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320AFF0-6E4D-01A1-2A6C-EF096F3639D6}"/>
              </a:ext>
            </a:extLst>
          </p:cNvPr>
          <p:cNvSpPr>
            <a:spLocks noGrp="1"/>
          </p:cNvSpPr>
          <p:nvPr>
            <p:ph type="sldNum" sz="quarter" idx="12"/>
          </p:nvPr>
        </p:nvSpPr>
        <p:spPr/>
        <p:txBody>
          <a:bodyPr/>
          <a:lstStyle/>
          <a:p>
            <a:fld id="{3A98EE3D-8CD1-4C3F-BD1C-C98C9596463C}" type="slidenum">
              <a:rPr lang="en-US" smtClean="0"/>
              <a:t>9</a:t>
            </a:fld>
            <a:endParaRPr lang="en-US" dirty="0"/>
          </a:p>
        </p:txBody>
      </p:sp>
      <p:graphicFrame>
        <p:nvGraphicFramePr>
          <p:cNvPr id="6" name="Table 5">
            <a:extLst>
              <a:ext uri="{FF2B5EF4-FFF2-40B4-BE49-F238E27FC236}">
                <a16:creationId xmlns:a16="http://schemas.microsoft.com/office/drawing/2014/main" id="{24BA5CC4-4DC8-F7CA-9FA7-A787662F745C}"/>
              </a:ext>
            </a:extLst>
          </p:cNvPr>
          <p:cNvGraphicFramePr>
            <a:graphicFrameLocks noGrp="1"/>
          </p:cNvGraphicFramePr>
          <p:nvPr>
            <p:extLst>
              <p:ext uri="{D42A27DB-BD31-4B8C-83A1-F6EECF244321}">
                <p14:modId xmlns:p14="http://schemas.microsoft.com/office/powerpoint/2010/main" val="3896077218"/>
              </p:ext>
            </p:extLst>
          </p:nvPr>
        </p:nvGraphicFramePr>
        <p:xfrm>
          <a:off x="1092506" y="1239397"/>
          <a:ext cx="10513351" cy="5567924"/>
        </p:xfrm>
        <a:graphic>
          <a:graphicData uri="http://schemas.openxmlformats.org/drawingml/2006/table">
            <a:tbl>
              <a:tblPr firstRow="1" bandRow="1">
                <a:tableStyleId>{5C22544A-7EE6-4342-B048-85BDC9FD1C3A}</a:tableStyleId>
              </a:tblPr>
              <a:tblGrid>
                <a:gridCol w="2774461">
                  <a:extLst>
                    <a:ext uri="{9D8B030D-6E8A-4147-A177-3AD203B41FA5}">
                      <a16:colId xmlns:a16="http://schemas.microsoft.com/office/drawing/2014/main" val="3821578843"/>
                    </a:ext>
                  </a:extLst>
                </a:gridCol>
                <a:gridCol w="7738890">
                  <a:extLst>
                    <a:ext uri="{9D8B030D-6E8A-4147-A177-3AD203B41FA5}">
                      <a16:colId xmlns:a16="http://schemas.microsoft.com/office/drawing/2014/main" val="3673135841"/>
                    </a:ext>
                  </a:extLst>
                </a:gridCol>
              </a:tblGrid>
              <a:tr h="761083">
                <a:tc>
                  <a:txBody>
                    <a:bodyPr/>
                    <a:lstStyle/>
                    <a:p>
                      <a:r>
                        <a:rPr lang="en-GB" dirty="0"/>
                        <a:t>Advantage</a:t>
                      </a:r>
                    </a:p>
                  </a:txBody>
                  <a:tcPr/>
                </a:tc>
                <a:tc>
                  <a:txBody>
                    <a:bodyPr/>
                    <a:lstStyle/>
                    <a:p>
                      <a:r>
                        <a:rPr lang="en-GB" dirty="0"/>
                        <a:t>Explanation</a:t>
                      </a:r>
                    </a:p>
                  </a:txBody>
                  <a:tcPr/>
                </a:tc>
                <a:extLst>
                  <a:ext uri="{0D108BD9-81ED-4DB2-BD59-A6C34878D82A}">
                    <a16:rowId xmlns:a16="http://schemas.microsoft.com/office/drawing/2014/main" val="3990951936"/>
                  </a:ext>
                </a:extLst>
              </a:tr>
              <a:tr h="761083">
                <a:tc>
                  <a:txBody>
                    <a:bodyPr/>
                    <a:lstStyle/>
                    <a:p>
                      <a:r>
                        <a:rPr lang="en-GB" b="1" dirty="0"/>
                        <a:t>Customer Analysis</a:t>
                      </a:r>
                    </a:p>
                  </a:txBody>
                  <a:tcPr/>
                </a:tc>
                <a:tc>
                  <a:txBody>
                    <a:bodyPr/>
                    <a:lstStyle/>
                    <a:p>
                      <a:r>
                        <a:rPr lang="en-GB" dirty="0"/>
                        <a:t>By segmenting, the firm can get to understand its customers better.</a:t>
                      </a:r>
                    </a:p>
                  </a:txBody>
                  <a:tcPr/>
                </a:tc>
                <a:extLst>
                  <a:ext uri="{0D108BD9-81ED-4DB2-BD59-A6C34878D82A}">
                    <a16:rowId xmlns:a16="http://schemas.microsoft.com/office/drawing/2014/main" val="794213621"/>
                  </a:ext>
                </a:extLst>
              </a:tr>
              <a:tr h="761083">
                <a:tc>
                  <a:txBody>
                    <a:bodyPr/>
                    <a:lstStyle/>
                    <a:p>
                      <a:r>
                        <a:rPr lang="en-GB" b="1" dirty="0"/>
                        <a:t>Competitor Analysis</a:t>
                      </a:r>
                    </a:p>
                  </a:txBody>
                  <a:tcPr/>
                </a:tc>
                <a:tc>
                  <a:txBody>
                    <a:bodyPr/>
                    <a:lstStyle/>
                    <a:p>
                      <a:r>
                        <a:rPr lang="en-GB" dirty="0"/>
                        <a:t>It is much easier to recognise and combat competition when concentrating on one small part of an overall market.</a:t>
                      </a:r>
                    </a:p>
                  </a:txBody>
                  <a:tcPr/>
                </a:tc>
                <a:extLst>
                  <a:ext uri="{0D108BD9-81ED-4DB2-BD59-A6C34878D82A}">
                    <a16:rowId xmlns:a16="http://schemas.microsoft.com/office/drawing/2014/main" val="18431114"/>
                  </a:ext>
                </a:extLst>
              </a:tr>
              <a:tr h="761083">
                <a:tc>
                  <a:txBody>
                    <a:bodyPr/>
                    <a:lstStyle/>
                    <a:p>
                      <a:r>
                        <a:rPr lang="en-GB" b="1" dirty="0"/>
                        <a:t>Competitive a</a:t>
                      </a:r>
                      <a:endParaRPr lang="en-US" dirty="0"/>
                    </a:p>
                    <a:p>
                      <a:pPr lvl="0">
                        <a:buNone/>
                      </a:pPr>
                      <a:r>
                        <a:rPr lang="en-GB" b="1" dirty="0"/>
                        <a:t>Advantage</a:t>
                      </a:r>
                    </a:p>
                  </a:txBody>
                  <a:tcPr/>
                </a:tc>
                <a:tc>
                  <a:txBody>
                    <a:bodyPr/>
                    <a:lstStyle/>
                    <a:p>
                      <a:r>
                        <a:rPr lang="en-GB" dirty="0"/>
                        <a:t>Companies may be able to gain a competitive advantage by focusing on specific target markets and serving their needs better than a competitor.</a:t>
                      </a:r>
                    </a:p>
                  </a:txBody>
                  <a:tcPr/>
                </a:tc>
                <a:extLst>
                  <a:ext uri="{0D108BD9-81ED-4DB2-BD59-A6C34878D82A}">
                    <a16:rowId xmlns:a16="http://schemas.microsoft.com/office/drawing/2014/main" val="3966960410"/>
                  </a:ext>
                </a:extLst>
              </a:tr>
              <a:tr h="761083">
                <a:tc>
                  <a:txBody>
                    <a:bodyPr/>
                    <a:lstStyle/>
                    <a:p>
                      <a:r>
                        <a:rPr lang="en-GB" b="1" dirty="0"/>
                        <a:t>Effective Resource Allocation</a:t>
                      </a:r>
                    </a:p>
                  </a:txBody>
                  <a:tcPr/>
                </a:tc>
                <a:tc>
                  <a:txBody>
                    <a:bodyPr/>
                    <a:lstStyle/>
                    <a:p>
                      <a:r>
                        <a:rPr lang="en-GB" dirty="0"/>
                        <a:t>Companies scare resources can be concentrated more effectively on a few customers, rather than spread thinly across the masses.</a:t>
                      </a:r>
                    </a:p>
                  </a:txBody>
                  <a:tcPr/>
                </a:tc>
                <a:extLst>
                  <a:ext uri="{0D108BD9-81ED-4DB2-BD59-A6C34878D82A}">
                    <a16:rowId xmlns:a16="http://schemas.microsoft.com/office/drawing/2014/main" val="3429107998"/>
                  </a:ext>
                </a:extLst>
              </a:tr>
              <a:tr h="761083">
                <a:tc>
                  <a:txBody>
                    <a:bodyPr/>
                    <a:lstStyle/>
                    <a:p>
                      <a:r>
                        <a:rPr lang="en-GB" b="1" dirty="0"/>
                        <a:t>Strategic Marketing Planning</a:t>
                      </a:r>
                    </a:p>
                  </a:txBody>
                  <a:tcPr/>
                </a:tc>
                <a:tc>
                  <a:txBody>
                    <a:bodyPr/>
                    <a:lstStyle/>
                    <a:p>
                      <a:r>
                        <a:rPr lang="en-GB" dirty="0"/>
                        <a:t>Planning becomes easier once the company has a clear picture of its customers.</a:t>
                      </a:r>
                    </a:p>
                  </a:txBody>
                  <a:tcPr/>
                </a:tc>
                <a:extLst>
                  <a:ext uri="{0D108BD9-81ED-4DB2-BD59-A6C34878D82A}">
                    <a16:rowId xmlns:a16="http://schemas.microsoft.com/office/drawing/2014/main" val="1614879301"/>
                  </a:ext>
                </a:extLst>
              </a:tr>
              <a:tr h="1001426">
                <a:tc>
                  <a:txBody>
                    <a:bodyPr/>
                    <a:lstStyle/>
                    <a:p>
                      <a:r>
                        <a:rPr lang="en-GB" b="1" dirty="0"/>
                        <a:t>Expanding the Market</a:t>
                      </a:r>
                    </a:p>
                  </a:txBody>
                  <a:tcPr/>
                </a:tc>
                <a:tc>
                  <a:txBody>
                    <a:bodyPr/>
                    <a:lstStyle/>
                    <a:p>
                      <a:r>
                        <a:rPr lang="en-GB" dirty="0"/>
                        <a:t>Good segmentation can increase the overall size of the market by bringing in new customers who fit the profile of the typical customer but were previously unaware of the product.</a:t>
                      </a:r>
                    </a:p>
                  </a:txBody>
                  <a:tcPr/>
                </a:tc>
                <a:extLst>
                  <a:ext uri="{0D108BD9-81ED-4DB2-BD59-A6C34878D82A}">
                    <a16:rowId xmlns:a16="http://schemas.microsoft.com/office/drawing/2014/main" val="457912726"/>
                  </a:ext>
                </a:extLst>
              </a:tr>
            </a:tbl>
          </a:graphicData>
        </a:graphic>
      </p:graphicFrame>
    </p:spTree>
    <p:extLst>
      <p:ext uri="{BB962C8B-B14F-4D97-AF65-F5344CB8AC3E}">
        <p14:creationId xmlns:p14="http://schemas.microsoft.com/office/powerpoint/2010/main" val="4135735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E96520-926B-E8CC-0FBB-A65C2B89BDFE}"/>
              </a:ext>
            </a:extLst>
          </p:cNvPr>
          <p:cNvSpPr>
            <a:spLocks noGrp="1"/>
          </p:cNvSpPr>
          <p:nvPr>
            <p:ph type="title"/>
          </p:nvPr>
        </p:nvSpPr>
        <p:spPr>
          <a:xfrm>
            <a:off x="601255" y="702155"/>
            <a:ext cx="3409783" cy="1300365"/>
          </a:xfrm>
        </p:spPr>
        <p:txBody>
          <a:bodyPr>
            <a:normAutofit fontScale="90000"/>
          </a:bodyPr>
          <a:lstStyle/>
          <a:p>
            <a:pPr>
              <a:lnSpc>
                <a:spcPct val="90000"/>
              </a:lnSpc>
            </a:pPr>
            <a:r>
              <a:rPr lang="en-GB" dirty="0">
                <a:solidFill>
                  <a:srgbClr val="FFFFFF"/>
                </a:solidFill>
              </a:rPr>
              <a:t>Market Segmentation selection criteria</a:t>
            </a:r>
          </a:p>
        </p:txBody>
      </p:sp>
      <p:pic>
        <p:nvPicPr>
          <p:cNvPr id="8" name="Content Placeholder 7" descr="Three darts on bullseye">
            <a:extLst>
              <a:ext uri="{FF2B5EF4-FFF2-40B4-BE49-F238E27FC236}">
                <a16:creationId xmlns:a16="http://schemas.microsoft.com/office/drawing/2014/main" id="{71A551CF-DEE7-2A6D-7200-C6139DE1AD2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01663" y="2956397"/>
            <a:ext cx="3409950" cy="2264419"/>
          </a:xfrm>
        </p:spPr>
      </p:pic>
      <p:sp>
        <p:nvSpPr>
          <p:cNvPr id="4" name="Footer Placeholder 3">
            <a:extLst>
              <a:ext uri="{FF2B5EF4-FFF2-40B4-BE49-F238E27FC236}">
                <a16:creationId xmlns:a16="http://schemas.microsoft.com/office/drawing/2014/main" id="{6DF10CFD-173A-6A0A-0931-AE2C4B783D0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E1BB4A16-7F2D-4DDC-A31C-75DFCB30D70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aphicFrame>
        <p:nvGraphicFramePr>
          <p:cNvPr id="9" name="Content Placeholder 5">
            <a:extLst>
              <a:ext uri="{FF2B5EF4-FFF2-40B4-BE49-F238E27FC236}">
                <a16:creationId xmlns:a16="http://schemas.microsoft.com/office/drawing/2014/main" id="{DFA63E92-2B03-BBB6-79F7-840BBB67EBCE}"/>
              </a:ext>
            </a:extLst>
          </p:cNvPr>
          <p:cNvGraphicFramePr>
            <a:graphicFrameLocks/>
          </p:cNvGraphicFramePr>
          <p:nvPr/>
        </p:nvGraphicFramePr>
        <p:xfrm>
          <a:off x="4592231" y="1075539"/>
          <a:ext cx="6831503" cy="4689512"/>
        </p:xfrm>
        <a:graphic>
          <a:graphicData uri="http://schemas.openxmlformats.org/drawingml/2006/table">
            <a:tbl>
              <a:tblPr firstRow="1" bandRow="1"/>
              <a:tblGrid>
                <a:gridCol w="1310824">
                  <a:extLst>
                    <a:ext uri="{9D8B030D-6E8A-4147-A177-3AD203B41FA5}">
                      <a16:colId xmlns:a16="http://schemas.microsoft.com/office/drawing/2014/main" val="2229590324"/>
                    </a:ext>
                  </a:extLst>
                </a:gridCol>
                <a:gridCol w="5520679">
                  <a:extLst>
                    <a:ext uri="{9D8B030D-6E8A-4147-A177-3AD203B41FA5}">
                      <a16:colId xmlns:a16="http://schemas.microsoft.com/office/drawing/2014/main" val="514169284"/>
                    </a:ext>
                  </a:extLst>
                </a:gridCol>
              </a:tblGrid>
              <a:tr h="388829">
                <a:tc>
                  <a:txBody>
                    <a:bodyPr/>
                    <a:lstStyle/>
                    <a:p>
                      <a:pPr algn="l" fontAlgn="b"/>
                      <a:r>
                        <a:rPr lang="en-GB" sz="1700" b="1">
                          <a:solidFill>
                            <a:srgbClr val="000000"/>
                          </a:solidFill>
                          <a:effectLst/>
                        </a:rPr>
                        <a:t>Criteria</a:t>
                      </a:r>
                    </a:p>
                  </a:txBody>
                  <a:tcPr marL="88370" marR="88370" marT="44185" marB="44185"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700" b="1" dirty="0">
                          <a:solidFill>
                            <a:srgbClr val="000000"/>
                          </a:solidFill>
                          <a:effectLst/>
                        </a:rPr>
                        <a:t>Description</a:t>
                      </a:r>
                    </a:p>
                  </a:txBody>
                  <a:tcPr marL="88370" marR="88370" marT="44185" marB="44185"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151629565"/>
                  </a:ext>
                </a:extLst>
              </a:tr>
              <a:tr h="595026">
                <a:tc>
                  <a:txBody>
                    <a:bodyPr/>
                    <a:lstStyle/>
                    <a:p>
                      <a:pPr fontAlgn="t"/>
                      <a:r>
                        <a:rPr lang="en-GB" sz="1700" b="1">
                          <a:solidFill>
                            <a:srgbClr val="0070C0"/>
                          </a:solidFill>
                          <a:effectLst/>
                        </a:rPr>
                        <a:t>Measurable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Able to identify size, profiles, and purchasing power of your segment</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190535469"/>
                  </a:ext>
                </a:extLst>
              </a:tr>
              <a:tr h="595026">
                <a:tc>
                  <a:txBody>
                    <a:bodyPr/>
                    <a:lstStyle/>
                    <a:p>
                      <a:pPr fontAlgn="t"/>
                      <a:r>
                        <a:rPr lang="en-GB" sz="1700" b="1">
                          <a:solidFill>
                            <a:srgbClr val="0070C0"/>
                          </a:solidFill>
                          <a:effectLst/>
                        </a:rPr>
                        <a:t>Accessible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Able to reach your market segment effectively</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233477223"/>
                  </a:ext>
                </a:extLst>
              </a:tr>
              <a:tr h="860137">
                <a:tc>
                  <a:txBody>
                    <a:bodyPr/>
                    <a:lstStyle/>
                    <a:p>
                      <a:pPr fontAlgn="t"/>
                      <a:r>
                        <a:rPr lang="en-GB" sz="1700" b="1">
                          <a:solidFill>
                            <a:srgbClr val="0070C0"/>
                          </a:solidFill>
                          <a:effectLst/>
                        </a:rPr>
                        <a:t>Effective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Should consist of customers whose needs are relatively homogenous, but significantly different from those in other segments</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512130769"/>
                  </a:ext>
                </a:extLst>
              </a:tr>
              <a:tr h="860137">
                <a:tc>
                  <a:txBody>
                    <a:bodyPr/>
                    <a:lstStyle/>
                    <a:p>
                      <a:pPr fontAlgn="t"/>
                      <a:r>
                        <a:rPr lang="en-GB" sz="1700" b="1">
                          <a:solidFill>
                            <a:srgbClr val="0070C0"/>
                          </a:solidFill>
                          <a:effectLst/>
                        </a:rPr>
                        <a:t>Profitable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Should be large enough and have enough purchasing power to justify the cost of trying to reach them</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999060286"/>
                  </a:ext>
                </a:extLst>
              </a:tr>
              <a:tr h="1390357">
                <a:tc>
                  <a:txBody>
                    <a:bodyPr/>
                    <a:lstStyle/>
                    <a:p>
                      <a:pPr fontAlgn="t"/>
                      <a:r>
                        <a:rPr lang="en-GB" sz="1700" b="1" dirty="0">
                          <a:solidFill>
                            <a:srgbClr val="0070C0"/>
                          </a:solidFill>
                          <a:effectLst/>
                        </a:rPr>
                        <a:t>Actionable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Company must have the resources necessary to exploit the opportunities identified through your segmentation scheme</a:t>
                      </a:r>
                    </a:p>
                    <a:p>
                      <a:pPr marL="285750" indent="-285750" fontAlgn="t">
                        <a:buFont typeface="Arial" panose="020B0604020202020204" pitchFamily="34" charset="0"/>
                        <a:buChar char="•"/>
                      </a:pPr>
                      <a:r>
                        <a:rPr lang="en-GB" sz="1700" dirty="0">
                          <a:solidFill>
                            <a:srgbClr val="595959"/>
                          </a:solidFill>
                          <a:effectLst/>
                        </a:rPr>
                        <a:t>International markets may be a profitable segment but require considerable resources and knowledge…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95722208"/>
                  </a:ext>
                </a:extLst>
              </a:tr>
            </a:tbl>
          </a:graphicData>
        </a:graphic>
      </p:graphicFrame>
    </p:spTree>
    <p:extLst>
      <p:ext uri="{BB962C8B-B14F-4D97-AF65-F5344CB8AC3E}">
        <p14:creationId xmlns:p14="http://schemas.microsoft.com/office/powerpoint/2010/main" val="277248644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CBBB721-BEF5-F13F-6A24-C75E2B7A4D98}"/>
              </a:ext>
            </a:extLst>
          </p:cNvPr>
          <p:cNvSpPr>
            <a:spLocks noGrp="1"/>
          </p:cNvSpPr>
          <p:nvPr>
            <p:ph type="title"/>
          </p:nvPr>
        </p:nvSpPr>
        <p:spPr>
          <a:xfrm>
            <a:off x="792481" y="295276"/>
            <a:ext cx="9162734" cy="964564"/>
          </a:xfrm>
        </p:spPr>
        <p:txBody>
          <a:bodyPr>
            <a:normAutofit/>
          </a:bodyPr>
          <a:lstStyle/>
          <a:p>
            <a:pPr eaLnBrk="1" hangingPunct="1">
              <a:defRPr/>
            </a:pPr>
            <a:r>
              <a:rPr lang="en-US" altLang="en-US" sz="4050" b="1" dirty="0"/>
              <a:t>1. Major Segmentation Variables</a:t>
            </a:r>
          </a:p>
        </p:txBody>
      </p:sp>
      <p:graphicFrame>
        <p:nvGraphicFramePr>
          <p:cNvPr id="4" name="Content Placeholder 3">
            <a:extLst>
              <a:ext uri="{FF2B5EF4-FFF2-40B4-BE49-F238E27FC236}">
                <a16:creationId xmlns:a16="http://schemas.microsoft.com/office/drawing/2014/main" id="{A1A6AE9A-9226-0DC9-DE0A-3C65FF9BF4D4}"/>
              </a:ext>
            </a:extLst>
          </p:cNvPr>
          <p:cNvGraphicFramePr>
            <a:graphicFrameLocks noGrp="1"/>
          </p:cNvGraphicFramePr>
          <p:nvPr>
            <p:ph idx="1"/>
          </p:nvPr>
        </p:nvGraphicFramePr>
        <p:xfrm>
          <a:off x="1951171" y="1412777"/>
          <a:ext cx="8003687" cy="4742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4553ED0-5BEB-FF5E-913A-F4D8B4C924F0}"/>
              </a:ext>
            </a:extLst>
          </p:cNvPr>
          <p:cNvSpPr>
            <a:spLocks noGrp="1"/>
          </p:cNvSpPr>
          <p:nvPr>
            <p:ph type="title"/>
          </p:nvPr>
        </p:nvSpPr>
        <p:spPr>
          <a:xfrm>
            <a:off x="914401" y="333376"/>
            <a:ext cx="7281864" cy="875664"/>
          </a:xfrm>
        </p:spPr>
        <p:txBody>
          <a:bodyPr>
            <a:normAutofit/>
          </a:bodyPr>
          <a:lstStyle/>
          <a:p>
            <a:pPr eaLnBrk="1" hangingPunct="1">
              <a:defRPr/>
            </a:pPr>
            <a:r>
              <a:rPr lang="en-US" altLang="en-US" sz="4050" b="1" dirty="0"/>
              <a:t>Geographic Segmentation</a:t>
            </a:r>
          </a:p>
        </p:txBody>
      </p:sp>
      <p:sp>
        <p:nvSpPr>
          <p:cNvPr id="13315" name="Content Placeholder 2">
            <a:extLst>
              <a:ext uri="{FF2B5EF4-FFF2-40B4-BE49-F238E27FC236}">
                <a16:creationId xmlns:a16="http://schemas.microsoft.com/office/drawing/2014/main" id="{D5DAD6E5-B161-834E-2C49-9118B9ECA6AB}"/>
              </a:ext>
            </a:extLst>
          </p:cNvPr>
          <p:cNvSpPr>
            <a:spLocks noGrp="1"/>
          </p:cNvSpPr>
          <p:nvPr>
            <p:ph idx="1"/>
          </p:nvPr>
        </p:nvSpPr>
        <p:spPr>
          <a:xfrm>
            <a:off x="914402" y="1385888"/>
            <a:ext cx="10210798" cy="4476432"/>
          </a:xfrm>
        </p:spPr>
        <p:txBody>
          <a:bodyPr>
            <a:normAutofit fontScale="92500"/>
          </a:bodyPr>
          <a:lstStyle/>
          <a:p>
            <a:pPr eaLnBrk="1" hangingPunct="1">
              <a:spcBef>
                <a:spcPct val="0"/>
              </a:spcBef>
              <a:buFont typeface="Arial" panose="020B0604020202020204" pitchFamily="34" charset="0"/>
              <a:buNone/>
            </a:pPr>
            <a:r>
              <a:rPr lang="en-US" altLang="en-US" sz="3600" dirty="0"/>
              <a:t>Dividing the market into different geographical units:</a:t>
            </a:r>
          </a:p>
          <a:p>
            <a:pPr lvl="4">
              <a:spcBef>
                <a:spcPct val="0"/>
              </a:spcBef>
            </a:pPr>
            <a:r>
              <a:rPr lang="en-US" altLang="en-US" sz="3600" dirty="0"/>
              <a:t>Nations</a:t>
            </a:r>
          </a:p>
          <a:p>
            <a:pPr lvl="4">
              <a:spcBef>
                <a:spcPct val="0"/>
              </a:spcBef>
            </a:pPr>
            <a:r>
              <a:rPr lang="en-US" altLang="en-US" sz="3600" dirty="0"/>
              <a:t>Regions</a:t>
            </a:r>
          </a:p>
          <a:p>
            <a:pPr lvl="4">
              <a:spcBef>
                <a:spcPct val="0"/>
              </a:spcBef>
            </a:pPr>
            <a:r>
              <a:rPr lang="en-US" altLang="en-US" sz="3600" dirty="0"/>
              <a:t>States</a:t>
            </a:r>
          </a:p>
          <a:p>
            <a:pPr lvl="4">
              <a:spcBef>
                <a:spcPct val="0"/>
              </a:spcBef>
            </a:pPr>
            <a:r>
              <a:rPr lang="en-US" altLang="en-US" sz="3600" dirty="0"/>
              <a:t>Counties</a:t>
            </a:r>
          </a:p>
          <a:p>
            <a:pPr lvl="4">
              <a:spcBef>
                <a:spcPct val="0"/>
              </a:spcBef>
            </a:pPr>
            <a:r>
              <a:rPr lang="en-US" altLang="en-US" sz="3600" dirty="0"/>
              <a:t>Cities</a:t>
            </a:r>
          </a:p>
          <a:p>
            <a:pPr lvl="4">
              <a:spcBef>
                <a:spcPct val="0"/>
              </a:spcBef>
            </a:pPr>
            <a:r>
              <a:rPr lang="en-US" altLang="en-US" sz="3600" dirty="0" err="1"/>
              <a:t>Neighbourhoods</a:t>
            </a:r>
            <a:endParaRPr lang="en-US" altLang="en-US" sz="3600" dirty="0"/>
          </a:p>
        </p:txBody>
      </p:sp>
      <p:pic>
        <p:nvPicPr>
          <p:cNvPr id="44036" name="Picture 5">
            <a:extLst>
              <a:ext uri="{FF2B5EF4-FFF2-40B4-BE49-F238E27FC236}">
                <a16:creationId xmlns:a16="http://schemas.microsoft.com/office/drawing/2014/main" id="{5C704C0A-DE79-EBCB-D646-2219BF9534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203" y="2413953"/>
            <a:ext cx="28956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9579E2C-CE5E-3311-8084-D044BB63E749}"/>
              </a:ext>
            </a:extLst>
          </p:cNvPr>
          <p:cNvSpPr>
            <a:spLocks noGrp="1"/>
          </p:cNvSpPr>
          <p:nvPr>
            <p:ph type="title"/>
          </p:nvPr>
        </p:nvSpPr>
        <p:spPr>
          <a:xfrm>
            <a:off x="558801" y="436880"/>
            <a:ext cx="9174164" cy="782320"/>
          </a:xfrm>
        </p:spPr>
        <p:txBody>
          <a:bodyPr>
            <a:noAutofit/>
          </a:bodyPr>
          <a:lstStyle/>
          <a:p>
            <a:pPr eaLnBrk="1" hangingPunct="1">
              <a:defRPr/>
            </a:pPr>
            <a:r>
              <a:rPr lang="en-US" altLang="en-US" sz="4050" b="1" dirty="0"/>
              <a:t>Demographic Segmentation</a:t>
            </a:r>
          </a:p>
        </p:txBody>
      </p:sp>
      <p:graphicFrame>
        <p:nvGraphicFramePr>
          <p:cNvPr id="4" name="Content Placeholder 3">
            <a:extLst>
              <a:ext uri="{FF2B5EF4-FFF2-40B4-BE49-F238E27FC236}">
                <a16:creationId xmlns:a16="http://schemas.microsoft.com/office/drawing/2014/main" id="{397F23B6-B57C-54D0-D936-7C610E63FFCE}"/>
              </a:ext>
            </a:extLst>
          </p:cNvPr>
          <p:cNvGraphicFramePr>
            <a:graphicFrameLocks noGrp="1"/>
          </p:cNvGraphicFramePr>
          <p:nvPr>
            <p:ph idx="1"/>
            <p:extLst>
              <p:ext uri="{D42A27DB-BD31-4B8C-83A1-F6EECF244321}">
                <p14:modId xmlns:p14="http://schemas.microsoft.com/office/powerpoint/2010/main" val="3712357122"/>
              </p:ext>
            </p:extLst>
          </p:nvPr>
        </p:nvGraphicFramePr>
        <p:xfrm>
          <a:off x="3400114" y="1340768"/>
          <a:ext cx="5391773" cy="4860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8D8B7F-6AE7-E324-F412-D522199AAD62}"/>
              </a:ext>
            </a:extLst>
          </p:cNvPr>
          <p:cNvSpPr/>
          <p:nvPr/>
        </p:nvSpPr>
        <p:spPr>
          <a:xfrm>
            <a:off x="3149184" y="2143118"/>
            <a:ext cx="6036285" cy="2870935"/>
          </a:xfrm>
          <a:prstGeom prst="rect">
            <a:avLst/>
          </a:prstGeom>
          <a:ln>
            <a:noFill/>
          </a:ln>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GB">
              <a:solidFill>
                <a:srgbClr val="FFFFFF"/>
              </a:solidFill>
              <a:ea typeface="ＭＳ Ｐゴシック" pitchFamily="-112" charset="-128"/>
            </a:endParaRPr>
          </a:p>
        </p:txBody>
      </p:sp>
      <p:sp>
        <p:nvSpPr>
          <p:cNvPr id="17413" name="Title 1">
            <a:extLst>
              <a:ext uri="{FF2B5EF4-FFF2-40B4-BE49-F238E27FC236}">
                <a16:creationId xmlns:a16="http://schemas.microsoft.com/office/drawing/2014/main" id="{E73941E8-4883-817E-5FD3-F92E76918AFB}"/>
              </a:ext>
            </a:extLst>
          </p:cNvPr>
          <p:cNvSpPr>
            <a:spLocks noGrp="1"/>
          </p:cNvSpPr>
          <p:nvPr>
            <p:ph type="title"/>
          </p:nvPr>
        </p:nvSpPr>
        <p:spPr>
          <a:xfrm>
            <a:off x="1513841" y="650240"/>
            <a:ext cx="8039736" cy="721360"/>
          </a:xfrm>
        </p:spPr>
        <p:txBody>
          <a:bodyPr>
            <a:normAutofit/>
          </a:bodyPr>
          <a:lstStyle/>
          <a:p>
            <a:pPr eaLnBrk="1" hangingPunct="1">
              <a:defRPr/>
            </a:pPr>
            <a:r>
              <a:rPr lang="en-US" altLang="en-US" sz="3600" b="1" dirty="0"/>
              <a:t>Psychographic Segmentation</a:t>
            </a:r>
          </a:p>
        </p:txBody>
      </p:sp>
      <p:graphicFrame>
        <p:nvGraphicFramePr>
          <p:cNvPr id="4" name="Content Placeholder 3">
            <a:extLst>
              <a:ext uri="{FF2B5EF4-FFF2-40B4-BE49-F238E27FC236}">
                <a16:creationId xmlns:a16="http://schemas.microsoft.com/office/drawing/2014/main" id="{D23B8C58-0C03-8793-1AC2-9C9DC8C01F1F}"/>
              </a:ext>
            </a:extLst>
          </p:cNvPr>
          <p:cNvGraphicFramePr>
            <a:graphicFrameLocks noGrp="1"/>
          </p:cNvGraphicFramePr>
          <p:nvPr>
            <p:ph idx="1"/>
            <p:extLst>
              <p:ext uri="{D42A27DB-BD31-4B8C-83A1-F6EECF244321}">
                <p14:modId xmlns:p14="http://schemas.microsoft.com/office/powerpoint/2010/main" val="410061457"/>
              </p:ext>
            </p:extLst>
          </p:nvPr>
        </p:nvGraphicFramePr>
        <p:xfrm>
          <a:off x="3231970" y="2065979"/>
          <a:ext cx="6036285" cy="2726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60" name="Group 20">
            <a:extLst>
              <a:ext uri="{FF2B5EF4-FFF2-40B4-BE49-F238E27FC236}">
                <a16:creationId xmlns:a16="http://schemas.microsoft.com/office/drawing/2014/main" id="{640E0811-7FF8-E59E-460E-CB37696B93C8}"/>
              </a:ext>
            </a:extLst>
          </p:cNvPr>
          <p:cNvGrpSpPr>
            <a:grpSpLocks/>
          </p:cNvGrpSpPr>
          <p:nvPr/>
        </p:nvGrpSpPr>
        <p:grpSpPr bwMode="auto">
          <a:xfrm>
            <a:off x="6929120" y="1412876"/>
            <a:ext cx="4439920" cy="4225925"/>
            <a:chOff x="2739390" y="1224141"/>
            <a:chExt cx="3665220" cy="4409717"/>
          </a:xfrm>
        </p:grpSpPr>
        <p:grpSp>
          <p:nvGrpSpPr>
            <p:cNvPr id="50181" name="Group 5">
              <a:extLst>
                <a:ext uri="{FF2B5EF4-FFF2-40B4-BE49-F238E27FC236}">
                  <a16:creationId xmlns:a16="http://schemas.microsoft.com/office/drawing/2014/main" id="{4E1BE65B-9FAC-A36D-4BE5-87A94CC4699C}"/>
                </a:ext>
              </a:extLst>
            </p:cNvPr>
            <p:cNvGrpSpPr>
              <a:grpSpLocks/>
            </p:cNvGrpSpPr>
            <p:nvPr/>
          </p:nvGrpSpPr>
          <p:grpSpPr bwMode="auto">
            <a:xfrm>
              <a:off x="2739390" y="1224141"/>
              <a:ext cx="3665220" cy="801766"/>
              <a:chOff x="3310890" y="564430"/>
              <a:chExt cx="3665220" cy="801766"/>
            </a:xfrm>
          </p:grpSpPr>
          <p:sp>
            <p:nvSpPr>
              <p:cNvPr id="19" name="Rounded Rectangle 18">
                <a:extLst>
                  <a:ext uri="{FF2B5EF4-FFF2-40B4-BE49-F238E27FC236}">
                    <a16:creationId xmlns:a16="http://schemas.microsoft.com/office/drawing/2014/main" id="{5112F8D1-067E-F83E-A8FB-582F33F150FA}"/>
                  </a:ext>
                </a:extLst>
              </p:cNvPr>
              <p:cNvSpPr/>
              <p:nvPr/>
            </p:nvSpPr>
            <p:spPr>
              <a:xfrm>
                <a:off x="3310890" y="564430"/>
                <a:ext cx="3665220" cy="801623"/>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20" name="Rounded Rectangle 4">
                <a:extLst>
                  <a:ext uri="{FF2B5EF4-FFF2-40B4-BE49-F238E27FC236}">
                    <a16:creationId xmlns:a16="http://schemas.microsoft.com/office/drawing/2014/main" id="{8021854B-829A-D08F-3A17-1C5C04EBA2C1}"/>
                  </a:ext>
                </a:extLst>
              </p:cNvPr>
              <p:cNvSpPr/>
              <p:nvPr/>
            </p:nvSpPr>
            <p:spPr>
              <a:xfrm>
                <a:off x="3350575" y="604115"/>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Occasions</a:t>
                </a:r>
              </a:p>
            </p:txBody>
          </p:sp>
        </p:grpSp>
        <p:grpSp>
          <p:nvGrpSpPr>
            <p:cNvPr id="50182" name="Group 6">
              <a:extLst>
                <a:ext uri="{FF2B5EF4-FFF2-40B4-BE49-F238E27FC236}">
                  <a16:creationId xmlns:a16="http://schemas.microsoft.com/office/drawing/2014/main" id="{15905BBB-9346-F511-196F-B202B8E24736}"/>
                </a:ext>
              </a:extLst>
            </p:cNvPr>
            <p:cNvGrpSpPr>
              <a:grpSpLocks/>
            </p:cNvGrpSpPr>
            <p:nvPr/>
          </p:nvGrpSpPr>
          <p:grpSpPr bwMode="auto">
            <a:xfrm>
              <a:off x="2739390" y="2126129"/>
              <a:ext cx="3665220" cy="801766"/>
              <a:chOff x="3310890" y="1466418"/>
              <a:chExt cx="3665220" cy="801766"/>
            </a:xfrm>
          </p:grpSpPr>
          <p:sp>
            <p:nvSpPr>
              <p:cNvPr id="17" name="Rounded Rectangle 16">
                <a:extLst>
                  <a:ext uri="{FF2B5EF4-FFF2-40B4-BE49-F238E27FC236}">
                    <a16:creationId xmlns:a16="http://schemas.microsoft.com/office/drawing/2014/main" id="{BCEBFDE9-6F5B-4C8E-0B91-E341013DD91A}"/>
                  </a:ext>
                </a:extLst>
              </p:cNvPr>
              <p:cNvSpPr/>
              <p:nvPr/>
            </p:nvSpPr>
            <p:spPr>
              <a:xfrm>
                <a:off x="3310890" y="1466057"/>
                <a:ext cx="3665220" cy="801623"/>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8" name="Rounded Rectangle 6">
                <a:extLst>
                  <a:ext uri="{FF2B5EF4-FFF2-40B4-BE49-F238E27FC236}">
                    <a16:creationId xmlns:a16="http://schemas.microsoft.com/office/drawing/2014/main" id="{6234A0D0-9700-7759-596F-E312C1E1C378}"/>
                  </a:ext>
                </a:extLst>
              </p:cNvPr>
              <p:cNvSpPr/>
              <p:nvPr/>
            </p:nvSpPr>
            <p:spPr>
              <a:xfrm>
                <a:off x="3350575" y="1505742"/>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Benefits sought</a:t>
                </a:r>
              </a:p>
            </p:txBody>
          </p:sp>
        </p:grpSp>
        <p:grpSp>
          <p:nvGrpSpPr>
            <p:cNvPr id="50183" name="Group 7">
              <a:extLst>
                <a:ext uri="{FF2B5EF4-FFF2-40B4-BE49-F238E27FC236}">
                  <a16:creationId xmlns:a16="http://schemas.microsoft.com/office/drawing/2014/main" id="{31626327-A1E6-DE21-53BA-75F44FB3AA40}"/>
                </a:ext>
              </a:extLst>
            </p:cNvPr>
            <p:cNvGrpSpPr>
              <a:grpSpLocks/>
            </p:cNvGrpSpPr>
            <p:nvPr/>
          </p:nvGrpSpPr>
          <p:grpSpPr bwMode="auto">
            <a:xfrm>
              <a:off x="2739390" y="3027395"/>
              <a:ext cx="3665220" cy="803210"/>
              <a:chOff x="3310890" y="2367684"/>
              <a:chExt cx="3665220" cy="803210"/>
            </a:xfrm>
          </p:grpSpPr>
          <p:sp>
            <p:nvSpPr>
              <p:cNvPr id="15" name="Rounded Rectangle 14">
                <a:extLst>
                  <a:ext uri="{FF2B5EF4-FFF2-40B4-BE49-F238E27FC236}">
                    <a16:creationId xmlns:a16="http://schemas.microsoft.com/office/drawing/2014/main" id="{B4B0ADE2-1B18-7DD8-B52B-93F01C0E5F9B}"/>
                  </a:ext>
                </a:extLst>
              </p:cNvPr>
              <p:cNvSpPr/>
              <p:nvPr/>
            </p:nvSpPr>
            <p:spPr>
              <a:xfrm>
                <a:off x="3310890" y="2367684"/>
                <a:ext cx="3665220" cy="803210"/>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6" name="Rounded Rectangle 8">
                <a:extLst>
                  <a:ext uri="{FF2B5EF4-FFF2-40B4-BE49-F238E27FC236}">
                    <a16:creationId xmlns:a16="http://schemas.microsoft.com/office/drawing/2014/main" id="{ED31F491-7B54-33CF-23E0-89D3E846CC80}"/>
                  </a:ext>
                </a:extLst>
              </p:cNvPr>
              <p:cNvSpPr/>
              <p:nvPr/>
            </p:nvSpPr>
            <p:spPr>
              <a:xfrm>
                <a:off x="3350575" y="2407369"/>
                <a:ext cx="3585851" cy="723841"/>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User Status</a:t>
                </a:r>
              </a:p>
            </p:txBody>
          </p:sp>
        </p:grpSp>
        <p:grpSp>
          <p:nvGrpSpPr>
            <p:cNvPr id="50184" name="Group 8">
              <a:extLst>
                <a:ext uri="{FF2B5EF4-FFF2-40B4-BE49-F238E27FC236}">
                  <a16:creationId xmlns:a16="http://schemas.microsoft.com/office/drawing/2014/main" id="{AFF5F3F7-6646-F5B1-ECC8-3BB4570E7381}"/>
                </a:ext>
              </a:extLst>
            </p:cNvPr>
            <p:cNvGrpSpPr>
              <a:grpSpLocks/>
            </p:cNvGrpSpPr>
            <p:nvPr/>
          </p:nvGrpSpPr>
          <p:grpSpPr bwMode="auto">
            <a:xfrm>
              <a:off x="2739390" y="3930609"/>
              <a:ext cx="3665220" cy="801622"/>
              <a:chOff x="3310890" y="3270898"/>
              <a:chExt cx="3665220" cy="801622"/>
            </a:xfrm>
          </p:grpSpPr>
          <p:sp>
            <p:nvSpPr>
              <p:cNvPr id="13" name="Rounded Rectangle 12">
                <a:extLst>
                  <a:ext uri="{FF2B5EF4-FFF2-40B4-BE49-F238E27FC236}">
                    <a16:creationId xmlns:a16="http://schemas.microsoft.com/office/drawing/2014/main" id="{4D3EC962-9325-AAC7-CDBA-09C6D9D98F53}"/>
                  </a:ext>
                </a:extLst>
              </p:cNvPr>
              <p:cNvSpPr/>
              <p:nvPr/>
            </p:nvSpPr>
            <p:spPr>
              <a:xfrm>
                <a:off x="3310890" y="3270898"/>
                <a:ext cx="3665220" cy="801622"/>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4" name="Rounded Rectangle 10">
                <a:extLst>
                  <a:ext uri="{FF2B5EF4-FFF2-40B4-BE49-F238E27FC236}">
                    <a16:creationId xmlns:a16="http://schemas.microsoft.com/office/drawing/2014/main" id="{129A005B-13E4-E7B4-9C3A-15F4FEC7FCEA}"/>
                  </a:ext>
                </a:extLst>
              </p:cNvPr>
              <p:cNvSpPr/>
              <p:nvPr/>
            </p:nvSpPr>
            <p:spPr>
              <a:xfrm>
                <a:off x="3350575" y="3310582"/>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Usage Rate</a:t>
                </a:r>
              </a:p>
            </p:txBody>
          </p:sp>
        </p:grpSp>
        <p:grpSp>
          <p:nvGrpSpPr>
            <p:cNvPr id="50185" name="Group 9">
              <a:extLst>
                <a:ext uri="{FF2B5EF4-FFF2-40B4-BE49-F238E27FC236}">
                  <a16:creationId xmlns:a16="http://schemas.microsoft.com/office/drawing/2014/main" id="{B0C931AF-8B7D-9A92-EF49-92E61FFEEB07}"/>
                </a:ext>
              </a:extLst>
            </p:cNvPr>
            <p:cNvGrpSpPr>
              <a:grpSpLocks/>
            </p:cNvGrpSpPr>
            <p:nvPr/>
          </p:nvGrpSpPr>
          <p:grpSpPr bwMode="auto">
            <a:xfrm>
              <a:off x="2739390" y="4832092"/>
              <a:ext cx="3665220" cy="801766"/>
              <a:chOff x="3310890" y="4172381"/>
              <a:chExt cx="3665220" cy="801766"/>
            </a:xfrm>
          </p:grpSpPr>
          <p:sp>
            <p:nvSpPr>
              <p:cNvPr id="11" name="Rounded Rectangle 10">
                <a:extLst>
                  <a:ext uri="{FF2B5EF4-FFF2-40B4-BE49-F238E27FC236}">
                    <a16:creationId xmlns:a16="http://schemas.microsoft.com/office/drawing/2014/main" id="{DAB8EF40-4A02-64E7-02B8-F0F0E2BEF002}"/>
                  </a:ext>
                </a:extLst>
              </p:cNvPr>
              <p:cNvSpPr/>
              <p:nvPr/>
            </p:nvSpPr>
            <p:spPr>
              <a:xfrm>
                <a:off x="3310890" y="4172525"/>
                <a:ext cx="3665220" cy="801622"/>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2" name="Rounded Rectangle 12">
                <a:extLst>
                  <a:ext uri="{FF2B5EF4-FFF2-40B4-BE49-F238E27FC236}">
                    <a16:creationId xmlns:a16="http://schemas.microsoft.com/office/drawing/2014/main" id="{FC118204-C3F0-E45D-9E2B-06C6B428BC5E}"/>
                  </a:ext>
                </a:extLst>
              </p:cNvPr>
              <p:cNvSpPr/>
              <p:nvPr/>
            </p:nvSpPr>
            <p:spPr>
              <a:xfrm>
                <a:off x="3350575" y="4212209"/>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Loyalty Status</a:t>
                </a:r>
              </a:p>
            </p:txBody>
          </p:sp>
        </p:grpSp>
      </p:grpSp>
      <p:sp>
        <p:nvSpPr>
          <p:cNvPr id="50179" name="Title 1">
            <a:extLst>
              <a:ext uri="{FF2B5EF4-FFF2-40B4-BE49-F238E27FC236}">
                <a16:creationId xmlns:a16="http://schemas.microsoft.com/office/drawing/2014/main" id="{5A6C82F3-5882-D80E-E5A4-5544CAEDD633}"/>
              </a:ext>
            </a:extLst>
          </p:cNvPr>
          <p:cNvSpPr>
            <a:spLocks noGrp="1" noChangeArrowheads="1"/>
          </p:cNvSpPr>
          <p:nvPr>
            <p:ph type="title"/>
          </p:nvPr>
        </p:nvSpPr>
        <p:spPr>
          <a:xfrm>
            <a:off x="355600" y="548639"/>
            <a:ext cx="10150475" cy="610237"/>
          </a:xfrm>
        </p:spPr>
        <p:txBody>
          <a:bodyPr/>
          <a:lstStyle/>
          <a:p>
            <a:pPr eaLnBrk="1" hangingPunct="1"/>
            <a:r>
              <a:rPr lang="en-US" altLang="en-US" b="1" dirty="0" err="1"/>
              <a:t>Behavioural</a:t>
            </a:r>
            <a:r>
              <a:rPr lang="en-US" altLang="en-US" b="1" dirty="0"/>
              <a:t> Segmentation</a:t>
            </a:r>
          </a:p>
        </p:txBody>
      </p:sp>
      <p:sp>
        <p:nvSpPr>
          <p:cNvPr id="19459" name="Content Placeholder 2">
            <a:extLst>
              <a:ext uri="{FF2B5EF4-FFF2-40B4-BE49-F238E27FC236}">
                <a16:creationId xmlns:a16="http://schemas.microsoft.com/office/drawing/2014/main" id="{89298C56-96FA-6960-7C71-8896F8EEBE1E}"/>
              </a:ext>
            </a:extLst>
          </p:cNvPr>
          <p:cNvSpPr>
            <a:spLocks noGrp="1"/>
          </p:cNvSpPr>
          <p:nvPr>
            <p:ph idx="1"/>
          </p:nvPr>
        </p:nvSpPr>
        <p:spPr>
          <a:xfrm>
            <a:off x="355600" y="1039814"/>
            <a:ext cx="6778625" cy="4852986"/>
          </a:xfrm>
        </p:spPr>
        <p:txBody>
          <a:bodyPr>
            <a:noAutofit/>
          </a:bodyPr>
          <a:lstStyle/>
          <a:p>
            <a:pPr marL="0" indent="0">
              <a:spcBef>
                <a:spcPct val="0"/>
              </a:spcBef>
              <a:buNone/>
              <a:defRPr/>
            </a:pPr>
            <a:r>
              <a:rPr lang="en-US" altLang="en-US" sz="4050" dirty="0"/>
              <a:t>Divides a market into segments based on:</a:t>
            </a:r>
          </a:p>
          <a:p>
            <a:pPr lvl="1">
              <a:spcBef>
                <a:spcPct val="0"/>
              </a:spcBef>
              <a:defRPr/>
            </a:pPr>
            <a:r>
              <a:rPr lang="en-US" altLang="en-US" sz="4050" dirty="0"/>
              <a:t>Consumer knowledge</a:t>
            </a:r>
          </a:p>
          <a:p>
            <a:pPr lvl="1">
              <a:spcBef>
                <a:spcPct val="0"/>
              </a:spcBef>
              <a:defRPr/>
            </a:pPr>
            <a:r>
              <a:rPr lang="en-US" altLang="en-US" sz="4050" dirty="0"/>
              <a:t>Attitudes</a:t>
            </a:r>
          </a:p>
          <a:p>
            <a:pPr lvl="1">
              <a:spcBef>
                <a:spcPct val="0"/>
              </a:spcBef>
              <a:defRPr/>
            </a:pPr>
            <a:r>
              <a:rPr lang="en-US" altLang="en-US" sz="4050" dirty="0"/>
              <a:t>Uses</a:t>
            </a:r>
          </a:p>
          <a:p>
            <a:pPr lvl="1">
              <a:spcBef>
                <a:spcPct val="0"/>
              </a:spcBef>
              <a:defRPr/>
            </a:pPr>
            <a:r>
              <a:rPr lang="en-US" altLang="en-US" sz="4050" dirty="0"/>
              <a:t>Responses to a product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9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3B32B12-3CAC-A8C4-03DF-D7D3D96B56CE}"/>
              </a:ext>
            </a:extLst>
          </p:cNvPr>
          <p:cNvSpPr>
            <a:spLocks noGrp="1" noChangeArrowheads="1"/>
          </p:cNvSpPr>
          <p:nvPr>
            <p:ph type="title"/>
          </p:nvPr>
        </p:nvSpPr>
        <p:spPr>
          <a:xfrm>
            <a:off x="4583113" y="260351"/>
            <a:ext cx="3340100" cy="993775"/>
          </a:xfrm>
        </p:spPr>
        <p:txBody>
          <a:bodyPr/>
          <a:lstStyle/>
          <a:p>
            <a:r>
              <a:rPr lang="en-GB" altLang="en-US" sz="3600" b="1"/>
              <a:t>Definitions </a:t>
            </a:r>
          </a:p>
        </p:txBody>
      </p:sp>
      <p:sp>
        <p:nvSpPr>
          <p:cNvPr id="4" name="Content Placeholder 2">
            <a:extLst>
              <a:ext uri="{FF2B5EF4-FFF2-40B4-BE49-F238E27FC236}">
                <a16:creationId xmlns:a16="http://schemas.microsoft.com/office/drawing/2014/main" id="{B9C19C4C-2D37-FFE8-5716-9B7C7F2E5741}"/>
              </a:ext>
            </a:extLst>
          </p:cNvPr>
          <p:cNvSpPr>
            <a:spLocks noGrp="1"/>
          </p:cNvSpPr>
          <p:nvPr>
            <p:ph idx="1"/>
          </p:nvPr>
        </p:nvSpPr>
        <p:spPr>
          <a:xfrm>
            <a:off x="609601" y="1403350"/>
            <a:ext cx="9847264" cy="4502150"/>
          </a:xfrm>
        </p:spPr>
        <p:txBody>
          <a:bodyPr>
            <a:normAutofit/>
          </a:bodyPr>
          <a:lstStyle/>
          <a:p>
            <a:pPr marL="0" indent="0" algn="just">
              <a:buNone/>
              <a:defRPr/>
            </a:pPr>
            <a:r>
              <a:rPr lang="en-GB" sz="3225" b="1" dirty="0">
                <a:effectLst>
                  <a:outerShdw blurRad="38100" dist="38100" dir="2700000" algn="tl">
                    <a:srgbClr val="000000">
                      <a:alpha val="43137"/>
                    </a:srgbClr>
                  </a:outerShdw>
                </a:effectLst>
              </a:rPr>
              <a:t>Segmentation: </a:t>
            </a:r>
          </a:p>
          <a:p>
            <a:pPr marL="342900" lvl="1" indent="0" algn="just">
              <a:buNone/>
              <a:defRPr/>
            </a:pPr>
            <a:r>
              <a:rPr lang="en-GB" sz="3225" dirty="0"/>
              <a:t>Dividing a market of potential customers into groups, or segments, based on different characteristics.</a:t>
            </a:r>
          </a:p>
          <a:p>
            <a:pPr marL="0" indent="0" algn="just">
              <a:buNone/>
              <a:defRPr/>
            </a:pPr>
            <a:r>
              <a:rPr lang="en-GB" sz="3225" b="1" dirty="0">
                <a:effectLst>
                  <a:outerShdw blurRad="38100" dist="38100" dir="2700000" algn="tl">
                    <a:srgbClr val="000000">
                      <a:alpha val="43137"/>
                    </a:srgbClr>
                  </a:outerShdw>
                </a:effectLst>
              </a:rPr>
              <a:t>Targeting:</a:t>
            </a:r>
          </a:p>
          <a:p>
            <a:pPr marL="342900" lvl="1" indent="0" algn="just">
              <a:buNone/>
              <a:defRPr/>
            </a:pPr>
            <a:r>
              <a:rPr lang="en-GB" sz="3225" dirty="0"/>
              <a:t>Identifying the segments to enter</a:t>
            </a:r>
          </a:p>
          <a:p>
            <a:pPr marL="0" indent="0">
              <a:buNone/>
              <a:defRPr/>
            </a:pPr>
            <a:endParaRPr lang="en-GB" sz="3000" dirty="0"/>
          </a:p>
          <a:p>
            <a:pPr marL="0" indent="0">
              <a:buNone/>
              <a:defRPr/>
            </a:pPr>
            <a:endParaRPr lang="en-GB"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F05E-BA28-36A4-13F7-2F3706FDE07C}"/>
              </a:ext>
            </a:extLst>
          </p:cNvPr>
          <p:cNvSpPr>
            <a:spLocks noGrp="1"/>
          </p:cNvSpPr>
          <p:nvPr>
            <p:ph type="title"/>
          </p:nvPr>
        </p:nvSpPr>
        <p:spPr>
          <a:xfrm>
            <a:off x="672280" y="944752"/>
            <a:ext cx="3259016" cy="1462692"/>
          </a:xfrm>
        </p:spPr>
        <p:txBody>
          <a:bodyPr>
            <a:normAutofit/>
          </a:bodyPr>
          <a:lstStyle/>
          <a:p>
            <a:r>
              <a:rPr lang="en-GB" dirty="0">
                <a:solidFill>
                  <a:srgbClr val="FF0000"/>
                </a:solidFill>
              </a:rPr>
              <a:t>Selecting Target Market Segments</a:t>
            </a:r>
          </a:p>
        </p:txBody>
      </p:sp>
      <p:sp>
        <p:nvSpPr>
          <p:cNvPr id="3" name="Content Placeholder 2">
            <a:extLst>
              <a:ext uri="{FF2B5EF4-FFF2-40B4-BE49-F238E27FC236}">
                <a16:creationId xmlns:a16="http://schemas.microsoft.com/office/drawing/2014/main" id="{7A498832-7D72-A78C-76F1-F4BC18B80C6C}"/>
              </a:ext>
            </a:extLst>
          </p:cNvPr>
          <p:cNvSpPr>
            <a:spLocks noGrp="1"/>
          </p:cNvSpPr>
          <p:nvPr>
            <p:ph idx="1"/>
          </p:nvPr>
        </p:nvSpPr>
        <p:spPr>
          <a:xfrm>
            <a:off x="671513" y="2536031"/>
            <a:ext cx="3123783" cy="3671936"/>
          </a:xfrm>
        </p:spPr>
        <p:txBody>
          <a:bodyPr anchor="t">
            <a:normAutofit/>
          </a:bodyPr>
          <a:lstStyle/>
          <a:p>
            <a:r>
              <a:rPr lang="en-GB" sz="2400">
                <a:solidFill>
                  <a:schemeClr val="tx1"/>
                </a:solidFill>
              </a:rPr>
              <a:t>A target market consists of a set of customers who share common needs or characteristics that the company decides to serve.</a:t>
            </a:r>
            <a:endParaRPr lang="en-GB" sz="2400" dirty="0">
              <a:solidFill>
                <a:schemeClr val="tx1"/>
              </a:solidFill>
            </a:endParaRPr>
          </a:p>
        </p:txBody>
      </p:sp>
      <p:pic>
        <p:nvPicPr>
          <p:cNvPr id="1030" name="Picture 6" descr="How to Identify Your Target Market | Complete Controller">
            <a:extLst>
              <a:ext uri="{FF2B5EF4-FFF2-40B4-BE49-F238E27FC236}">
                <a16:creationId xmlns:a16="http://schemas.microsoft.com/office/drawing/2014/main" id="{16BBDC95-F837-BEDC-D0DD-D52675E10E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034"/>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1F3210BF-0422-9074-18BE-E04C27163D92}"/>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AA3177EA-DAE8-10F7-B288-989E2F2C0F0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17</a:t>
            </a:fld>
            <a:endParaRPr lang="en-US">
              <a:solidFill>
                <a:schemeClr val="bg1">
                  <a:lumMod val="75000"/>
                  <a:lumOff val="25000"/>
                </a:schemeClr>
              </a:solidFill>
            </a:endParaRPr>
          </a:p>
        </p:txBody>
      </p:sp>
    </p:spTree>
    <p:extLst>
      <p:ext uri="{BB962C8B-B14F-4D97-AF65-F5344CB8AC3E}">
        <p14:creationId xmlns:p14="http://schemas.microsoft.com/office/powerpoint/2010/main" val="1020820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0F47D57-AB51-DFC4-59AD-7BD3D1C3C07E}"/>
              </a:ext>
            </a:extLst>
          </p:cNvPr>
          <p:cNvSpPr>
            <a:spLocks noGrp="1"/>
          </p:cNvSpPr>
          <p:nvPr>
            <p:ph type="title"/>
          </p:nvPr>
        </p:nvSpPr>
        <p:spPr>
          <a:xfrm>
            <a:off x="1766889" y="1108075"/>
            <a:ext cx="6321425" cy="844550"/>
          </a:xfrm>
        </p:spPr>
        <p:txBody>
          <a:bodyPr>
            <a:normAutofit fontScale="90000"/>
          </a:bodyPr>
          <a:lstStyle/>
          <a:p>
            <a:pPr eaLnBrk="1" hangingPunct="1">
              <a:defRPr/>
            </a:pPr>
            <a:r>
              <a:rPr lang="en-US" altLang="en-US" sz="5400" b="1" dirty="0"/>
              <a:t>2. Targeting</a:t>
            </a:r>
          </a:p>
        </p:txBody>
      </p:sp>
      <p:pic>
        <p:nvPicPr>
          <p:cNvPr id="29699" name="Picture 5" descr="fig06_02.jpg">
            <a:extLst>
              <a:ext uri="{FF2B5EF4-FFF2-40B4-BE49-F238E27FC236}">
                <a16:creationId xmlns:a16="http://schemas.microsoft.com/office/drawing/2014/main" id="{D1AE0ECF-9340-8E58-5A92-348362A36051}"/>
              </a:ext>
            </a:extLst>
          </p:cNvPr>
          <p:cNvPicPr>
            <a:picLocks noChangeAspect="1"/>
          </p:cNvPicPr>
          <p:nvPr/>
        </p:nvPicPr>
        <p:blipFill>
          <a:blip r:embed="rId3">
            <a:extLst>
              <a:ext uri="{28A0092B-C50C-407E-A947-70E740481C1C}">
                <a14:useLocalDpi xmlns:a14="http://schemas.microsoft.com/office/drawing/2010/main" val="0"/>
              </a:ext>
            </a:extLst>
          </a:blip>
          <a:srcRect l="25926" b="43846"/>
          <a:stretch>
            <a:fillRect/>
          </a:stretch>
        </p:blipFill>
        <p:spPr bwMode="auto">
          <a:xfrm>
            <a:off x="1630364" y="2679701"/>
            <a:ext cx="8931275" cy="222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TextBox 3">
            <a:extLst>
              <a:ext uri="{FF2B5EF4-FFF2-40B4-BE49-F238E27FC236}">
                <a16:creationId xmlns:a16="http://schemas.microsoft.com/office/drawing/2014/main" id="{EF6213B5-128A-AAE2-1E53-52A1753B70C1}"/>
              </a:ext>
            </a:extLst>
          </p:cNvPr>
          <p:cNvSpPr txBox="1">
            <a:spLocks noChangeArrowheads="1"/>
          </p:cNvSpPr>
          <p:nvPr/>
        </p:nvSpPr>
        <p:spPr bwMode="auto">
          <a:xfrm>
            <a:off x="8429626" y="5184775"/>
            <a:ext cx="1660525"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900"/>
              <a:t>Kotler and Armstrong (2010)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0">
            <a:extLst>
              <a:ext uri="{FF2B5EF4-FFF2-40B4-BE49-F238E27FC236}">
                <a16:creationId xmlns:a16="http://schemas.microsoft.com/office/drawing/2014/main" id="{84A49E5E-BA95-5645-3194-CFEAD27C41CC}"/>
              </a:ext>
            </a:extLst>
          </p:cNvPr>
          <p:cNvSpPr>
            <a:spLocks noGrp="1" noChangeArrowheads="1"/>
          </p:cNvSpPr>
          <p:nvPr>
            <p:ph type="ftr" sz="quarter" idx="11"/>
          </p:nvPr>
        </p:nvSpPr>
        <p:spPr bwMode="auto">
          <a:xfrm>
            <a:off x="7581900" y="5624514"/>
            <a:ext cx="1600200" cy="2746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fontAlgn="base">
              <a:spcBef>
                <a:spcPct val="0"/>
              </a:spcBef>
              <a:spcAft>
                <a:spcPct val="0"/>
              </a:spcAft>
              <a:buFontTx/>
              <a:buNone/>
            </a:pPr>
            <a:r>
              <a:rPr lang="en-US" altLang="en-US" sz="900">
                <a:solidFill>
                  <a:srgbClr val="898989"/>
                </a:solidFill>
              </a:rPr>
              <a:t>© The McGraw-Hill Companies, 2009</a:t>
            </a:r>
            <a:endParaRPr lang="en-GB" altLang="en-US" sz="900">
              <a:solidFill>
                <a:srgbClr val="898989"/>
              </a:solidFill>
            </a:endParaRPr>
          </a:p>
        </p:txBody>
      </p:sp>
      <p:sp>
        <p:nvSpPr>
          <p:cNvPr id="59395" name="Rectangle 11">
            <a:extLst>
              <a:ext uri="{FF2B5EF4-FFF2-40B4-BE49-F238E27FC236}">
                <a16:creationId xmlns:a16="http://schemas.microsoft.com/office/drawing/2014/main" id="{5A33AEAF-1DA4-6C29-498E-DA8A45F61088}"/>
              </a:ext>
            </a:extLst>
          </p:cNvPr>
          <p:cNvSpPr>
            <a:spLocks noGrp="1" noChangeArrowheads="1"/>
          </p:cNvSpPr>
          <p:nvPr>
            <p:ph type="sldNum" sz="quarter" idx="12"/>
          </p:nvPr>
        </p:nvSpPr>
        <p:spPr bwMode="auto">
          <a:xfrm>
            <a:off x="8839201" y="5713414"/>
            <a:ext cx="569913" cy="185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fld id="{A69CCB88-1ADD-4026-9111-82E6431C1B23}" type="slidenum">
              <a:rPr lang="en-GB" altLang="en-US" sz="900">
                <a:solidFill>
                  <a:srgbClr val="898989"/>
                </a:solidFill>
                <a:latin typeface="Calibri" panose="020F0502020204030204" pitchFamily="34" charset="0"/>
                <a:ea typeface="MS PGothic" panose="020B0600070205080204" pitchFamily="34" charset="-128"/>
              </a:rPr>
              <a:pPr algn="ctr">
                <a:spcBef>
                  <a:spcPct val="0"/>
                </a:spcBef>
                <a:buFontTx/>
                <a:buNone/>
              </a:pPr>
              <a:t>19</a:t>
            </a:fld>
            <a:endParaRPr lang="en-GB" altLang="en-US" sz="900">
              <a:solidFill>
                <a:srgbClr val="898989"/>
              </a:solidFill>
              <a:latin typeface="Calibri" panose="020F0502020204030204" pitchFamily="34" charset="0"/>
              <a:ea typeface="MS PGothic" panose="020B0600070205080204" pitchFamily="34" charset="-128"/>
            </a:endParaRPr>
          </a:p>
        </p:txBody>
      </p:sp>
      <p:sp>
        <p:nvSpPr>
          <p:cNvPr id="33796" name="Rectangle 2">
            <a:extLst>
              <a:ext uri="{FF2B5EF4-FFF2-40B4-BE49-F238E27FC236}">
                <a16:creationId xmlns:a16="http://schemas.microsoft.com/office/drawing/2014/main" id="{C76D8FE2-FCD4-2612-9FA9-4D21AB54A6A0}"/>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7" name="Rectangle 3">
            <a:extLst>
              <a:ext uri="{FF2B5EF4-FFF2-40B4-BE49-F238E27FC236}">
                <a16:creationId xmlns:a16="http://schemas.microsoft.com/office/drawing/2014/main" id="{88AE5F5C-D0CA-9F49-D72C-0907F5847444}"/>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8" name="Rectangle 4">
            <a:extLst>
              <a:ext uri="{FF2B5EF4-FFF2-40B4-BE49-F238E27FC236}">
                <a16:creationId xmlns:a16="http://schemas.microsoft.com/office/drawing/2014/main" id="{99001EC6-2B52-12CA-BDB5-D552E952C49A}"/>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9" name="Rectangle 5">
            <a:extLst>
              <a:ext uri="{FF2B5EF4-FFF2-40B4-BE49-F238E27FC236}">
                <a16:creationId xmlns:a16="http://schemas.microsoft.com/office/drawing/2014/main" id="{9D11FA41-E745-80ED-6DA3-C13E96DB7C9C}"/>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0" name="Rectangle 6">
            <a:extLst>
              <a:ext uri="{FF2B5EF4-FFF2-40B4-BE49-F238E27FC236}">
                <a16:creationId xmlns:a16="http://schemas.microsoft.com/office/drawing/2014/main" id="{6941DBFE-1D77-7188-246F-A72DAA517698}"/>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1" name="Rectangle 7">
            <a:extLst>
              <a:ext uri="{FF2B5EF4-FFF2-40B4-BE49-F238E27FC236}">
                <a16:creationId xmlns:a16="http://schemas.microsoft.com/office/drawing/2014/main" id="{89F796FA-2D1E-7194-00CD-61AA7AC7408E}"/>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2" name="Rectangle 8">
            <a:extLst>
              <a:ext uri="{FF2B5EF4-FFF2-40B4-BE49-F238E27FC236}">
                <a16:creationId xmlns:a16="http://schemas.microsoft.com/office/drawing/2014/main" id="{F94BEEE1-399A-174E-4603-5A3434F62729}"/>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3" name="Rectangle 9">
            <a:extLst>
              <a:ext uri="{FF2B5EF4-FFF2-40B4-BE49-F238E27FC236}">
                <a16:creationId xmlns:a16="http://schemas.microsoft.com/office/drawing/2014/main" id="{7646B80E-753B-BD45-9FA4-105F3B75ACBF}"/>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4" name="Rectangle 10">
            <a:extLst>
              <a:ext uri="{FF2B5EF4-FFF2-40B4-BE49-F238E27FC236}">
                <a16:creationId xmlns:a16="http://schemas.microsoft.com/office/drawing/2014/main" id="{1C1B98D6-79A8-A6D5-A4B8-6A8BD0BF2B23}"/>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5" name="Rectangle 11">
            <a:extLst>
              <a:ext uri="{FF2B5EF4-FFF2-40B4-BE49-F238E27FC236}">
                <a16:creationId xmlns:a16="http://schemas.microsoft.com/office/drawing/2014/main" id="{A6502DE7-C7AA-8AA9-15C8-32B8A2B20D03}"/>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6" name="Rectangle 12">
            <a:extLst>
              <a:ext uri="{FF2B5EF4-FFF2-40B4-BE49-F238E27FC236}">
                <a16:creationId xmlns:a16="http://schemas.microsoft.com/office/drawing/2014/main" id="{1A9A7663-A01B-2551-2C39-242A541FC945}"/>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7" name="Rectangle 13">
            <a:extLst>
              <a:ext uri="{FF2B5EF4-FFF2-40B4-BE49-F238E27FC236}">
                <a16:creationId xmlns:a16="http://schemas.microsoft.com/office/drawing/2014/main" id="{2592470C-9201-93FE-11E3-BEF2551FD79C}"/>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8" name="Rectangle 14">
            <a:extLst>
              <a:ext uri="{FF2B5EF4-FFF2-40B4-BE49-F238E27FC236}">
                <a16:creationId xmlns:a16="http://schemas.microsoft.com/office/drawing/2014/main" id="{7984A912-6CC6-68F3-C7FA-A137EBACE570}"/>
              </a:ext>
            </a:extLst>
          </p:cNvPr>
          <p:cNvSpPr>
            <a:spLocks noGrp="1" noChangeArrowheads="1"/>
          </p:cNvSpPr>
          <p:nvPr>
            <p:ph type="title"/>
          </p:nvPr>
        </p:nvSpPr>
        <p:spPr>
          <a:xfrm>
            <a:off x="2616201" y="839788"/>
            <a:ext cx="6842125" cy="857250"/>
          </a:xfrm>
        </p:spPr>
        <p:txBody>
          <a:bodyPr>
            <a:normAutofit/>
          </a:bodyPr>
          <a:lstStyle/>
          <a:p>
            <a:pPr>
              <a:defRPr/>
            </a:pPr>
            <a:r>
              <a:rPr lang="en-GB" altLang="en-US" sz="4050" b="1" dirty="0">
                <a:solidFill>
                  <a:srgbClr val="000000"/>
                </a:solidFill>
              </a:rPr>
              <a:t>Mass Marketing</a:t>
            </a:r>
          </a:p>
        </p:txBody>
      </p:sp>
      <p:sp>
        <p:nvSpPr>
          <p:cNvPr id="33809" name="AutoShape 21">
            <a:extLst>
              <a:ext uri="{FF2B5EF4-FFF2-40B4-BE49-F238E27FC236}">
                <a16:creationId xmlns:a16="http://schemas.microsoft.com/office/drawing/2014/main" id="{1FB1263C-2DA5-AD6A-23C7-EAEE7ACC0BBD}"/>
              </a:ext>
            </a:extLst>
          </p:cNvPr>
          <p:cNvSpPr>
            <a:spLocks noChangeArrowheads="1"/>
          </p:cNvSpPr>
          <p:nvPr/>
        </p:nvSpPr>
        <p:spPr bwMode="auto">
          <a:xfrm>
            <a:off x="3983039" y="3671889"/>
            <a:ext cx="1017587" cy="161925"/>
          </a:xfrm>
          <a:prstGeom prst="rightArrow">
            <a:avLst>
              <a:gd name="adj1" fmla="val 50000"/>
              <a:gd name="adj2" fmla="val 85588"/>
            </a:avLst>
          </a:prstGeom>
          <a:solidFill>
            <a:srgbClr val="732888"/>
          </a:solid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10" name="AutoShape 22">
            <a:extLst>
              <a:ext uri="{FF2B5EF4-FFF2-40B4-BE49-F238E27FC236}">
                <a16:creationId xmlns:a16="http://schemas.microsoft.com/office/drawing/2014/main" id="{5264A182-0AEA-D146-2324-3404C51FE2A3}"/>
              </a:ext>
            </a:extLst>
          </p:cNvPr>
          <p:cNvSpPr>
            <a:spLocks noChangeArrowheads="1"/>
          </p:cNvSpPr>
          <p:nvPr/>
        </p:nvSpPr>
        <p:spPr bwMode="auto">
          <a:xfrm>
            <a:off x="7315200" y="3724276"/>
            <a:ext cx="1017588" cy="161925"/>
          </a:xfrm>
          <a:prstGeom prst="rightArrow">
            <a:avLst>
              <a:gd name="adj1" fmla="val 50000"/>
              <a:gd name="adj2" fmla="val 85588"/>
            </a:avLst>
          </a:prstGeom>
          <a:solidFill>
            <a:srgbClr val="732888"/>
          </a:solid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59411" name="Rectangle 23">
            <a:extLst>
              <a:ext uri="{FF2B5EF4-FFF2-40B4-BE49-F238E27FC236}">
                <a16:creationId xmlns:a16="http://schemas.microsoft.com/office/drawing/2014/main" id="{E858B4D7-C707-D487-DE25-15CB3DBE8455}"/>
              </a:ext>
            </a:extLst>
          </p:cNvPr>
          <p:cNvSpPr>
            <a:spLocks noChangeArrowheads="1"/>
          </p:cNvSpPr>
          <p:nvPr/>
        </p:nvSpPr>
        <p:spPr bwMode="auto">
          <a:xfrm>
            <a:off x="1735138" y="2249489"/>
            <a:ext cx="2474912"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ORGANISATION</a:t>
            </a:r>
          </a:p>
        </p:txBody>
      </p:sp>
      <p:sp>
        <p:nvSpPr>
          <p:cNvPr id="59412" name="Rectangle 24">
            <a:extLst>
              <a:ext uri="{FF2B5EF4-FFF2-40B4-BE49-F238E27FC236}">
                <a16:creationId xmlns:a16="http://schemas.microsoft.com/office/drawing/2014/main" id="{94620F0B-C1D5-5C37-E6FB-DC3720BEEC7B}"/>
              </a:ext>
            </a:extLst>
          </p:cNvPr>
          <p:cNvSpPr>
            <a:spLocks noChangeArrowheads="1"/>
          </p:cNvSpPr>
          <p:nvPr/>
        </p:nvSpPr>
        <p:spPr bwMode="auto">
          <a:xfrm>
            <a:off x="4737101" y="2284414"/>
            <a:ext cx="260032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MARKETING MIX</a:t>
            </a:r>
          </a:p>
        </p:txBody>
      </p:sp>
      <p:sp>
        <p:nvSpPr>
          <p:cNvPr id="59413" name="Rectangle 25">
            <a:extLst>
              <a:ext uri="{FF2B5EF4-FFF2-40B4-BE49-F238E27FC236}">
                <a16:creationId xmlns:a16="http://schemas.microsoft.com/office/drawing/2014/main" id="{CAF24729-F068-8ECB-788D-32D02A31B414}"/>
              </a:ext>
            </a:extLst>
          </p:cNvPr>
          <p:cNvSpPr>
            <a:spLocks noChangeArrowheads="1"/>
          </p:cNvSpPr>
          <p:nvPr/>
        </p:nvSpPr>
        <p:spPr bwMode="auto">
          <a:xfrm>
            <a:off x="7864475" y="2300289"/>
            <a:ext cx="2725738"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TARGET MARKET</a:t>
            </a:r>
          </a:p>
        </p:txBody>
      </p:sp>
      <p:sp>
        <p:nvSpPr>
          <p:cNvPr id="33814" name="Rectangle 27">
            <a:extLst>
              <a:ext uri="{FF2B5EF4-FFF2-40B4-BE49-F238E27FC236}">
                <a16:creationId xmlns:a16="http://schemas.microsoft.com/office/drawing/2014/main" id="{E64C866B-8EB0-1681-15D0-49BAF0F3B74F}"/>
              </a:ext>
            </a:extLst>
          </p:cNvPr>
          <p:cNvSpPr>
            <a:spLocks noChangeArrowheads="1"/>
          </p:cNvSpPr>
          <p:nvPr/>
        </p:nvSpPr>
        <p:spPr bwMode="auto">
          <a:xfrm>
            <a:off x="2667001" y="5829301"/>
            <a:ext cx="3160713" cy="169863"/>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endParaRPr lang="en-US" altLang="en-US" sz="750">
              <a:ea typeface="MS PGothic" panose="020B0600070205080204" pitchFamily="34" charset="-128"/>
            </a:endParaRPr>
          </a:p>
        </p:txBody>
      </p:sp>
      <p:sp>
        <p:nvSpPr>
          <p:cNvPr id="29" name="Rectangle 28">
            <a:extLst>
              <a:ext uri="{FF2B5EF4-FFF2-40B4-BE49-F238E27FC236}">
                <a16:creationId xmlns:a16="http://schemas.microsoft.com/office/drawing/2014/main" id="{A1925443-C399-649C-7C55-738461001623}"/>
              </a:ext>
            </a:extLst>
          </p:cNvPr>
          <p:cNvSpPr/>
          <p:nvPr/>
        </p:nvSpPr>
        <p:spPr>
          <a:xfrm>
            <a:off x="5087804" y="3100387"/>
            <a:ext cx="1817822" cy="1549831"/>
          </a:xfrm>
          <a:prstGeom prst="rect">
            <a:avLst/>
          </a:prstGeom>
          <a:solidFill>
            <a:schemeClr val="accent1">
              <a:lumMod val="40000"/>
              <a:lumOff val="60000"/>
            </a:schemeClr>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Oval 29">
            <a:extLst>
              <a:ext uri="{FF2B5EF4-FFF2-40B4-BE49-F238E27FC236}">
                <a16:creationId xmlns:a16="http://schemas.microsoft.com/office/drawing/2014/main" id="{1B681165-A454-599E-2EE1-C4E30BCE2DF6}"/>
              </a:ext>
            </a:extLst>
          </p:cNvPr>
          <p:cNvSpPr/>
          <p:nvPr/>
        </p:nvSpPr>
        <p:spPr>
          <a:xfrm>
            <a:off x="8689975" y="3060701"/>
            <a:ext cx="1689100" cy="1546225"/>
          </a:xfrm>
          <a:prstGeom prst="ellipse">
            <a:avLst/>
          </a:prstGeom>
          <a:solidFill>
            <a:schemeClr val="accent1">
              <a:lumMod val="60000"/>
              <a:lumOff val="4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a:extLst>
              <a:ext uri="{FF2B5EF4-FFF2-40B4-BE49-F238E27FC236}">
                <a16:creationId xmlns:a16="http://schemas.microsoft.com/office/drawing/2014/main" id="{7FC1806E-2C2C-04D0-4075-934BA665C3AE}"/>
              </a:ext>
            </a:extLst>
          </p:cNvPr>
          <p:cNvSpPr/>
          <p:nvPr/>
        </p:nvSpPr>
        <p:spPr>
          <a:xfrm>
            <a:off x="2383557" y="3182671"/>
            <a:ext cx="1512168" cy="1188132"/>
          </a:xfrm>
          <a:prstGeom prst="rect">
            <a:avLst/>
          </a:prstGeom>
          <a:solidFill>
            <a:schemeClr val="accent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9422" name="Rectangle 20">
            <a:extLst>
              <a:ext uri="{FF2B5EF4-FFF2-40B4-BE49-F238E27FC236}">
                <a16:creationId xmlns:a16="http://schemas.microsoft.com/office/drawing/2014/main" id="{EF4334CF-4A97-A187-D52A-D888EC8CCB2F}"/>
              </a:ext>
            </a:extLst>
          </p:cNvPr>
          <p:cNvSpPr>
            <a:spLocks noChangeArrowheads="1"/>
          </p:cNvSpPr>
          <p:nvPr/>
        </p:nvSpPr>
        <p:spPr bwMode="auto">
          <a:xfrm>
            <a:off x="8739189" y="3567114"/>
            <a:ext cx="1595437"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124992"/>
                </a:solidFill>
                <a:ea typeface="MS PGothic" panose="020B0600070205080204" pitchFamily="34" charset="-128"/>
              </a:rPr>
              <a:t>Everybody</a:t>
            </a:r>
          </a:p>
        </p:txBody>
      </p:sp>
      <p:sp>
        <p:nvSpPr>
          <p:cNvPr id="33823" name="Rectangle 19">
            <a:extLst>
              <a:ext uri="{FF2B5EF4-FFF2-40B4-BE49-F238E27FC236}">
                <a16:creationId xmlns:a16="http://schemas.microsoft.com/office/drawing/2014/main" id="{4BA1829D-EFC7-4FF5-9778-0E2BBA7DF0D4}"/>
              </a:ext>
            </a:extLst>
          </p:cNvPr>
          <p:cNvSpPr>
            <a:spLocks noChangeArrowheads="1"/>
          </p:cNvSpPr>
          <p:nvPr/>
        </p:nvSpPr>
        <p:spPr bwMode="auto">
          <a:xfrm>
            <a:off x="5121275" y="3182938"/>
            <a:ext cx="1949450" cy="1758950"/>
          </a:xfrm>
          <a:prstGeom prst="rect">
            <a:avLst/>
          </a:prstGeom>
          <a:noFill/>
          <a:ln>
            <a:noFill/>
          </a:ln>
        </p:spPr>
        <p:txBody>
          <a:bodyPr lIns="69056" tIns="34529" rIns="69056" bIns="34529"/>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Char char="•"/>
              <a:defRPr/>
            </a:pPr>
            <a:r>
              <a:rPr lang="en-GB" altLang="en-US" sz="1725" dirty="0">
                <a:solidFill>
                  <a:srgbClr val="124992"/>
                </a:solidFill>
                <a:ea typeface="MS PGothic" panose="020B0600070205080204" pitchFamily="34" charset="-128"/>
              </a:rPr>
              <a:t> </a:t>
            </a:r>
            <a:r>
              <a:rPr lang="en-GB" altLang="en-US" sz="2100" dirty="0">
                <a:solidFill>
                  <a:srgbClr val="124992"/>
                </a:solidFill>
                <a:ea typeface="MS PGothic" panose="020B0600070205080204" pitchFamily="34" charset="-128"/>
              </a:rPr>
              <a:t>Price</a:t>
            </a:r>
          </a:p>
          <a:p>
            <a:pPr eaLnBrk="1" hangingPunct="1">
              <a:spcBef>
                <a:spcPct val="0"/>
              </a:spcBef>
              <a:buFontTx/>
              <a:buChar char="•"/>
              <a:defRPr/>
            </a:pPr>
            <a:r>
              <a:rPr lang="en-GB" altLang="en-US" sz="2100" dirty="0">
                <a:solidFill>
                  <a:srgbClr val="124992"/>
                </a:solidFill>
                <a:ea typeface="MS PGothic" panose="020B0600070205080204" pitchFamily="34" charset="-128"/>
              </a:rPr>
              <a:t> Promotion</a:t>
            </a:r>
          </a:p>
          <a:p>
            <a:pPr eaLnBrk="1" hangingPunct="1">
              <a:spcBef>
                <a:spcPct val="0"/>
              </a:spcBef>
              <a:buFontTx/>
              <a:buChar char="•"/>
              <a:defRPr/>
            </a:pPr>
            <a:r>
              <a:rPr lang="en-GB" altLang="en-US" sz="2100" dirty="0">
                <a:solidFill>
                  <a:srgbClr val="124992"/>
                </a:solidFill>
                <a:ea typeface="MS PGothic" panose="020B0600070205080204" pitchFamily="34" charset="-128"/>
              </a:rPr>
              <a:t> Product</a:t>
            </a:r>
          </a:p>
          <a:p>
            <a:pPr eaLnBrk="1" hangingPunct="1">
              <a:spcBef>
                <a:spcPct val="0"/>
              </a:spcBef>
              <a:buFontTx/>
              <a:buChar char="•"/>
              <a:defRPr/>
            </a:pPr>
            <a:r>
              <a:rPr lang="en-GB" altLang="en-US" sz="2100" dirty="0">
                <a:solidFill>
                  <a:srgbClr val="124992"/>
                </a:solidFill>
                <a:ea typeface="MS PGothic" panose="020B0600070205080204" pitchFamily="34" charset="-128"/>
              </a:rPr>
              <a:t> Distribution</a:t>
            </a:r>
          </a:p>
        </p:txBody>
      </p:sp>
      <p:sp>
        <p:nvSpPr>
          <p:cNvPr id="59424" name="Rectangle 18">
            <a:extLst>
              <a:ext uri="{FF2B5EF4-FFF2-40B4-BE49-F238E27FC236}">
                <a16:creationId xmlns:a16="http://schemas.microsoft.com/office/drawing/2014/main" id="{56487E69-327B-1DD7-E944-EC77E769B4B5}"/>
              </a:ext>
            </a:extLst>
          </p:cNvPr>
          <p:cNvSpPr>
            <a:spLocks noChangeArrowheads="1"/>
          </p:cNvSpPr>
          <p:nvPr/>
        </p:nvSpPr>
        <p:spPr bwMode="auto">
          <a:xfrm>
            <a:off x="2578101" y="3319463"/>
            <a:ext cx="1152525"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700" b="1" dirty="0">
                <a:solidFill>
                  <a:srgbClr val="124992"/>
                </a:solidFill>
                <a:ea typeface="MS PGothic" panose="020B0600070205080204" pitchFamily="34" charset="-128"/>
              </a:rPr>
              <a:t>Post</a:t>
            </a:r>
          </a:p>
          <a:p>
            <a:pPr algn="ctr" eaLnBrk="1" hangingPunct="1">
              <a:spcBef>
                <a:spcPct val="0"/>
              </a:spcBef>
              <a:buFontTx/>
              <a:buNone/>
            </a:pPr>
            <a:r>
              <a:rPr lang="en-GB" altLang="en-US" sz="2700" b="1" dirty="0">
                <a:solidFill>
                  <a:srgbClr val="124992"/>
                </a:solidFill>
                <a:ea typeface="MS PGothic" panose="020B0600070205080204" pitchFamily="34" charset="-128"/>
              </a:rPr>
              <a:t>Office</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11">
            <a:extLst>
              <a:ext uri="{FF2B5EF4-FFF2-40B4-BE49-F238E27FC236}">
                <a16:creationId xmlns:a16="http://schemas.microsoft.com/office/drawing/2014/main" id="{A873DA0E-626E-EF8C-C55B-CC807F5693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BA141860-6A67-4A63-85F6-F676E15C1D16}" type="slidenum">
              <a:rPr lang="en-GB" altLang="en-US" sz="900">
                <a:solidFill>
                  <a:srgbClr val="898989"/>
                </a:solidFill>
                <a:latin typeface="Calibri" panose="020F0502020204030204" pitchFamily="34" charset="0"/>
                <a:ea typeface="MS PGothic" panose="020B0600070205080204" pitchFamily="34" charset="-128"/>
              </a:rPr>
              <a:pPr>
                <a:spcBef>
                  <a:spcPct val="0"/>
                </a:spcBef>
                <a:buFontTx/>
                <a:buNone/>
              </a:pPr>
              <a:t>20</a:t>
            </a:fld>
            <a:endParaRPr lang="en-GB" altLang="en-US" sz="900">
              <a:solidFill>
                <a:srgbClr val="898989"/>
              </a:solidFill>
              <a:latin typeface="Calibri" panose="020F0502020204030204" pitchFamily="34" charset="0"/>
              <a:ea typeface="MS PGothic" panose="020B0600070205080204" pitchFamily="34" charset="-128"/>
            </a:endParaRPr>
          </a:p>
        </p:txBody>
      </p:sp>
      <p:sp>
        <p:nvSpPr>
          <p:cNvPr id="61443" name="Rectangle 21">
            <a:extLst>
              <a:ext uri="{FF2B5EF4-FFF2-40B4-BE49-F238E27FC236}">
                <a16:creationId xmlns:a16="http://schemas.microsoft.com/office/drawing/2014/main" id="{3840AEDE-2868-9D73-1C48-7BEED8E18EBB}"/>
              </a:ext>
            </a:extLst>
          </p:cNvPr>
          <p:cNvSpPr>
            <a:spLocks noChangeArrowheads="1"/>
          </p:cNvSpPr>
          <p:nvPr/>
        </p:nvSpPr>
        <p:spPr bwMode="auto">
          <a:xfrm>
            <a:off x="3175000" y="2143125"/>
            <a:ext cx="192088"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buFontTx/>
              <a:buNone/>
            </a:pPr>
            <a:r>
              <a:rPr lang="en-GB" altLang="en-US" sz="1500">
                <a:solidFill>
                  <a:schemeClr val="bg2"/>
                </a:solidFill>
                <a:ea typeface="MS PGothic" panose="020B0600070205080204" pitchFamily="34" charset="-128"/>
              </a:rPr>
              <a:t> </a:t>
            </a:r>
          </a:p>
          <a:p>
            <a:pPr eaLnBrk="1" hangingPunct="1">
              <a:buFontTx/>
              <a:buNone/>
            </a:pPr>
            <a:r>
              <a:rPr lang="en-GB" altLang="en-US" sz="1500">
                <a:solidFill>
                  <a:schemeClr val="bg2"/>
                </a:solidFill>
                <a:ea typeface="MS PGothic" panose="020B0600070205080204" pitchFamily="34" charset="-128"/>
              </a:rPr>
              <a:t> </a:t>
            </a:r>
          </a:p>
        </p:txBody>
      </p:sp>
      <p:sp>
        <p:nvSpPr>
          <p:cNvPr id="35844" name="Rectangle 33">
            <a:extLst>
              <a:ext uri="{FF2B5EF4-FFF2-40B4-BE49-F238E27FC236}">
                <a16:creationId xmlns:a16="http://schemas.microsoft.com/office/drawing/2014/main" id="{3138D46B-174D-3258-CCE2-5A775E879EF7}"/>
              </a:ext>
            </a:extLst>
          </p:cNvPr>
          <p:cNvSpPr>
            <a:spLocks noChangeArrowheads="1"/>
          </p:cNvSpPr>
          <p:nvPr/>
        </p:nvSpPr>
        <p:spPr bwMode="auto">
          <a:xfrm>
            <a:off x="5456239" y="2651125"/>
            <a:ext cx="561975" cy="29845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45" name="Rectangle 35">
            <a:extLst>
              <a:ext uri="{FF2B5EF4-FFF2-40B4-BE49-F238E27FC236}">
                <a16:creationId xmlns:a16="http://schemas.microsoft.com/office/drawing/2014/main" id="{8F261695-9EE7-1DA4-9E84-E26DB73CF104}"/>
              </a:ext>
            </a:extLst>
          </p:cNvPr>
          <p:cNvSpPr>
            <a:spLocks noChangeArrowheads="1"/>
          </p:cNvSpPr>
          <p:nvPr/>
        </p:nvSpPr>
        <p:spPr bwMode="auto">
          <a:xfrm>
            <a:off x="5178425" y="4024313"/>
            <a:ext cx="884238" cy="52705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61446" name="Rectangle 40">
            <a:extLst>
              <a:ext uri="{FF2B5EF4-FFF2-40B4-BE49-F238E27FC236}">
                <a16:creationId xmlns:a16="http://schemas.microsoft.com/office/drawing/2014/main" id="{5472C202-8BBA-A222-2C3D-223E8F39A62A}"/>
              </a:ext>
            </a:extLst>
          </p:cNvPr>
          <p:cNvSpPr>
            <a:spLocks noGrp="1" noChangeArrowheads="1"/>
          </p:cNvSpPr>
          <p:nvPr>
            <p:ph type="title"/>
          </p:nvPr>
        </p:nvSpPr>
        <p:spPr>
          <a:xfrm>
            <a:off x="1774826" y="955676"/>
            <a:ext cx="6373813" cy="696913"/>
          </a:xfrm>
        </p:spPr>
        <p:txBody>
          <a:bodyPr/>
          <a:lstStyle/>
          <a:p>
            <a:r>
              <a:rPr lang="en-GB" altLang="en-US" sz="3600" b="1">
                <a:solidFill>
                  <a:srgbClr val="000000"/>
                </a:solidFill>
              </a:rPr>
              <a:t>Segmented Marketing</a:t>
            </a:r>
          </a:p>
        </p:txBody>
      </p:sp>
      <p:sp>
        <p:nvSpPr>
          <p:cNvPr id="35847" name="Rectangle 41">
            <a:extLst>
              <a:ext uri="{FF2B5EF4-FFF2-40B4-BE49-F238E27FC236}">
                <a16:creationId xmlns:a16="http://schemas.microsoft.com/office/drawing/2014/main" id="{EB6C7515-43D6-4F65-5798-1DAAA538AA64}"/>
              </a:ext>
            </a:extLst>
          </p:cNvPr>
          <p:cNvSpPr>
            <a:spLocks noChangeArrowheads="1"/>
          </p:cNvSpPr>
          <p:nvPr/>
        </p:nvSpPr>
        <p:spPr bwMode="auto">
          <a:xfrm>
            <a:off x="8067675" y="5829300"/>
            <a:ext cx="1428750" cy="171450"/>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defRPr/>
            </a:pPr>
            <a:endParaRPr lang="en-US" altLang="en-US" sz="750">
              <a:ea typeface="MS PGothic" panose="020B0600070205080204" pitchFamily="34" charset="-128"/>
            </a:endParaRPr>
          </a:p>
        </p:txBody>
      </p:sp>
      <p:sp>
        <p:nvSpPr>
          <p:cNvPr id="35848" name="Rectangle 42">
            <a:extLst>
              <a:ext uri="{FF2B5EF4-FFF2-40B4-BE49-F238E27FC236}">
                <a16:creationId xmlns:a16="http://schemas.microsoft.com/office/drawing/2014/main" id="{983D2A33-55FE-0400-75BB-C6495A57E531}"/>
              </a:ext>
            </a:extLst>
          </p:cNvPr>
          <p:cNvSpPr>
            <a:spLocks noChangeArrowheads="1"/>
          </p:cNvSpPr>
          <p:nvPr/>
        </p:nvSpPr>
        <p:spPr bwMode="auto">
          <a:xfrm>
            <a:off x="2667001" y="5829301"/>
            <a:ext cx="3160713" cy="169863"/>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endParaRPr lang="en-US" altLang="en-US" sz="750">
              <a:ea typeface="MS PGothic" panose="020B0600070205080204" pitchFamily="34" charset="-128"/>
            </a:endParaRPr>
          </a:p>
        </p:txBody>
      </p:sp>
      <p:sp>
        <p:nvSpPr>
          <p:cNvPr id="41" name="Rectangle 40">
            <a:extLst>
              <a:ext uri="{FF2B5EF4-FFF2-40B4-BE49-F238E27FC236}">
                <a16:creationId xmlns:a16="http://schemas.microsoft.com/office/drawing/2014/main" id="{D46AB98D-31A4-DFE8-7427-FA548677CFDD}"/>
              </a:ext>
            </a:extLst>
          </p:cNvPr>
          <p:cNvSpPr/>
          <p:nvPr/>
        </p:nvSpPr>
        <p:spPr>
          <a:xfrm>
            <a:off x="3233682" y="1970838"/>
            <a:ext cx="1188132" cy="3132348"/>
          </a:xfrm>
          <a:prstGeom prst="rect">
            <a:avLst/>
          </a:prstGeom>
          <a:solidFill>
            <a:schemeClr val="accent5">
              <a:lumMod val="40000"/>
              <a:lumOff val="60000"/>
            </a:schemeClr>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2" name="Rectangle 41">
            <a:extLst>
              <a:ext uri="{FF2B5EF4-FFF2-40B4-BE49-F238E27FC236}">
                <a16:creationId xmlns:a16="http://schemas.microsoft.com/office/drawing/2014/main" id="{1BFAB08F-050D-F760-2178-00E30879799F}"/>
              </a:ext>
            </a:extLst>
          </p:cNvPr>
          <p:cNvSpPr/>
          <p:nvPr/>
        </p:nvSpPr>
        <p:spPr>
          <a:xfrm>
            <a:off x="5231904" y="3320988"/>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 name="Rectangle 42">
            <a:extLst>
              <a:ext uri="{FF2B5EF4-FFF2-40B4-BE49-F238E27FC236}">
                <a16:creationId xmlns:a16="http://schemas.microsoft.com/office/drawing/2014/main" id="{49AFF530-B1B5-0AA5-E3F5-364484853648}"/>
              </a:ext>
            </a:extLst>
          </p:cNvPr>
          <p:cNvSpPr/>
          <p:nvPr/>
        </p:nvSpPr>
        <p:spPr>
          <a:xfrm>
            <a:off x="5231904" y="1916832"/>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4" name="Rectangle 43">
            <a:extLst>
              <a:ext uri="{FF2B5EF4-FFF2-40B4-BE49-F238E27FC236}">
                <a16:creationId xmlns:a16="http://schemas.microsoft.com/office/drawing/2014/main" id="{FC6D2E56-9EEC-8E4A-6B12-7139D4EF8770}"/>
              </a:ext>
            </a:extLst>
          </p:cNvPr>
          <p:cNvSpPr/>
          <p:nvPr/>
        </p:nvSpPr>
        <p:spPr>
          <a:xfrm>
            <a:off x="5231904" y="2618910"/>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5" name="Rectangle 44">
            <a:extLst>
              <a:ext uri="{FF2B5EF4-FFF2-40B4-BE49-F238E27FC236}">
                <a16:creationId xmlns:a16="http://schemas.microsoft.com/office/drawing/2014/main" id="{6F3351C0-7A78-E316-370F-FB6DBB5A3371}"/>
              </a:ext>
            </a:extLst>
          </p:cNvPr>
          <p:cNvSpPr/>
          <p:nvPr/>
        </p:nvSpPr>
        <p:spPr>
          <a:xfrm>
            <a:off x="5231904" y="4077072"/>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6" name="Rectangle 45">
            <a:extLst>
              <a:ext uri="{FF2B5EF4-FFF2-40B4-BE49-F238E27FC236}">
                <a16:creationId xmlns:a16="http://schemas.microsoft.com/office/drawing/2014/main" id="{EEAA504D-FD27-A852-F0F5-22419B49711E}"/>
              </a:ext>
            </a:extLst>
          </p:cNvPr>
          <p:cNvSpPr/>
          <p:nvPr/>
        </p:nvSpPr>
        <p:spPr>
          <a:xfrm>
            <a:off x="5231904" y="4779150"/>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867" name="Right Arrow 24">
            <a:extLst>
              <a:ext uri="{FF2B5EF4-FFF2-40B4-BE49-F238E27FC236}">
                <a16:creationId xmlns:a16="http://schemas.microsoft.com/office/drawing/2014/main" id="{18BEC021-5025-17FC-5F8F-90EA2FEE495B}"/>
              </a:ext>
            </a:extLst>
          </p:cNvPr>
          <p:cNvSpPr>
            <a:spLocks noChangeArrowheads="1"/>
          </p:cNvSpPr>
          <p:nvPr/>
        </p:nvSpPr>
        <p:spPr bwMode="auto">
          <a:xfrm>
            <a:off x="4421189" y="2132014"/>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49" name="Oval 48">
            <a:extLst>
              <a:ext uri="{FF2B5EF4-FFF2-40B4-BE49-F238E27FC236}">
                <a16:creationId xmlns:a16="http://schemas.microsoft.com/office/drawing/2014/main" id="{D196EAAA-9CDA-4F5E-78EF-132C78666EF8}"/>
              </a:ext>
            </a:extLst>
          </p:cNvPr>
          <p:cNvSpPr/>
          <p:nvPr/>
        </p:nvSpPr>
        <p:spPr>
          <a:xfrm>
            <a:off x="8256588" y="1754188"/>
            <a:ext cx="971550" cy="971550"/>
          </a:xfrm>
          <a:prstGeom prst="ellipse">
            <a:avLst/>
          </a:prstGeom>
          <a:solidFill>
            <a:schemeClr val="accent4">
              <a:lumMod val="75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69" name="Rectangle 32">
            <a:extLst>
              <a:ext uri="{FF2B5EF4-FFF2-40B4-BE49-F238E27FC236}">
                <a16:creationId xmlns:a16="http://schemas.microsoft.com/office/drawing/2014/main" id="{8C3FBAD4-BE23-B33D-0465-106ED33FEDDF}"/>
              </a:ext>
            </a:extLst>
          </p:cNvPr>
          <p:cNvSpPr>
            <a:spLocks noChangeArrowheads="1"/>
          </p:cNvSpPr>
          <p:nvPr/>
        </p:nvSpPr>
        <p:spPr bwMode="auto">
          <a:xfrm>
            <a:off x="5292726" y="1928814"/>
            <a:ext cx="91122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 Mix 1</a:t>
            </a:r>
          </a:p>
        </p:txBody>
      </p:sp>
      <p:sp>
        <p:nvSpPr>
          <p:cNvPr id="61470" name="Rectangle 36">
            <a:extLst>
              <a:ext uri="{FF2B5EF4-FFF2-40B4-BE49-F238E27FC236}">
                <a16:creationId xmlns:a16="http://schemas.microsoft.com/office/drawing/2014/main" id="{88FCFFA6-C608-39B1-1532-00359E6DA13E}"/>
              </a:ext>
            </a:extLst>
          </p:cNvPr>
          <p:cNvSpPr>
            <a:spLocks noChangeArrowheads="1"/>
          </p:cNvSpPr>
          <p:nvPr/>
        </p:nvSpPr>
        <p:spPr bwMode="auto">
          <a:xfrm>
            <a:off x="5313363" y="2614614"/>
            <a:ext cx="812800"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a:t>
            </a:r>
          </a:p>
          <a:p>
            <a:pPr algn="ctr" eaLnBrk="1" hangingPunct="1">
              <a:spcBef>
                <a:spcPct val="0"/>
              </a:spcBef>
              <a:buFontTx/>
              <a:buNone/>
            </a:pPr>
            <a:r>
              <a:rPr lang="en-GB" altLang="en-US" sz="1200">
                <a:solidFill>
                  <a:srgbClr val="002368"/>
                </a:solidFill>
                <a:ea typeface="MS PGothic" panose="020B0600070205080204" pitchFamily="34" charset="-128"/>
              </a:rPr>
              <a:t> Mix 2</a:t>
            </a:r>
          </a:p>
        </p:txBody>
      </p:sp>
      <p:sp>
        <p:nvSpPr>
          <p:cNvPr id="61471" name="Rectangle 39">
            <a:extLst>
              <a:ext uri="{FF2B5EF4-FFF2-40B4-BE49-F238E27FC236}">
                <a16:creationId xmlns:a16="http://schemas.microsoft.com/office/drawing/2014/main" id="{C00756C7-7646-4AE8-4A0C-590BA9329491}"/>
              </a:ext>
            </a:extLst>
          </p:cNvPr>
          <p:cNvSpPr>
            <a:spLocks noChangeArrowheads="1"/>
          </p:cNvSpPr>
          <p:nvPr/>
        </p:nvSpPr>
        <p:spPr bwMode="auto">
          <a:xfrm>
            <a:off x="5308601" y="4779963"/>
            <a:ext cx="900113"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 Marketing </a:t>
            </a:r>
          </a:p>
          <a:p>
            <a:pPr algn="ctr" eaLnBrk="1" hangingPunct="1">
              <a:spcBef>
                <a:spcPct val="0"/>
              </a:spcBef>
              <a:buFontTx/>
              <a:buNone/>
            </a:pPr>
            <a:r>
              <a:rPr lang="en-GB" altLang="en-US" sz="1200">
                <a:solidFill>
                  <a:srgbClr val="002368"/>
                </a:solidFill>
                <a:ea typeface="MS PGothic" panose="020B0600070205080204" pitchFamily="34" charset="-128"/>
              </a:rPr>
              <a:t>Mix 5</a:t>
            </a:r>
          </a:p>
        </p:txBody>
      </p:sp>
      <p:sp>
        <p:nvSpPr>
          <p:cNvPr id="61472" name="Rectangle 37">
            <a:extLst>
              <a:ext uri="{FF2B5EF4-FFF2-40B4-BE49-F238E27FC236}">
                <a16:creationId xmlns:a16="http://schemas.microsoft.com/office/drawing/2014/main" id="{6B9C2E75-BC6B-C8FC-C326-33079B248F79}"/>
              </a:ext>
            </a:extLst>
          </p:cNvPr>
          <p:cNvSpPr>
            <a:spLocks noChangeArrowheads="1"/>
          </p:cNvSpPr>
          <p:nvPr/>
        </p:nvSpPr>
        <p:spPr bwMode="auto">
          <a:xfrm>
            <a:off x="5308601" y="3322638"/>
            <a:ext cx="855663"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 </a:t>
            </a:r>
          </a:p>
          <a:p>
            <a:pPr algn="ctr" eaLnBrk="1" hangingPunct="1">
              <a:spcBef>
                <a:spcPct val="0"/>
              </a:spcBef>
              <a:buFontTx/>
              <a:buNone/>
            </a:pPr>
            <a:r>
              <a:rPr lang="en-GB" altLang="en-US" sz="1200">
                <a:solidFill>
                  <a:srgbClr val="002368"/>
                </a:solidFill>
                <a:ea typeface="MS PGothic" panose="020B0600070205080204" pitchFamily="34" charset="-128"/>
              </a:rPr>
              <a:t>Mix 3</a:t>
            </a:r>
          </a:p>
        </p:txBody>
      </p:sp>
      <p:sp>
        <p:nvSpPr>
          <p:cNvPr id="61473" name="Rectangle 38">
            <a:extLst>
              <a:ext uri="{FF2B5EF4-FFF2-40B4-BE49-F238E27FC236}">
                <a16:creationId xmlns:a16="http://schemas.microsoft.com/office/drawing/2014/main" id="{3F7FF97A-EEB2-6E6C-42D2-02D03B308CDA}"/>
              </a:ext>
            </a:extLst>
          </p:cNvPr>
          <p:cNvSpPr>
            <a:spLocks noChangeArrowheads="1"/>
          </p:cNvSpPr>
          <p:nvPr/>
        </p:nvSpPr>
        <p:spPr bwMode="auto">
          <a:xfrm>
            <a:off x="5319713" y="4071939"/>
            <a:ext cx="812800"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a:t>
            </a:r>
          </a:p>
          <a:p>
            <a:pPr algn="ctr" eaLnBrk="1" hangingPunct="1">
              <a:spcBef>
                <a:spcPct val="0"/>
              </a:spcBef>
              <a:buFontTx/>
              <a:buNone/>
            </a:pPr>
            <a:r>
              <a:rPr lang="en-GB" altLang="en-US" sz="1200">
                <a:solidFill>
                  <a:srgbClr val="002368"/>
                </a:solidFill>
                <a:ea typeface="MS PGothic" panose="020B0600070205080204" pitchFamily="34" charset="-128"/>
              </a:rPr>
              <a:t> Mix 4</a:t>
            </a:r>
          </a:p>
        </p:txBody>
      </p:sp>
      <p:sp>
        <p:nvSpPr>
          <p:cNvPr id="61474" name="Rectangle 31">
            <a:extLst>
              <a:ext uri="{FF2B5EF4-FFF2-40B4-BE49-F238E27FC236}">
                <a16:creationId xmlns:a16="http://schemas.microsoft.com/office/drawing/2014/main" id="{0D40CF3C-B1FA-CE47-25C7-1AD3BD64E5CF}"/>
              </a:ext>
            </a:extLst>
          </p:cNvPr>
          <p:cNvSpPr>
            <a:spLocks noChangeArrowheads="1"/>
          </p:cNvSpPr>
          <p:nvPr/>
        </p:nvSpPr>
        <p:spPr bwMode="auto">
          <a:xfrm>
            <a:off x="3287713" y="3213101"/>
            <a:ext cx="1084262" cy="71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100" dirty="0">
                <a:ea typeface="MS PGothic" panose="020B0600070205080204" pitchFamily="34" charset="-128"/>
              </a:rPr>
              <a:t>Arcadia Group</a:t>
            </a:r>
          </a:p>
        </p:txBody>
      </p:sp>
      <p:sp>
        <p:nvSpPr>
          <p:cNvPr id="35875" name="Rectangle 22">
            <a:extLst>
              <a:ext uri="{FF2B5EF4-FFF2-40B4-BE49-F238E27FC236}">
                <a16:creationId xmlns:a16="http://schemas.microsoft.com/office/drawing/2014/main" id="{645A942D-2EB4-F57C-56E2-FC0FD079C9FB}"/>
              </a:ext>
            </a:extLst>
          </p:cNvPr>
          <p:cNvSpPr>
            <a:spLocks noChangeArrowheads="1"/>
          </p:cNvSpPr>
          <p:nvPr/>
        </p:nvSpPr>
        <p:spPr bwMode="auto">
          <a:xfrm>
            <a:off x="8307389" y="1928814"/>
            <a:ext cx="904875" cy="623887"/>
          </a:xfrm>
          <a:prstGeom prst="rect">
            <a:avLst/>
          </a:prstGeom>
          <a:noFill/>
          <a:ln>
            <a:noFill/>
          </a:ln>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GB" altLang="en-US" sz="750">
                <a:solidFill>
                  <a:srgbClr val="F8F8F8"/>
                </a:solidFill>
                <a:ea typeface="MS PGothic" panose="020B0600070205080204" pitchFamily="34" charset="-128"/>
              </a:rPr>
              <a:t>Miss </a:t>
            </a:r>
          </a:p>
          <a:p>
            <a:pPr algn="ctr" eaLnBrk="1" hangingPunct="1">
              <a:spcBef>
                <a:spcPct val="0"/>
              </a:spcBef>
              <a:buFontTx/>
              <a:buNone/>
              <a:defRPr/>
            </a:pPr>
            <a:r>
              <a:rPr lang="en-GB" altLang="en-US" sz="750">
                <a:solidFill>
                  <a:srgbClr val="F8F8F8"/>
                </a:solidFill>
                <a:ea typeface="MS PGothic" panose="020B0600070205080204" pitchFamily="34" charset="-128"/>
              </a:rPr>
              <a:t>Selfridges </a:t>
            </a:r>
          </a:p>
          <a:p>
            <a:pPr algn="ctr" eaLnBrk="1" hangingPunct="1">
              <a:spcBef>
                <a:spcPct val="0"/>
              </a:spcBef>
              <a:buFontTx/>
              <a:buNone/>
              <a:defRPr/>
            </a:pPr>
            <a:r>
              <a:rPr lang="en-GB" altLang="en-US" sz="750">
                <a:solidFill>
                  <a:srgbClr val="F8F8F8"/>
                </a:solidFill>
                <a:ea typeface="MS PGothic" panose="020B0600070205080204" pitchFamily="34" charset="-128"/>
              </a:rPr>
              <a:t>18- 24 age group</a:t>
            </a:r>
            <a:r>
              <a:rPr lang="en-GB" altLang="en-US" sz="1050">
                <a:solidFill>
                  <a:srgbClr val="F8F8F8"/>
                </a:solidFill>
                <a:ea typeface="MS PGothic" panose="020B0600070205080204" pitchFamily="34" charset="-128"/>
              </a:rPr>
              <a:t> </a:t>
            </a:r>
          </a:p>
          <a:p>
            <a:pPr algn="ctr" eaLnBrk="1" hangingPunct="1">
              <a:spcBef>
                <a:spcPct val="0"/>
              </a:spcBef>
              <a:buFontTx/>
              <a:buNone/>
              <a:defRPr/>
            </a:pPr>
            <a:endParaRPr lang="en-GB" altLang="en-US" sz="1050">
              <a:solidFill>
                <a:srgbClr val="F8F8F8"/>
              </a:solidFill>
              <a:ea typeface="MS PGothic" panose="020B0600070205080204" pitchFamily="34" charset="-128"/>
            </a:endParaRPr>
          </a:p>
        </p:txBody>
      </p:sp>
      <p:sp>
        <p:nvSpPr>
          <p:cNvPr id="50" name="Oval 49">
            <a:extLst>
              <a:ext uri="{FF2B5EF4-FFF2-40B4-BE49-F238E27FC236}">
                <a16:creationId xmlns:a16="http://schemas.microsoft.com/office/drawing/2014/main" id="{DCA6FCCE-B53D-73B7-1FBA-9A66C4A77933}"/>
              </a:ext>
            </a:extLst>
          </p:cNvPr>
          <p:cNvSpPr/>
          <p:nvPr/>
        </p:nvSpPr>
        <p:spPr>
          <a:xfrm>
            <a:off x="7175500" y="2401889"/>
            <a:ext cx="973138" cy="973137"/>
          </a:xfrm>
          <a:prstGeom prst="ellipse">
            <a:avLst/>
          </a:prstGeom>
          <a:solidFill>
            <a:schemeClr val="accent4">
              <a:lumMod val="60000"/>
              <a:lumOff val="4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77" name="Rectangle 27">
            <a:extLst>
              <a:ext uri="{FF2B5EF4-FFF2-40B4-BE49-F238E27FC236}">
                <a16:creationId xmlns:a16="http://schemas.microsoft.com/office/drawing/2014/main" id="{60079AB4-2CEE-B29D-6A19-F30C46A47857}"/>
              </a:ext>
            </a:extLst>
          </p:cNvPr>
          <p:cNvSpPr>
            <a:spLocks noChangeArrowheads="1"/>
          </p:cNvSpPr>
          <p:nvPr/>
        </p:nvSpPr>
        <p:spPr bwMode="auto">
          <a:xfrm>
            <a:off x="7229476" y="2582864"/>
            <a:ext cx="823913" cy="62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dirty="0">
                <a:ea typeface="MS PGothic" panose="020B0600070205080204" pitchFamily="34" charset="-128"/>
              </a:rPr>
              <a:t>Dorothy </a:t>
            </a:r>
          </a:p>
          <a:p>
            <a:pPr algn="ctr" eaLnBrk="1" hangingPunct="1">
              <a:spcBef>
                <a:spcPct val="0"/>
              </a:spcBef>
              <a:buFontTx/>
              <a:buNone/>
            </a:pPr>
            <a:r>
              <a:rPr lang="en-GB" altLang="en-US" sz="1200" dirty="0">
                <a:ea typeface="MS PGothic" panose="020B0600070205080204" pitchFamily="34" charset="-128"/>
              </a:rPr>
              <a:t>Perkins</a:t>
            </a:r>
          </a:p>
          <a:p>
            <a:pPr algn="ctr" eaLnBrk="1" hangingPunct="1">
              <a:spcBef>
                <a:spcPct val="0"/>
              </a:spcBef>
              <a:buFontTx/>
              <a:buNone/>
            </a:pPr>
            <a:r>
              <a:rPr lang="en-GB" altLang="en-US" sz="1200" dirty="0">
                <a:ea typeface="MS PGothic" panose="020B0600070205080204" pitchFamily="34" charset="-128"/>
              </a:rPr>
              <a:t>20s &amp; 30s</a:t>
            </a:r>
          </a:p>
        </p:txBody>
      </p:sp>
      <p:sp>
        <p:nvSpPr>
          <p:cNvPr id="51" name="Oval 50">
            <a:extLst>
              <a:ext uri="{FF2B5EF4-FFF2-40B4-BE49-F238E27FC236}">
                <a16:creationId xmlns:a16="http://schemas.microsoft.com/office/drawing/2014/main" id="{FE3BDAE5-DB91-12E6-34D3-EAD991C68DFB}"/>
              </a:ext>
            </a:extLst>
          </p:cNvPr>
          <p:cNvSpPr/>
          <p:nvPr/>
        </p:nvSpPr>
        <p:spPr>
          <a:xfrm>
            <a:off x="8364539" y="3049589"/>
            <a:ext cx="973137" cy="973137"/>
          </a:xfrm>
          <a:prstGeom prst="ellipse">
            <a:avLst/>
          </a:prstGeom>
          <a:solidFill>
            <a:schemeClr val="accent4">
              <a:lumMod val="40000"/>
              <a:lumOff val="6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79" name="Rectangle 28">
            <a:extLst>
              <a:ext uri="{FF2B5EF4-FFF2-40B4-BE49-F238E27FC236}">
                <a16:creationId xmlns:a16="http://schemas.microsoft.com/office/drawing/2014/main" id="{A2AC2856-EB00-FA11-D9E4-BC593DAADBEC}"/>
              </a:ext>
            </a:extLst>
          </p:cNvPr>
          <p:cNvSpPr>
            <a:spLocks noChangeArrowheads="1"/>
          </p:cNvSpPr>
          <p:nvPr/>
        </p:nvSpPr>
        <p:spPr bwMode="auto">
          <a:xfrm>
            <a:off x="8408989" y="3341688"/>
            <a:ext cx="935037"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dirty="0">
                <a:ea typeface="MS PGothic" panose="020B0600070205080204" pitchFamily="34" charset="-128"/>
              </a:rPr>
              <a:t>Evans</a:t>
            </a:r>
          </a:p>
          <a:p>
            <a:pPr algn="ctr" eaLnBrk="1" hangingPunct="1">
              <a:spcBef>
                <a:spcPct val="0"/>
              </a:spcBef>
              <a:buFontTx/>
              <a:buNone/>
            </a:pPr>
            <a:r>
              <a:rPr lang="en-GB" altLang="en-US" sz="1200" dirty="0">
                <a:ea typeface="MS PGothic" panose="020B0600070205080204" pitchFamily="34" charset="-128"/>
              </a:rPr>
              <a:t>Size 16+</a:t>
            </a:r>
          </a:p>
        </p:txBody>
      </p:sp>
      <p:sp>
        <p:nvSpPr>
          <p:cNvPr id="52" name="Oval 51">
            <a:extLst>
              <a:ext uri="{FF2B5EF4-FFF2-40B4-BE49-F238E27FC236}">
                <a16:creationId xmlns:a16="http://schemas.microsoft.com/office/drawing/2014/main" id="{326EB6C8-66D3-B93D-10AA-6B21348BB01D}"/>
              </a:ext>
            </a:extLst>
          </p:cNvPr>
          <p:cNvSpPr/>
          <p:nvPr/>
        </p:nvSpPr>
        <p:spPr>
          <a:xfrm>
            <a:off x="7175500" y="3808413"/>
            <a:ext cx="973138" cy="971550"/>
          </a:xfrm>
          <a:prstGeom prst="ellipse">
            <a:avLst/>
          </a:prstGeom>
          <a:solidFill>
            <a:schemeClr val="accent4">
              <a:lumMod val="20000"/>
              <a:lumOff val="8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857" name="Rectangle 29">
            <a:extLst>
              <a:ext uri="{FF2B5EF4-FFF2-40B4-BE49-F238E27FC236}">
                <a16:creationId xmlns:a16="http://schemas.microsoft.com/office/drawing/2014/main" id="{2313A9F1-7AA0-EC68-50F6-7B5C281493DB}"/>
              </a:ext>
            </a:extLst>
          </p:cNvPr>
          <p:cNvSpPr>
            <a:spLocks noChangeArrowheads="1"/>
          </p:cNvSpPr>
          <p:nvPr/>
        </p:nvSpPr>
        <p:spPr bwMode="auto">
          <a:xfrm>
            <a:off x="7037388" y="3994151"/>
            <a:ext cx="1270000" cy="715963"/>
          </a:xfrm>
          <a:prstGeom prst="rect">
            <a:avLst/>
          </a:prstGeom>
          <a:noFill/>
          <a:ln>
            <a:noFill/>
          </a:ln>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GB" altLang="en-US" sz="1050" dirty="0">
                <a:ea typeface="MS PGothic" pitchFamily="34" charset="-128"/>
              </a:rPr>
              <a:t>Outfit</a:t>
            </a:r>
          </a:p>
          <a:p>
            <a:pPr algn="ctr" eaLnBrk="1" hangingPunct="1">
              <a:spcBef>
                <a:spcPct val="0"/>
              </a:spcBef>
              <a:buFontTx/>
              <a:buNone/>
              <a:defRPr/>
            </a:pPr>
            <a:r>
              <a:rPr lang="en-GB" altLang="en-US" sz="1050" dirty="0">
                <a:ea typeface="MS PGothic" pitchFamily="34" charset="-128"/>
              </a:rPr>
              <a:t>Out of town convenience</a:t>
            </a:r>
          </a:p>
          <a:p>
            <a:pPr algn="ctr" eaLnBrk="1" hangingPunct="1">
              <a:spcBef>
                <a:spcPct val="0"/>
              </a:spcBef>
              <a:buFontTx/>
              <a:buNone/>
              <a:defRPr/>
            </a:pPr>
            <a:endParaRPr lang="en-GB" altLang="en-US" sz="1050" dirty="0">
              <a:solidFill>
                <a:srgbClr val="F8F8F8"/>
              </a:solidFill>
              <a:ea typeface="MS PGothic" pitchFamily="34" charset="-128"/>
            </a:endParaRPr>
          </a:p>
        </p:txBody>
      </p:sp>
      <p:sp>
        <p:nvSpPr>
          <p:cNvPr id="53" name="Oval 52">
            <a:extLst>
              <a:ext uri="{FF2B5EF4-FFF2-40B4-BE49-F238E27FC236}">
                <a16:creationId xmlns:a16="http://schemas.microsoft.com/office/drawing/2014/main" id="{4167E874-50EC-B16D-CD99-E9D70D514CA8}"/>
              </a:ext>
            </a:extLst>
          </p:cNvPr>
          <p:cNvSpPr/>
          <p:nvPr/>
        </p:nvSpPr>
        <p:spPr>
          <a:xfrm>
            <a:off x="8364539" y="4456113"/>
            <a:ext cx="973137" cy="971550"/>
          </a:xfrm>
          <a:prstGeom prst="ellipse">
            <a:avLst/>
          </a:prstGeom>
          <a:solidFill>
            <a:schemeClr val="accent3"/>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83" name="Rectangle 30">
            <a:extLst>
              <a:ext uri="{FF2B5EF4-FFF2-40B4-BE49-F238E27FC236}">
                <a16:creationId xmlns:a16="http://schemas.microsoft.com/office/drawing/2014/main" id="{5111DDD0-97A4-7F5B-3A6F-1DE4A5235A83}"/>
              </a:ext>
            </a:extLst>
          </p:cNvPr>
          <p:cNvSpPr>
            <a:spLocks noChangeArrowheads="1"/>
          </p:cNvSpPr>
          <p:nvPr/>
        </p:nvSpPr>
        <p:spPr bwMode="auto">
          <a:xfrm>
            <a:off x="8526463" y="4714876"/>
            <a:ext cx="658812" cy="48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900" dirty="0">
                <a:ea typeface="MS PGothic" panose="020B0600070205080204" pitchFamily="34" charset="-128"/>
              </a:rPr>
              <a:t>Wallis</a:t>
            </a:r>
          </a:p>
          <a:p>
            <a:pPr algn="ctr" eaLnBrk="1" hangingPunct="1">
              <a:spcBef>
                <a:spcPct val="0"/>
              </a:spcBef>
              <a:buFontTx/>
              <a:buNone/>
            </a:pPr>
            <a:r>
              <a:rPr lang="en-GB" altLang="en-US" sz="900" dirty="0">
                <a:ea typeface="MS PGothic" panose="020B0600070205080204" pitchFamily="34" charset="-128"/>
              </a:rPr>
              <a:t>30 plus </a:t>
            </a:r>
          </a:p>
          <a:p>
            <a:pPr algn="ctr" eaLnBrk="1" hangingPunct="1">
              <a:spcBef>
                <a:spcPct val="0"/>
              </a:spcBef>
              <a:buFontTx/>
              <a:buNone/>
            </a:pPr>
            <a:r>
              <a:rPr lang="en-GB" altLang="en-US" sz="900" dirty="0">
                <a:ea typeface="MS PGothic" panose="020B0600070205080204" pitchFamily="34" charset="-128"/>
              </a:rPr>
              <a:t>age group</a:t>
            </a:r>
          </a:p>
        </p:txBody>
      </p:sp>
      <p:sp>
        <p:nvSpPr>
          <p:cNvPr id="35884" name="Right Arrow 24">
            <a:extLst>
              <a:ext uri="{FF2B5EF4-FFF2-40B4-BE49-F238E27FC236}">
                <a16:creationId xmlns:a16="http://schemas.microsoft.com/office/drawing/2014/main" id="{93B344B0-D495-80C7-F305-FA58A4942657}"/>
              </a:ext>
            </a:extLst>
          </p:cNvPr>
          <p:cNvSpPr>
            <a:spLocks noChangeArrowheads="1"/>
          </p:cNvSpPr>
          <p:nvPr/>
        </p:nvSpPr>
        <p:spPr bwMode="auto">
          <a:xfrm>
            <a:off x="4421189" y="2725739"/>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5" name="Right Arrow 24">
            <a:extLst>
              <a:ext uri="{FF2B5EF4-FFF2-40B4-BE49-F238E27FC236}">
                <a16:creationId xmlns:a16="http://schemas.microsoft.com/office/drawing/2014/main" id="{449FBFEF-ABFF-17E3-300D-175C5523933C}"/>
              </a:ext>
            </a:extLst>
          </p:cNvPr>
          <p:cNvSpPr>
            <a:spLocks noChangeArrowheads="1"/>
          </p:cNvSpPr>
          <p:nvPr/>
        </p:nvSpPr>
        <p:spPr bwMode="auto">
          <a:xfrm>
            <a:off x="4421189" y="342900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6" name="Right Arrow 24">
            <a:extLst>
              <a:ext uri="{FF2B5EF4-FFF2-40B4-BE49-F238E27FC236}">
                <a16:creationId xmlns:a16="http://schemas.microsoft.com/office/drawing/2014/main" id="{B91107F0-918B-903B-7F78-12A1861D9157}"/>
              </a:ext>
            </a:extLst>
          </p:cNvPr>
          <p:cNvSpPr>
            <a:spLocks noChangeArrowheads="1"/>
          </p:cNvSpPr>
          <p:nvPr/>
        </p:nvSpPr>
        <p:spPr bwMode="auto">
          <a:xfrm>
            <a:off x="4421189" y="418465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7" name="Right Arrow 24">
            <a:extLst>
              <a:ext uri="{FF2B5EF4-FFF2-40B4-BE49-F238E27FC236}">
                <a16:creationId xmlns:a16="http://schemas.microsoft.com/office/drawing/2014/main" id="{3CE0BA76-9485-86CF-C2A3-D6181BB8E4FB}"/>
              </a:ext>
            </a:extLst>
          </p:cNvPr>
          <p:cNvSpPr>
            <a:spLocks noChangeArrowheads="1"/>
          </p:cNvSpPr>
          <p:nvPr/>
        </p:nvSpPr>
        <p:spPr bwMode="auto">
          <a:xfrm>
            <a:off x="4421189" y="483235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8" name="Right Arrow 24">
            <a:extLst>
              <a:ext uri="{FF2B5EF4-FFF2-40B4-BE49-F238E27FC236}">
                <a16:creationId xmlns:a16="http://schemas.microsoft.com/office/drawing/2014/main" id="{677A29B2-3916-D91E-1AEC-75481D969CCF}"/>
              </a:ext>
            </a:extLst>
          </p:cNvPr>
          <p:cNvSpPr>
            <a:spLocks noChangeArrowheads="1"/>
          </p:cNvSpPr>
          <p:nvPr/>
        </p:nvSpPr>
        <p:spPr bwMode="auto">
          <a:xfrm>
            <a:off x="6311900" y="2025650"/>
            <a:ext cx="1944688" cy="215900"/>
          </a:xfrm>
          <a:prstGeom prst="rightArrow">
            <a:avLst>
              <a:gd name="adj1" fmla="val 50000"/>
              <a:gd name="adj2" fmla="val 5029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9" name="Right Arrow 24">
            <a:extLst>
              <a:ext uri="{FF2B5EF4-FFF2-40B4-BE49-F238E27FC236}">
                <a16:creationId xmlns:a16="http://schemas.microsoft.com/office/drawing/2014/main" id="{AE01D99D-E3A8-C833-75CD-62AA74BF2AE1}"/>
              </a:ext>
            </a:extLst>
          </p:cNvPr>
          <p:cNvSpPr>
            <a:spLocks noChangeArrowheads="1"/>
          </p:cNvSpPr>
          <p:nvPr/>
        </p:nvSpPr>
        <p:spPr bwMode="auto">
          <a:xfrm>
            <a:off x="6311900" y="3429000"/>
            <a:ext cx="2052638" cy="215900"/>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0" name="Right Arrow 24">
            <a:extLst>
              <a:ext uri="{FF2B5EF4-FFF2-40B4-BE49-F238E27FC236}">
                <a16:creationId xmlns:a16="http://schemas.microsoft.com/office/drawing/2014/main" id="{821E6019-BDC1-5774-ADC0-BDBB49E87F7F}"/>
              </a:ext>
            </a:extLst>
          </p:cNvPr>
          <p:cNvSpPr>
            <a:spLocks noChangeArrowheads="1"/>
          </p:cNvSpPr>
          <p:nvPr/>
        </p:nvSpPr>
        <p:spPr bwMode="auto">
          <a:xfrm>
            <a:off x="6311900" y="4941888"/>
            <a:ext cx="2052638" cy="214312"/>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1" name="Right Arrow 24">
            <a:extLst>
              <a:ext uri="{FF2B5EF4-FFF2-40B4-BE49-F238E27FC236}">
                <a16:creationId xmlns:a16="http://schemas.microsoft.com/office/drawing/2014/main" id="{F9C1A1DC-706E-269E-39AB-AE6245CC9656}"/>
              </a:ext>
            </a:extLst>
          </p:cNvPr>
          <p:cNvSpPr>
            <a:spLocks noChangeArrowheads="1"/>
          </p:cNvSpPr>
          <p:nvPr/>
        </p:nvSpPr>
        <p:spPr bwMode="auto">
          <a:xfrm>
            <a:off x="6311900" y="2727325"/>
            <a:ext cx="863600" cy="215900"/>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2" name="Right Arrow 24">
            <a:extLst>
              <a:ext uri="{FF2B5EF4-FFF2-40B4-BE49-F238E27FC236}">
                <a16:creationId xmlns:a16="http://schemas.microsoft.com/office/drawing/2014/main" id="{8FFF2C3E-0AD2-8FE7-724A-605A5A8D66FA}"/>
              </a:ext>
            </a:extLst>
          </p:cNvPr>
          <p:cNvSpPr>
            <a:spLocks noChangeArrowheads="1"/>
          </p:cNvSpPr>
          <p:nvPr/>
        </p:nvSpPr>
        <p:spPr bwMode="auto">
          <a:xfrm>
            <a:off x="6311900" y="4238625"/>
            <a:ext cx="863600" cy="217488"/>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2">
            <a:extLst>
              <a:ext uri="{FF2B5EF4-FFF2-40B4-BE49-F238E27FC236}">
                <a16:creationId xmlns:a16="http://schemas.microsoft.com/office/drawing/2014/main" id="{477BCD3E-DD0C-9AE1-970D-559099F6E3CA}"/>
              </a:ext>
            </a:extLst>
          </p:cNvPr>
          <p:cNvSpPr>
            <a:spLocks noGrp="1" noChangeArrowheads="1"/>
          </p:cNvSpPr>
          <p:nvPr>
            <p:ph type="title"/>
          </p:nvPr>
        </p:nvSpPr>
        <p:spPr>
          <a:xfrm>
            <a:off x="670561" y="576263"/>
            <a:ext cx="9373554" cy="7164405"/>
          </a:xfrm>
        </p:spPr>
        <p:txBody>
          <a:bodyPr>
            <a:normAutofit fontScale="90000"/>
          </a:bodyPr>
          <a:lstStyle/>
          <a:p>
            <a:r>
              <a:rPr lang="en-GB" altLang="en-US" sz="3600" b="1" dirty="0"/>
              <a:t>Task - Evaluating a segment for targeting:</a:t>
            </a:r>
            <a:br>
              <a:rPr lang="en-GB" altLang="en-US" sz="3600" b="1" dirty="0"/>
            </a:br>
            <a:br>
              <a:rPr lang="en-GB" altLang="en-US" sz="3600" b="1" dirty="0"/>
            </a:br>
            <a:r>
              <a:rPr lang="en-GB" altLang="en-US" sz="3600" dirty="0"/>
              <a:t>what might you consider </a:t>
            </a:r>
            <a:r>
              <a:rPr lang="en-GB" altLang="en-US" sz="3600" dirty="0" err="1"/>
              <a:t>I.e</a:t>
            </a:r>
            <a:r>
              <a:rPr lang="en-GB" altLang="en-US" sz="3600" dirty="0"/>
              <a:t> - Costs </a:t>
            </a:r>
            <a:br>
              <a:rPr lang="en-GB" altLang="en-US" sz="3600" dirty="0"/>
            </a:br>
            <a:br>
              <a:rPr lang="en-GB" altLang="en-US" sz="3600" dirty="0"/>
            </a:br>
            <a:r>
              <a:rPr lang="en-GB" altLang="en-US" sz="3600" dirty="0"/>
              <a:t>List your ideas in the group chat on teams – 3-5 minutes</a:t>
            </a:r>
            <a:br>
              <a:rPr lang="en-GB" altLang="en-US" sz="3600" dirty="0"/>
            </a:br>
            <a:br>
              <a:rPr lang="en-GB" altLang="en-US" sz="3600" dirty="0"/>
            </a:br>
            <a:br>
              <a:rPr lang="en-GB" altLang="en-US" sz="3600" b="1" dirty="0"/>
            </a:br>
            <a:br>
              <a:rPr lang="en-GB" altLang="en-US" sz="3600" b="1" dirty="0"/>
            </a:br>
            <a:br>
              <a:rPr lang="en-GB" altLang="en-US" sz="3600" b="1" dirty="0"/>
            </a:br>
            <a:br>
              <a:rPr lang="en-GB" altLang="en-US" sz="3600" b="1" dirty="0"/>
            </a:br>
            <a:br>
              <a:rPr lang="en-GB" altLang="en-US" sz="3600" b="1" dirty="0"/>
            </a:br>
            <a:endParaRPr lang="en-GB" altLang="en-US" sz="3600" b="1" dirty="0"/>
          </a:p>
        </p:txBody>
      </p:sp>
      <p:sp>
        <p:nvSpPr>
          <p:cNvPr id="40963" name="Content Placeholder 3">
            <a:extLst>
              <a:ext uri="{FF2B5EF4-FFF2-40B4-BE49-F238E27FC236}">
                <a16:creationId xmlns:a16="http://schemas.microsoft.com/office/drawing/2014/main" id="{5E46D7E9-4C73-506B-89E4-C230D393F2E7}"/>
              </a:ext>
            </a:extLst>
          </p:cNvPr>
          <p:cNvSpPr>
            <a:spLocks noGrp="1"/>
          </p:cNvSpPr>
          <p:nvPr>
            <p:ph idx="1"/>
          </p:nvPr>
        </p:nvSpPr>
        <p:spPr>
          <a:xfrm>
            <a:off x="670561" y="915014"/>
            <a:ext cx="9997439" cy="4938100"/>
          </a:xfrm>
        </p:spPr>
        <p:txBody>
          <a:bodyPr>
            <a:normAutofit/>
          </a:bodyPr>
          <a:lstStyle/>
          <a:p>
            <a:pPr marL="305435" indent="-305435" eaLnBrk="1" hangingPunct="1">
              <a:defRPr/>
            </a:pPr>
            <a:endParaRPr lang="en-GB" altLang="en-US" sz="8800" dirty="0"/>
          </a:p>
          <a:p>
            <a:pPr marL="305435" indent="-305435" eaLnBrk="1" hangingPunct="1">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35DCB659-E958-0A08-BB00-8F4D91E36A2B}"/>
              </a:ext>
            </a:extLst>
          </p:cNvPr>
          <p:cNvSpPr>
            <a:spLocks noGrp="1" noChangeArrowheads="1"/>
          </p:cNvSpPr>
          <p:nvPr>
            <p:ph type="title"/>
          </p:nvPr>
        </p:nvSpPr>
        <p:spPr>
          <a:xfrm>
            <a:off x="4425950" y="188914"/>
            <a:ext cx="3340100" cy="993775"/>
          </a:xfrm>
        </p:spPr>
        <p:txBody>
          <a:bodyPr/>
          <a:lstStyle/>
          <a:p>
            <a:r>
              <a:rPr lang="en-GB" altLang="en-US" sz="3600" b="1"/>
              <a:t>Definitions </a:t>
            </a:r>
          </a:p>
        </p:txBody>
      </p:sp>
      <p:sp>
        <p:nvSpPr>
          <p:cNvPr id="4" name="Content Placeholder 2">
            <a:extLst>
              <a:ext uri="{FF2B5EF4-FFF2-40B4-BE49-F238E27FC236}">
                <a16:creationId xmlns:a16="http://schemas.microsoft.com/office/drawing/2014/main" id="{9FF88675-E77F-98BB-F799-8703F8BD0174}"/>
              </a:ext>
            </a:extLst>
          </p:cNvPr>
          <p:cNvSpPr>
            <a:spLocks noGrp="1"/>
          </p:cNvSpPr>
          <p:nvPr>
            <p:ph idx="1"/>
          </p:nvPr>
        </p:nvSpPr>
        <p:spPr>
          <a:xfrm>
            <a:off x="457200" y="1403351"/>
            <a:ext cx="11592559" cy="4689475"/>
          </a:xfrm>
        </p:spPr>
        <p:txBody>
          <a:bodyPr>
            <a:normAutofit fontScale="70000" lnSpcReduction="20000"/>
          </a:bodyPr>
          <a:lstStyle/>
          <a:p>
            <a:pPr marL="0" indent="0" algn="just">
              <a:buNone/>
              <a:defRPr/>
            </a:pPr>
            <a:endParaRPr lang="en-GB" sz="3225" dirty="0"/>
          </a:p>
          <a:p>
            <a:pPr marL="0" indent="0" algn="just">
              <a:buNone/>
              <a:defRPr/>
            </a:pPr>
            <a:r>
              <a:rPr lang="en-GB" sz="3225" b="1" dirty="0">
                <a:solidFill>
                  <a:schemeClr val="tx1"/>
                </a:solidFill>
              </a:rPr>
              <a:t>Segmentation:</a:t>
            </a:r>
            <a:r>
              <a:rPr lang="en-GB" sz="3225" dirty="0"/>
              <a:t> Dividing a market of potential customers into groups, or segments, based on different characteristics.</a:t>
            </a:r>
          </a:p>
          <a:p>
            <a:pPr marL="0" indent="0" algn="just">
              <a:buNone/>
              <a:defRPr/>
            </a:pPr>
            <a:endParaRPr lang="en-GB" sz="3225" dirty="0"/>
          </a:p>
          <a:p>
            <a:pPr marL="0" indent="0" algn="just">
              <a:buNone/>
              <a:defRPr/>
            </a:pPr>
            <a:r>
              <a:rPr lang="en-GB" sz="3225" b="1" dirty="0"/>
              <a:t>Targeting</a:t>
            </a:r>
            <a:r>
              <a:rPr lang="en-GB" sz="3225" dirty="0"/>
              <a:t>: Identifying the segments to enter</a:t>
            </a:r>
          </a:p>
          <a:p>
            <a:pPr marL="0" indent="0" algn="just">
              <a:buNone/>
              <a:defRPr/>
            </a:pPr>
            <a:endParaRPr lang="en-GB" sz="3225" dirty="0"/>
          </a:p>
          <a:p>
            <a:pPr marL="0" indent="0" algn="just">
              <a:buNone/>
              <a:defRPr/>
            </a:pPr>
            <a:r>
              <a:rPr lang="en-GB" sz="3200" b="1" dirty="0"/>
              <a:t>Differentiation</a:t>
            </a:r>
            <a:r>
              <a:rPr lang="en-GB" sz="3200" dirty="0"/>
              <a:t>: Distinguishing a product or service from others, to make it more attractive to a particular target market</a:t>
            </a:r>
          </a:p>
          <a:p>
            <a:pPr marL="0" indent="0" algn="just">
              <a:buNone/>
              <a:defRPr/>
            </a:pPr>
            <a:endParaRPr lang="en-GB" sz="3200" dirty="0"/>
          </a:p>
          <a:p>
            <a:pPr marL="0" indent="0" algn="just">
              <a:buNone/>
              <a:defRPr/>
            </a:pPr>
            <a:r>
              <a:rPr lang="en-GB" sz="3200" b="1" dirty="0"/>
              <a:t>Positioning:</a:t>
            </a:r>
            <a:r>
              <a:rPr lang="en-GB" sz="3200" dirty="0"/>
              <a:t> The consumer's perception of a brand or product in relation to competing brands or products.</a:t>
            </a:r>
            <a:endParaRPr lang="en-GB"/>
          </a:p>
          <a:p>
            <a:pPr marL="0" indent="0">
              <a:buNone/>
              <a:defRPr/>
            </a:pPr>
            <a:endParaRPr lang="en-GB" sz="3000" dirty="0"/>
          </a:p>
          <a:p>
            <a:pPr marL="0" indent="0">
              <a:buNone/>
              <a:defRPr/>
            </a:pPr>
            <a:endParaRPr lang="en-GB" sz="3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BBA9C-65C3-A71A-B658-A4DD7E4AA1F7}"/>
              </a:ext>
            </a:extLst>
          </p:cNvPr>
          <p:cNvSpPr>
            <a:spLocks noGrp="1"/>
          </p:cNvSpPr>
          <p:nvPr>
            <p:ph type="title"/>
          </p:nvPr>
        </p:nvSpPr>
        <p:spPr>
          <a:xfrm>
            <a:off x="581192" y="702156"/>
            <a:ext cx="11029616" cy="628804"/>
          </a:xfrm>
        </p:spPr>
        <p:txBody>
          <a:bodyPr/>
          <a:lstStyle/>
          <a:p>
            <a:r>
              <a:rPr lang="en-GB" b="1" dirty="0"/>
              <a:t>positioning</a:t>
            </a:r>
          </a:p>
        </p:txBody>
      </p:sp>
      <p:sp>
        <p:nvSpPr>
          <p:cNvPr id="3" name="Content Placeholder 2">
            <a:extLst>
              <a:ext uri="{FF2B5EF4-FFF2-40B4-BE49-F238E27FC236}">
                <a16:creationId xmlns:a16="http://schemas.microsoft.com/office/drawing/2014/main" id="{ACE5A014-2BE7-DC38-DFD6-C6DA0D338930}"/>
              </a:ext>
            </a:extLst>
          </p:cNvPr>
          <p:cNvSpPr>
            <a:spLocks noGrp="1"/>
          </p:cNvSpPr>
          <p:nvPr>
            <p:ph idx="1"/>
          </p:nvPr>
        </p:nvSpPr>
        <p:spPr>
          <a:xfrm>
            <a:off x="581193" y="2340864"/>
            <a:ext cx="3886534" cy="3634486"/>
          </a:xfrm>
        </p:spPr>
        <p:txBody>
          <a:bodyPr>
            <a:normAutofit lnSpcReduction="10000"/>
          </a:bodyPr>
          <a:lstStyle/>
          <a:p>
            <a:r>
              <a:rPr lang="en-GB" sz="2400" dirty="0"/>
              <a:t>Positioning is concerned with the brand’s relationship with other brands aimed at the same segment.</a:t>
            </a:r>
          </a:p>
          <a:p>
            <a:r>
              <a:rPr lang="en-GB" sz="2400" dirty="0"/>
              <a:t>It is about the place the brand occupies in the minds of the consumers, relative to other brands. </a:t>
            </a:r>
          </a:p>
          <a:p>
            <a:endParaRPr lang="en-GB" dirty="0"/>
          </a:p>
        </p:txBody>
      </p:sp>
      <p:sp>
        <p:nvSpPr>
          <p:cNvPr id="4" name="Footer Placeholder 3">
            <a:extLst>
              <a:ext uri="{FF2B5EF4-FFF2-40B4-BE49-F238E27FC236}">
                <a16:creationId xmlns:a16="http://schemas.microsoft.com/office/drawing/2014/main" id="{8AF8468B-BC1A-45D5-905A-12AB1E70718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0040E28-6C72-6A5B-900A-EB423FCA57B2}"/>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6" name="Rounded Rectangular Callout 3">
            <a:extLst>
              <a:ext uri="{FF2B5EF4-FFF2-40B4-BE49-F238E27FC236}">
                <a16:creationId xmlns:a16="http://schemas.microsoft.com/office/drawing/2014/main" id="{725A99D5-1C22-3E53-6494-CE1A8468691F}"/>
              </a:ext>
            </a:extLst>
          </p:cNvPr>
          <p:cNvSpPr/>
          <p:nvPr/>
        </p:nvSpPr>
        <p:spPr>
          <a:xfrm>
            <a:off x="4802462" y="3771900"/>
            <a:ext cx="5576112" cy="2314926"/>
          </a:xfrm>
          <a:prstGeom prst="wedgeRoundRectCallout">
            <a:avLst>
              <a:gd name="adj1" fmla="val -40007"/>
              <a:gd name="adj2" fmla="val -94273"/>
              <a:gd name="adj3" fmla="val 16667"/>
            </a:avLst>
          </a:prstGeom>
          <a:ln w="38100"/>
        </p:spPr>
        <p:style>
          <a:lnRef idx="2">
            <a:schemeClr val="accent5"/>
          </a:lnRef>
          <a:fillRef idx="1">
            <a:schemeClr val="lt1"/>
          </a:fillRef>
          <a:effectRef idx="0">
            <a:schemeClr val="accent5"/>
          </a:effectRef>
          <a:fontRef idx="minor">
            <a:schemeClr val="dk1"/>
          </a:fontRef>
        </p:style>
        <p:txBody>
          <a:bodyPr anchor="ctr"/>
          <a:lstStyle/>
          <a:p>
            <a:pPr algn="ctr" eaLnBrk="1" hangingPunct="1">
              <a:defRPr/>
            </a:pPr>
            <a:r>
              <a:rPr lang="en-GB" b="1" dirty="0"/>
              <a:t>Positioning is the act of designing the company’s offering and image so that they occupy a meaningful and distinct competitive position in the target customer’s minds.</a:t>
            </a:r>
          </a:p>
          <a:p>
            <a:pPr algn="ctr" eaLnBrk="1" hangingPunct="1">
              <a:defRPr/>
            </a:pPr>
            <a:r>
              <a:rPr lang="en-GB" b="1" dirty="0" err="1"/>
              <a:t>Kotler</a:t>
            </a:r>
            <a:r>
              <a:rPr lang="en-GB" b="1" dirty="0"/>
              <a:t> (2003)</a:t>
            </a:r>
          </a:p>
        </p:txBody>
      </p:sp>
      <p:sp>
        <p:nvSpPr>
          <p:cNvPr id="7" name="Rounded Rectangular Callout 4">
            <a:extLst>
              <a:ext uri="{FF2B5EF4-FFF2-40B4-BE49-F238E27FC236}">
                <a16:creationId xmlns:a16="http://schemas.microsoft.com/office/drawing/2014/main" id="{1D33CAF2-2400-883C-6E38-81C1DD0868FF}"/>
              </a:ext>
            </a:extLst>
          </p:cNvPr>
          <p:cNvSpPr/>
          <p:nvPr/>
        </p:nvSpPr>
        <p:spPr>
          <a:xfrm>
            <a:off x="6426200" y="685006"/>
            <a:ext cx="5576112" cy="2314926"/>
          </a:xfrm>
          <a:prstGeom prst="wedgeRoundRectCallout">
            <a:avLst>
              <a:gd name="adj1" fmla="val 41767"/>
              <a:gd name="adj2" fmla="val 95589"/>
              <a:gd name="adj3" fmla="val 16667"/>
            </a:avLst>
          </a:prstGeom>
          <a:ln w="38100"/>
        </p:spPr>
        <p:style>
          <a:lnRef idx="2">
            <a:schemeClr val="accent5"/>
          </a:lnRef>
          <a:fillRef idx="1">
            <a:schemeClr val="lt1"/>
          </a:fillRef>
          <a:effectRef idx="0">
            <a:schemeClr val="accent5"/>
          </a:effectRef>
          <a:fontRef idx="minor">
            <a:schemeClr val="dk1"/>
          </a:fontRef>
        </p:style>
        <p:txBody>
          <a:bodyPr anchor="ctr"/>
          <a:lstStyle/>
          <a:p>
            <a:pPr algn="ctr" eaLnBrk="1" hangingPunct="1">
              <a:defRPr/>
            </a:pPr>
            <a:r>
              <a:rPr lang="en-GB" b="1" dirty="0"/>
              <a:t>Positioning is the process whereby information about the organisation and its product is communicated in such a way that the object is perceived by the consumer/stakeholder to be differentiated from the competition, to occupy a particular space in the market.</a:t>
            </a:r>
          </a:p>
          <a:p>
            <a:pPr algn="ctr" eaLnBrk="1" hangingPunct="1">
              <a:defRPr/>
            </a:pPr>
            <a:r>
              <a:rPr lang="en-GB" b="1" dirty="0"/>
              <a:t>Fill (2009)</a:t>
            </a:r>
          </a:p>
        </p:txBody>
      </p:sp>
    </p:spTree>
    <p:extLst>
      <p:ext uri="{BB962C8B-B14F-4D97-AF65-F5344CB8AC3E}">
        <p14:creationId xmlns:p14="http://schemas.microsoft.com/office/powerpoint/2010/main" val="22375224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4630CC91-5B2F-F303-0BC3-4CE8B2955E0E}"/>
              </a:ext>
            </a:extLst>
          </p:cNvPr>
          <p:cNvSpPr>
            <a:spLocks noGrp="1" noChangeArrowheads="1"/>
          </p:cNvSpPr>
          <p:nvPr>
            <p:ph type="title"/>
          </p:nvPr>
        </p:nvSpPr>
        <p:spPr>
          <a:xfrm>
            <a:off x="476250" y="331788"/>
            <a:ext cx="8432800" cy="984250"/>
          </a:xfrm>
        </p:spPr>
        <p:txBody>
          <a:bodyPr>
            <a:normAutofit/>
          </a:bodyPr>
          <a:lstStyle/>
          <a:p>
            <a:r>
              <a:rPr lang="en-GB" altLang="en-US" sz="3400" b="1" dirty="0"/>
              <a:t>3. Differentiation and Positioning</a:t>
            </a:r>
          </a:p>
        </p:txBody>
      </p:sp>
      <p:sp>
        <p:nvSpPr>
          <p:cNvPr id="5" name="TextBox 4">
            <a:extLst>
              <a:ext uri="{FF2B5EF4-FFF2-40B4-BE49-F238E27FC236}">
                <a16:creationId xmlns:a16="http://schemas.microsoft.com/office/drawing/2014/main" id="{F80DE7D7-DC1C-38EA-6F52-73F3987600BA}"/>
              </a:ext>
            </a:extLst>
          </p:cNvPr>
          <p:cNvSpPr txBox="1"/>
          <p:nvPr/>
        </p:nvSpPr>
        <p:spPr>
          <a:xfrm>
            <a:off x="640080" y="1439864"/>
            <a:ext cx="10505440" cy="4293483"/>
          </a:xfrm>
          <a:prstGeom prst="rect">
            <a:avLst/>
          </a:prstGeom>
          <a:noFill/>
        </p:spPr>
        <p:txBody>
          <a:bodyPr wrap="square">
            <a:spAutoFit/>
          </a:bodyPr>
          <a:lstStyle/>
          <a:p>
            <a:pPr>
              <a:defRPr/>
            </a:pPr>
            <a:r>
              <a:rPr lang="en-GB" sz="1950" dirty="0"/>
              <a:t>Separate but intrinsically linked:</a:t>
            </a:r>
          </a:p>
          <a:p>
            <a:pPr>
              <a:defRPr/>
            </a:pPr>
            <a:endParaRPr lang="en-GB" sz="1950" dirty="0"/>
          </a:p>
          <a:p>
            <a:pPr marL="342900" indent="-342900" algn="just">
              <a:buFont typeface="Arial" panose="020B0604020202020204" pitchFamily="34" charset="0"/>
              <a:buChar char="•"/>
              <a:defRPr/>
            </a:pPr>
            <a:r>
              <a:rPr lang="en-GB" sz="1950" b="1" dirty="0"/>
              <a:t>Differentiation:</a:t>
            </a:r>
          </a:p>
          <a:p>
            <a:pPr lvl="2" algn="just">
              <a:defRPr/>
            </a:pPr>
            <a:r>
              <a:rPr lang="en-GB" sz="1950" dirty="0"/>
              <a:t>Distinguishing a product or service from others, to make it more attractive to a particular target market.</a:t>
            </a:r>
          </a:p>
          <a:p>
            <a:pPr lvl="1" algn="just">
              <a:defRPr/>
            </a:pPr>
            <a:endParaRPr lang="en-GB" sz="1950" dirty="0"/>
          </a:p>
          <a:p>
            <a:pPr marL="342900" indent="-342900" algn="just">
              <a:buFont typeface="Arial" panose="020B0604020202020204" pitchFamily="34" charset="0"/>
              <a:buChar char="•"/>
              <a:defRPr/>
            </a:pPr>
            <a:r>
              <a:rPr lang="en-GB" sz="1950" b="1" dirty="0"/>
              <a:t>Positioning:</a:t>
            </a:r>
          </a:p>
          <a:p>
            <a:pPr lvl="2" algn="just">
              <a:defRPr/>
            </a:pPr>
            <a:r>
              <a:rPr lang="en-GB" sz="1950" dirty="0"/>
              <a:t>The consumer's perception of a brand or product in relation to competing brands or products.</a:t>
            </a:r>
          </a:p>
          <a:p>
            <a:pPr marL="214313" indent="-214313">
              <a:buFont typeface="Arial" panose="020B0604020202020204" pitchFamily="34" charset="0"/>
              <a:buChar char="•"/>
              <a:defRPr/>
            </a:pPr>
            <a:endParaRPr lang="en-GB" sz="1950" dirty="0"/>
          </a:p>
          <a:p>
            <a:pPr>
              <a:defRPr/>
            </a:pPr>
            <a:r>
              <a:rPr lang="en-GB" sz="1950" dirty="0"/>
              <a:t>How an organisations attempts to differentiate itself from competitors will impact perception;</a:t>
            </a:r>
          </a:p>
          <a:p>
            <a:pPr>
              <a:defRPr/>
            </a:pPr>
            <a:endParaRPr lang="en-GB" sz="1950" dirty="0"/>
          </a:p>
          <a:p>
            <a:pPr>
              <a:defRPr/>
            </a:pPr>
            <a:r>
              <a:rPr lang="en-GB" sz="1950" dirty="0"/>
              <a:t>Perception (in positioning) will strengthen/weaken the ability to differentiate. </a:t>
            </a:r>
          </a:p>
          <a:p>
            <a:pPr>
              <a:defRPr/>
            </a:pPr>
            <a:endParaRPr lang="en-GB" sz="195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FF1CBEB0-AF06-433E-47CE-A2EBD3642B9D}"/>
              </a:ext>
            </a:extLst>
          </p:cNvPr>
          <p:cNvSpPr>
            <a:spLocks noGrp="1" noChangeArrowheads="1"/>
          </p:cNvSpPr>
          <p:nvPr>
            <p:ph type="title"/>
          </p:nvPr>
        </p:nvSpPr>
        <p:spPr>
          <a:xfrm>
            <a:off x="325120" y="476250"/>
            <a:ext cx="11003279" cy="1068070"/>
          </a:xfrm>
        </p:spPr>
        <p:txBody>
          <a:bodyPr>
            <a:normAutofit/>
          </a:bodyPr>
          <a:lstStyle/>
          <a:p>
            <a:pPr eaLnBrk="1" hangingPunct="1"/>
            <a:r>
              <a:rPr lang="en-US" altLang="en-US" sz="3200" b="1" dirty="0"/>
              <a:t>Differentiation and Positioning:</a:t>
            </a:r>
            <a:br>
              <a:rPr lang="en-US" altLang="en-US" sz="3200" b="1" dirty="0"/>
            </a:br>
            <a:r>
              <a:rPr lang="en-US" altLang="en-US" sz="3200" b="1" dirty="0"/>
              <a:t>Choosing a Strategy</a:t>
            </a:r>
          </a:p>
        </p:txBody>
      </p:sp>
      <p:graphicFrame>
        <p:nvGraphicFramePr>
          <p:cNvPr id="4" name="Content Placeholder 3">
            <a:extLst>
              <a:ext uri="{FF2B5EF4-FFF2-40B4-BE49-F238E27FC236}">
                <a16:creationId xmlns:a16="http://schemas.microsoft.com/office/drawing/2014/main" id="{DCB73501-7E5E-8A10-B991-C6D9690C8312}"/>
              </a:ext>
            </a:extLst>
          </p:cNvPr>
          <p:cNvGraphicFramePr>
            <a:graphicFrameLocks noGrp="1"/>
          </p:cNvGraphicFramePr>
          <p:nvPr>
            <p:ph idx="1"/>
            <p:extLst>
              <p:ext uri="{D42A27DB-BD31-4B8C-83A1-F6EECF244321}">
                <p14:modId xmlns:p14="http://schemas.microsoft.com/office/powerpoint/2010/main" val="3640825382"/>
              </p:ext>
            </p:extLst>
          </p:nvPr>
        </p:nvGraphicFramePr>
        <p:xfrm>
          <a:off x="1964583" y="1959909"/>
          <a:ext cx="8071406" cy="3738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DC7AB721-AAD1-6D0D-591A-1BEA397CA00B}"/>
              </a:ext>
            </a:extLst>
          </p:cNvPr>
          <p:cNvSpPr>
            <a:spLocks noGrp="1"/>
          </p:cNvSpPr>
          <p:nvPr>
            <p:ph type="title"/>
          </p:nvPr>
        </p:nvSpPr>
        <p:spPr>
          <a:xfrm>
            <a:off x="670560" y="721359"/>
            <a:ext cx="11022391" cy="736172"/>
          </a:xfrm>
        </p:spPr>
        <p:txBody>
          <a:bodyPr>
            <a:normAutofit fontScale="90000"/>
          </a:bodyPr>
          <a:lstStyle/>
          <a:p>
            <a:pPr>
              <a:defRPr/>
            </a:pPr>
            <a:r>
              <a:rPr lang="en-GB" altLang="en-US" sz="4500" b="1" dirty="0"/>
              <a:t>Factors determining positioning</a:t>
            </a:r>
          </a:p>
        </p:txBody>
      </p:sp>
      <p:sp>
        <p:nvSpPr>
          <p:cNvPr id="75779" name="Content Placeholder 2">
            <a:extLst>
              <a:ext uri="{FF2B5EF4-FFF2-40B4-BE49-F238E27FC236}">
                <a16:creationId xmlns:a16="http://schemas.microsoft.com/office/drawing/2014/main" id="{228A25A9-4E6B-467C-B1FE-3AB476FFB20A}"/>
              </a:ext>
            </a:extLst>
          </p:cNvPr>
          <p:cNvSpPr>
            <a:spLocks noGrp="1"/>
          </p:cNvSpPr>
          <p:nvPr>
            <p:ph sz="half" idx="1"/>
          </p:nvPr>
        </p:nvSpPr>
        <p:spPr>
          <a:xfrm>
            <a:off x="670560" y="1706880"/>
            <a:ext cx="5425440" cy="4829156"/>
          </a:xfrm>
        </p:spPr>
        <p:txBody>
          <a:bodyPr>
            <a:normAutofit/>
          </a:bodyPr>
          <a:lstStyle/>
          <a:p>
            <a:pPr marL="629920" lvl="1" indent="-305435"/>
            <a:r>
              <a:rPr lang="en-GB" altLang="en-US" sz="3600" dirty="0"/>
              <a:t>Top of the range</a:t>
            </a:r>
            <a:endParaRPr lang="en-US" dirty="0"/>
          </a:p>
          <a:p>
            <a:pPr marL="629920" lvl="1" indent="-305435"/>
            <a:r>
              <a:rPr lang="en-GB" altLang="en-US" sz="3600" dirty="0"/>
              <a:t>Service</a:t>
            </a:r>
          </a:p>
          <a:p>
            <a:pPr marL="629920" lvl="1" indent="-305435"/>
            <a:r>
              <a:rPr lang="en-GB" altLang="en-US" sz="3600" dirty="0"/>
              <a:t>Value for money</a:t>
            </a:r>
          </a:p>
          <a:p>
            <a:pPr marL="629920" lvl="1" indent="-305435"/>
            <a:r>
              <a:rPr lang="en-GB" altLang="en-US" sz="3600" dirty="0"/>
              <a:t>Reliability</a:t>
            </a:r>
          </a:p>
          <a:p>
            <a:pPr marL="629920" lvl="1" indent="-305435"/>
            <a:endParaRPr lang="en-GB" altLang="en-US" sz="3600" dirty="0"/>
          </a:p>
          <a:p>
            <a:pPr marL="324485" lvl="1" indent="0">
              <a:buNone/>
            </a:pPr>
            <a:r>
              <a:rPr lang="en-GB" altLang="en-US" sz="1800" dirty="0"/>
              <a:t>(Blankson et al. 2017)</a:t>
            </a:r>
          </a:p>
          <a:p>
            <a:pPr marL="629920" lvl="1" indent="-305435">
              <a:buNone/>
            </a:pPr>
            <a:endParaRPr lang="en-GB" altLang="en-US" dirty="0"/>
          </a:p>
        </p:txBody>
      </p:sp>
      <p:sp>
        <p:nvSpPr>
          <p:cNvPr id="75780" name="Content Placeholder 3">
            <a:extLst>
              <a:ext uri="{FF2B5EF4-FFF2-40B4-BE49-F238E27FC236}">
                <a16:creationId xmlns:a16="http://schemas.microsoft.com/office/drawing/2014/main" id="{4D56E860-1922-A8C3-EE93-10D4953F8639}"/>
              </a:ext>
            </a:extLst>
          </p:cNvPr>
          <p:cNvSpPr>
            <a:spLocks noGrp="1"/>
          </p:cNvSpPr>
          <p:nvPr>
            <p:ph sz="half" idx="2"/>
          </p:nvPr>
        </p:nvSpPr>
        <p:spPr>
          <a:xfrm>
            <a:off x="5770563" y="1482725"/>
            <a:ext cx="4703762" cy="3892550"/>
          </a:xfrm>
        </p:spPr>
        <p:txBody>
          <a:bodyPr>
            <a:normAutofit/>
          </a:bodyPr>
          <a:lstStyle/>
          <a:p>
            <a:pPr marL="629920" lvl="1" indent="-305435"/>
            <a:r>
              <a:rPr lang="en-GB" altLang="en-US" sz="3600" dirty="0"/>
              <a:t>Attractiveness</a:t>
            </a:r>
            <a:endParaRPr lang="en-US" dirty="0"/>
          </a:p>
          <a:p>
            <a:pPr marL="629920" lvl="1" indent="-305435"/>
            <a:r>
              <a:rPr lang="en-GB" altLang="en-US" sz="3600" dirty="0"/>
              <a:t>Country of origin</a:t>
            </a:r>
          </a:p>
          <a:p>
            <a:pPr marL="629920" lvl="1" indent="-305435"/>
            <a:r>
              <a:rPr lang="en-GB" altLang="en-US" sz="3600" dirty="0"/>
              <a:t>Brand name</a:t>
            </a:r>
          </a:p>
          <a:p>
            <a:pPr marL="629920" lvl="1" indent="-305435"/>
            <a:r>
              <a:rPr lang="en-GB" altLang="en-US" sz="3600" dirty="0"/>
              <a:t>Selectivity</a:t>
            </a:r>
          </a:p>
          <a:p>
            <a:pPr marL="305435" indent="-305435"/>
            <a:endParaRPr lang="en-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76E9DD-D153-EFC8-2B97-33F38FF7DADB}"/>
              </a:ext>
            </a:extLst>
          </p:cNvPr>
          <p:cNvSpPr>
            <a:spLocks noGrp="1"/>
          </p:cNvSpPr>
          <p:nvPr>
            <p:ph type="title"/>
          </p:nvPr>
        </p:nvSpPr>
        <p:spPr>
          <a:xfrm>
            <a:off x="807559" y="938022"/>
            <a:ext cx="6647905" cy="624078"/>
          </a:xfrm>
        </p:spPr>
        <p:txBody>
          <a:bodyPr>
            <a:normAutofit/>
          </a:bodyPr>
          <a:lstStyle/>
          <a:p>
            <a:r>
              <a:rPr lang="en-GB" dirty="0">
                <a:solidFill>
                  <a:srgbClr val="FFFFFF"/>
                </a:solidFill>
              </a:rPr>
              <a:t>customer’s Perception</a:t>
            </a:r>
          </a:p>
        </p:txBody>
      </p:sp>
      <p:sp>
        <p:nvSpPr>
          <p:cNvPr id="15" name="Rectangle 14">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2BEE6C0-E820-86CF-9CCA-38931405ACA4}"/>
              </a:ext>
            </a:extLst>
          </p:cNvPr>
          <p:cNvSpPr>
            <a:spLocks noGrp="1"/>
          </p:cNvSpPr>
          <p:nvPr>
            <p:ph idx="1"/>
          </p:nvPr>
        </p:nvSpPr>
        <p:spPr>
          <a:xfrm>
            <a:off x="581193" y="1765300"/>
            <a:ext cx="6917210" cy="4368801"/>
          </a:xfrm>
        </p:spPr>
        <p:txBody>
          <a:bodyPr>
            <a:normAutofit/>
          </a:bodyPr>
          <a:lstStyle/>
          <a:p>
            <a:r>
              <a:rPr lang="en-GB" sz="2000" dirty="0">
                <a:solidFill>
                  <a:srgbClr val="FFFFFF"/>
                </a:solidFill>
              </a:rPr>
              <a:t>Positioning is about how customers perceive the product</a:t>
            </a:r>
          </a:p>
          <a:p>
            <a:pPr lvl="1"/>
            <a:r>
              <a:rPr lang="en-GB" sz="2000" dirty="0">
                <a:solidFill>
                  <a:srgbClr val="FFFFFF"/>
                </a:solidFill>
              </a:rPr>
              <a:t>In terms of product attributes</a:t>
            </a:r>
          </a:p>
          <a:p>
            <a:pPr lvl="1"/>
            <a:r>
              <a:rPr lang="en-GB" sz="2000" dirty="0">
                <a:solidFill>
                  <a:srgbClr val="FFFFFF"/>
                </a:solidFill>
              </a:rPr>
              <a:t>In terms of the benefits it conveys</a:t>
            </a:r>
          </a:p>
          <a:p>
            <a:pPr lvl="1"/>
            <a:r>
              <a:rPr lang="en-GB" sz="2000" dirty="0">
                <a:solidFill>
                  <a:srgbClr val="FFFFFF"/>
                </a:solidFill>
              </a:rPr>
              <a:t>In relation to competitor products</a:t>
            </a:r>
          </a:p>
          <a:p>
            <a:pPr lvl="1"/>
            <a:r>
              <a:rPr lang="en-GB" sz="2000" dirty="0">
                <a:solidFill>
                  <a:srgbClr val="FFFFFF"/>
                </a:solidFill>
              </a:rPr>
              <a:t>In relation to substitute products</a:t>
            </a:r>
          </a:p>
          <a:p>
            <a:r>
              <a:rPr lang="en-GB" sz="2000" dirty="0">
                <a:solidFill>
                  <a:srgbClr val="FFFFFF"/>
                </a:solidFill>
              </a:rPr>
              <a:t>The organisation may wish to be perceived in a certain way, but if customer perceptions are different, there is a gap.</a:t>
            </a:r>
          </a:p>
          <a:p>
            <a:r>
              <a:rPr lang="en-GB" sz="2000" dirty="0">
                <a:solidFill>
                  <a:srgbClr val="FFFFFF"/>
                </a:solidFill>
              </a:rPr>
              <a:t>Marketing communications can attempt to bridge that gap by changing customer perceptions.</a:t>
            </a:r>
          </a:p>
          <a:p>
            <a:endParaRPr lang="en-GB" dirty="0">
              <a:solidFill>
                <a:srgbClr val="FFFFFF"/>
              </a:solidFill>
            </a:endParaRPr>
          </a:p>
        </p:txBody>
      </p:sp>
      <p:pic>
        <p:nvPicPr>
          <p:cNvPr id="6" name="Picture 2" descr="Perception is NOT Reality - Dr. Jim Taylor">
            <a:extLst>
              <a:ext uri="{FF2B5EF4-FFF2-40B4-BE49-F238E27FC236}">
                <a16:creationId xmlns:a16="http://schemas.microsoft.com/office/drawing/2014/main" id="{5D3A86A0-DC8F-FB03-FE10-8333795673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42148" y="1521332"/>
            <a:ext cx="3989514" cy="410476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1F086E4-CCB3-650F-F048-1A49050873FC}"/>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4AAC243C-EC0F-802F-23D1-563FAF80AA0A}"/>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27</a:t>
            </a:fld>
            <a:endParaRPr lang="en-US">
              <a:solidFill>
                <a:schemeClr val="bg1">
                  <a:lumMod val="85000"/>
                  <a:lumOff val="15000"/>
                </a:schemeClr>
              </a:solidFill>
            </a:endParaRPr>
          </a:p>
        </p:txBody>
      </p:sp>
    </p:spTree>
    <p:extLst>
      <p:ext uri="{BB962C8B-B14F-4D97-AF65-F5344CB8AC3E}">
        <p14:creationId xmlns:p14="http://schemas.microsoft.com/office/powerpoint/2010/main" val="2600492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379F7-0E9B-7F7A-F9B9-B5397B5663BB}"/>
              </a:ext>
            </a:extLst>
          </p:cNvPr>
          <p:cNvSpPr>
            <a:spLocks noGrp="1"/>
          </p:cNvSpPr>
          <p:nvPr>
            <p:ph type="title"/>
          </p:nvPr>
        </p:nvSpPr>
        <p:spPr>
          <a:xfrm>
            <a:off x="581192" y="702156"/>
            <a:ext cx="11029616" cy="745644"/>
          </a:xfrm>
        </p:spPr>
        <p:txBody>
          <a:bodyPr>
            <a:normAutofit/>
          </a:bodyPr>
          <a:lstStyle/>
          <a:p>
            <a:r>
              <a:rPr lang="en-GB" dirty="0"/>
              <a:t>Developing a Positioning Strategy </a:t>
            </a:r>
          </a:p>
        </p:txBody>
      </p:sp>
      <p:sp>
        <p:nvSpPr>
          <p:cNvPr id="3" name="Content Placeholder 2">
            <a:extLst>
              <a:ext uri="{FF2B5EF4-FFF2-40B4-BE49-F238E27FC236}">
                <a16:creationId xmlns:a16="http://schemas.microsoft.com/office/drawing/2014/main" id="{C92F85E7-CA20-12FE-260E-3619C215C76B}"/>
              </a:ext>
            </a:extLst>
          </p:cNvPr>
          <p:cNvSpPr>
            <a:spLocks noGrp="1"/>
          </p:cNvSpPr>
          <p:nvPr>
            <p:ph idx="1"/>
          </p:nvPr>
        </p:nvSpPr>
        <p:spPr>
          <a:xfrm>
            <a:off x="581193" y="1698372"/>
            <a:ext cx="6200607" cy="4276978"/>
          </a:xfrm>
        </p:spPr>
        <p:txBody>
          <a:bodyPr>
            <a:normAutofit lnSpcReduction="10000"/>
          </a:bodyPr>
          <a:lstStyle/>
          <a:p>
            <a:r>
              <a:rPr lang="en-GB" sz="2400" dirty="0"/>
              <a:t>Deciding what position to occupy in the market requires consideration of three variables:</a:t>
            </a:r>
          </a:p>
          <a:p>
            <a:pPr lvl="1"/>
            <a:r>
              <a:rPr lang="en-GB" sz="2400" b="1" dirty="0">
                <a:solidFill>
                  <a:srgbClr val="0070C0"/>
                </a:solidFill>
              </a:rPr>
              <a:t>The customers </a:t>
            </a:r>
            <a:r>
              <a:rPr lang="en-GB" sz="2400" dirty="0"/>
              <a:t>– what attributes matter to them</a:t>
            </a:r>
          </a:p>
          <a:p>
            <a:pPr lvl="1"/>
            <a:r>
              <a:rPr lang="en-GB" sz="2400" b="1" dirty="0">
                <a:solidFill>
                  <a:srgbClr val="0070C0"/>
                </a:solidFill>
              </a:rPr>
              <a:t>The competitors </a:t>
            </a:r>
            <a:r>
              <a:rPr lang="en-GB" sz="2400" dirty="0"/>
              <a:t>– a differential advantage that ideally cannot be easily matched</a:t>
            </a:r>
          </a:p>
          <a:p>
            <a:pPr lvl="1"/>
            <a:r>
              <a:rPr lang="en-GB" sz="2400" b="1" dirty="0">
                <a:solidFill>
                  <a:srgbClr val="0070C0"/>
                </a:solidFill>
              </a:rPr>
              <a:t>The company </a:t>
            </a:r>
            <a:r>
              <a:rPr lang="en-GB" sz="2400" dirty="0"/>
              <a:t>– unique sustainable attributes</a:t>
            </a:r>
          </a:p>
          <a:p>
            <a:endParaRPr lang="en-GB" sz="1800" dirty="0"/>
          </a:p>
        </p:txBody>
      </p:sp>
      <p:pic>
        <p:nvPicPr>
          <p:cNvPr id="6" name="Picture 5" descr="Diagram&#10;&#10;Description automatically generated">
            <a:extLst>
              <a:ext uri="{FF2B5EF4-FFF2-40B4-BE49-F238E27FC236}">
                <a16:creationId xmlns:a16="http://schemas.microsoft.com/office/drawing/2014/main" id="{430BC1F7-FC1E-7659-DE0E-F4B0A9986871}"/>
              </a:ext>
            </a:extLst>
          </p:cNvPr>
          <p:cNvPicPr>
            <a:picLocks noChangeAspect="1"/>
          </p:cNvPicPr>
          <p:nvPr/>
        </p:nvPicPr>
        <p:blipFill rotWithShape="1">
          <a:blip r:embed="rId3"/>
          <a:srcRect l="5880" r="127" b="-5"/>
          <a:stretch/>
        </p:blipFill>
        <p:spPr>
          <a:xfrm>
            <a:off x="7035800" y="1181357"/>
            <a:ext cx="4707021" cy="5171032"/>
          </a:xfrm>
          <a:prstGeom prst="rect">
            <a:avLst/>
          </a:prstGeom>
        </p:spPr>
      </p:pic>
      <p:sp>
        <p:nvSpPr>
          <p:cNvPr id="4" name="Footer Placeholder 3">
            <a:extLst>
              <a:ext uri="{FF2B5EF4-FFF2-40B4-BE49-F238E27FC236}">
                <a16:creationId xmlns:a16="http://schemas.microsoft.com/office/drawing/2014/main" id="{70488475-C9B8-D9E9-CF83-57AB4F92AF5E}"/>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CEA40FD0-4CA7-CB47-F338-E5A9D0C0CDC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28</a:t>
            </a:fld>
            <a:endParaRPr lang="en-US"/>
          </a:p>
        </p:txBody>
      </p:sp>
      <p:sp>
        <p:nvSpPr>
          <p:cNvPr id="8" name="TextBox 7">
            <a:extLst>
              <a:ext uri="{FF2B5EF4-FFF2-40B4-BE49-F238E27FC236}">
                <a16:creationId xmlns:a16="http://schemas.microsoft.com/office/drawing/2014/main" id="{5715BC81-7BB1-F457-B689-ADF38DA23B81}"/>
              </a:ext>
            </a:extLst>
          </p:cNvPr>
          <p:cNvSpPr txBox="1"/>
          <p:nvPr/>
        </p:nvSpPr>
        <p:spPr>
          <a:xfrm>
            <a:off x="7035800" y="1143014"/>
            <a:ext cx="4575007" cy="461665"/>
          </a:xfrm>
          <a:prstGeom prst="rect">
            <a:avLst/>
          </a:prstGeom>
          <a:noFill/>
        </p:spPr>
        <p:txBody>
          <a:bodyPr wrap="square">
            <a:spAutoFit/>
          </a:bodyPr>
          <a:lstStyle/>
          <a:p>
            <a:pPr algn="ctr"/>
            <a:r>
              <a:rPr lang="en-GB" sz="2400" b="1" dirty="0">
                <a:solidFill>
                  <a:srgbClr val="C00000"/>
                </a:solidFill>
              </a:rPr>
              <a:t>Keys to Successful Positioning </a:t>
            </a:r>
          </a:p>
        </p:txBody>
      </p:sp>
    </p:spTree>
    <p:extLst>
      <p:ext uri="{BB962C8B-B14F-4D97-AF65-F5344CB8AC3E}">
        <p14:creationId xmlns:p14="http://schemas.microsoft.com/office/powerpoint/2010/main" val="39897766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EFD44E-A21A-29ED-0E42-339AC5F9B1FC}"/>
              </a:ext>
            </a:extLst>
          </p:cNvPr>
          <p:cNvSpPr>
            <a:spLocks noGrp="1"/>
          </p:cNvSpPr>
          <p:nvPr>
            <p:ph type="title"/>
          </p:nvPr>
        </p:nvSpPr>
        <p:spPr>
          <a:xfrm>
            <a:off x="807559" y="938022"/>
            <a:ext cx="6647905" cy="547878"/>
          </a:xfrm>
        </p:spPr>
        <p:txBody>
          <a:bodyPr>
            <a:normAutofit/>
          </a:bodyPr>
          <a:lstStyle/>
          <a:p>
            <a:r>
              <a:rPr lang="en-GB" dirty="0">
                <a:solidFill>
                  <a:srgbClr val="FFFFFF"/>
                </a:solidFill>
              </a:rPr>
              <a:t>The Perceptual Map</a:t>
            </a:r>
          </a:p>
        </p:txBody>
      </p:sp>
      <p:sp>
        <p:nvSpPr>
          <p:cNvPr id="15" name="Rectangle 14">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82CAF3-7D1C-0F7B-E293-5E9855CF4A59}"/>
              </a:ext>
            </a:extLst>
          </p:cNvPr>
          <p:cNvSpPr>
            <a:spLocks noGrp="1"/>
          </p:cNvSpPr>
          <p:nvPr>
            <p:ph idx="1"/>
          </p:nvPr>
        </p:nvSpPr>
        <p:spPr>
          <a:xfrm>
            <a:off x="581193" y="1727200"/>
            <a:ext cx="6917210" cy="4406901"/>
          </a:xfrm>
        </p:spPr>
        <p:txBody>
          <a:bodyPr>
            <a:normAutofit fontScale="92500"/>
          </a:bodyPr>
          <a:lstStyle/>
          <a:p>
            <a:r>
              <a:rPr lang="en-GB" sz="2400" dirty="0">
                <a:solidFill>
                  <a:srgbClr val="FFFFFF"/>
                </a:solidFill>
              </a:rPr>
              <a:t>The perceptual map is a useful tool for determining the position of a brand in the marketplace</a:t>
            </a:r>
          </a:p>
          <a:p>
            <a:r>
              <a:rPr lang="en-GB" sz="2400" dirty="0">
                <a:solidFill>
                  <a:srgbClr val="FFFFFF"/>
                </a:solidFill>
              </a:rPr>
              <a:t>The key steps in producing a perceptual map are:</a:t>
            </a:r>
          </a:p>
          <a:p>
            <a:pPr lvl="1"/>
            <a:r>
              <a:rPr lang="en-GB" sz="2400" dirty="0">
                <a:solidFill>
                  <a:srgbClr val="FFFFFF"/>
                </a:solidFill>
              </a:rPr>
              <a:t>Identify a set of competing brands</a:t>
            </a:r>
          </a:p>
          <a:p>
            <a:pPr lvl="1"/>
            <a:r>
              <a:rPr lang="en-GB" sz="2400" dirty="0">
                <a:solidFill>
                  <a:srgbClr val="FFFFFF"/>
                </a:solidFill>
              </a:rPr>
              <a:t>Identify important attributes consumers use when choosing between brands</a:t>
            </a:r>
          </a:p>
          <a:p>
            <a:pPr lvl="1"/>
            <a:r>
              <a:rPr lang="en-GB" sz="2400" dirty="0">
                <a:solidFill>
                  <a:srgbClr val="FFFFFF"/>
                </a:solidFill>
              </a:rPr>
              <a:t>Conduct quantitative marketing research where consumers score each brand on all key attributes</a:t>
            </a:r>
          </a:p>
          <a:p>
            <a:pPr lvl="1"/>
            <a:r>
              <a:rPr lang="en-GB" sz="2400" dirty="0">
                <a:solidFill>
                  <a:srgbClr val="FFFFFF"/>
                </a:solidFill>
              </a:rPr>
              <a:t>Plot brands on a two-dimensional map</a:t>
            </a:r>
          </a:p>
          <a:p>
            <a:endParaRPr lang="en-GB" dirty="0">
              <a:solidFill>
                <a:srgbClr val="FFFFFF"/>
              </a:solidFill>
            </a:endParaRPr>
          </a:p>
        </p:txBody>
      </p:sp>
      <p:pic>
        <p:nvPicPr>
          <p:cNvPr id="6" name="Picture 5" descr="Chart, scatter chart&#10;&#10;Description automatically generated">
            <a:extLst>
              <a:ext uri="{FF2B5EF4-FFF2-40B4-BE49-F238E27FC236}">
                <a16:creationId xmlns:a16="http://schemas.microsoft.com/office/drawing/2014/main" id="{769C3576-207B-51E9-F991-EB304119F658}"/>
              </a:ext>
            </a:extLst>
          </p:cNvPr>
          <p:cNvPicPr>
            <a:picLocks noChangeAspect="1"/>
          </p:cNvPicPr>
          <p:nvPr/>
        </p:nvPicPr>
        <p:blipFill>
          <a:blip r:embed="rId3"/>
          <a:stretch>
            <a:fillRect/>
          </a:stretch>
        </p:blipFill>
        <p:spPr>
          <a:xfrm>
            <a:off x="8042147" y="1727199"/>
            <a:ext cx="4149854" cy="4406901"/>
          </a:xfrm>
          <a:prstGeom prst="rect">
            <a:avLst/>
          </a:prstGeom>
          <a:noFill/>
        </p:spPr>
      </p:pic>
      <p:sp>
        <p:nvSpPr>
          <p:cNvPr id="4" name="Footer Placeholder 3">
            <a:extLst>
              <a:ext uri="{FF2B5EF4-FFF2-40B4-BE49-F238E27FC236}">
                <a16:creationId xmlns:a16="http://schemas.microsoft.com/office/drawing/2014/main" id="{8A693158-9652-5D2D-69C0-7ECB54944A15}"/>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A42EAAC0-1F20-839D-314A-DF6B37ECC914}"/>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29</a:t>
            </a:fld>
            <a:endParaRPr lang="en-US">
              <a:solidFill>
                <a:schemeClr val="bg1">
                  <a:lumMod val="85000"/>
                  <a:lumOff val="15000"/>
                </a:schemeClr>
              </a:solidFill>
            </a:endParaRPr>
          </a:p>
        </p:txBody>
      </p:sp>
      <p:sp>
        <p:nvSpPr>
          <p:cNvPr id="8" name="TextBox 7">
            <a:extLst>
              <a:ext uri="{FF2B5EF4-FFF2-40B4-BE49-F238E27FC236}">
                <a16:creationId xmlns:a16="http://schemas.microsoft.com/office/drawing/2014/main" id="{289C98D4-EFF8-0825-6D09-8DAF831D2ABA}"/>
              </a:ext>
            </a:extLst>
          </p:cNvPr>
          <p:cNvSpPr txBox="1"/>
          <p:nvPr/>
        </p:nvSpPr>
        <p:spPr>
          <a:xfrm>
            <a:off x="8079808" y="736601"/>
            <a:ext cx="3660601" cy="830997"/>
          </a:xfrm>
          <a:prstGeom prst="rect">
            <a:avLst/>
          </a:prstGeom>
          <a:noFill/>
        </p:spPr>
        <p:txBody>
          <a:bodyPr wrap="square">
            <a:spAutoFit/>
          </a:bodyPr>
          <a:lstStyle/>
          <a:p>
            <a:pPr algn="ctr"/>
            <a:r>
              <a:rPr lang="en-US" altLang="en-US" sz="2400" b="1" dirty="0">
                <a:solidFill>
                  <a:srgbClr val="7030A0"/>
                </a:solidFill>
              </a:rPr>
              <a:t>A Perceptual Map of Supermarkets</a:t>
            </a:r>
            <a:endParaRPr lang="en-US" sz="2400" b="1" dirty="0">
              <a:solidFill>
                <a:srgbClr val="7030A0"/>
              </a:solidFill>
            </a:endParaRPr>
          </a:p>
        </p:txBody>
      </p:sp>
    </p:spTree>
    <p:extLst>
      <p:ext uri="{BB962C8B-B14F-4D97-AF65-F5344CB8AC3E}">
        <p14:creationId xmlns:p14="http://schemas.microsoft.com/office/powerpoint/2010/main" val="231974454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4" name="Rectangle 309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5" name="Rectangle 309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6" name="Rectangle 309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7" name="Rectangle 310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18" name="Rectangle 310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19" name="Group 310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107" name="Rectangle 310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20" name="Rectangle 310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25DCE19-F290-8CAA-89C1-8ABCCB7C63DA}"/>
              </a:ext>
            </a:extLst>
          </p:cNvPr>
          <p:cNvSpPr>
            <a:spLocks noGrp="1"/>
          </p:cNvSpPr>
          <p:nvPr>
            <p:ph type="title"/>
          </p:nvPr>
        </p:nvSpPr>
        <p:spPr>
          <a:xfrm>
            <a:off x="584200" y="878810"/>
            <a:ext cx="3412067" cy="3338149"/>
          </a:xfrm>
        </p:spPr>
        <p:txBody>
          <a:bodyPr vert="horz" lIns="91440" tIns="45720" rIns="91440" bIns="45720" rtlCol="0" anchor="b">
            <a:normAutofit fontScale="90000"/>
          </a:bodyPr>
          <a:lstStyle/>
          <a:p>
            <a:r>
              <a:rPr lang="en-US" sz="3600" dirty="0">
                <a:solidFill>
                  <a:srgbClr val="FFFFFF"/>
                </a:solidFill>
              </a:rPr>
              <a:t>Positioning map – </a:t>
            </a:r>
            <a:r>
              <a:rPr lang="en-US" sz="3600" dirty="0" err="1">
                <a:solidFill>
                  <a:srgbClr val="FFFFFF"/>
                </a:solidFill>
              </a:rPr>
              <a:t>uk</a:t>
            </a:r>
            <a:r>
              <a:rPr lang="en-US" sz="3600" dirty="0">
                <a:solidFill>
                  <a:srgbClr val="FFFFFF"/>
                </a:solidFill>
              </a:rPr>
              <a:t> car market</a:t>
            </a:r>
            <a:br>
              <a:rPr lang="en-US" sz="3600" dirty="0">
                <a:solidFill>
                  <a:srgbClr val="FFFFFF"/>
                </a:solidFill>
              </a:rPr>
            </a:br>
            <a:br>
              <a:rPr lang="en-US" sz="3600" dirty="0">
                <a:solidFill>
                  <a:srgbClr val="FFFFFF"/>
                </a:solidFill>
              </a:rPr>
            </a:br>
            <a:br>
              <a:rPr lang="en-US" sz="3600" dirty="0">
                <a:solidFill>
                  <a:srgbClr val="FFFFFF"/>
                </a:solidFill>
              </a:rPr>
            </a:br>
            <a:endParaRPr lang="en-US" sz="3600" dirty="0">
              <a:solidFill>
                <a:srgbClr val="FFFFFF"/>
              </a:solidFill>
            </a:endParaRPr>
          </a:p>
        </p:txBody>
      </p:sp>
      <p:sp>
        <p:nvSpPr>
          <p:cNvPr id="5" name="Slide Number Placeholder 4">
            <a:extLst>
              <a:ext uri="{FF2B5EF4-FFF2-40B4-BE49-F238E27FC236}">
                <a16:creationId xmlns:a16="http://schemas.microsoft.com/office/drawing/2014/main" id="{A8323517-8572-57AD-F1E2-E6D82CC89141}"/>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30</a:t>
            </a:fld>
            <a:endParaRPr lang="en-US">
              <a:solidFill>
                <a:srgbClr val="FFFFFF"/>
              </a:solidFill>
            </a:endParaRPr>
          </a:p>
        </p:txBody>
      </p:sp>
      <p:sp>
        <p:nvSpPr>
          <p:cNvPr id="4" name="Footer Placeholder 3">
            <a:extLst>
              <a:ext uri="{FF2B5EF4-FFF2-40B4-BE49-F238E27FC236}">
                <a16:creationId xmlns:a16="http://schemas.microsoft.com/office/drawing/2014/main" id="{41BF595D-DEC3-4683-F6F1-220E82BE15B8}"/>
              </a:ext>
            </a:extLst>
          </p:cNvPr>
          <p:cNvSpPr>
            <a:spLocks noGrp="1"/>
          </p:cNvSpPr>
          <p:nvPr>
            <p:ph type="ftr" sz="quarter" idx="11"/>
          </p:nvPr>
        </p:nvSpPr>
        <p:spPr>
          <a:xfrm>
            <a:off x="581192" y="3429001"/>
            <a:ext cx="3432008" cy="2159000"/>
          </a:xfrm>
        </p:spPr>
        <p:txBody>
          <a:bodyPr vert="horz" lIns="91440" tIns="45720" rIns="91440" bIns="45720" rtlCol="0" anchor="ctr">
            <a:normAutofit/>
          </a:bodyPr>
          <a:lstStyle/>
          <a:p>
            <a:pPr defTabSz="457200"/>
            <a:r>
              <a:rPr lang="en-US" sz="3200" kern="1200" cap="all" dirty="0">
                <a:solidFill>
                  <a:srgbClr val="FFFFFF"/>
                </a:solidFill>
                <a:latin typeface="+mn-lt"/>
                <a:ea typeface="+mn-ea"/>
                <a:cs typeface="+mn-cs"/>
              </a:rPr>
              <a:t>Can you spot a gap in the market?</a:t>
            </a:r>
          </a:p>
        </p:txBody>
      </p:sp>
      <p:pic>
        <p:nvPicPr>
          <p:cNvPr id="3074" name="Picture 2" descr="stp-model-positioning-map-example">
            <a:extLst>
              <a:ext uri="{FF2B5EF4-FFF2-40B4-BE49-F238E27FC236}">
                <a16:creationId xmlns:a16="http://schemas.microsoft.com/office/drawing/2014/main" id="{5A1A945B-1970-5F92-FA9E-46979456FF8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158320" y="434087"/>
            <a:ext cx="7880153" cy="5958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939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4">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9" name="Rectangle 4108">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1" name="Rectangle 4110">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3" name="Rectangle 4112">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5DCE19-F290-8CAA-89C1-8ABCCB7C63DA}"/>
              </a:ext>
            </a:extLst>
          </p:cNvPr>
          <p:cNvSpPr>
            <a:spLocks noGrp="1"/>
          </p:cNvSpPr>
          <p:nvPr>
            <p:ph type="title"/>
          </p:nvPr>
        </p:nvSpPr>
        <p:spPr>
          <a:xfrm>
            <a:off x="601255" y="702155"/>
            <a:ext cx="3409783" cy="1300365"/>
          </a:xfrm>
        </p:spPr>
        <p:txBody>
          <a:bodyPr vert="horz" lIns="91440" tIns="45720" rIns="91440" bIns="45720" rtlCol="0">
            <a:normAutofit fontScale="90000"/>
          </a:bodyPr>
          <a:lstStyle/>
          <a:p>
            <a:pPr>
              <a:lnSpc>
                <a:spcPct val="90000"/>
              </a:lnSpc>
            </a:pPr>
            <a:r>
              <a:rPr lang="en-US" dirty="0">
                <a:solidFill>
                  <a:srgbClr val="FFFFFF"/>
                </a:solidFill>
              </a:rPr>
              <a:t>Positioning map – </a:t>
            </a:r>
            <a:r>
              <a:rPr lang="en-US" dirty="0" err="1">
                <a:solidFill>
                  <a:srgbClr val="FFFFFF"/>
                </a:solidFill>
              </a:rPr>
              <a:t>uk</a:t>
            </a:r>
            <a:r>
              <a:rPr lang="en-US" dirty="0">
                <a:solidFill>
                  <a:srgbClr val="FFFFFF"/>
                </a:solidFill>
              </a:rPr>
              <a:t> car market</a:t>
            </a:r>
            <a:br>
              <a:rPr lang="en-US" sz="1500" dirty="0">
                <a:solidFill>
                  <a:srgbClr val="FFFFFF"/>
                </a:solidFill>
              </a:rPr>
            </a:br>
            <a:br>
              <a:rPr lang="en-US" sz="1500" dirty="0">
                <a:solidFill>
                  <a:srgbClr val="FFFFFF"/>
                </a:solidFill>
              </a:rPr>
            </a:br>
            <a:br>
              <a:rPr lang="en-US" sz="1500" dirty="0">
                <a:solidFill>
                  <a:srgbClr val="FFFFFF"/>
                </a:solidFill>
              </a:rPr>
            </a:br>
            <a:endParaRPr lang="en-US" sz="1500" dirty="0">
              <a:solidFill>
                <a:srgbClr val="FFFFFF"/>
              </a:solidFill>
            </a:endParaRPr>
          </a:p>
        </p:txBody>
      </p:sp>
      <p:sp>
        <p:nvSpPr>
          <p:cNvPr id="4102" name="Content Placeholder 4101">
            <a:extLst>
              <a:ext uri="{FF2B5EF4-FFF2-40B4-BE49-F238E27FC236}">
                <a16:creationId xmlns:a16="http://schemas.microsoft.com/office/drawing/2014/main" id="{1725661B-55EB-68E2-F412-EA0A6D17AD10}"/>
              </a:ext>
            </a:extLst>
          </p:cNvPr>
          <p:cNvSpPr>
            <a:spLocks noGrp="1"/>
          </p:cNvSpPr>
          <p:nvPr>
            <p:ph idx="1"/>
          </p:nvPr>
        </p:nvSpPr>
        <p:spPr>
          <a:xfrm>
            <a:off x="601255" y="3429000"/>
            <a:ext cx="3409782" cy="2571749"/>
          </a:xfrm>
        </p:spPr>
        <p:txBody>
          <a:bodyPr>
            <a:normAutofit/>
          </a:bodyPr>
          <a:lstStyle/>
          <a:p>
            <a:endParaRPr lang="en-US" dirty="0">
              <a:solidFill>
                <a:srgbClr val="FFFFFF"/>
              </a:solidFill>
            </a:endParaRPr>
          </a:p>
        </p:txBody>
      </p:sp>
      <p:pic>
        <p:nvPicPr>
          <p:cNvPr id="4098" name="Picture 2" descr="positioning-map-gap-in-the-market-example">
            <a:extLst>
              <a:ext uri="{FF2B5EF4-FFF2-40B4-BE49-F238E27FC236}">
                <a16:creationId xmlns:a16="http://schemas.microsoft.com/office/drawing/2014/main" id="{ABBE2282-8F4D-29E3-D345-A3CE79D753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69915" y="548640"/>
            <a:ext cx="7691885" cy="567753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1BF595D-DEC3-4683-F6F1-220E82BE15B8}"/>
              </a:ext>
            </a:extLst>
          </p:cNvPr>
          <p:cNvSpPr>
            <a:spLocks noGrp="1"/>
          </p:cNvSpPr>
          <p:nvPr>
            <p:ph type="ftr" sz="quarter" idx="11"/>
          </p:nvPr>
        </p:nvSpPr>
        <p:spPr>
          <a:xfrm>
            <a:off x="581192" y="6400800"/>
            <a:ext cx="6917210" cy="365125"/>
          </a:xfrm>
        </p:spPr>
        <p:txBody>
          <a:bodyPr vert="horz" lIns="91440" tIns="45720" rIns="91440" bIns="45720" rtlCol="0">
            <a:normAutofit/>
          </a:bodyPr>
          <a:lstStyle/>
          <a:p>
            <a:pPr defTabSz="457200"/>
            <a:endParaRPr lang="en-US" kern="1200" cap="all">
              <a:solidFill>
                <a:srgbClr val="FF8400"/>
              </a:solidFill>
              <a:latin typeface="+mn-lt"/>
              <a:ea typeface="+mn-ea"/>
              <a:cs typeface="+mn-cs"/>
            </a:endParaRPr>
          </a:p>
        </p:txBody>
      </p:sp>
      <p:sp>
        <p:nvSpPr>
          <p:cNvPr id="5" name="Slide Number Placeholder 4">
            <a:extLst>
              <a:ext uri="{FF2B5EF4-FFF2-40B4-BE49-F238E27FC236}">
                <a16:creationId xmlns:a16="http://schemas.microsoft.com/office/drawing/2014/main" id="{A8323517-8572-57AD-F1E2-E6D82CC89141}"/>
              </a:ext>
            </a:extLst>
          </p:cNvPr>
          <p:cNvSpPr>
            <a:spLocks noGrp="1"/>
          </p:cNvSpPr>
          <p:nvPr>
            <p:ph type="sldNum" sz="quarter" idx="12"/>
          </p:nvPr>
        </p:nvSpPr>
        <p:spPr>
          <a:xfrm>
            <a:off x="10558300" y="6400800"/>
            <a:ext cx="1052508" cy="365125"/>
          </a:xfrm>
        </p:spPr>
        <p:txBody>
          <a:bodyPr vert="horz" lIns="91440" tIns="45720" rIns="91440" bIns="45720" rtlCol="0">
            <a:normAutofit/>
          </a:bodyPr>
          <a:lstStyle/>
          <a:p>
            <a:pPr defTabSz="457200">
              <a:spcAft>
                <a:spcPts val="600"/>
              </a:spcAft>
            </a:pPr>
            <a:fld id="{3A98EE3D-8CD1-4C3F-BD1C-C98C9596463C}" type="slidenum">
              <a:rPr lang="en-US">
                <a:solidFill>
                  <a:srgbClr val="FF8400"/>
                </a:solidFill>
              </a:rPr>
              <a:pPr defTabSz="457200">
                <a:spcAft>
                  <a:spcPts val="600"/>
                </a:spcAft>
              </a:pPr>
              <a:t>31</a:t>
            </a:fld>
            <a:endParaRPr lang="en-US">
              <a:solidFill>
                <a:srgbClr val="FF8400"/>
              </a:solidFill>
            </a:endParaRPr>
          </a:p>
        </p:txBody>
      </p:sp>
    </p:spTree>
    <p:extLst>
      <p:ext uri="{BB962C8B-B14F-4D97-AF65-F5344CB8AC3E}">
        <p14:creationId xmlns:p14="http://schemas.microsoft.com/office/powerpoint/2010/main" val="263758149"/>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Market segmentation – example of </a:t>
            </a:r>
            <a:r>
              <a:rPr lang="en-GB" dirty="0" err="1"/>
              <a:t>gymshark</a:t>
            </a:r>
            <a:endParaRPr lang="en-GB" dirty="0"/>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02541" y="2368941"/>
            <a:ext cx="1788166" cy="1788166"/>
          </a:xfrm>
          <a:prstGeom prst="rect">
            <a:avLst/>
          </a:prstGeom>
        </p:spPr>
      </p:pic>
      <p:pic>
        <p:nvPicPr>
          <p:cNvPr id="1026" name="Picture 2" descr="A black and white sign&#10;&#10;Description automatically generated with low confidence">
            <a:extLst>
              <a:ext uri="{FF2B5EF4-FFF2-40B4-BE49-F238E27FC236}">
                <a16:creationId xmlns:a16="http://schemas.microsoft.com/office/drawing/2014/main" id="{C54B6133-58F8-8865-4B81-CC941B89B2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849" y="4865013"/>
            <a:ext cx="3331551" cy="5572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5" y="2180496"/>
            <a:ext cx="7105481" cy="4045683"/>
          </a:xfrm>
        </p:spPr>
        <p:txBody>
          <a:bodyPr>
            <a:normAutofit/>
          </a:bodyPr>
          <a:lstStyle/>
          <a:p>
            <a:r>
              <a:rPr lang="en-GB" dirty="0"/>
              <a:t>Two Teachers</a:t>
            </a:r>
          </a:p>
          <a:p>
            <a:r>
              <a:rPr lang="en-GB" dirty="0">
                <a:hlinkClick r:id="rId4"/>
              </a:rPr>
              <a:t>https://youtu.be/ZUOCx1iO8gI</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95818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8747-75C6-35A9-624B-23A046FF9900}"/>
              </a:ext>
            </a:extLst>
          </p:cNvPr>
          <p:cNvSpPr>
            <a:spLocks noGrp="1"/>
          </p:cNvSpPr>
          <p:nvPr>
            <p:ph type="title"/>
          </p:nvPr>
        </p:nvSpPr>
        <p:spPr>
          <a:xfrm>
            <a:off x="581192" y="702156"/>
            <a:ext cx="11029616" cy="720774"/>
          </a:xfrm>
        </p:spPr>
        <p:txBody>
          <a:bodyPr>
            <a:normAutofit/>
          </a:bodyPr>
          <a:lstStyle/>
          <a:p>
            <a:r>
              <a:rPr lang="en-GB" dirty="0"/>
              <a:t>repositioning</a:t>
            </a:r>
          </a:p>
        </p:txBody>
      </p:sp>
      <p:sp>
        <p:nvSpPr>
          <p:cNvPr id="3" name="Content Placeholder 2">
            <a:extLst>
              <a:ext uri="{FF2B5EF4-FFF2-40B4-BE49-F238E27FC236}">
                <a16:creationId xmlns:a16="http://schemas.microsoft.com/office/drawing/2014/main" id="{5B722A79-43DE-28A2-9DFE-58319C0806A8}"/>
              </a:ext>
            </a:extLst>
          </p:cNvPr>
          <p:cNvSpPr>
            <a:spLocks noGrp="1"/>
          </p:cNvSpPr>
          <p:nvPr>
            <p:ph idx="1"/>
          </p:nvPr>
        </p:nvSpPr>
        <p:spPr>
          <a:xfrm>
            <a:off x="581193" y="1536700"/>
            <a:ext cx="6917210" cy="4689479"/>
          </a:xfrm>
        </p:spPr>
        <p:txBody>
          <a:bodyPr>
            <a:normAutofit/>
          </a:bodyPr>
          <a:lstStyle/>
          <a:p>
            <a:pPr marL="305435" indent="-305435"/>
            <a:r>
              <a:rPr lang="en-GB" sz="3600" dirty="0"/>
              <a:t>Repositioning involves changing:</a:t>
            </a:r>
          </a:p>
          <a:p>
            <a:pPr marL="629920" lvl="1" indent="-305435"/>
            <a:r>
              <a:rPr lang="en-GB" sz="3600" dirty="0"/>
              <a:t> </a:t>
            </a:r>
            <a:r>
              <a:rPr lang="en-GB" sz="3600" dirty="0">
                <a:solidFill>
                  <a:schemeClr val="tx1"/>
                </a:solidFill>
              </a:rPr>
              <a:t>the target markets</a:t>
            </a:r>
          </a:p>
          <a:p>
            <a:pPr marL="629920" lvl="1" indent="-305435"/>
            <a:r>
              <a:rPr lang="en-GB" sz="3600" dirty="0">
                <a:solidFill>
                  <a:schemeClr val="tx1"/>
                </a:solidFill>
              </a:rPr>
              <a:t> the differential advantage</a:t>
            </a:r>
          </a:p>
          <a:p>
            <a:pPr marL="629920" lvl="1" indent="-305435"/>
            <a:r>
              <a:rPr lang="en-GB" sz="3600" dirty="0">
                <a:solidFill>
                  <a:schemeClr val="tx1"/>
                </a:solidFill>
              </a:rPr>
              <a:t> or both</a:t>
            </a:r>
          </a:p>
          <a:p>
            <a:pPr marL="0" indent="0">
              <a:buNone/>
            </a:pPr>
            <a:endParaRPr lang="en-GB" sz="2000" dirty="0"/>
          </a:p>
          <a:p>
            <a:pPr marL="305435" indent="-305435"/>
            <a:endParaRPr lang="en-GB" dirty="0"/>
          </a:p>
        </p:txBody>
      </p:sp>
      <p:pic>
        <p:nvPicPr>
          <p:cNvPr id="6" name="Picture 2" descr="14 Menu Items McDonald's Employees Won't Eat | Eat This Not That">
            <a:extLst>
              <a:ext uri="{FF2B5EF4-FFF2-40B4-BE49-F238E27FC236}">
                <a16:creationId xmlns:a16="http://schemas.microsoft.com/office/drawing/2014/main" id="{32C469A2-D7A3-9AFC-53F0-E6BFB2B6D6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98402" y="2049468"/>
            <a:ext cx="4477697" cy="4106376"/>
          </a:xfrm>
          <a:prstGeom prst="rect">
            <a:avLst/>
          </a:prstGeom>
          <a:solidFill>
            <a:srgbClr val="FFFFFF"/>
          </a:solidFill>
        </p:spPr>
      </p:pic>
      <p:sp>
        <p:nvSpPr>
          <p:cNvPr id="4" name="Footer Placeholder 3">
            <a:extLst>
              <a:ext uri="{FF2B5EF4-FFF2-40B4-BE49-F238E27FC236}">
                <a16:creationId xmlns:a16="http://schemas.microsoft.com/office/drawing/2014/main" id="{3CA45F76-99AB-554C-9BA5-462760DBE209}"/>
              </a:ext>
            </a:extLst>
          </p:cNvPr>
          <p:cNvSpPr>
            <a:spLocks noGrp="1"/>
          </p:cNvSpPr>
          <p:nvPr>
            <p:ph type="ftr" sz="quarter" idx="11"/>
          </p:nvPr>
        </p:nvSpPr>
        <p:spPr>
          <a:xfrm>
            <a:off x="581192" y="6400800"/>
            <a:ext cx="6917210" cy="365125"/>
          </a:xfrm>
        </p:spPr>
        <p:txBody>
          <a:bodyPr>
            <a:normAutofit/>
          </a:bodyPr>
          <a:lstStyle/>
          <a:p>
            <a:endParaRPr lang="en-US">
              <a:solidFill>
                <a:srgbClr val="80B4EE"/>
              </a:solidFill>
            </a:endParaRPr>
          </a:p>
        </p:txBody>
      </p:sp>
      <p:sp>
        <p:nvSpPr>
          <p:cNvPr id="5" name="Slide Number Placeholder 4">
            <a:extLst>
              <a:ext uri="{FF2B5EF4-FFF2-40B4-BE49-F238E27FC236}">
                <a16:creationId xmlns:a16="http://schemas.microsoft.com/office/drawing/2014/main" id="{FC3E5DD9-0CED-4094-FDD8-B78A1889B136}"/>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80B4EE"/>
                </a:solidFill>
              </a:rPr>
              <a:pPr>
                <a:spcAft>
                  <a:spcPts val="600"/>
                </a:spcAft>
              </a:pPr>
              <a:t>33</a:t>
            </a:fld>
            <a:endParaRPr lang="en-US">
              <a:solidFill>
                <a:srgbClr val="80B4EE"/>
              </a:solidFill>
            </a:endParaRPr>
          </a:p>
        </p:txBody>
      </p:sp>
      <p:sp>
        <p:nvSpPr>
          <p:cNvPr id="10" name="TextBox 9">
            <a:extLst>
              <a:ext uri="{FF2B5EF4-FFF2-40B4-BE49-F238E27FC236}">
                <a16:creationId xmlns:a16="http://schemas.microsoft.com/office/drawing/2014/main" id="{BF209C31-79B4-85E6-95DF-A14A9C14A1B6}"/>
              </a:ext>
            </a:extLst>
          </p:cNvPr>
          <p:cNvSpPr txBox="1"/>
          <p:nvPr/>
        </p:nvSpPr>
        <p:spPr>
          <a:xfrm>
            <a:off x="7721601" y="1143001"/>
            <a:ext cx="3889206" cy="646331"/>
          </a:xfrm>
          <a:prstGeom prst="rect">
            <a:avLst/>
          </a:prstGeom>
          <a:noFill/>
        </p:spPr>
        <p:txBody>
          <a:bodyPr wrap="square">
            <a:spAutoFit/>
          </a:bodyPr>
          <a:lstStyle/>
          <a:p>
            <a:pPr algn="ctr"/>
            <a:r>
              <a:rPr lang="en-GB" b="1" dirty="0">
                <a:solidFill>
                  <a:srgbClr val="0070C0"/>
                </a:solidFill>
              </a:rPr>
              <a:t>How have McDonald’s been trying to reposition themselves? </a:t>
            </a:r>
          </a:p>
        </p:txBody>
      </p:sp>
    </p:spTree>
    <p:extLst>
      <p:ext uri="{BB962C8B-B14F-4D97-AF65-F5344CB8AC3E}">
        <p14:creationId xmlns:p14="http://schemas.microsoft.com/office/powerpoint/2010/main" val="16056595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2083D0-E43B-699F-CC51-6FF8650617BB}"/>
            </a:ext>
          </a:extLst>
        </p:cNvPr>
        <p:cNvGrpSpPr/>
        <p:nvPr/>
      </p:nvGrpSpPr>
      <p:grpSpPr>
        <a:xfrm>
          <a:off x="0" y="0"/>
          <a:ext cx="0" cy="0"/>
          <a:chOff x="0" y="0"/>
          <a:chExt cx="0" cy="0"/>
        </a:xfrm>
      </p:grpSpPr>
      <p:sp>
        <p:nvSpPr>
          <p:cNvPr id="80898" name="Title 1">
            <a:extLst>
              <a:ext uri="{FF2B5EF4-FFF2-40B4-BE49-F238E27FC236}">
                <a16:creationId xmlns:a16="http://schemas.microsoft.com/office/drawing/2014/main" id="{2EA820FA-6447-20E5-63DC-0C055E7D7ACD}"/>
              </a:ext>
            </a:extLst>
          </p:cNvPr>
          <p:cNvSpPr>
            <a:spLocks noGrp="1" noChangeArrowheads="1"/>
          </p:cNvSpPr>
          <p:nvPr>
            <p:ph type="title"/>
          </p:nvPr>
        </p:nvSpPr>
        <p:spPr>
          <a:xfrm>
            <a:off x="1703388" y="260350"/>
            <a:ext cx="9842349" cy="1224621"/>
          </a:xfrm>
        </p:spPr>
        <p:txBody>
          <a:bodyPr/>
          <a:lstStyle/>
          <a:p>
            <a:r>
              <a:rPr lang="en-GB" altLang="en-US" sz="4500" b="1" dirty="0"/>
              <a:t>4 Repositioning Strategies</a:t>
            </a:r>
          </a:p>
        </p:txBody>
      </p:sp>
      <p:sp>
        <p:nvSpPr>
          <p:cNvPr id="51203" name="Content Placeholder 2">
            <a:extLst>
              <a:ext uri="{FF2B5EF4-FFF2-40B4-BE49-F238E27FC236}">
                <a16:creationId xmlns:a16="http://schemas.microsoft.com/office/drawing/2014/main" id="{684EDB7E-D818-17E1-C715-53415D7674E5}"/>
              </a:ext>
            </a:extLst>
          </p:cNvPr>
          <p:cNvSpPr>
            <a:spLocks noGrp="1"/>
          </p:cNvSpPr>
          <p:nvPr>
            <p:ph idx="1"/>
          </p:nvPr>
        </p:nvSpPr>
        <p:spPr>
          <a:xfrm>
            <a:off x="2193925" y="1497104"/>
            <a:ext cx="7804150" cy="4681717"/>
          </a:xfrm>
        </p:spPr>
        <p:txBody>
          <a:bodyPr>
            <a:normAutofit/>
          </a:bodyPr>
          <a:lstStyle/>
          <a:p>
            <a:pPr marL="305435" indent="-305435" algn="just">
              <a:defRPr/>
            </a:pPr>
            <a:r>
              <a:rPr lang="en-GB" altLang="en-US" sz="3600" dirty="0"/>
              <a:t>Image Repositioning</a:t>
            </a:r>
          </a:p>
          <a:p>
            <a:pPr marL="305435" indent="-305435" algn="just">
              <a:defRPr/>
            </a:pPr>
            <a:r>
              <a:rPr lang="en-GB" altLang="en-US" sz="3600" dirty="0"/>
              <a:t>Product Repositioning</a:t>
            </a:r>
          </a:p>
          <a:p>
            <a:pPr marL="305435" indent="-305435" algn="just">
              <a:defRPr/>
            </a:pPr>
            <a:r>
              <a:rPr lang="en-GB" altLang="en-US" sz="3600" dirty="0"/>
              <a:t>Intangible Repositioning</a:t>
            </a:r>
          </a:p>
          <a:p>
            <a:pPr marL="305435" indent="-305435" algn="just">
              <a:defRPr/>
            </a:pPr>
            <a:r>
              <a:rPr lang="en-GB" altLang="en-US" sz="3600" dirty="0"/>
              <a:t>Tangible Repositioning</a:t>
            </a:r>
          </a:p>
          <a:p>
            <a:pPr marL="305435" indent="-305435" algn="just">
              <a:defRPr/>
            </a:pPr>
            <a:endParaRPr lang="en-GB" altLang="en-US" sz="3600" dirty="0"/>
          </a:p>
        </p:txBody>
      </p:sp>
    </p:spTree>
    <p:extLst>
      <p:ext uri="{BB962C8B-B14F-4D97-AF65-F5344CB8AC3E}">
        <p14:creationId xmlns:p14="http://schemas.microsoft.com/office/powerpoint/2010/main" val="11601523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2C155268-489F-36F6-1744-5F0742C0DA3D}"/>
              </a:ext>
            </a:extLst>
          </p:cNvPr>
          <p:cNvSpPr>
            <a:spLocks noGrp="1" noChangeArrowheads="1"/>
          </p:cNvSpPr>
          <p:nvPr>
            <p:ph type="title"/>
          </p:nvPr>
        </p:nvSpPr>
        <p:spPr>
          <a:xfrm>
            <a:off x="1703388" y="260350"/>
            <a:ext cx="9842349" cy="1224621"/>
          </a:xfrm>
        </p:spPr>
        <p:txBody>
          <a:bodyPr/>
          <a:lstStyle/>
          <a:p>
            <a:r>
              <a:rPr lang="en-GB" altLang="en-US" sz="4500" b="1" dirty="0"/>
              <a:t>Repositioning – risks &amp; Pitfalls</a:t>
            </a:r>
          </a:p>
        </p:txBody>
      </p:sp>
      <p:sp>
        <p:nvSpPr>
          <p:cNvPr id="51203" name="Content Placeholder 2">
            <a:extLst>
              <a:ext uri="{FF2B5EF4-FFF2-40B4-BE49-F238E27FC236}">
                <a16:creationId xmlns:a16="http://schemas.microsoft.com/office/drawing/2014/main" id="{72FF32E0-886E-E803-48B4-B04069B89428}"/>
              </a:ext>
            </a:extLst>
          </p:cNvPr>
          <p:cNvSpPr>
            <a:spLocks noGrp="1"/>
          </p:cNvSpPr>
          <p:nvPr>
            <p:ph idx="1"/>
          </p:nvPr>
        </p:nvSpPr>
        <p:spPr>
          <a:xfrm>
            <a:off x="2193925" y="1497104"/>
            <a:ext cx="7804150" cy="4681717"/>
          </a:xfrm>
        </p:spPr>
        <p:txBody>
          <a:bodyPr>
            <a:normAutofit/>
          </a:bodyPr>
          <a:lstStyle/>
          <a:p>
            <a:pPr marL="305435" indent="-305435" algn="just">
              <a:defRPr/>
            </a:pPr>
            <a:r>
              <a:rPr lang="en-GB" altLang="en-US" sz="3600" dirty="0"/>
              <a:t>History/memories</a:t>
            </a:r>
          </a:p>
          <a:p>
            <a:pPr marL="305435" indent="-305435" algn="just">
              <a:defRPr/>
            </a:pPr>
            <a:r>
              <a:rPr lang="en-GB" altLang="en-US" sz="3600" dirty="0"/>
              <a:t>Insufficient research</a:t>
            </a:r>
          </a:p>
          <a:p>
            <a:pPr marL="305435" indent="-305435" algn="just">
              <a:defRPr/>
            </a:pPr>
            <a:r>
              <a:rPr lang="en-GB" altLang="en-US" sz="3600" dirty="0"/>
              <a:t>Bridge too far</a:t>
            </a:r>
          </a:p>
          <a:p>
            <a:pPr marL="305435" indent="-305435" algn="just">
              <a:defRPr/>
            </a:pPr>
            <a:r>
              <a:rPr lang="en-GB" altLang="en-US" sz="3600" dirty="0"/>
              <a:t>Underestimating</a:t>
            </a:r>
          </a:p>
          <a:p>
            <a:pPr marL="305435" indent="-305435" algn="just">
              <a:defRPr/>
            </a:pPr>
            <a:r>
              <a:rPr lang="en-GB" altLang="en-US" sz="3600" dirty="0"/>
              <a:t>Confusing positioning</a:t>
            </a:r>
          </a:p>
          <a:p>
            <a:pPr marL="305435" indent="-305435" algn="just">
              <a:defRPr/>
            </a:pPr>
            <a:endParaRPr lang="en-GB" altLang="en-US" sz="3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946-DB87-9553-391A-67361756D3A7}"/>
              </a:ext>
            </a:extLst>
          </p:cNvPr>
          <p:cNvSpPr>
            <a:spLocks noGrp="1"/>
          </p:cNvSpPr>
          <p:nvPr>
            <p:ph type="title"/>
          </p:nvPr>
        </p:nvSpPr>
        <p:spPr/>
        <p:txBody>
          <a:bodyPr/>
          <a:lstStyle/>
          <a:p>
            <a:r>
              <a:rPr lang="en-GB" dirty="0"/>
              <a:t>Benefits of </a:t>
            </a:r>
            <a:br>
              <a:rPr lang="en-GB" dirty="0"/>
            </a:br>
            <a:r>
              <a:rPr lang="en-GB" dirty="0"/>
              <a:t>segmentation, targeting, positioning (STP) process</a:t>
            </a:r>
          </a:p>
        </p:txBody>
      </p:sp>
      <p:sp>
        <p:nvSpPr>
          <p:cNvPr id="3" name="Content Placeholder 2">
            <a:extLst>
              <a:ext uri="{FF2B5EF4-FFF2-40B4-BE49-F238E27FC236}">
                <a16:creationId xmlns:a16="http://schemas.microsoft.com/office/drawing/2014/main" id="{09224E46-CA8B-B1B6-501C-25BE74303081}"/>
              </a:ext>
            </a:extLst>
          </p:cNvPr>
          <p:cNvSpPr>
            <a:spLocks noGrp="1"/>
          </p:cNvSpPr>
          <p:nvPr>
            <p:ph idx="1"/>
          </p:nvPr>
        </p:nvSpPr>
        <p:spPr/>
        <p:txBody>
          <a:bodyPr>
            <a:normAutofit/>
          </a:bodyPr>
          <a:lstStyle/>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Enhancing a company’s competitive position</a:t>
            </a:r>
            <a:r>
              <a:rPr lang="en-US" altLang="en-US" sz="2000" dirty="0">
                <a:ea typeface="MS PGothic" panose="020B0600070205080204" pitchFamily="34" charset="-128"/>
              </a:rPr>
              <a:t>, providing direction and focus for marketing strategies, including targeted advertising, new proposition development, and brand differentiation</a:t>
            </a:r>
          </a:p>
          <a:p>
            <a:pPr marL="342900" indent="-342900">
              <a:buClr>
                <a:schemeClr val="tx2"/>
              </a:buClr>
              <a:buFont typeface="Wingdings" panose="05000000000000000000" pitchFamily="2" charset="2"/>
              <a:buChar char="Ø"/>
            </a:pPr>
            <a:endParaRPr lang="en-GB" altLang="en-US" sz="2000" dirty="0">
              <a:ea typeface="MS PGothic" panose="020B0600070205080204" pitchFamily="34" charset="-128"/>
            </a:endParaRPr>
          </a:p>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Examining and identifying market growth opportunities</a:t>
            </a:r>
            <a:r>
              <a:rPr lang="en-US" altLang="en-US" sz="2000" dirty="0">
                <a:solidFill>
                  <a:schemeClr val="tx2"/>
                </a:solidFill>
                <a:ea typeface="MS PGothic" panose="020B0600070205080204" pitchFamily="34" charset="-128"/>
              </a:rPr>
              <a:t> </a:t>
            </a:r>
            <a:r>
              <a:rPr lang="en-US" altLang="en-US" sz="2000" dirty="0">
                <a:ea typeface="MS PGothic" panose="020B0600070205080204" pitchFamily="34" charset="-128"/>
              </a:rPr>
              <a:t>through identification of new customers, growth segments, or proposition uses</a:t>
            </a:r>
          </a:p>
          <a:p>
            <a:pPr marL="342900" indent="-342900">
              <a:buClr>
                <a:schemeClr val="tx2"/>
              </a:buClr>
              <a:buFont typeface="Wingdings" panose="05000000000000000000" pitchFamily="2" charset="2"/>
              <a:buChar char="Ø"/>
            </a:pPr>
            <a:endParaRPr lang="en-GB" altLang="en-US" sz="2000" dirty="0">
              <a:ea typeface="MS PGothic" panose="020B0600070205080204" pitchFamily="34" charset="-128"/>
            </a:endParaRPr>
          </a:p>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Effective and efficient matching of company resources </a:t>
            </a:r>
            <a:r>
              <a:rPr lang="en-US" altLang="en-US" sz="2000" dirty="0">
                <a:ea typeface="MS PGothic" panose="020B0600070205080204" pitchFamily="34" charset="-128"/>
              </a:rPr>
              <a:t>to targeted market segments, promising greater return on marketing investment (ROMI)</a:t>
            </a:r>
            <a:endParaRPr lang="en-GB" sz="2000" dirty="0"/>
          </a:p>
        </p:txBody>
      </p:sp>
      <p:sp>
        <p:nvSpPr>
          <p:cNvPr id="4" name="Footer Placeholder 3">
            <a:extLst>
              <a:ext uri="{FF2B5EF4-FFF2-40B4-BE49-F238E27FC236}">
                <a16:creationId xmlns:a16="http://schemas.microsoft.com/office/drawing/2014/main" id="{5E7B980E-F5BA-432F-801F-020E208CEB2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73B1F8C-E193-3122-15B7-961D3AA4A306}"/>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3623736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8737A-2324-C328-6C38-DD6C7991CF3E}"/>
              </a:ext>
            </a:extLst>
          </p:cNvPr>
          <p:cNvSpPr>
            <a:spLocks noGrp="1"/>
          </p:cNvSpPr>
          <p:nvPr>
            <p:ph type="title"/>
          </p:nvPr>
        </p:nvSpPr>
        <p:spPr>
          <a:xfrm>
            <a:off x="1992313" y="260350"/>
            <a:ext cx="8229600" cy="1143000"/>
          </a:xfrm>
        </p:spPr>
        <p:txBody>
          <a:bodyPr>
            <a:normAutofit/>
          </a:bodyPr>
          <a:lstStyle/>
          <a:p>
            <a:pPr>
              <a:defRPr/>
            </a:pPr>
            <a:r>
              <a:rPr lang="en-GB" sz="3750" b="1" dirty="0"/>
              <a:t>Summary:</a:t>
            </a:r>
          </a:p>
        </p:txBody>
      </p:sp>
      <p:sp>
        <p:nvSpPr>
          <p:cNvPr id="3" name="Content Placeholder 2">
            <a:extLst>
              <a:ext uri="{FF2B5EF4-FFF2-40B4-BE49-F238E27FC236}">
                <a16:creationId xmlns:a16="http://schemas.microsoft.com/office/drawing/2014/main" id="{629DDB05-FFEE-4E0B-7059-343FEBC451E9}"/>
              </a:ext>
            </a:extLst>
          </p:cNvPr>
          <p:cNvSpPr>
            <a:spLocks noGrp="1"/>
          </p:cNvSpPr>
          <p:nvPr>
            <p:ph idx="1"/>
          </p:nvPr>
        </p:nvSpPr>
        <p:spPr/>
        <p:txBody>
          <a:bodyPr>
            <a:normAutofit fontScale="92500" lnSpcReduction="10000"/>
          </a:bodyPr>
          <a:lstStyle/>
          <a:p>
            <a:pPr marL="0" indent="0">
              <a:buNone/>
              <a:defRPr/>
            </a:pPr>
            <a:endParaRPr lang="en-GB" sz="3000" dirty="0"/>
          </a:p>
          <a:p>
            <a:pPr marL="557213" indent="-557213">
              <a:buFont typeface="+mj-lt"/>
              <a:buAutoNum type="arabicPeriod"/>
              <a:defRPr/>
            </a:pPr>
            <a:r>
              <a:rPr lang="en-GB" sz="3000" dirty="0"/>
              <a:t>Segmentation</a:t>
            </a:r>
          </a:p>
          <a:p>
            <a:pPr marL="557213" indent="-557213">
              <a:buFont typeface="+mj-lt"/>
              <a:buAutoNum type="arabicPeriod"/>
              <a:defRPr/>
            </a:pPr>
            <a:r>
              <a:rPr lang="en-GB" sz="3000" dirty="0"/>
              <a:t>Targeting</a:t>
            </a:r>
          </a:p>
          <a:p>
            <a:pPr marL="557213" indent="-557213">
              <a:buFont typeface="+mj-lt"/>
              <a:buAutoNum type="arabicPeriod"/>
              <a:defRPr/>
            </a:pPr>
            <a:r>
              <a:rPr lang="en-GB" sz="3000" dirty="0"/>
              <a:t>Differentiation </a:t>
            </a:r>
            <a:r>
              <a:rPr lang="en-GB" sz="3000"/>
              <a:t>and Positioning</a:t>
            </a:r>
            <a:endParaRPr lang="en-GB" sz="3000" dirty="0"/>
          </a:p>
          <a:p>
            <a:pPr marL="557213" indent="-557213">
              <a:buFont typeface="+mj-lt"/>
              <a:buAutoNum type="arabicPeriod"/>
              <a:defRPr/>
            </a:pPr>
            <a:endParaRPr lang="en-GB" sz="3000" dirty="0"/>
          </a:p>
          <a:p>
            <a:pPr marL="0" indent="0">
              <a:buNone/>
              <a:defRPr/>
            </a:pPr>
            <a:r>
              <a:rPr lang="en-GB" sz="3000" dirty="0"/>
              <a:t>Questions?</a:t>
            </a:r>
          </a:p>
          <a:p>
            <a:pPr marL="557213" indent="-557213">
              <a:buFont typeface="+mj-lt"/>
              <a:buAutoNum type="arabicPeriod"/>
              <a:defRPr/>
            </a:pPr>
            <a:endParaRPr lang="en-GB" sz="3000" dirty="0"/>
          </a:p>
        </p:txBody>
      </p:sp>
    </p:spTree>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3385</Words>
  <Application>Microsoft Office PowerPoint</Application>
  <PresentationFormat>Widescreen</PresentationFormat>
  <Paragraphs>444</Paragraphs>
  <Slides>37</Slides>
  <Notes>29</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DividendVTI</vt:lpstr>
      <vt:lpstr>Marketing Fundamentals BMBM4005D</vt:lpstr>
      <vt:lpstr>STP Strategy</vt:lpstr>
      <vt:lpstr>Stages of stp process</vt:lpstr>
      <vt:lpstr>Definitions </vt:lpstr>
      <vt:lpstr>Task - Why do you think marketers would segment customers?</vt:lpstr>
      <vt:lpstr>Segmentation</vt:lpstr>
      <vt:lpstr>Market Segmentation</vt:lpstr>
      <vt:lpstr>The underlying Assumptions for Segmentation </vt:lpstr>
      <vt:lpstr>Advantages of segmentation</vt:lpstr>
      <vt:lpstr>Market Segmentation selection criteria</vt:lpstr>
      <vt:lpstr>1. Major Segmentation Variables</vt:lpstr>
      <vt:lpstr>Geographic Segmentation</vt:lpstr>
      <vt:lpstr>Demographic Segmentation</vt:lpstr>
      <vt:lpstr>Psychographic Segmentation</vt:lpstr>
      <vt:lpstr>Behavioural Segmentation</vt:lpstr>
      <vt:lpstr>Definitions </vt:lpstr>
      <vt:lpstr>Selecting Target Market Segments</vt:lpstr>
      <vt:lpstr>2. Targeting</vt:lpstr>
      <vt:lpstr>Mass Marketing</vt:lpstr>
      <vt:lpstr>Segmented Marketing</vt:lpstr>
      <vt:lpstr>Task - Evaluating a segment for targeting:  what might you consider I.e - Costs   List your ideas in the group chat on teams – 3-5 minutes       </vt:lpstr>
      <vt:lpstr>Definitions </vt:lpstr>
      <vt:lpstr>positioning</vt:lpstr>
      <vt:lpstr>3. Differentiation and Positioning</vt:lpstr>
      <vt:lpstr>Differentiation and Positioning: Choosing a Strategy</vt:lpstr>
      <vt:lpstr>Factors determining positioning</vt:lpstr>
      <vt:lpstr>customer’s Perception</vt:lpstr>
      <vt:lpstr>Developing a Positioning Strategy </vt:lpstr>
      <vt:lpstr>The Perceptual Map</vt:lpstr>
      <vt:lpstr>Positioning map – uk car market   </vt:lpstr>
      <vt:lpstr>Positioning map – uk car market   </vt:lpstr>
      <vt:lpstr>Market segmentation – example of gymshark</vt:lpstr>
      <vt:lpstr>repositioning</vt:lpstr>
      <vt:lpstr>4 Repositioning Strategies</vt:lpstr>
      <vt:lpstr>Repositioning – risks &amp; Pitfalls</vt:lpstr>
      <vt:lpstr>Benefits of  segmentation, targeting, positioning (STP) process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1229</cp:revision>
  <dcterms:created xsi:type="dcterms:W3CDTF">2021-11-30T09:35:50Z</dcterms:created>
  <dcterms:modified xsi:type="dcterms:W3CDTF">2025-11-04T15:22:37Z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