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1362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33A3D2-5564-4671-B1E5-2DB9D389721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986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951FF8-A6F9-4112-B00C-5D47169C208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205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950AA-7A2F-40B5-9614-DD7179BD25D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992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7D680F-D484-4B92-9BFE-D5A351FB369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559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FDD7B1-EB49-4A7E-B12F-D554C073C1D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8144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86C996-4F34-46E8-B595-92B59589803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689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6683C8-FDA5-41A4-A45F-27597C1F13F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6309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EB1E5B-DCBA-4AC4-9145-CABEEA79089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024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D546BE-FA78-4F8B-9FCA-56D5A09CA7C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173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FFA8EF-94AA-4EDC-8261-5DB87616A48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384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AC3721-DD31-4229-83FB-1A0A99F8448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490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anose="020B0604020202020204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707E0AF5-9A41-4F87-A75A-A15678ECE813}" type="slidenum">
              <a:rPr lang="en-US" altLang="en-US">
                <a:solidFill>
                  <a:srgbClr val="000000"/>
                </a:solidFill>
                <a:ea typeface="MS PGothic" panose="020B0600070205080204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6105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270167" y="2462645"/>
            <a:ext cx="8759537" cy="2047155"/>
          </a:xfrm>
        </p:spPr>
        <p:txBody>
          <a:bodyPr/>
          <a:lstStyle/>
          <a:p>
            <a:pPr eaLnBrk="1" hangingPunct="1"/>
            <a:r>
              <a:rPr lang="en-GB" altLang="en-US" sz="3200" dirty="0" smtClean="0"/>
              <a:t>Seminar: </a:t>
            </a:r>
            <a:r>
              <a:rPr lang="en-GB" altLang="en-US" sz="3200" dirty="0" smtClean="0"/>
              <a:t>Attention</a:t>
            </a:r>
            <a:br>
              <a:rPr lang="en-GB" altLang="en-US" sz="3200" dirty="0" smtClean="0"/>
            </a:br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b="1" dirty="0" smtClean="0"/>
              <a:t>Dr Kate Williams</a:t>
            </a:r>
            <a:r>
              <a:rPr lang="en-GB" altLang="en-US" b="1" dirty="0" smtClean="0"/>
              <a:t> </a:t>
            </a:r>
          </a:p>
        </p:txBody>
      </p:sp>
      <p:sp>
        <p:nvSpPr>
          <p:cNvPr id="2051" name="Subtitle 2"/>
          <p:cNvSpPr>
            <a:spLocks noGrp="1"/>
          </p:cNvSpPr>
          <p:nvPr>
            <p:ph type="subTitle" idx="1"/>
          </p:nvPr>
        </p:nvSpPr>
        <p:spPr>
          <a:xfrm>
            <a:off x="415640" y="273194"/>
            <a:ext cx="8614064" cy="2189451"/>
          </a:xfrm>
        </p:spPr>
        <p:txBody>
          <a:bodyPr/>
          <a:lstStyle/>
          <a:p>
            <a:pPr eaLnBrk="1" hangingPunct="1"/>
            <a:endParaRPr lang="en-GB" altLang="en-US" sz="3600" b="1" dirty="0"/>
          </a:p>
          <a:p>
            <a:pPr eaLnBrk="1" hangingPunct="1"/>
            <a:r>
              <a:rPr lang="en-GB" altLang="en-US" sz="3600" b="1" dirty="0" smtClean="0"/>
              <a:t>Cognitive Psychology</a:t>
            </a:r>
          </a:p>
          <a:p>
            <a:pPr eaLnBrk="1" hangingPunct="1"/>
            <a:r>
              <a:rPr lang="en-GB" altLang="en-US" sz="2400" b="1" dirty="0"/>
              <a:t>M5X00908 Brain, Behaviour, and Cognition (BBC</a:t>
            </a:r>
            <a:r>
              <a:rPr lang="en-GB" altLang="en-US" sz="2400" b="1" dirty="0" smtClean="0"/>
              <a:t>)</a:t>
            </a:r>
            <a:endParaRPr lang="en-GB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601700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6378"/>
            <a:ext cx="7772400" cy="152122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Visual Search</a:t>
            </a:r>
            <a:br>
              <a:rPr lang="en-GB" dirty="0" smtClean="0"/>
            </a:br>
            <a:r>
              <a:rPr lang="en-GB" sz="3200" dirty="0" smtClean="0"/>
              <a:t>Is there a red X in the display?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81447"/>
            <a:ext cx="7772400" cy="377120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                      X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  X						   X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			     X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	  X				 X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			   X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      X		</a:t>
            </a:r>
            <a:r>
              <a:rPr lang="en-GB" dirty="0"/>
              <a:t> </a:t>
            </a:r>
            <a:r>
              <a:rPr lang="en-GB" dirty="0" smtClean="0"/>
              <a:t> X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4911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6378"/>
            <a:ext cx="7772400" cy="152122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Visual Search</a:t>
            </a:r>
            <a:br>
              <a:rPr lang="en-GB" dirty="0" smtClean="0"/>
            </a:br>
            <a:r>
              <a:rPr lang="en-GB" sz="3200" dirty="0" smtClean="0"/>
              <a:t>Is there a red X in the display?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81447"/>
            <a:ext cx="7772400" cy="377120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                      X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 X						</a:t>
            </a:r>
            <a:r>
              <a:rPr lang="en-GB" dirty="0"/>
              <a:t>X</a:t>
            </a:r>
          </a:p>
          <a:p>
            <a:pPr marL="0" indent="0">
              <a:buNone/>
            </a:pPr>
            <a:r>
              <a:rPr lang="en-GB" dirty="0" smtClean="0"/>
              <a:t>				  X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	</a:t>
            </a:r>
            <a:r>
              <a:rPr lang="en-GB" dirty="0" smtClean="0">
                <a:solidFill>
                  <a:srgbClr val="FF0000"/>
                </a:solidFill>
              </a:rPr>
              <a:t>X</a:t>
            </a:r>
            <a:r>
              <a:rPr lang="en-GB" dirty="0" smtClean="0"/>
              <a:t>				   X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				</a:t>
            </a:r>
            <a:r>
              <a:rPr lang="en-GB" dirty="0"/>
              <a:t>X</a:t>
            </a:r>
          </a:p>
          <a:p>
            <a:pPr marL="0" indent="0">
              <a:buNone/>
            </a:pPr>
            <a:r>
              <a:rPr lang="en-GB" dirty="0" smtClean="0"/>
              <a:t>    X			   </a:t>
            </a:r>
            <a:r>
              <a:rPr lang="en-GB" dirty="0"/>
              <a:t>X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2029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6378"/>
            <a:ext cx="7772400" cy="152122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Visual Search</a:t>
            </a:r>
            <a:br>
              <a:rPr lang="en-GB" dirty="0" smtClean="0"/>
            </a:br>
            <a:r>
              <a:rPr lang="en-GB" sz="3200" dirty="0" smtClean="0"/>
              <a:t>Is there a red X in the display?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81447"/>
            <a:ext cx="7772400" cy="377120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 X                   </a:t>
            </a:r>
            <a:r>
              <a:rPr lang="en-GB" dirty="0" err="1" smtClean="0"/>
              <a:t>X</a:t>
            </a:r>
            <a:r>
              <a:rPr lang="en-GB" dirty="0" smtClean="0"/>
              <a:t>		X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X	X		X		X	</a:t>
            </a:r>
            <a:r>
              <a:rPr lang="en-GB" dirty="0"/>
              <a:t>X</a:t>
            </a:r>
          </a:p>
          <a:p>
            <a:pPr marL="0" indent="0">
              <a:buNone/>
            </a:pPr>
            <a:r>
              <a:rPr lang="en-GB" dirty="0" smtClean="0"/>
              <a:t>X	   X			X     </a:t>
            </a:r>
            <a:r>
              <a:rPr lang="en-GB" dirty="0" err="1" smtClean="0"/>
              <a:t>X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X	X	X			X   </a:t>
            </a:r>
            <a:r>
              <a:rPr lang="en-GB" dirty="0" err="1" smtClean="0"/>
              <a:t>X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	    X		  X	</a:t>
            </a:r>
            <a:r>
              <a:rPr lang="en-GB" dirty="0">
                <a:solidFill>
                  <a:srgbClr val="FF0000"/>
                </a:solidFill>
              </a:rPr>
              <a:t>X</a:t>
            </a:r>
          </a:p>
          <a:p>
            <a:pPr marL="0" indent="0">
              <a:buNone/>
            </a:pPr>
            <a:r>
              <a:rPr lang="en-GB" dirty="0" smtClean="0"/>
              <a:t>X		X	   X	     X		X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2848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6378"/>
            <a:ext cx="7772400" cy="152122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Visual Search</a:t>
            </a:r>
            <a:br>
              <a:rPr lang="en-GB" dirty="0" smtClean="0"/>
            </a:br>
            <a:r>
              <a:rPr lang="en-GB" sz="3200" dirty="0" smtClean="0"/>
              <a:t>Is there a red X in the display?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37607"/>
            <a:ext cx="7772400" cy="328352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                     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   </a:t>
            </a:r>
            <a:r>
              <a:rPr lang="en-GB" dirty="0" smtClean="0">
                <a:solidFill>
                  <a:srgbClr val="FF0000"/>
                </a:solidFill>
              </a:rPr>
              <a:t>O</a:t>
            </a:r>
            <a:r>
              <a:rPr lang="en-GB" dirty="0" smtClean="0"/>
              <a:t>						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			     </a:t>
            </a:r>
            <a:r>
              <a:rPr lang="en-GB" dirty="0" smtClean="0">
                <a:solidFill>
                  <a:srgbClr val="FF0000"/>
                </a:solidFill>
              </a:rPr>
              <a:t>O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		       X				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			   </a:t>
            </a:r>
            <a:r>
              <a:rPr lang="en-GB" dirty="0" smtClean="0">
                <a:solidFill>
                  <a:srgbClr val="FF0000"/>
                </a:solidFill>
              </a:rPr>
              <a:t>X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		</a:t>
            </a:r>
            <a:r>
              <a:rPr lang="en-GB" dirty="0"/>
              <a:t> </a:t>
            </a:r>
            <a:r>
              <a:rPr lang="en-GB" dirty="0" smtClean="0"/>
              <a:t> X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815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6378"/>
            <a:ext cx="7772400" cy="152122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Visual Search</a:t>
            </a:r>
            <a:br>
              <a:rPr lang="en-GB" dirty="0" smtClean="0"/>
            </a:br>
            <a:r>
              <a:rPr lang="en-GB" sz="3200" dirty="0" smtClean="0"/>
              <a:t>Is there a red X in the display?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81447"/>
            <a:ext cx="7772400" cy="377120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 X      </a:t>
            </a:r>
            <a:r>
              <a:rPr lang="en-GB" dirty="0" smtClean="0">
                <a:solidFill>
                  <a:srgbClr val="FF0000"/>
                </a:solidFill>
              </a:rPr>
              <a:t>O</a:t>
            </a:r>
            <a:r>
              <a:rPr lang="en-GB" dirty="0" smtClean="0"/>
              <a:t>            X		X                  </a:t>
            </a:r>
            <a:r>
              <a:rPr lang="en-GB" dirty="0">
                <a:solidFill>
                  <a:srgbClr val="FF0000"/>
                </a:solidFill>
              </a:rPr>
              <a:t>O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X	</a:t>
            </a:r>
            <a:r>
              <a:rPr lang="en-GB" dirty="0" smtClean="0">
                <a:solidFill>
                  <a:srgbClr val="FF0000"/>
                </a:solidFill>
              </a:rPr>
              <a:t>O</a:t>
            </a:r>
            <a:r>
              <a:rPr lang="en-GB" dirty="0" smtClean="0"/>
              <a:t>		X		</a:t>
            </a:r>
            <a:r>
              <a:rPr lang="en-GB" dirty="0" smtClean="0">
                <a:solidFill>
                  <a:srgbClr val="FF0000"/>
                </a:solidFill>
              </a:rPr>
              <a:t>O</a:t>
            </a:r>
            <a:r>
              <a:rPr lang="en-GB" dirty="0" smtClean="0"/>
              <a:t>	</a:t>
            </a:r>
            <a:r>
              <a:rPr lang="en-GB" dirty="0"/>
              <a:t>X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O</a:t>
            </a:r>
            <a:r>
              <a:rPr lang="en-GB" dirty="0" smtClean="0"/>
              <a:t>	              X	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O </a:t>
            </a:r>
            <a:r>
              <a:rPr lang="en-GB" dirty="0" smtClean="0"/>
              <a:t>		</a:t>
            </a:r>
            <a:r>
              <a:rPr lang="en-GB" dirty="0">
                <a:solidFill>
                  <a:srgbClr val="FF0000"/>
                </a:solidFill>
              </a:rPr>
              <a:t> O</a:t>
            </a:r>
            <a:r>
              <a:rPr lang="en-GB" dirty="0" smtClean="0"/>
              <a:t>       X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X	X	</a:t>
            </a:r>
            <a:r>
              <a:rPr lang="en-GB" dirty="0">
                <a:solidFill>
                  <a:srgbClr val="FF0000"/>
                </a:solidFill>
              </a:rPr>
              <a:t> O 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X	X     </a:t>
            </a:r>
            <a:r>
              <a:rPr lang="en-GB" dirty="0" err="1" smtClean="0"/>
              <a:t>X</a:t>
            </a: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  O </a:t>
            </a:r>
            <a:r>
              <a:rPr lang="en-GB" dirty="0" smtClean="0"/>
              <a:t>		 </a:t>
            </a:r>
            <a:r>
              <a:rPr lang="en-GB" dirty="0">
                <a:solidFill>
                  <a:srgbClr val="FF0000"/>
                </a:solidFill>
              </a:rPr>
              <a:t>O </a:t>
            </a:r>
            <a:r>
              <a:rPr lang="en-GB" dirty="0" smtClean="0"/>
              <a:t>	       X  	    </a:t>
            </a:r>
            <a:r>
              <a:rPr lang="en-GB" dirty="0" smtClean="0">
                <a:solidFill>
                  <a:srgbClr val="FF0000"/>
                </a:solidFill>
              </a:rPr>
              <a:t>X       O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X	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O </a:t>
            </a:r>
            <a:r>
              <a:rPr lang="en-GB" dirty="0" smtClean="0"/>
              <a:t>	X	   X	     X	 </a:t>
            </a:r>
            <a:r>
              <a:rPr lang="en-GB" dirty="0">
                <a:solidFill>
                  <a:srgbClr val="FF0000"/>
                </a:solidFill>
              </a:rPr>
              <a:t>O </a:t>
            </a:r>
            <a:r>
              <a:rPr lang="en-GB" dirty="0" smtClean="0"/>
              <a:t>	X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3535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712"/>
            <a:ext cx="7772400" cy="928255"/>
          </a:xfrm>
        </p:spPr>
        <p:txBody>
          <a:bodyPr/>
          <a:lstStyle/>
          <a:p>
            <a:r>
              <a:rPr lang="en-GB" dirty="0" smtClean="0"/>
              <a:t>Visual 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088967"/>
            <a:ext cx="8192193" cy="4114800"/>
          </a:xfrm>
        </p:spPr>
        <p:txBody>
          <a:bodyPr/>
          <a:lstStyle/>
          <a:p>
            <a:r>
              <a:rPr lang="en-GB" dirty="0" smtClean="0"/>
              <a:t>Why was the last slide difficult?</a:t>
            </a:r>
          </a:p>
          <a:p>
            <a:endParaRPr lang="en-GB" dirty="0"/>
          </a:p>
          <a:p>
            <a:r>
              <a:rPr lang="en-GB" dirty="0" smtClean="0"/>
              <a:t>Features vs. Conjunctions</a:t>
            </a:r>
          </a:p>
          <a:p>
            <a:pPr lvl="1"/>
            <a:r>
              <a:rPr lang="en-GB" dirty="0" smtClean="0"/>
              <a:t>Features:</a:t>
            </a:r>
            <a:r>
              <a:rPr lang="en-GB" dirty="0"/>
              <a:t> </a:t>
            </a:r>
            <a:r>
              <a:rPr lang="en-GB" dirty="0" smtClean="0"/>
              <a:t>1</a:t>
            </a:r>
            <a:r>
              <a:rPr lang="en-GB" dirty="0"/>
              <a:t> </a:t>
            </a:r>
            <a:r>
              <a:rPr lang="en-GB" dirty="0" smtClean="0"/>
              <a:t>dimension – shape (X,O) or colour (</a:t>
            </a:r>
            <a:r>
              <a:rPr lang="en-GB" dirty="0"/>
              <a:t>black</a:t>
            </a:r>
            <a:r>
              <a:rPr lang="en-GB" dirty="0" smtClean="0"/>
              <a:t>, </a:t>
            </a:r>
            <a:r>
              <a:rPr lang="en-GB" dirty="0" smtClean="0">
                <a:solidFill>
                  <a:srgbClr val="FF0000"/>
                </a:solidFill>
              </a:rPr>
              <a:t>red</a:t>
            </a:r>
            <a:r>
              <a:rPr lang="en-GB" dirty="0"/>
              <a:t>)	</a:t>
            </a:r>
          </a:p>
          <a:p>
            <a:pPr lvl="1"/>
            <a:r>
              <a:rPr lang="en-GB" dirty="0" smtClean="0"/>
              <a:t>Conjunctions: 2 dimensions – X, O, </a:t>
            </a:r>
            <a:r>
              <a:rPr lang="en-GB" dirty="0" smtClean="0">
                <a:solidFill>
                  <a:srgbClr val="FF0000"/>
                </a:solidFill>
              </a:rPr>
              <a:t>X, O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966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6597"/>
            <a:ext cx="8350135" cy="1143000"/>
          </a:xfrm>
        </p:spPr>
        <p:txBody>
          <a:bodyPr/>
          <a:lstStyle/>
          <a:p>
            <a:r>
              <a:rPr lang="en-GB" sz="3600" dirty="0" smtClean="0"/>
              <a:t>How does this affect reaction time (RT)?</a:t>
            </a:r>
            <a:endParaRPr lang="en-GB" sz="3600" dirty="0"/>
          </a:p>
        </p:txBody>
      </p:sp>
      <p:cxnSp>
        <p:nvCxnSpPr>
          <p:cNvPr id="5" name="Straight Connector 4"/>
          <p:cNvCxnSpPr/>
          <p:nvPr/>
        </p:nvCxnSpPr>
        <p:spPr bwMode="auto">
          <a:xfrm>
            <a:off x="1305098" y="1828800"/>
            <a:ext cx="0" cy="2826327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" name="Straight Connector 5"/>
          <p:cNvCxnSpPr/>
          <p:nvPr/>
        </p:nvCxnSpPr>
        <p:spPr bwMode="auto">
          <a:xfrm flipH="1" flipV="1">
            <a:off x="1305098" y="4641274"/>
            <a:ext cx="5519654" cy="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8" name="TextBox 7"/>
          <p:cNvSpPr txBox="1"/>
          <p:nvPr/>
        </p:nvSpPr>
        <p:spPr>
          <a:xfrm rot="16200000">
            <a:off x="-224444" y="3057296"/>
            <a:ext cx="2335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Reaction Time (</a:t>
            </a:r>
            <a:r>
              <a:rPr lang="en-GB" dirty="0" err="1" smtClean="0"/>
              <a:t>ms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692928" y="5246315"/>
            <a:ext cx="2335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Set Size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584268" y="4694103"/>
            <a:ext cx="53817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               			10					30      </a:t>
            </a:r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 bwMode="auto">
          <a:xfrm flipH="1" flipV="1">
            <a:off x="1715193" y="4245034"/>
            <a:ext cx="4594167" cy="0"/>
          </a:xfrm>
          <a:prstGeom prst="line">
            <a:avLst/>
          </a:prstGeom>
          <a:ln w="28575">
            <a:solidFill>
              <a:schemeClr val="accent2"/>
            </a:solidFill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 bwMode="auto">
          <a:xfrm flipH="1">
            <a:off x="1706880" y="1978429"/>
            <a:ext cx="4436225" cy="2216730"/>
          </a:xfrm>
          <a:prstGeom prst="line">
            <a:avLst/>
          </a:prstGeom>
          <a:ln w="28575">
            <a:solidFill>
              <a:schemeClr val="accent1"/>
            </a:solidFill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6182589" y="1749209"/>
            <a:ext cx="2335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Conjunction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6318364" y="4010493"/>
            <a:ext cx="2335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Feature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86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</TotalTime>
  <Words>71</Words>
  <Application>Microsoft Office PowerPoint</Application>
  <PresentationFormat>On-screen Show (4:3)</PresentationFormat>
  <Paragraphs>51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MS PGothic</vt:lpstr>
      <vt:lpstr>MS PGothic</vt:lpstr>
      <vt:lpstr>Arial</vt:lpstr>
      <vt:lpstr>Blank Presentation</vt:lpstr>
      <vt:lpstr>Seminar: Attention  Dr Kate Williams </vt:lpstr>
      <vt:lpstr>Visual Search Is there a red X in the display?</vt:lpstr>
      <vt:lpstr>Visual Search Is there a red X in the display?</vt:lpstr>
      <vt:lpstr>Visual Search Is there a red X in the display?</vt:lpstr>
      <vt:lpstr>Visual Search Is there a red X in the display?</vt:lpstr>
      <vt:lpstr>Visual Search Is there a red X in the display?</vt:lpstr>
      <vt:lpstr>Visual Search</vt:lpstr>
      <vt:lpstr>How does this affect reaction time (RT)?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1: Attention  Dr Kate Williams</dc:title>
  <dc:creator>Home</dc:creator>
  <cp:lastModifiedBy>Kate Williams</cp:lastModifiedBy>
  <cp:revision>10</cp:revision>
  <dcterms:created xsi:type="dcterms:W3CDTF">2016-01-30T17:59:47Z</dcterms:created>
  <dcterms:modified xsi:type="dcterms:W3CDTF">2019-02-11T15:31:23Z</dcterms:modified>
</cp:coreProperties>
</file>