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95" r:id="rId1"/>
    <p:sldMasterId id="2147483732" r:id="rId2"/>
  </p:sldMasterIdLst>
  <p:sldIdLst>
    <p:sldId id="256" r:id="rId3"/>
    <p:sldId id="258" r:id="rId4"/>
    <p:sldId id="285" r:id="rId5"/>
    <p:sldId id="286" r:id="rId6"/>
    <p:sldId id="288" r:id="rId7"/>
    <p:sldId id="284" r:id="rId8"/>
    <p:sldId id="259" r:id="rId9"/>
    <p:sldId id="289" r:id="rId10"/>
    <p:sldId id="262" r:id="rId11"/>
    <p:sldId id="263" r:id="rId12"/>
    <p:sldId id="277" r:id="rId13"/>
    <p:sldId id="261" r:id="rId14"/>
    <p:sldId id="264" r:id="rId15"/>
    <p:sldId id="265" r:id="rId16"/>
    <p:sldId id="266" r:id="rId17"/>
    <p:sldId id="267" r:id="rId18"/>
    <p:sldId id="278" r:id="rId19"/>
    <p:sldId id="269" r:id="rId20"/>
    <p:sldId id="270" r:id="rId21"/>
    <p:sldId id="271" r:id="rId22"/>
    <p:sldId id="272" r:id="rId23"/>
    <p:sldId id="273" r:id="rId24"/>
    <p:sldId id="275" r:id="rId25"/>
    <p:sldId id="276" r:id="rId26"/>
    <p:sldId id="281" r:id="rId27"/>
    <p:sldId id="290" r:id="rId28"/>
    <p:sldId id="291" r:id="rId29"/>
    <p:sldId id="282" r:id="rId30"/>
    <p:sldId id="283" r:id="rId31"/>
    <p:sldId id="292" r:id="rId32"/>
    <p:sldId id="280" r:id="rId33"/>
    <p:sldId id="279" r:id="rId34"/>
    <p:sldId id="293" r:id="rId35"/>
    <p:sldId id="294" r:id="rId36"/>
    <p:sldId id="295" r:id="rId37"/>
    <p:sldId id="296" r:id="rId38"/>
    <p:sldId id="297" r:id="rId39"/>
    <p:sldId id="301" r:id="rId40"/>
    <p:sldId id="299" r:id="rId41"/>
    <p:sldId id="300"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31"/>
    <p:restoredTop sz="96208"/>
  </p:normalViewPr>
  <p:slideViewPr>
    <p:cSldViewPr snapToGrid="0" snapToObjects="1">
      <p:cViewPr varScale="1">
        <p:scale>
          <a:sx n="94" d="100"/>
          <a:sy n="94" d="100"/>
        </p:scale>
        <p:origin x="83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presProps" Target="presProp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ableStyles" Target="tableStyles.xml"/><Relationship Id="rId20" Type="http://schemas.openxmlformats.org/officeDocument/2006/relationships/slide" Target="slides/slide18.xml"/><Relationship Id="rId41" Type="http://schemas.openxmlformats.org/officeDocument/2006/relationships/slide" Target="slides/slide3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12/3/20</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489372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12/3/20</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3893893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12/3/20</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9641192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12/3/20</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4254723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12/3/20</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3162303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12/3/20</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8420897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12/3/20</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6388743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12/3/20</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0768150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12/3/20</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8103403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12/3/20</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4014613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12/3/20</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2075164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12/3/20</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4386711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12/3/20</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8623014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12/3/20</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9725895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12/3/20</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107843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12/3/20</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554606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12/3/20</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12013705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12/3/20</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42148936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12/3/20</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08349251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12/3/20</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7659123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12/3/20</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2924759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12/3/20</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12115594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12/3/20</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2376726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12/3/20</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3111440682"/>
      </p:ext>
    </p:extLst>
  </p:cSld>
  <p:clrMap bg1="dk1" tx1="lt1" bg2="dk2" tx2="lt2" accent1="accent1" accent2="accent2" accent3="accent3" accent4="accent4" accent5="accent5" accent6="accent6" hlink="hlink" folHlink="folHlink"/>
  <p:sldLayoutIdLst>
    <p:sldLayoutId id="2147483791" r:id="rId1"/>
    <p:sldLayoutId id="2147483792" r:id="rId2"/>
    <p:sldLayoutId id="2147483793" r:id="rId3"/>
    <p:sldLayoutId id="2147483794" r:id="rId4"/>
    <p:sldLayoutId id="2147483784" r:id="rId5"/>
    <p:sldLayoutId id="2147483785" r:id="rId6"/>
    <p:sldLayoutId id="2147483786" r:id="rId7"/>
    <p:sldLayoutId id="2147483787" r:id="rId8"/>
    <p:sldLayoutId id="2147483788" r:id="rId9"/>
    <p:sldLayoutId id="2147483789" r:id="rId10"/>
    <p:sldLayoutId id="214748379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12/3/20</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3857356087"/>
      </p:ext>
    </p:extLst>
  </p:cSld>
  <p:clrMap bg1="lt1" tx1="dk1" bg2="lt2" tx2="dk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25" r:id="rId7"/>
    <p:sldLayoutId id="2147483720" r:id="rId8"/>
    <p:sldLayoutId id="2147483721" r:id="rId9"/>
    <p:sldLayoutId id="2147483722" r:id="rId10"/>
    <p:sldLayoutId id="2147483723" r:id="rId11"/>
    <p:sldLayoutId id="2147483724" r:id="rId12"/>
  </p:sldLayoutIdLst>
  <p:txStyles>
    <p:titleStyle>
      <a:lvl1pPr algn="l" defTabSz="914400" rtl="0" eaLnBrk="1" latinLnBrk="0" hangingPunct="1">
        <a:lnSpc>
          <a:spcPct val="90000"/>
        </a:lnSpc>
        <a:spcBef>
          <a:spcPct val="0"/>
        </a:spcBef>
        <a:buNone/>
        <a:defRPr sz="4000"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4" name="Picture 3">
            <a:extLst>
              <a:ext uri="{FF2B5EF4-FFF2-40B4-BE49-F238E27FC236}">
                <a16:creationId xmlns:a16="http://schemas.microsoft.com/office/drawing/2014/main" id="{D1AFD811-E4F8-47B0-A5FF-F88C356A1F09}"/>
              </a:ext>
            </a:extLst>
          </p:cNvPr>
          <p:cNvPicPr>
            <a:picLocks noChangeAspect="1"/>
          </p:cNvPicPr>
          <p:nvPr/>
        </p:nvPicPr>
        <p:blipFill rotWithShape="1">
          <a:blip r:embed="rId2"/>
          <a:srcRect l="6756" r="17277" b="2"/>
          <a:stretch/>
        </p:blipFill>
        <p:spPr>
          <a:xfrm>
            <a:off x="5091546" y="619123"/>
            <a:ext cx="7100454" cy="6238874"/>
          </a:xfrm>
          <a:custGeom>
            <a:avLst/>
            <a:gdLst/>
            <a:ahLst/>
            <a:cxnLst/>
            <a:rect l="l" t="t" r="r" b="b"/>
            <a:pathLst>
              <a:path w="7100454" h="6238874">
                <a:moveTo>
                  <a:pt x="5221938" y="783"/>
                </a:moveTo>
                <a:cubicBezTo>
                  <a:pt x="5784158" y="15914"/>
                  <a:pt x="6301398" y="253541"/>
                  <a:pt x="6756828" y="979302"/>
                </a:cubicBezTo>
                <a:cubicBezTo>
                  <a:pt x="6870382" y="1160214"/>
                  <a:pt x="6969391" y="1352970"/>
                  <a:pt x="7057114" y="1554417"/>
                </a:cubicBezTo>
                <a:lnTo>
                  <a:pt x="7100454" y="1659685"/>
                </a:lnTo>
                <a:lnTo>
                  <a:pt x="7100454" y="6238874"/>
                </a:lnTo>
                <a:lnTo>
                  <a:pt x="0" y="6238874"/>
                </a:lnTo>
                <a:lnTo>
                  <a:pt x="14064" y="6003370"/>
                </a:lnTo>
                <a:cubicBezTo>
                  <a:pt x="69537" y="5262783"/>
                  <a:pt x="191580" y="4496548"/>
                  <a:pt x="334789" y="3724830"/>
                </a:cubicBezTo>
                <a:cubicBezTo>
                  <a:pt x="778352" y="1333290"/>
                  <a:pt x="2184944" y="696602"/>
                  <a:pt x="3836378" y="244282"/>
                </a:cubicBezTo>
                <a:cubicBezTo>
                  <a:pt x="4320163" y="111842"/>
                  <a:pt x="4784656" y="-10986"/>
                  <a:pt x="5221938" y="783"/>
                </a:cubicBezTo>
                <a:close/>
              </a:path>
            </a:pathLst>
          </a:custGeom>
        </p:spPr>
      </p:pic>
      <p:sp>
        <p:nvSpPr>
          <p:cNvPr id="18" name="Freeform: Shape 17">
            <a:extLst>
              <a:ext uri="{FF2B5EF4-FFF2-40B4-BE49-F238E27FC236}">
                <a16:creationId xmlns:a16="http://schemas.microsoft.com/office/drawing/2014/main" id="{1A0F8916-44ED-4BA2-B4A8-BFF92E4B4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5254705" y="-79298"/>
            <a:ext cx="6064089" cy="7810500"/>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BA448CC3-39FA-8547-839A-62DC0C2A18BC}"/>
              </a:ext>
            </a:extLst>
          </p:cNvPr>
          <p:cNvSpPr>
            <a:spLocks noGrp="1"/>
          </p:cNvSpPr>
          <p:nvPr>
            <p:ph type="ctrTitle"/>
          </p:nvPr>
        </p:nvSpPr>
        <p:spPr>
          <a:xfrm>
            <a:off x="519546" y="1524000"/>
            <a:ext cx="5458344" cy="2286000"/>
          </a:xfrm>
        </p:spPr>
        <p:txBody>
          <a:bodyPr>
            <a:normAutofit fontScale="90000"/>
          </a:bodyPr>
          <a:lstStyle/>
          <a:p>
            <a:pPr algn="l"/>
            <a:r>
              <a:rPr lang="en-CA" sz="4000" b="1" dirty="0" err="1"/>
              <a:t>Madoodiswan</a:t>
            </a:r>
            <a:r>
              <a:rPr lang="en-CA" sz="4000" b="1" dirty="0"/>
              <a:t> (</a:t>
            </a:r>
            <a:r>
              <a:rPr lang="en-CA" sz="4000" b="1" dirty="0" err="1"/>
              <a:t>Sweatlodge</a:t>
            </a:r>
            <a:r>
              <a:rPr lang="en-CA" sz="4000" b="1" dirty="0"/>
              <a:t>) as Sacred Maternal Pedagogy</a:t>
            </a:r>
            <a:endParaRPr lang="en-US" sz="4000" dirty="0"/>
          </a:p>
        </p:txBody>
      </p:sp>
      <p:sp>
        <p:nvSpPr>
          <p:cNvPr id="3" name="Subtitle 2">
            <a:extLst>
              <a:ext uri="{FF2B5EF4-FFF2-40B4-BE49-F238E27FC236}">
                <a16:creationId xmlns:a16="http://schemas.microsoft.com/office/drawing/2014/main" id="{A5C9A694-879F-254F-9F26-55AE27D6AAF0}"/>
              </a:ext>
            </a:extLst>
          </p:cNvPr>
          <p:cNvSpPr>
            <a:spLocks noGrp="1"/>
          </p:cNvSpPr>
          <p:nvPr>
            <p:ph type="subTitle" idx="1"/>
          </p:nvPr>
        </p:nvSpPr>
        <p:spPr>
          <a:xfrm>
            <a:off x="519546" y="3984784"/>
            <a:ext cx="4572000" cy="1524000"/>
          </a:xfrm>
        </p:spPr>
        <p:txBody>
          <a:bodyPr>
            <a:normAutofit/>
          </a:bodyPr>
          <a:lstStyle/>
          <a:p>
            <a:pPr algn="l"/>
            <a:r>
              <a:rPr lang="en-US" sz="1800" dirty="0"/>
              <a:t>Dr. Renee E. </a:t>
            </a:r>
            <a:r>
              <a:rPr lang="en-US" sz="1800" dirty="0" err="1"/>
              <a:t>Mazinegiizhigoo-kwe</a:t>
            </a:r>
            <a:r>
              <a:rPr lang="en-US" sz="1800" dirty="0"/>
              <a:t> Bedard</a:t>
            </a:r>
          </a:p>
        </p:txBody>
      </p:sp>
    </p:spTree>
    <p:extLst>
      <p:ext uri="{BB962C8B-B14F-4D97-AF65-F5344CB8AC3E}">
        <p14:creationId xmlns:p14="http://schemas.microsoft.com/office/powerpoint/2010/main" val="13414960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4" name="Picture 3">
            <a:extLst>
              <a:ext uri="{FF2B5EF4-FFF2-40B4-BE49-F238E27FC236}">
                <a16:creationId xmlns:a16="http://schemas.microsoft.com/office/drawing/2014/main" id="{D1AFD811-E4F8-47B0-A5FF-F88C356A1F09}"/>
              </a:ext>
            </a:extLst>
          </p:cNvPr>
          <p:cNvPicPr>
            <a:picLocks noChangeAspect="1"/>
          </p:cNvPicPr>
          <p:nvPr/>
        </p:nvPicPr>
        <p:blipFill rotWithShape="1">
          <a:blip r:embed="rId2"/>
          <a:srcRect t="7917" b="7919"/>
          <a:stretch/>
        </p:blipFill>
        <p:spPr>
          <a:xfrm>
            <a:off x="0" y="131379"/>
            <a:ext cx="12207220" cy="6857990"/>
          </a:xfrm>
          <a:prstGeom prst="rect">
            <a:avLst/>
          </a:prstGeom>
        </p:spPr>
      </p:pic>
      <p:sp>
        <p:nvSpPr>
          <p:cNvPr id="11" name="Rectangle 10">
            <a:extLst>
              <a:ext uri="{FF2B5EF4-FFF2-40B4-BE49-F238E27FC236}">
                <a16:creationId xmlns:a16="http://schemas.microsoft.com/office/drawing/2014/main" id="{5E698B96-C345-4CAB-9657-02BD17A19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448CC3-39FA-8547-839A-62DC0C2A18BC}"/>
              </a:ext>
            </a:extLst>
          </p:cNvPr>
          <p:cNvSpPr>
            <a:spLocks noGrp="1"/>
          </p:cNvSpPr>
          <p:nvPr>
            <p:ph type="ctrTitle"/>
          </p:nvPr>
        </p:nvSpPr>
        <p:spPr>
          <a:xfrm>
            <a:off x="977265" y="114300"/>
            <a:ext cx="6423660" cy="6612321"/>
          </a:xfrm>
        </p:spPr>
        <p:txBody>
          <a:bodyPr anchor="t">
            <a:noAutofit/>
          </a:bodyPr>
          <a:lstStyle/>
          <a:p>
            <a:r>
              <a:rPr lang="en-CA" sz="1900" b="1" dirty="0" err="1">
                <a:latin typeface="Abadi MT Condensed Light" panose="020B0306030101010103" pitchFamily="34" charset="77"/>
              </a:rPr>
              <a:t>Boozhoo</a:t>
            </a:r>
            <a:r>
              <a:rPr lang="en-CA" sz="1900" b="1" dirty="0">
                <a:latin typeface="Abadi MT Condensed Light" panose="020B0306030101010103" pitchFamily="34" charset="77"/>
              </a:rPr>
              <a:t> </a:t>
            </a:r>
            <a:r>
              <a:rPr lang="en-CA" sz="1900" b="1" dirty="0" err="1">
                <a:latin typeface="Abadi MT Condensed Light" panose="020B0306030101010103" pitchFamily="34" charset="77"/>
              </a:rPr>
              <a:t>indinawemaaganag</a:t>
            </a:r>
            <a:r>
              <a:rPr lang="en-CA" sz="1900" b="1" dirty="0">
                <a:latin typeface="Abadi MT Condensed Light" panose="020B0306030101010103" pitchFamily="34" charset="77"/>
              </a:rPr>
              <a:t>!</a:t>
            </a:r>
            <a:br>
              <a:rPr lang="en-CA" sz="1900" dirty="0">
                <a:latin typeface="Abadi MT Condensed Light" panose="020B0306030101010103" pitchFamily="34" charset="77"/>
              </a:rPr>
            </a:br>
            <a:r>
              <a:rPr lang="en-CA" sz="1700" i="1" dirty="0">
                <a:solidFill>
                  <a:schemeClr val="accent2">
                    <a:lumMod val="60000"/>
                    <a:lumOff val="40000"/>
                  </a:schemeClr>
                </a:solidFill>
                <a:latin typeface="Abadi MT Condensed Light" panose="020B0306030101010103" pitchFamily="34" charset="77"/>
              </a:rPr>
              <a:t>Greetings my relations!</a:t>
            </a:r>
            <a:r>
              <a:rPr lang="en-US" sz="1700" dirty="0">
                <a:solidFill>
                  <a:schemeClr val="accent2">
                    <a:lumMod val="60000"/>
                    <a:lumOff val="40000"/>
                  </a:schemeClr>
                </a:solidFill>
                <a:latin typeface="Abadi MT Condensed Light" panose="020B0306030101010103" pitchFamily="34" charset="77"/>
              </a:rPr>
              <a:t> </a:t>
            </a:r>
            <a:br>
              <a:rPr lang="en-CA" sz="1700" i="1" dirty="0">
                <a:latin typeface="Abadi MT Condensed Light" panose="020B0306030101010103" pitchFamily="34" charset="77"/>
              </a:rPr>
            </a:br>
            <a:br>
              <a:rPr lang="en-CA" sz="1700" dirty="0">
                <a:latin typeface="Abadi MT Condensed Light" panose="020B0306030101010103" pitchFamily="34" charset="77"/>
              </a:rPr>
            </a:br>
            <a:r>
              <a:rPr lang="en-US" sz="1900" dirty="0">
                <a:latin typeface="Abadi MT Condensed Light" panose="020B0306030101010103" pitchFamily="34" charset="77"/>
              </a:rPr>
              <a:t> </a:t>
            </a:r>
            <a:r>
              <a:rPr lang="en-CA" sz="1900" b="1" dirty="0" err="1">
                <a:latin typeface="Abadi MT Condensed Light" panose="020B0306030101010103" pitchFamily="34" charset="77"/>
              </a:rPr>
              <a:t>Mazinegiizhigokwe</a:t>
            </a:r>
            <a:r>
              <a:rPr lang="en-CA" sz="1900" b="1" dirty="0">
                <a:latin typeface="Abadi MT Condensed Light" panose="020B0306030101010103" pitchFamily="34" charset="77"/>
              </a:rPr>
              <a:t> </a:t>
            </a:r>
            <a:r>
              <a:rPr lang="en-CA" sz="1900" b="1" dirty="0" err="1">
                <a:latin typeface="Abadi MT Condensed Light" panose="020B0306030101010103" pitchFamily="34" charset="77"/>
              </a:rPr>
              <a:t>ndizhinikaaz</a:t>
            </a:r>
            <a:r>
              <a:rPr lang="en-CA" sz="1900" b="1" dirty="0">
                <a:latin typeface="Abadi MT Condensed Light" panose="020B0306030101010103" pitchFamily="34" charset="77"/>
              </a:rPr>
              <a:t>.</a:t>
            </a:r>
            <a:br>
              <a:rPr lang="en-CA" sz="1700" dirty="0">
                <a:latin typeface="Abadi MT Condensed Light" panose="020B0306030101010103" pitchFamily="34" charset="77"/>
              </a:rPr>
            </a:br>
            <a:r>
              <a:rPr lang="en-CA" sz="1700" i="1" dirty="0">
                <a:latin typeface="Abadi MT Condensed Light" panose="020B0306030101010103" pitchFamily="34" charset="77"/>
              </a:rPr>
              <a:t> </a:t>
            </a:r>
            <a:r>
              <a:rPr lang="en-CA" sz="1700" i="1" dirty="0">
                <a:solidFill>
                  <a:schemeClr val="accent2">
                    <a:lumMod val="60000"/>
                    <a:lumOff val="40000"/>
                  </a:schemeClr>
                </a:solidFill>
                <a:latin typeface="Abadi MT Condensed Light" panose="020B0306030101010103" pitchFamily="34" charset="77"/>
              </a:rPr>
              <a:t>My Anishinaabe Spirit name is Painted Sky Woman.</a:t>
            </a:r>
            <a:br>
              <a:rPr lang="en-CA" sz="1700" b="1" dirty="0">
                <a:latin typeface="Abadi MT Condensed Light" panose="020B0306030101010103" pitchFamily="34" charset="77"/>
              </a:rPr>
            </a:br>
            <a:br>
              <a:rPr lang="en-CA" sz="1700" dirty="0">
                <a:latin typeface="Abadi MT Condensed Light" panose="020B0306030101010103" pitchFamily="34" charset="77"/>
              </a:rPr>
            </a:br>
            <a:r>
              <a:rPr lang="en-CA" sz="1900" b="1" dirty="0">
                <a:latin typeface="Abadi MT Condensed Light" panose="020B0306030101010103" pitchFamily="34" charset="77"/>
              </a:rPr>
              <a:t>Anishinaabe-</a:t>
            </a:r>
            <a:r>
              <a:rPr lang="en-CA" sz="1900" b="1" dirty="0" err="1">
                <a:latin typeface="Abadi MT Condensed Light" panose="020B0306030101010103" pitchFamily="34" charset="77"/>
              </a:rPr>
              <a:t>kwe</a:t>
            </a:r>
            <a:r>
              <a:rPr lang="en-CA" sz="1900" b="1" dirty="0">
                <a:latin typeface="Abadi MT Condensed Light" panose="020B0306030101010103" pitchFamily="34" charset="77"/>
              </a:rPr>
              <a:t> </a:t>
            </a:r>
            <a:r>
              <a:rPr lang="en-CA" sz="1900" b="1" dirty="0" err="1">
                <a:latin typeface="Abadi MT Condensed Light" panose="020B0306030101010103" pitchFamily="34" charset="77"/>
              </a:rPr>
              <a:t>ndaaw</a:t>
            </a:r>
            <a:r>
              <a:rPr lang="en-CA" sz="1900" b="1" dirty="0">
                <a:latin typeface="Abadi MT Condensed Light" panose="020B0306030101010103" pitchFamily="34" charset="77"/>
              </a:rPr>
              <a:t>.</a:t>
            </a:r>
            <a:br>
              <a:rPr lang="en-CA" sz="1700" dirty="0">
                <a:latin typeface="Abadi MT Condensed Light" panose="020B0306030101010103" pitchFamily="34" charset="77"/>
              </a:rPr>
            </a:br>
            <a:r>
              <a:rPr lang="en-CA" sz="1700" i="1" dirty="0">
                <a:solidFill>
                  <a:schemeClr val="accent2">
                    <a:lumMod val="60000"/>
                    <a:lumOff val="40000"/>
                  </a:schemeClr>
                </a:solidFill>
                <a:latin typeface="Abadi MT Condensed Light" panose="020B0306030101010103" pitchFamily="34" charset="77"/>
              </a:rPr>
              <a:t>I am an Anishinaabe woman.  </a:t>
            </a:r>
            <a:br>
              <a:rPr lang="en-CA" sz="1700" i="1" dirty="0">
                <a:latin typeface="Abadi MT Condensed Light" panose="020B0306030101010103" pitchFamily="34" charset="77"/>
              </a:rPr>
            </a:br>
            <a:br>
              <a:rPr lang="en-CA" sz="1700" dirty="0">
                <a:latin typeface="Abadi MT Condensed Light" panose="020B0306030101010103" pitchFamily="34" charset="77"/>
              </a:rPr>
            </a:br>
            <a:r>
              <a:rPr lang="en-CA" sz="1900" b="1" dirty="0" err="1">
                <a:latin typeface="Abadi MT Condensed Light" panose="020B0306030101010103" pitchFamily="34" charset="77"/>
              </a:rPr>
              <a:t>Waabizheshii</a:t>
            </a:r>
            <a:r>
              <a:rPr lang="en-CA" sz="1900" b="1" dirty="0">
                <a:latin typeface="Abadi MT Condensed Light" panose="020B0306030101010103" pitchFamily="34" charset="77"/>
              </a:rPr>
              <a:t> </a:t>
            </a:r>
            <a:r>
              <a:rPr lang="en-CA" sz="1900" b="1" dirty="0" err="1">
                <a:latin typeface="Abadi MT Condensed Light" panose="020B0306030101010103" pitchFamily="34" charset="77"/>
              </a:rPr>
              <a:t>ndoondem</a:t>
            </a:r>
            <a:r>
              <a:rPr lang="en-CA" sz="1900" b="1" dirty="0">
                <a:latin typeface="Abadi MT Condensed Light" panose="020B0306030101010103" pitchFamily="34" charset="77"/>
              </a:rPr>
              <a:t>.</a:t>
            </a:r>
            <a:br>
              <a:rPr lang="en-CA" sz="1700" dirty="0">
                <a:latin typeface="Abadi MT Condensed Light" panose="020B0306030101010103" pitchFamily="34" charset="77"/>
              </a:rPr>
            </a:br>
            <a:r>
              <a:rPr lang="en-CA" sz="1700" i="1" dirty="0">
                <a:solidFill>
                  <a:schemeClr val="accent2">
                    <a:lumMod val="60000"/>
                    <a:lumOff val="40000"/>
                  </a:schemeClr>
                </a:solidFill>
                <a:latin typeface="Abadi MT Condensed Light" panose="020B0306030101010103" pitchFamily="34" charset="77"/>
              </a:rPr>
              <a:t>My clan is the Marten. </a:t>
            </a:r>
            <a:br>
              <a:rPr lang="en-CA" sz="1700" i="1" dirty="0">
                <a:latin typeface="Abadi MT Condensed Light" panose="020B0306030101010103" pitchFamily="34" charset="77"/>
              </a:rPr>
            </a:br>
            <a:br>
              <a:rPr lang="en-CA" sz="1700" dirty="0">
                <a:latin typeface="Abadi MT Condensed Light" panose="020B0306030101010103" pitchFamily="34" charset="77"/>
              </a:rPr>
            </a:br>
            <a:r>
              <a:rPr lang="en-CA" sz="1900" b="1" dirty="0" err="1">
                <a:latin typeface="Abadi MT Condensed Light" panose="020B0306030101010103" pitchFamily="34" charset="77"/>
              </a:rPr>
              <a:t>Waabnoong</a:t>
            </a:r>
            <a:r>
              <a:rPr lang="en-CA" sz="1900" b="1" dirty="0">
                <a:latin typeface="Abadi MT Condensed Light" panose="020B0306030101010103" pitchFamily="34" charset="77"/>
              </a:rPr>
              <a:t> </a:t>
            </a:r>
            <a:r>
              <a:rPr lang="en-CA" sz="1900" b="1" dirty="0" err="1">
                <a:latin typeface="Abadi MT Condensed Light" panose="020B0306030101010103" pitchFamily="34" charset="77"/>
              </a:rPr>
              <a:t>Bemjwang</a:t>
            </a:r>
            <a:r>
              <a:rPr lang="en-CA" sz="1900" b="1" dirty="0">
                <a:latin typeface="Abadi MT Condensed Light" panose="020B0306030101010103" pitchFamily="34" charset="77"/>
              </a:rPr>
              <a:t> </a:t>
            </a:r>
            <a:r>
              <a:rPr lang="en-CA" sz="1900" b="1" dirty="0" err="1">
                <a:latin typeface="Abadi MT Condensed Light" panose="020B0306030101010103" pitchFamily="34" charset="77"/>
              </a:rPr>
              <a:t>miinwaa</a:t>
            </a:r>
            <a:r>
              <a:rPr lang="en-CA" sz="1900" b="1" dirty="0">
                <a:latin typeface="Abadi MT Condensed Light" panose="020B0306030101010103" pitchFamily="34" charset="77"/>
              </a:rPr>
              <a:t> </a:t>
            </a:r>
            <a:r>
              <a:rPr lang="en-CA" sz="1900" b="1" dirty="0" err="1">
                <a:latin typeface="Abadi MT Condensed Light" panose="020B0306030101010103" pitchFamily="34" charset="77"/>
              </a:rPr>
              <a:t>Okikendawdt</a:t>
            </a:r>
            <a:r>
              <a:rPr lang="en-CA" sz="1900" b="1" i="1" dirty="0">
                <a:latin typeface="Abadi MT Condensed Light" panose="020B0306030101010103" pitchFamily="34" charset="77"/>
              </a:rPr>
              <a:t>.</a:t>
            </a:r>
            <a:br>
              <a:rPr lang="en-CA" sz="1700" dirty="0">
                <a:latin typeface="Abadi MT Condensed Light" panose="020B0306030101010103" pitchFamily="34" charset="77"/>
              </a:rPr>
            </a:br>
            <a:r>
              <a:rPr lang="en-CA" sz="1700" i="1" dirty="0">
                <a:solidFill>
                  <a:schemeClr val="accent2">
                    <a:lumMod val="60000"/>
                    <a:lumOff val="40000"/>
                  </a:schemeClr>
                </a:solidFill>
                <a:latin typeface="Abadi MT Condensed Light" panose="020B0306030101010103" pitchFamily="34" charset="77"/>
              </a:rPr>
              <a:t>I come from the “Place where the waters flow from the East,” and </a:t>
            </a:r>
            <a:r>
              <a:rPr lang="en-CA" sz="1700" i="1" dirty="0" err="1">
                <a:solidFill>
                  <a:schemeClr val="accent2">
                    <a:lumMod val="60000"/>
                    <a:lumOff val="40000"/>
                  </a:schemeClr>
                </a:solidFill>
                <a:latin typeface="Abadi MT Condensed Light" panose="020B0306030101010103" pitchFamily="34" charset="77"/>
              </a:rPr>
              <a:t>Dokis</a:t>
            </a:r>
            <a:r>
              <a:rPr lang="en-CA" sz="1700" i="1" dirty="0">
                <a:solidFill>
                  <a:schemeClr val="accent2">
                    <a:lumMod val="60000"/>
                    <a:lumOff val="40000"/>
                  </a:schemeClr>
                </a:solidFill>
                <a:latin typeface="Abadi MT Condensed Light" panose="020B0306030101010103" pitchFamily="34" charset="77"/>
              </a:rPr>
              <a:t> First Nation </a:t>
            </a:r>
            <a:br>
              <a:rPr lang="en-CA" sz="1700" i="1" dirty="0">
                <a:solidFill>
                  <a:schemeClr val="accent2">
                    <a:lumMod val="60000"/>
                    <a:lumOff val="40000"/>
                  </a:schemeClr>
                </a:solidFill>
                <a:latin typeface="Abadi MT Condensed Light" panose="020B0306030101010103" pitchFamily="34" charset="77"/>
              </a:rPr>
            </a:br>
            <a:r>
              <a:rPr lang="en-CA" sz="1700" i="1" dirty="0">
                <a:solidFill>
                  <a:schemeClr val="accent2">
                    <a:lumMod val="60000"/>
                    <a:lumOff val="40000"/>
                  </a:schemeClr>
                </a:solidFill>
                <a:latin typeface="Abadi MT Condensed Light" panose="020B0306030101010103" pitchFamily="34" charset="77"/>
              </a:rPr>
              <a:t>which is on the “Island of the Kettle Pots/Cauldrons.” </a:t>
            </a:r>
            <a:br>
              <a:rPr lang="en-CA" sz="1700" dirty="0">
                <a:latin typeface="Abadi MT Condensed Light" panose="020B0306030101010103" pitchFamily="34" charset="77"/>
              </a:rPr>
            </a:br>
            <a:br>
              <a:rPr lang="en-CA" sz="1700" dirty="0">
                <a:latin typeface="Abadi MT Condensed Light" panose="020B0306030101010103" pitchFamily="34" charset="77"/>
              </a:rPr>
            </a:br>
            <a:r>
              <a:rPr lang="en-CA" sz="1900" dirty="0">
                <a:latin typeface="Abadi MT Condensed Light" panose="020B0306030101010103" pitchFamily="34" charset="77"/>
              </a:rPr>
              <a:t>London, Ontario, Canada </a:t>
            </a:r>
            <a:r>
              <a:rPr lang="en-CA" sz="1900" dirty="0" err="1">
                <a:latin typeface="Abadi MT Condensed Light" panose="020B0306030101010103" pitchFamily="34" charset="77"/>
              </a:rPr>
              <a:t>ndaa</a:t>
            </a:r>
            <a:r>
              <a:rPr lang="en-CA" sz="1900" dirty="0">
                <a:latin typeface="Abadi MT Condensed Light" panose="020B0306030101010103" pitchFamily="34" charset="77"/>
              </a:rPr>
              <a:t>.</a:t>
            </a:r>
            <a:br>
              <a:rPr lang="en-CA" sz="1700" dirty="0">
                <a:latin typeface="Abadi MT Condensed Light" panose="020B0306030101010103" pitchFamily="34" charset="77"/>
              </a:rPr>
            </a:br>
            <a:r>
              <a:rPr lang="en-CA" sz="1700" i="1" dirty="0">
                <a:solidFill>
                  <a:schemeClr val="accent2">
                    <a:lumMod val="60000"/>
                    <a:lumOff val="40000"/>
                  </a:schemeClr>
                </a:solidFill>
                <a:latin typeface="Abadi MT Condensed Light" panose="020B0306030101010103" pitchFamily="34" charset="77"/>
              </a:rPr>
              <a:t>I currently live in London, Ontario, Canada </a:t>
            </a:r>
            <a:br>
              <a:rPr lang="en-CA" sz="1700" dirty="0">
                <a:latin typeface="Abadi MT Condensed Light" panose="020B0306030101010103" pitchFamily="34" charset="77"/>
              </a:rPr>
            </a:br>
            <a:br>
              <a:rPr lang="en-CA" sz="1700" dirty="0">
                <a:latin typeface="Abadi MT Condensed Light" panose="020B0306030101010103" pitchFamily="34" charset="77"/>
              </a:rPr>
            </a:br>
            <a:r>
              <a:rPr lang="en-CA" sz="1900" b="1" dirty="0">
                <a:latin typeface="Abadi MT Condensed Light" panose="020B0306030101010103" pitchFamily="34" charset="77"/>
              </a:rPr>
              <a:t>Western University </a:t>
            </a:r>
            <a:r>
              <a:rPr lang="en-CA" sz="1900" b="1" dirty="0" err="1">
                <a:latin typeface="Abadi MT Condensed Light" panose="020B0306030101010103" pitchFamily="34" charset="77"/>
              </a:rPr>
              <a:t>ndoon</a:t>
            </a:r>
            <a:r>
              <a:rPr lang="en-CA" sz="1900" b="1" dirty="0">
                <a:latin typeface="Abadi MT Condensed Light" panose="020B0306030101010103" pitchFamily="34" charset="77"/>
              </a:rPr>
              <a:t> </a:t>
            </a:r>
            <a:r>
              <a:rPr lang="en-CA" sz="1900" b="1" dirty="0" err="1">
                <a:latin typeface="Abadi MT Condensed Light" panose="020B0306030101010103" pitchFamily="34" charset="77"/>
              </a:rPr>
              <a:t>jnaakii</a:t>
            </a:r>
            <a:r>
              <a:rPr lang="en-CA" sz="1900" b="1" dirty="0">
                <a:latin typeface="Abadi MT Condensed Light" panose="020B0306030101010103" pitchFamily="34" charset="77"/>
              </a:rPr>
              <a:t>.</a:t>
            </a:r>
            <a:br>
              <a:rPr lang="en-CA" sz="1700" dirty="0">
                <a:latin typeface="Abadi MT Condensed Light" panose="020B0306030101010103" pitchFamily="34" charset="77"/>
              </a:rPr>
            </a:br>
            <a:r>
              <a:rPr lang="en-CA" sz="1700" i="1" dirty="0">
                <a:solidFill>
                  <a:schemeClr val="accent2">
                    <a:lumMod val="60000"/>
                    <a:lumOff val="40000"/>
                  </a:schemeClr>
                </a:solidFill>
                <a:latin typeface="Abadi MT Condensed Light" panose="020B0306030101010103" pitchFamily="34" charset="77"/>
              </a:rPr>
              <a:t>I work at Western University.</a:t>
            </a:r>
            <a:br>
              <a:rPr lang="en-CA" sz="1700" dirty="0">
                <a:latin typeface="Abadi MT Condensed Light" panose="020B0306030101010103" pitchFamily="34" charset="77"/>
              </a:rPr>
            </a:br>
            <a:br>
              <a:rPr lang="en-CA" sz="1700" dirty="0">
                <a:latin typeface="Abadi MT Condensed Light" panose="020B0306030101010103" pitchFamily="34" charset="77"/>
              </a:rPr>
            </a:br>
            <a:r>
              <a:rPr lang="en-CA" sz="1900" b="1" dirty="0" err="1">
                <a:latin typeface="Abadi MT Condensed Light" panose="020B0306030101010103" pitchFamily="34" charset="77"/>
              </a:rPr>
              <a:t>Aapiji</a:t>
            </a:r>
            <a:r>
              <a:rPr lang="en-CA" sz="1900" b="1" dirty="0">
                <a:latin typeface="Abadi MT Condensed Light" panose="020B0306030101010103" pitchFamily="34" charset="77"/>
              </a:rPr>
              <a:t> go </a:t>
            </a:r>
            <a:r>
              <a:rPr lang="en-CA" sz="1900" b="1" dirty="0" err="1">
                <a:latin typeface="Abadi MT Condensed Light" panose="020B0306030101010103" pitchFamily="34" charset="77"/>
              </a:rPr>
              <a:t>miigwech</a:t>
            </a:r>
            <a:r>
              <a:rPr lang="en-CA" sz="1900" b="1" dirty="0">
                <a:latin typeface="Abadi MT Condensed Light" panose="020B0306030101010103" pitchFamily="34" charset="77"/>
              </a:rPr>
              <a:t> </a:t>
            </a:r>
            <a:r>
              <a:rPr lang="en-CA" sz="1900" b="1" dirty="0" err="1">
                <a:latin typeface="Abadi MT Condensed Light" panose="020B0306030101010103" pitchFamily="34" charset="77"/>
              </a:rPr>
              <a:t>bizinda-wi-yeg</a:t>
            </a:r>
            <a:br>
              <a:rPr lang="en-CA" sz="1700" dirty="0">
                <a:latin typeface="Abadi MT Condensed Light" panose="020B0306030101010103" pitchFamily="34" charset="77"/>
              </a:rPr>
            </a:br>
            <a:r>
              <a:rPr lang="en-CA" sz="1700" dirty="0">
                <a:solidFill>
                  <a:schemeClr val="accent2">
                    <a:lumMod val="60000"/>
                    <a:lumOff val="40000"/>
                  </a:schemeClr>
                </a:solidFill>
                <a:latin typeface="Abadi MT Condensed Light" panose="020B0306030101010103" pitchFamily="34" charset="77"/>
              </a:rPr>
              <a:t>Thank you all so much for listening!</a:t>
            </a:r>
          </a:p>
        </p:txBody>
      </p:sp>
    </p:spTree>
    <p:extLst>
      <p:ext uri="{BB962C8B-B14F-4D97-AF65-F5344CB8AC3E}">
        <p14:creationId xmlns:p14="http://schemas.microsoft.com/office/powerpoint/2010/main" val="39135442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2" name="Freeform: Shape 11">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4" name="Freeform: Shape 13">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6" name="Rectangle 15">
            <a:extLst>
              <a:ext uri="{FF2B5EF4-FFF2-40B4-BE49-F238E27FC236}">
                <a16:creationId xmlns:a16="http://schemas.microsoft.com/office/drawing/2014/main" id="{21A32728-C5F7-449E-8F69-191DD1BC37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outdoor, sky, rock, nature&#10;&#10;Description automatically generated">
            <a:extLst>
              <a:ext uri="{FF2B5EF4-FFF2-40B4-BE49-F238E27FC236}">
                <a16:creationId xmlns:a16="http://schemas.microsoft.com/office/drawing/2014/main" id="{0940995B-9CF4-E04D-98EA-C83823531C64}"/>
              </a:ext>
            </a:extLst>
          </p:cNvPr>
          <p:cNvPicPr>
            <a:picLocks noChangeAspect="1"/>
          </p:cNvPicPr>
          <p:nvPr/>
        </p:nvPicPr>
        <p:blipFill rotWithShape="1">
          <a:blip r:embed="rId2"/>
          <a:srcRect b="14591"/>
          <a:stretch/>
        </p:blipFill>
        <p:spPr>
          <a:xfrm>
            <a:off x="-2" y="-2"/>
            <a:ext cx="11429995" cy="6858001"/>
          </a:xfrm>
          <a:custGeom>
            <a:avLst/>
            <a:gdLst/>
            <a:ahLst/>
            <a:cxnLst/>
            <a:rect l="l" t="t" r="r" b="b"/>
            <a:pathLst>
              <a:path w="11429995" h="6858001">
                <a:moveTo>
                  <a:pt x="0" y="0"/>
                </a:moveTo>
                <a:lnTo>
                  <a:pt x="7624254" y="0"/>
                </a:lnTo>
                <a:lnTo>
                  <a:pt x="7862589" y="52181"/>
                </a:lnTo>
                <a:cubicBezTo>
                  <a:pt x="10504017" y="652275"/>
                  <a:pt x="11363091" y="1531476"/>
                  <a:pt x="11414106" y="2360939"/>
                </a:cubicBezTo>
                <a:cubicBezTo>
                  <a:pt x="11427932" y="2579799"/>
                  <a:pt x="11433644" y="2800687"/>
                  <a:pt x="11427598" y="3022918"/>
                </a:cubicBezTo>
                <a:cubicBezTo>
                  <a:pt x="11393176" y="4286859"/>
                  <a:pt x="10977952" y="5594221"/>
                  <a:pt x="9507339" y="6818588"/>
                </a:cubicBezTo>
                <a:lnTo>
                  <a:pt x="9458552" y="6858001"/>
                </a:lnTo>
                <a:lnTo>
                  <a:pt x="0" y="6858001"/>
                </a:lnTo>
                <a:close/>
              </a:path>
            </a:pathLst>
          </a:custGeom>
        </p:spPr>
      </p:pic>
      <p:sp>
        <p:nvSpPr>
          <p:cNvPr id="18" name="Freeform: Shape 17">
            <a:extLst>
              <a:ext uri="{FF2B5EF4-FFF2-40B4-BE49-F238E27FC236}">
                <a16:creationId xmlns:a16="http://schemas.microsoft.com/office/drawing/2014/main" id="{28F539D3-3C02-4EDE-8291-375F97A203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417925">
            <a:off x="7129332" y="1277529"/>
            <a:ext cx="5553331" cy="4302939"/>
          </a:xfrm>
          <a:custGeom>
            <a:avLst/>
            <a:gdLst>
              <a:gd name="connsiteX0" fmla="*/ 4594048 w 9861488"/>
              <a:gd name="connsiteY0" fmla="*/ 11458472 h 11458472"/>
              <a:gd name="connsiteX1" fmla="*/ 0 w 9861488"/>
              <a:gd name="connsiteY1" fmla="*/ 5948221 h 11458472"/>
              <a:gd name="connsiteX2" fmla="*/ 1863 w 9861488"/>
              <a:gd name="connsiteY2" fmla="*/ 5698862 h 11458472"/>
              <a:gd name="connsiteX3" fmla="*/ 320025 w 9861488"/>
              <a:gd name="connsiteY3" fmla="*/ 3799836 h 11458472"/>
              <a:gd name="connsiteX4" fmla="*/ 3430486 w 9861488"/>
              <a:gd name="connsiteY4" fmla="*/ 295907 h 11458472"/>
              <a:gd name="connsiteX5" fmla="*/ 3863859 w 9861488"/>
              <a:gd name="connsiteY5" fmla="*/ 55612 h 11458472"/>
              <a:gd name="connsiteX6" fmla="*/ 3969651 w 9861488"/>
              <a:gd name="connsiteY6" fmla="*/ 0 h 11458472"/>
              <a:gd name="connsiteX7" fmla="*/ 9861488 w 9861488"/>
              <a:gd name="connsiteY7" fmla="*/ 7066862 h 11458472"/>
              <a:gd name="connsiteX8" fmla="*/ 4594048 w 9861488"/>
              <a:gd name="connsiteY8" fmla="*/ 11458472 h 11458472"/>
              <a:gd name="connsiteX0" fmla="*/ 0 w 9861488"/>
              <a:gd name="connsiteY0" fmla="*/ 5948221 h 11549912"/>
              <a:gd name="connsiteX1" fmla="*/ 1863 w 9861488"/>
              <a:gd name="connsiteY1" fmla="*/ 5698862 h 11549912"/>
              <a:gd name="connsiteX2" fmla="*/ 320025 w 9861488"/>
              <a:gd name="connsiteY2" fmla="*/ 3799836 h 11549912"/>
              <a:gd name="connsiteX3" fmla="*/ 3430486 w 9861488"/>
              <a:gd name="connsiteY3" fmla="*/ 295907 h 11549912"/>
              <a:gd name="connsiteX4" fmla="*/ 3863859 w 9861488"/>
              <a:gd name="connsiteY4" fmla="*/ 55612 h 11549912"/>
              <a:gd name="connsiteX5" fmla="*/ 3969651 w 9861488"/>
              <a:gd name="connsiteY5" fmla="*/ 0 h 11549912"/>
              <a:gd name="connsiteX6" fmla="*/ 9861488 w 9861488"/>
              <a:gd name="connsiteY6" fmla="*/ 7066862 h 11549912"/>
              <a:gd name="connsiteX7" fmla="*/ 4685488 w 9861488"/>
              <a:gd name="connsiteY7" fmla="*/ 11549912 h 11549912"/>
              <a:gd name="connsiteX0" fmla="*/ 0 w 9861488"/>
              <a:gd name="connsiteY0" fmla="*/ 5948221 h 7066862"/>
              <a:gd name="connsiteX1" fmla="*/ 1863 w 9861488"/>
              <a:gd name="connsiteY1" fmla="*/ 5698862 h 7066862"/>
              <a:gd name="connsiteX2" fmla="*/ 320025 w 9861488"/>
              <a:gd name="connsiteY2" fmla="*/ 3799836 h 7066862"/>
              <a:gd name="connsiteX3" fmla="*/ 3430486 w 9861488"/>
              <a:gd name="connsiteY3" fmla="*/ 295907 h 7066862"/>
              <a:gd name="connsiteX4" fmla="*/ 3863859 w 9861488"/>
              <a:gd name="connsiteY4" fmla="*/ 55612 h 7066862"/>
              <a:gd name="connsiteX5" fmla="*/ 3969651 w 9861488"/>
              <a:gd name="connsiteY5" fmla="*/ 0 h 7066862"/>
              <a:gd name="connsiteX6" fmla="*/ 9861488 w 9861488"/>
              <a:gd name="connsiteY6" fmla="*/ 7066862 h 7066862"/>
              <a:gd name="connsiteX0" fmla="*/ 0 w 3969651"/>
              <a:gd name="connsiteY0" fmla="*/ 5948221 h 5948221"/>
              <a:gd name="connsiteX1" fmla="*/ 1863 w 3969651"/>
              <a:gd name="connsiteY1" fmla="*/ 5698862 h 5948221"/>
              <a:gd name="connsiteX2" fmla="*/ 320025 w 3969651"/>
              <a:gd name="connsiteY2" fmla="*/ 3799836 h 5948221"/>
              <a:gd name="connsiteX3" fmla="*/ 3430486 w 3969651"/>
              <a:gd name="connsiteY3" fmla="*/ 295907 h 5948221"/>
              <a:gd name="connsiteX4" fmla="*/ 3863859 w 3969651"/>
              <a:gd name="connsiteY4" fmla="*/ 55612 h 5948221"/>
              <a:gd name="connsiteX5" fmla="*/ 3969651 w 3969651"/>
              <a:gd name="connsiteY5" fmla="*/ 0 h 5948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9651" h="5948221">
                <a:moveTo>
                  <a:pt x="0" y="5948221"/>
                </a:moveTo>
                <a:lnTo>
                  <a:pt x="1863" y="5698862"/>
                </a:lnTo>
                <a:cubicBezTo>
                  <a:pt x="27184" y="5017139"/>
                  <a:pt x="133214" y="4368297"/>
                  <a:pt x="320025" y="3799836"/>
                </a:cubicBezTo>
                <a:cubicBezTo>
                  <a:pt x="810579" y="2305232"/>
                  <a:pt x="2027133" y="1118138"/>
                  <a:pt x="3430486" y="295907"/>
                </a:cubicBezTo>
                <a:cubicBezTo>
                  <a:pt x="3545941" y="228312"/>
                  <a:pt x="3692079" y="146862"/>
                  <a:pt x="3863859" y="55612"/>
                </a:cubicBezTo>
                <a:lnTo>
                  <a:pt x="3969651" y="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6" name="Rectangle 5">
            <a:extLst>
              <a:ext uri="{FF2B5EF4-FFF2-40B4-BE49-F238E27FC236}">
                <a16:creationId xmlns:a16="http://schemas.microsoft.com/office/drawing/2014/main" id="{2D1BF267-8E12-3240-992A-BEDAB8900A0A}"/>
              </a:ext>
            </a:extLst>
          </p:cNvPr>
          <p:cNvSpPr/>
          <p:nvPr/>
        </p:nvSpPr>
        <p:spPr>
          <a:xfrm>
            <a:off x="0" y="6335974"/>
            <a:ext cx="6096000" cy="430887"/>
          </a:xfrm>
          <a:prstGeom prst="rect">
            <a:avLst/>
          </a:prstGeom>
        </p:spPr>
        <p:txBody>
          <a:bodyPr>
            <a:spAutoFit/>
          </a:bodyPr>
          <a:lstStyle/>
          <a:p>
            <a:r>
              <a:rPr lang="en-US" sz="1100" dirty="0"/>
              <a:t>Image Source: https://</a:t>
            </a:r>
            <a:r>
              <a:rPr lang="en-US" sz="1100" dirty="0" err="1"/>
              <a:t>www.facebook.com</a:t>
            </a:r>
            <a:r>
              <a:rPr lang="en-US" sz="1100" dirty="0"/>
              <a:t>/</a:t>
            </a:r>
            <a:r>
              <a:rPr lang="en-US" sz="1100" dirty="0" err="1"/>
              <a:t>ontarioparks</a:t>
            </a:r>
            <a:r>
              <a:rPr lang="en-US" sz="1100" dirty="0"/>
              <a:t>/photos/1-french-riverwatch-the-landscape-change-as-you-paddle-the-100-km-from-lake-nipi/10155790318593248/</a:t>
            </a:r>
          </a:p>
        </p:txBody>
      </p:sp>
    </p:spTree>
    <p:extLst>
      <p:ext uri="{BB962C8B-B14F-4D97-AF65-F5344CB8AC3E}">
        <p14:creationId xmlns:p14="http://schemas.microsoft.com/office/powerpoint/2010/main" val="33875008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4" name="Freeform: Shape 13">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6" name="Freeform: Shape 15">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8" name="Rectangle 17">
            <a:extLst>
              <a:ext uri="{FF2B5EF4-FFF2-40B4-BE49-F238E27FC236}">
                <a16:creationId xmlns:a16="http://schemas.microsoft.com/office/drawing/2014/main" id="{90FF0E6B-B5AC-4BDB-9894-0F5599694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DC2B03EF-F886-7B4E-8C4B-951D30170D51}"/>
              </a:ext>
            </a:extLst>
          </p:cNvPr>
          <p:cNvPicPr>
            <a:picLocks noChangeAspect="1"/>
          </p:cNvPicPr>
          <p:nvPr/>
        </p:nvPicPr>
        <p:blipFill rotWithShape="1">
          <a:blip r:embed="rId2"/>
          <a:srcRect l="32642" r="6528" b="1"/>
          <a:stretch/>
        </p:blipFill>
        <p:spPr>
          <a:xfrm>
            <a:off x="-1" y="4"/>
            <a:ext cx="12191999" cy="5662047"/>
          </a:xfrm>
          <a:custGeom>
            <a:avLst/>
            <a:gdLst/>
            <a:ahLst/>
            <a:cxnLst/>
            <a:rect l="l" t="t" r="r" b="b"/>
            <a:pathLst>
              <a:path w="12191999" h="5662047">
                <a:moveTo>
                  <a:pt x="0" y="0"/>
                </a:moveTo>
                <a:lnTo>
                  <a:pt x="12191999" y="0"/>
                </a:lnTo>
                <a:lnTo>
                  <a:pt x="12191999" y="4441031"/>
                </a:lnTo>
                <a:lnTo>
                  <a:pt x="12122115" y="4466440"/>
                </a:lnTo>
                <a:cubicBezTo>
                  <a:pt x="11885683" y="4549571"/>
                  <a:pt x="11665281" y="4618943"/>
                  <a:pt x="11470288" y="4676343"/>
                </a:cubicBezTo>
                <a:cubicBezTo>
                  <a:pt x="9682688" y="5202609"/>
                  <a:pt x="7863685" y="5582544"/>
                  <a:pt x="6034815" y="5632196"/>
                </a:cubicBezTo>
                <a:cubicBezTo>
                  <a:pt x="4947994" y="5663166"/>
                  <a:pt x="3973571" y="5696346"/>
                  <a:pt x="3024777" y="5584524"/>
                </a:cubicBezTo>
                <a:cubicBezTo>
                  <a:pt x="2087147" y="5474254"/>
                  <a:pt x="1174496" y="5221993"/>
                  <a:pt x="202744" y="4684612"/>
                </a:cubicBezTo>
                <a:lnTo>
                  <a:pt x="0" y="4568423"/>
                </a:lnTo>
                <a:close/>
              </a:path>
            </a:pathLst>
          </a:custGeom>
        </p:spPr>
      </p:pic>
      <p:sp>
        <p:nvSpPr>
          <p:cNvPr id="20" name="Freeform: Shape 19">
            <a:extLst>
              <a:ext uri="{FF2B5EF4-FFF2-40B4-BE49-F238E27FC236}">
                <a16:creationId xmlns:a16="http://schemas.microsoft.com/office/drawing/2014/main" id="{6A7ACC52-C8BA-4323-9337-7AAC336EC7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31194">
            <a:off x="4473133" y="-1389819"/>
            <a:ext cx="3127410" cy="11940022"/>
          </a:xfrm>
          <a:custGeom>
            <a:avLst/>
            <a:gdLst>
              <a:gd name="connsiteX0" fmla="*/ 0 w 5495909"/>
              <a:gd name="connsiteY0" fmla="*/ 439826 h 12359152"/>
              <a:gd name="connsiteX1" fmla="*/ 2368499 w 5495909"/>
              <a:gd name="connsiteY1" fmla="*/ 0 h 12359152"/>
              <a:gd name="connsiteX2" fmla="*/ 2545630 w 5495909"/>
              <a:gd name="connsiteY2" fmla="*/ 174758 h 12359152"/>
              <a:gd name="connsiteX3" fmla="*/ 3918711 w 5495909"/>
              <a:gd name="connsiteY3" fmla="*/ 1835924 h 12359152"/>
              <a:gd name="connsiteX4" fmla="*/ 5333129 w 5495909"/>
              <a:gd name="connsiteY4" fmla="*/ 9600621 h 12359152"/>
              <a:gd name="connsiteX5" fmla="*/ 4941960 w 5495909"/>
              <a:gd name="connsiteY5" fmla="*/ 11551202 h 12359152"/>
              <a:gd name="connsiteX6" fmla="*/ 4847841 w 5495909"/>
              <a:gd name="connsiteY6" fmla="*/ 11940022 h 12359152"/>
              <a:gd name="connsiteX7" fmla="*/ 2590791 w 5495909"/>
              <a:gd name="connsiteY7" fmla="*/ 12359152 h 12359152"/>
              <a:gd name="connsiteX0" fmla="*/ 0 w 5495909"/>
              <a:gd name="connsiteY0" fmla="*/ 439826 h 12450592"/>
              <a:gd name="connsiteX1" fmla="*/ 2368499 w 5495909"/>
              <a:gd name="connsiteY1" fmla="*/ 0 h 12450592"/>
              <a:gd name="connsiteX2" fmla="*/ 2545630 w 5495909"/>
              <a:gd name="connsiteY2" fmla="*/ 174758 h 12450592"/>
              <a:gd name="connsiteX3" fmla="*/ 3918711 w 5495909"/>
              <a:gd name="connsiteY3" fmla="*/ 1835924 h 12450592"/>
              <a:gd name="connsiteX4" fmla="*/ 5333129 w 5495909"/>
              <a:gd name="connsiteY4" fmla="*/ 9600621 h 12450592"/>
              <a:gd name="connsiteX5" fmla="*/ 4941960 w 5495909"/>
              <a:gd name="connsiteY5" fmla="*/ 11551202 h 12450592"/>
              <a:gd name="connsiteX6" fmla="*/ 4847841 w 5495909"/>
              <a:gd name="connsiteY6" fmla="*/ 11940022 h 12450592"/>
              <a:gd name="connsiteX7" fmla="*/ 2682231 w 5495909"/>
              <a:gd name="connsiteY7" fmla="*/ 12450592 h 12450592"/>
              <a:gd name="connsiteX0" fmla="*/ 0 w 5495909"/>
              <a:gd name="connsiteY0" fmla="*/ 439826 h 11940022"/>
              <a:gd name="connsiteX1" fmla="*/ 2368499 w 5495909"/>
              <a:gd name="connsiteY1" fmla="*/ 0 h 11940022"/>
              <a:gd name="connsiteX2" fmla="*/ 2545630 w 5495909"/>
              <a:gd name="connsiteY2" fmla="*/ 174758 h 11940022"/>
              <a:gd name="connsiteX3" fmla="*/ 3918711 w 5495909"/>
              <a:gd name="connsiteY3" fmla="*/ 1835924 h 11940022"/>
              <a:gd name="connsiteX4" fmla="*/ 5333129 w 5495909"/>
              <a:gd name="connsiteY4" fmla="*/ 9600621 h 11940022"/>
              <a:gd name="connsiteX5" fmla="*/ 4941960 w 5495909"/>
              <a:gd name="connsiteY5" fmla="*/ 11551202 h 11940022"/>
              <a:gd name="connsiteX6" fmla="*/ 4847841 w 5495909"/>
              <a:gd name="connsiteY6" fmla="*/ 11940022 h 11940022"/>
              <a:gd name="connsiteX0" fmla="*/ 0 w 3127410"/>
              <a:gd name="connsiteY0" fmla="*/ 0 h 11940022"/>
              <a:gd name="connsiteX1" fmla="*/ 177131 w 3127410"/>
              <a:gd name="connsiteY1" fmla="*/ 174758 h 11940022"/>
              <a:gd name="connsiteX2" fmla="*/ 1550212 w 3127410"/>
              <a:gd name="connsiteY2" fmla="*/ 1835924 h 11940022"/>
              <a:gd name="connsiteX3" fmla="*/ 2964630 w 3127410"/>
              <a:gd name="connsiteY3" fmla="*/ 9600621 h 11940022"/>
              <a:gd name="connsiteX4" fmla="*/ 2573461 w 3127410"/>
              <a:gd name="connsiteY4" fmla="*/ 11551202 h 11940022"/>
              <a:gd name="connsiteX5" fmla="*/ 2479342 w 3127410"/>
              <a:gd name="connsiteY5" fmla="*/ 11940022 h 11940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27410" h="11940022">
                <a:moveTo>
                  <a:pt x="0" y="0"/>
                </a:moveTo>
                <a:lnTo>
                  <a:pt x="177131" y="174758"/>
                </a:lnTo>
                <a:cubicBezTo>
                  <a:pt x="708039" y="712956"/>
                  <a:pt x="1171884" y="1271588"/>
                  <a:pt x="1550212" y="1835924"/>
                </a:cubicBezTo>
                <a:cubicBezTo>
                  <a:pt x="3066625" y="4096119"/>
                  <a:pt x="3368088" y="6931448"/>
                  <a:pt x="2964630" y="9600621"/>
                </a:cubicBezTo>
                <a:cubicBezTo>
                  <a:pt x="2896028" y="10053421"/>
                  <a:pt x="2765824" y="10735195"/>
                  <a:pt x="2573461" y="11551202"/>
                </a:cubicBezTo>
                <a:lnTo>
                  <a:pt x="2479342" y="11940022"/>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8" name="Rectangle 7">
            <a:extLst>
              <a:ext uri="{FF2B5EF4-FFF2-40B4-BE49-F238E27FC236}">
                <a16:creationId xmlns:a16="http://schemas.microsoft.com/office/drawing/2014/main" id="{BB2060A7-1489-5547-8FE6-645049066162}"/>
              </a:ext>
            </a:extLst>
          </p:cNvPr>
          <p:cNvSpPr/>
          <p:nvPr/>
        </p:nvSpPr>
        <p:spPr>
          <a:xfrm>
            <a:off x="0" y="6478803"/>
            <a:ext cx="3775393" cy="261610"/>
          </a:xfrm>
          <a:prstGeom prst="rect">
            <a:avLst/>
          </a:prstGeom>
        </p:spPr>
        <p:txBody>
          <a:bodyPr wrap="none">
            <a:spAutoFit/>
          </a:bodyPr>
          <a:lstStyle/>
          <a:p>
            <a:r>
              <a:rPr lang="en-US" sz="1100" dirty="0"/>
              <a:t>Image Source: https://</a:t>
            </a:r>
            <a:r>
              <a:rPr lang="en-US" sz="1100" dirty="0" err="1"/>
              <a:t>dieterjanssen.com</a:t>
            </a:r>
            <a:r>
              <a:rPr lang="en-US" sz="1100" dirty="0"/>
              <a:t>/</a:t>
            </a:r>
            <a:r>
              <a:rPr lang="en-US" sz="1100" dirty="0" err="1"/>
              <a:t>frvc</a:t>
            </a:r>
            <a:r>
              <a:rPr lang="en-US" sz="1100" dirty="0"/>
              <a:t>-exhibition</a:t>
            </a:r>
          </a:p>
        </p:txBody>
      </p:sp>
    </p:spTree>
    <p:extLst>
      <p:ext uri="{BB962C8B-B14F-4D97-AF65-F5344CB8AC3E}">
        <p14:creationId xmlns:p14="http://schemas.microsoft.com/office/powerpoint/2010/main" val="35844691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2" name="Freeform: Shape 11">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4" name="Freeform: Shape 13">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6" name="Rectangle 15">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5" name="Content Placeholder 4" descr="A picture containing outdoor, snow, tree, nature&#10;&#10;Description automatically generated">
            <a:extLst>
              <a:ext uri="{FF2B5EF4-FFF2-40B4-BE49-F238E27FC236}">
                <a16:creationId xmlns:a16="http://schemas.microsoft.com/office/drawing/2014/main" id="{880272BE-F559-3844-9D86-101E53BF9F23}"/>
              </a:ext>
            </a:extLst>
          </p:cNvPr>
          <p:cNvPicPr>
            <a:picLocks noGrp="1" noChangeAspect="1"/>
          </p:cNvPicPr>
          <p:nvPr>
            <p:ph idx="1"/>
          </p:nvPr>
        </p:nvPicPr>
        <p:blipFill rotWithShape="1">
          <a:blip r:embed="rId2"/>
          <a:srcRect t="13671" b="6923"/>
          <a:stretch/>
        </p:blipFill>
        <p:spPr>
          <a:xfrm>
            <a:off x="20" y="10"/>
            <a:ext cx="12207220" cy="6857990"/>
          </a:xfrm>
          <a:prstGeom prst="rect">
            <a:avLst/>
          </a:prstGeom>
        </p:spPr>
      </p:pic>
      <p:sp>
        <p:nvSpPr>
          <p:cNvPr id="18" name="Rectangle 17">
            <a:extLst>
              <a:ext uri="{FF2B5EF4-FFF2-40B4-BE49-F238E27FC236}">
                <a16:creationId xmlns:a16="http://schemas.microsoft.com/office/drawing/2014/main" id="{5E698B96-C345-4CAB-9657-02BD17A19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780B2D7-B2B0-3D42-831F-EE3434E173E2}"/>
              </a:ext>
            </a:extLst>
          </p:cNvPr>
          <p:cNvSpPr>
            <a:spLocks noGrp="1"/>
          </p:cNvSpPr>
          <p:nvPr>
            <p:ph type="title"/>
          </p:nvPr>
        </p:nvSpPr>
        <p:spPr>
          <a:xfrm>
            <a:off x="762000" y="762000"/>
            <a:ext cx="3810000" cy="3048000"/>
          </a:xfrm>
        </p:spPr>
        <p:txBody>
          <a:bodyPr vert="horz" lIns="91440" tIns="45720" rIns="91440" bIns="45720" rtlCol="0" anchor="b">
            <a:normAutofit/>
          </a:bodyPr>
          <a:lstStyle/>
          <a:p>
            <a:r>
              <a:rPr lang="en-US" kern="1200">
                <a:solidFill>
                  <a:schemeClr val="tx1"/>
                </a:solidFill>
                <a:latin typeface="+mj-lt"/>
                <a:ea typeface="+mj-ea"/>
                <a:cs typeface="+mj-cs"/>
              </a:rPr>
              <a:t>Biboon (winter)</a:t>
            </a:r>
          </a:p>
        </p:txBody>
      </p:sp>
      <p:sp>
        <p:nvSpPr>
          <p:cNvPr id="20" name="Freeform: Shape 19">
            <a:extLst>
              <a:ext uri="{FF2B5EF4-FFF2-40B4-BE49-F238E27FC236}">
                <a16:creationId xmlns:a16="http://schemas.microsoft.com/office/drawing/2014/main" id="{A90EB1ED-CF74-44C2-853E-6177E160A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653162" y="-776838"/>
            <a:ext cx="762001"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prstClr val="white"/>
              </a:solidFill>
              <a:latin typeface="Avenir Next LT Pro" panose="020B0504020202020204" pitchFamily="34" charset="0"/>
            </a:endParaRPr>
          </a:p>
        </p:txBody>
      </p:sp>
      <p:grpSp>
        <p:nvGrpSpPr>
          <p:cNvPr id="22" name="Group 21">
            <a:extLst>
              <a:ext uri="{FF2B5EF4-FFF2-40B4-BE49-F238E27FC236}">
                <a16:creationId xmlns:a16="http://schemas.microsoft.com/office/drawing/2014/main" id="{57743230-5CA1-4096-8FEF-2A1530D8DD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5829359"/>
            <a:ext cx="4333874" cy="1028642"/>
            <a:chOff x="7153921" y="5829359"/>
            <a:chExt cx="5038078" cy="1028642"/>
          </a:xfrm>
        </p:grpSpPr>
        <p:sp>
          <p:nvSpPr>
            <p:cNvPr id="23" name="Freeform: Shape 22">
              <a:extLst>
                <a:ext uri="{FF2B5EF4-FFF2-40B4-BE49-F238E27FC236}">
                  <a16:creationId xmlns:a16="http://schemas.microsoft.com/office/drawing/2014/main" id="{CEAD3ABE-E984-4D7B-ADC3-7D4D38C970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63905" y="5913098"/>
              <a:ext cx="4228094" cy="944903"/>
            </a:xfrm>
            <a:custGeom>
              <a:avLst/>
              <a:gdLst>
                <a:gd name="connsiteX0" fmla="*/ 1673074 w 4228094"/>
                <a:gd name="connsiteY0" fmla="*/ 230 h 1137038"/>
                <a:gd name="connsiteX1" fmla="*/ 3676781 w 4228094"/>
                <a:gd name="connsiteY1" fmla="*/ 298555 h 1137038"/>
                <a:gd name="connsiteX2" fmla="*/ 4025527 w 4228094"/>
                <a:gd name="connsiteY2" fmla="*/ 425010 h 1137038"/>
                <a:gd name="connsiteX3" fmla="*/ 4228094 w 4228094"/>
                <a:gd name="connsiteY3" fmla="*/ 494088 h 1137038"/>
                <a:gd name="connsiteX4" fmla="*/ 4228094 w 4228094"/>
                <a:gd name="connsiteY4" fmla="*/ 1137038 h 1137038"/>
                <a:gd name="connsiteX5" fmla="*/ 0 w 4228094"/>
                <a:gd name="connsiteY5" fmla="*/ 1137038 h 1137038"/>
                <a:gd name="connsiteX6" fmla="*/ 18109 w 4228094"/>
                <a:gd name="connsiteY6" fmla="*/ 1068877 h 1137038"/>
                <a:gd name="connsiteX7" fmla="*/ 362264 w 4228094"/>
                <a:gd name="connsiteY7" fmla="*/ 366637 h 1137038"/>
                <a:gd name="connsiteX8" fmla="*/ 1386499 w 4228094"/>
                <a:gd name="connsiteY8" fmla="*/ 1522 h 1137038"/>
                <a:gd name="connsiteX9" fmla="*/ 1673074 w 4228094"/>
                <a:gd name="connsiteY9" fmla="*/ 230 h 1137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28094" h="1137038">
                  <a:moveTo>
                    <a:pt x="1673074" y="230"/>
                  </a:moveTo>
                  <a:cubicBezTo>
                    <a:pt x="2346512" y="4287"/>
                    <a:pt x="3048424" y="63583"/>
                    <a:pt x="3676781" y="298555"/>
                  </a:cubicBezTo>
                  <a:cubicBezTo>
                    <a:pt x="3793275" y="342114"/>
                    <a:pt x="3909477" y="384216"/>
                    <a:pt x="4025527" y="425010"/>
                  </a:cubicBezTo>
                  <a:lnTo>
                    <a:pt x="4228094" y="494088"/>
                  </a:lnTo>
                  <a:lnTo>
                    <a:pt x="4228094" y="1137038"/>
                  </a:lnTo>
                  <a:lnTo>
                    <a:pt x="0" y="1137038"/>
                  </a:lnTo>
                  <a:lnTo>
                    <a:pt x="18109" y="1068877"/>
                  </a:lnTo>
                  <a:cubicBezTo>
                    <a:pt x="95047" y="799139"/>
                    <a:pt x="194962" y="542008"/>
                    <a:pt x="362264" y="366637"/>
                  </a:cubicBezTo>
                  <a:cubicBezTo>
                    <a:pt x="622229" y="94062"/>
                    <a:pt x="1015836" y="6565"/>
                    <a:pt x="1386499" y="1522"/>
                  </a:cubicBezTo>
                  <a:cubicBezTo>
                    <a:pt x="1481245" y="198"/>
                    <a:pt x="1576869" y="-349"/>
                    <a:pt x="1673074" y="230"/>
                  </a:cubicBezTo>
                  <a:close/>
                </a:path>
              </a:pathLst>
            </a:custGeom>
            <a:solidFill>
              <a:schemeClr val="accent6">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sz="1500">
                <a:solidFill>
                  <a:schemeClr val="bg1"/>
                </a:solidFill>
                <a:latin typeface="Avenir Next LT Pro" panose="020B0504020202020204" pitchFamily="34" charset="0"/>
              </a:endParaRPr>
            </a:p>
          </p:txBody>
        </p:sp>
        <p:sp>
          <p:nvSpPr>
            <p:cNvPr id="24" name="Freeform: Shape 23">
              <a:extLst>
                <a:ext uri="{FF2B5EF4-FFF2-40B4-BE49-F238E27FC236}">
                  <a16:creationId xmlns:a16="http://schemas.microsoft.com/office/drawing/2014/main" id="{B18AFE34-D405-4581-A4CC-02072A132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53921" y="5829359"/>
              <a:ext cx="5038078" cy="1028642"/>
            </a:xfrm>
            <a:custGeom>
              <a:avLst/>
              <a:gdLst>
                <a:gd name="connsiteX0" fmla="*/ 1576991 w 5038078"/>
                <a:gd name="connsiteY0" fmla="*/ 210 h 1238015"/>
                <a:gd name="connsiteX1" fmla="*/ 3403320 w 5038078"/>
                <a:gd name="connsiteY1" fmla="*/ 272125 h 1238015"/>
                <a:gd name="connsiteX2" fmla="*/ 4672870 w 5038078"/>
                <a:gd name="connsiteY2" fmla="*/ 693604 h 1238015"/>
                <a:gd name="connsiteX3" fmla="*/ 5038078 w 5038078"/>
                <a:gd name="connsiteY3" fmla="*/ 795929 h 1238015"/>
                <a:gd name="connsiteX4" fmla="*/ 5038078 w 5038078"/>
                <a:gd name="connsiteY4" fmla="*/ 1238015 h 1238015"/>
                <a:gd name="connsiteX5" fmla="*/ 0 w 5038078"/>
                <a:gd name="connsiteY5" fmla="*/ 1238015 h 1238015"/>
                <a:gd name="connsiteX6" fmla="*/ 19230 w 5038078"/>
                <a:gd name="connsiteY6" fmla="*/ 1159819 h 1238015"/>
                <a:gd name="connsiteX7" fmla="*/ 382219 w 5038078"/>
                <a:gd name="connsiteY7" fmla="*/ 334180 h 1238015"/>
                <a:gd name="connsiteX8" fmla="*/ 1315784 w 5038078"/>
                <a:gd name="connsiteY8" fmla="*/ 1388 h 1238015"/>
                <a:gd name="connsiteX9" fmla="*/ 1576991 w 5038078"/>
                <a:gd name="connsiteY9" fmla="*/ 210 h 123801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049689"/>
                <a:gd name="connsiteY0" fmla="*/ 1237805 h 1423588"/>
                <a:gd name="connsiteX1" fmla="*/ 19230 w 5049689"/>
                <a:gd name="connsiteY1" fmla="*/ 1159609 h 1423588"/>
                <a:gd name="connsiteX2" fmla="*/ 382219 w 5049689"/>
                <a:gd name="connsiteY2" fmla="*/ 333970 h 1423588"/>
                <a:gd name="connsiteX3" fmla="*/ 1315784 w 5049689"/>
                <a:gd name="connsiteY3" fmla="*/ 1178 h 1423588"/>
                <a:gd name="connsiteX4" fmla="*/ 1576991 w 5049689"/>
                <a:gd name="connsiteY4" fmla="*/ 0 h 1423588"/>
                <a:gd name="connsiteX5" fmla="*/ 3403320 w 5049689"/>
                <a:gd name="connsiteY5" fmla="*/ 271915 h 1423588"/>
                <a:gd name="connsiteX6" fmla="*/ 4672870 w 5049689"/>
                <a:gd name="connsiteY6" fmla="*/ 693394 h 1423588"/>
                <a:gd name="connsiteX7" fmla="*/ 5038078 w 5049689"/>
                <a:gd name="connsiteY7" fmla="*/ 795719 h 1423588"/>
                <a:gd name="connsiteX8" fmla="*/ 5049689 w 5049689"/>
                <a:gd name="connsiteY8" fmla="*/ 1423588 h 1423588"/>
                <a:gd name="connsiteX0" fmla="*/ 0 w 5038078"/>
                <a:gd name="connsiteY0" fmla="*/ 1237805 h 1237805"/>
                <a:gd name="connsiteX1" fmla="*/ 19230 w 5038078"/>
                <a:gd name="connsiteY1" fmla="*/ 1159609 h 1237805"/>
                <a:gd name="connsiteX2" fmla="*/ 382219 w 5038078"/>
                <a:gd name="connsiteY2" fmla="*/ 333970 h 1237805"/>
                <a:gd name="connsiteX3" fmla="*/ 1315784 w 5038078"/>
                <a:gd name="connsiteY3" fmla="*/ 1178 h 1237805"/>
                <a:gd name="connsiteX4" fmla="*/ 1576991 w 5038078"/>
                <a:gd name="connsiteY4" fmla="*/ 0 h 1237805"/>
                <a:gd name="connsiteX5" fmla="*/ 3403320 w 5038078"/>
                <a:gd name="connsiteY5" fmla="*/ 271915 h 1237805"/>
                <a:gd name="connsiteX6" fmla="*/ 4672870 w 5038078"/>
                <a:gd name="connsiteY6" fmla="*/ 693394 h 1237805"/>
                <a:gd name="connsiteX7" fmla="*/ 5038078 w 5038078"/>
                <a:gd name="connsiteY7" fmla="*/ 795719 h 1237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38078" h="1237805">
                  <a:moveTo>
                    <a:pt x="0" y="1237805"/>
                  </a:moveTo>
                  <a:lnTo>
                    <a:pt x="19230" y="1159609"/>
                  </a:lnTo>
                  <a:cubicBezTo>
                    <a:pt x="96961" y="850027"/>
                    <a:pt x="191605" y="533778"/>
                    <a:pt x="382219" y="333970"/>
                  </a:cubicBezTo>
                  <a:cubicBezTo>
                    <a:pt x="619171" y="85526"/>
                    <a:pt x="977934" y="5774"/>
                    <a:pt x="1315784" y="1178"/>
                  </a:cubicBezTo>
                  <a:lnTo>
                    <a:pt x="1576991" y="0"/>
                  </a:lnTo>
                  <a:cubicBezTo>
                    <a:pt x="2190813" y="3698"/>
                    <a:pt x="2830589" y="57744"/>
                    <a:pt x="3403320" y="271915"/>
                  </a:cubicBezTo>
                  <a:cubicBezTo>
                    <a:pt x="3828046" y="430728"/>
                    <a:pt x="4248519" y="568281"/>
                    <a:pt x="4672870" y="693394"/>
                  </a:cubicBezTo>
                  <a:lnTo>
                    <a:pt x="5038078" y="795719"/>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grpSp>
      <p:sp>
        <p:nvSpPr>
          <p:cNvPr id="6" name="Rectangle 5">
            <a:extLst>
              <a:ext uri="{FF2B5EF4-FFF2-40B4-BE49-F238E27FC236}">
                <a16:creationId xmlns:a16="http://schemas.microsoft.com/office/drawing/2014/main" id="{9662F270-52FD-9746-9F18-0E5FF7013D91}"/>
              </a:ext>
            </a:extLst>
          </p:cNvPr>
          <p:cNvSpPr/>
          <p:nvPr/>
        </p:nvSpPr>
        <p:spPr>
          <a:xfrm>
            <a:off x="7630" y="6551418"/>
            <a:ext cx="6096000" cy="261610"/>
          </a:xfrm>
          <a:prstGeom prst="rect">
            <a:avLst/>
          </a:prstGeom>
        </p:spPr>
        <p:txBody>
          <a:bodyPr>
            <a:spAutoFit/>
          </a:bodyPr>
          <a:lstStyle/>
          <a:p>
            <a:r>
              <a:rPr lang="en-US" sz="1100" dirty="0"/>
              <a:t>Image Source: https://</a:t>
            </a:r>
            <a:r>
              <a:rPr lang="en-US" sz="1100" dirty="0" err="1"/>
              <a:t>www.algomacountry.com</a:t>
            </a:r>
            <a:r>
              <a:rPr lang="en-US" sz="1100" dirty="0"/>
              <a:t>/cities-towns/</a:t>
            </a:r>
            <a:r>
              <a:rPr lang="en-US" sz="1100" dirty="0" err="1"/>
              <a:t>hornepayne</a:t>
            </a:r>
            <a:r>
              <a:rPr lang="en-US" sz="1100" dirty="0"/>
              <a:t>/</a:t>
            </a:r>
          </a:p>
        </p:txBody>
      </p:sp>
    </p:spTree>
    <p:extLst>
      <p:ext uri="{BB962C8B-B14F-4D97-AF65-F5344CB8AC3E}">
        <p14:creationId xmlns:p14="http://schemas.microsoft.com/office/powerpoint/2010/main" val="26936331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A picture containing tree, outdoor, sky, snow&#10;&#10;Description automatically generated">
            <a:extLst>
              <a:ext uri="{FF2B5EF4-FFF2-40B4-BE49-F238E27FC236}">
                <a16:creationId xmlns:a16="http://schemas.microsoft.com/office/drawing/2014/main" id="{4F4E45B3-C23A-E04F-8188-6D9A039E0B29}"/>
              </a:ext>
            </a:extLst>
          </p:cNvPr>
          <p:cNvPicPr>
            <a:picLocks noChangeAspect="1"/>
          </p:cNvPicPr>
          <p:nvPr/>
        </p:nvPicPr>
        <p:blipFill rotWithShape="1">
          <a:blip r:embed="rId2"/>
          <a:srcRect l="2414"/>
          <a:stretch/>
        </p:blipFill>
        <p:spPr>
          <a:xfrm>
            <a:off x="-8" y="762006"/>
            <a:ext cx="5948805" cy="6095979"/>
          </a:xfrm>
          <a:custGeom>
            <a:avLst/>
            <a:gdLst/>
            <a:ahLst/>
            <a:cxnLst/>
            <a:rect l="l" t="t" r="r" b="b"/>
            <a:pathLst>
              <a:path w="5948805" h="6095979">
                <a:moveTo>
                  <a:pt x="1573832" y="765"/>
                </a:moveTo>
                <a:cubicBezTo>
                  <a:pt x="1940190" y="-10734"/>
                  <a:pt x="2329345" y="109280"/>
                  <a:pt x="2734663" y="238687"/>
                </a:cubicBezTo>
                <a:cubicBezTo>
                  <a:pt x="4118244" y="680647"/>
                  <a:pt x="5296697" y="1302752"/>
                  <a:pt x="5668316" y="3639516"/>
                </a:cubicBezTo>
                <a:cubicBezTo>
                  <a:pt x="5788298" y="4393559"/>
                  <a:pt x="5890546" y="5142244"/>
                  <a:pt x="5937022" y="5865869"/>
                </a:cubicBezTo>
                <a:lnTo>
                  <a:pt x="5948805" y="6095979"/>
                </a:lnTo>
                <a:lnTo>
                  <a:pt x="0" y="6095979"/>
                </a:lnTo>
                <a:lnTo>
                  <a:pt x="0" y="1621672"/>
                </a:lnTo>
                <a:lnTo>
                  <a:pt x="36310" y="1518814"/>
                </a:lnTo>
                <a:cubicBezTo>
                  <a:pt x="109805" y="1321982"/>
                  <a:pt x="192755" y="1133640"/>
                  <a:pt x="287891" y="956872"/>
                </a:cubicBezTo>
                <a:cubicBezTo>
                  <a:pt x="669453" y="247734"/>
                  <a:pt x="1102800" y="15549"/>
                  <a:pt x="1573832" y="765"/>
                </a:cubicBezTo>
                <a:close/>
              </a:path>
            </a:pathLst>
          </a:custGeom>
        </p:spPr>
      </p:pic>
      <p:sp>
        <p:nvSpPr>
          <p:cNvPr id="7" name="Title 6">
            <a:extLst>
              <a:ext uri="{FF2B5EF4-FFF2-40B4-BE49-F238E27FC236}">
                <a16:creationId xmlns:a16="http://schemas.microsoft.com/office/drawing/2014/main" id="{466C3C6A-7F0F-3E4E-9173-A314F3CB21A9}"/>
              </a:ext>
            </a:extLst>
          </p:cNvPr>
          <p:cNvSpPr>
            <a:spLocks noGrp="1"/>
          </p:cNvSpPr>
          <p:nvPr>
            <p:ph type="title"/>
          </p:nvPr>
        </p:nvSpPr>
        <p:spPr>
          <a:xfrm>
            <a:off x="5503985" y="774738"/>
            <a:ext cx="6159809" cy="895800"/>
          </a:xfrm>
        </p:spPr>
        <p:txBody>
          <a:bodyPr>
            <a:noAutofit/>
          </a:bodyPr>
          <a:lstStyle/>
          <a:p>
            <a:pPr algn="ctr"/>
            <a:r>
              <a:rPr lang="en-US" sz="4000" dirty="0"/>
              <a:t>The Story Telling Time</a:t>
            </a:r>
          </a:p>
        </p:txBody>
      </p:sp>
      <p:sp>
        <p:nvSpPr>
          <p:cNvPr id="3" name="Content Placeholder 2">
            <a:extLst>
              <a:ext uri="{FF2B5EF4-FFF2-40B4-BE49-F238E27FC236}">
                <a16:creationId xmlns:a16="http://schemas.microsoft.com/office/drawing/2014/main" id="{ED57F41B-53F8-6F48-AFA6-6534E99B13AF}"/>
              </a:ext>
            </a:extLst>
          </p:cNvPr>
          <p:cNvSpPr>
            <a:spLocks noGrp="1"/>
          </p:cNvSpPr>
          <p:nvPr>
            <p:ph idx="1"/>
          </p:nvPr>
        </p:nvSpPr>
        <p:spPr>
          <a:xfrm>
            <a:off x="6096000" y="1647092"/>
            <a:ext cx="5948805" cy="4436170"/>
          </a:xfrm>
        </p:spPr>
        <p:txBody>
          <a:bodyPr>
            <a:normAutofit/>
          </a:bodyPr>
          <a:lstStyle/>
          <a:p>
            <a:r>
              <a:rPr lang="en-CA" sz="1800" dirty="0"/>
              <a:t>December: </a:t>
            </a:r>
            <a:r>
              <a:rPr lang="en-CA" sz="1800" dirty="0" err="1"/>
              <a:t>Manidoo-Giizisoons</a:t>
            </a:r>
            <a:r>
              <a:rPr lang="en-CA" sz="1800" dirty="0"/>
              <a:t> (Little Spirit Moon) </a:t>
            </a:r>
          </a:p>
          <a:p>
            <a:r>
              <a:rPr lang="en-CA" sz="1800" dirty="0"/>
              <a:t>The thirteenth moon of Creation.</a:t>
            </a:r>
          </a:p>
          <a:p>
            <a:r>
              <a:rPr lang="en-CA" sz="1800" dirty="0"/>
              <a:t>Its role is to purify us, and to heal all of Creation, a process which may take many months of ceremony and spiritual journey by Aki (the earth). </a:t>
            </a:r>
          </a:p>
          <a:p>
            <a:r>
              <a:rPr lang="en-CA" sz="1800" dirty="0"/>
              <a:t>During this time, we tell stories and stay close to family.  Those are some good teaching in the time of COVID-19.</a:t>
            </a:r>
          </a:p>
        </p:txBody>
      </p:sp>
      <p:sp>
        <p:nvSpPr>
          <p:cNvPr id="6" name="Rectangle 5">
            <a:extLst>
              <a:ext uri="{FF2B5EF4-FFF2-40B4-BE49-F238E27FC236}">
                <a16:creationId xmlns:a16="http://schemas.microsoft.com/office/drawing/2014/main" id="{93B17614-116E-584A-AEE5-D23D3208FAA5}"/>
              </a:ext>
            </a:extLst>
          </p:cNvPr>
          <p:cNvSpPr/>
          <p:nvPr/>
        </p:nvSpPr>
        <p:spPr>
          <a:xfrm>
            <a:off x="7172324" y="6562892"/>
            <a:ext cx="5019676" cy="259252"/>
          </a:xfrm>
          <a:prstGeom prst="rect">
            <a:avLst/>
          </a:prstGeom>
        </p:spPr>
        <p:txBody>
          <a:bodyPr wrap="square">
            <a:spAutoFit/>
          </a:bodyPr>
          <a:lstStyle/>
          <a:p>
            <a:r>
              <a:rPr lang="en-US" sz="1100" dirty="0"/>
              <a:t>Image Source: https://</a:t>
            </a:r>
            <a:r>
              <a:rPr lang="en-US" sz="1100" dirty="0" err="1"/>
              <a:t>photoclub.canadiangeographic.ca</a:t>
            </a:r>
            <a:r>
              <a:rPr lang="en-US" sz="1100" dirty="0"/>
              <a:t>/media/32212434</a:t>
            </a:r>
          </a:p>
        </p:txBody>
      </p:sp>
    </p:spTree>
    <p:extLst>
      <p:ext uri="{BB962C8B-B14F-4D97-AF65-F5344CB8AC3E}">
        <p14:creationId xmlns:p14="http://schemas.microsoft.com/office/powerpoint/2010/main" val="23896445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4" name="Picture 3">
            <a:extLst>
              <a:ext uri="{FF2B5EF4-FFF2-40B4-BE49-F238E27FC236}">
                <a16:creationId xmlns:a16="http://schemas.microsoft.com/office/drawing/2014/main" id="{D1AFD811-E4F8-47B0-A5FF-F88C356A1F09}"/>
              </a:ext>
            </a:extLst>
          </p:cNvPr>
          <p:cNvPicPr>
            <a:picLocks noChangeAspect="1"/>
          </p:cNvPicPr>
          <p:nvPr/>
        </p:nvPicPr>
        <p:blipFill rotWithShape="1">
          <a:blip r:embed="rId2"/>
          <a:srcRect t="7917" b="7919"/>
          <a:stretch/>
        </p:blipFill>
        <p:spPr>
          <a:xfrm>
            <a:off x="20" y="10"/>
            <a:ext cx="12207220" cy="6857990"/>
          </a:xfrm>
          <a:prstGeom prst="rect">
            <a:avLst/>
          </a:prstGeom>
        </p:spPr>
      </p:pic>
      <p:sp>
        <p:nvSpPr>
          <p:cNvPr id="11" name="Freeform: Shape 10">
            <a:extLst>
              <a:ext uri="{FF2B5EF4-FFF2-40B4-BE49-F238E27FC236}">
                <a16:creationId xmlns:a16="http://schemas.microsoft.com/office/drawing/2014/main" id="{26C2F60D-36DC-4E6D-8544-3562BBABA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42263" y="1782827"/>
            <a:ext cx="4332910" cy="5817436"/>
          </a:xfrm>
          <a:custGeom>
            <a:avLst/>
            <a:gdLst>
              <a:gd name="connsiteX0" fmla="*/ 3175347 w 4332910"/>
              <a:gd name="connsiteY0" fmla="*/ 710 h 5817436"/>
              <a:gd name="connsiteX1" fmla="*/ 3972229 w 4332910"/>
              <a:gd name="connsiteY1" fmla="*/ 94304 h 5817436"/>
              <a:gd name="connsiteX2" fmla="*/ 4332910 w 4332910"/>
              <a:gd name="connsiteY2" fmla="*/ 180296 h 5817436"/>
              <a:gd name="connsiteX3" fmla="*/ 4332910 w 4332910"/>
              <a:gd name="connsiteY3" fmla="*/ 5817436 h 5817436"/>
              <a:gd name="connsiteX4" fmla="*/ 1006557 w 4332910"/>
              <a:gd name="connsiteY4" fmla="*/ 5817436 h 5817436"/>
              <a:gd name="connsiteX5" fmla="*/ 866510 w 4332910"/>
              <a:gd name="connsiteY5" fmla="*/ 5609583 h 5817436"/>
              <a:gd name="connsiteX6" fmla="*/ 351747 w 4332910"/>
              <a:gd name="connsiteY6" fmla="*/ 2263621 h 5817436"/>
              <a:gd name="connsiteX7" fmla="*/ 1381666 w 4332910"/>
              <a:gd name="connsiteY7" fmla="*/ 845238 h 5817436"/>
              <a:gd name="connsiteX8" fmla="*/ 2751595 w 4332910"/>
              <a:gd name="connsiteY8" fmla="*/ 47742 h 5817436"/>
              <a:gd name="connsiteX9" fmla="*/ 3175347 w 4332910"/>
              <a:gd name="connsiteY9" fmla="*/ 710 h 581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32910" h="5817436">
                <a:moveTo>
                  <a:pt x="3175347" y="710"/>
                </a:moveTo>
                <a:cubicBezTo>
                  <a:pt x="3421493" y="-5064"/>
                  <a:pt x="3686120" y="24227"/>
                  <a:pt x="3972229" y="94304"/>
                </a:cubicBezTo>
                <a:lnTo>
                  <a:pt x="4332910" y="180296"/>
                </a:lnTo>
                <a:lnTo>
                  <a:pt x="4332910" y="5817436"/>
                </a:lnTo>
                <a:lnTo>
                  <a:pt x="1006557" y="5817436"/>
                </a:lnTo>
                <a:lnTo>
                  <a:pt x="866510" y="5609583"/>
                </a:lnTo>
                <a:cubicBezTo>
                  <a:pt x="140071" y="4515211"/>
                  <a:pt x="-376405" y="3480830"/>
                  <a:pt x="351747" y="2263621"/>
                </a:cubicBezTo>
                <a:cubicBezTo>
                  <a:pt x="664977" y="1739861"/>
                  <a:pt x="994988" y="1240809"/>
                  <a:pt x="1381666" y="845238"/>
                </a:cubicBezTo>
                <a:cubicBezTo>
                  <a:pt x="1768346" y="449669"/>
                  <a:pt x="2211693" y="157580"/>
                  <a:pt x="2751595" y="47742"/>
                </a:cubicBezTo>
                <a:cubicBezTo>
                  <a:pt x="2886624" y="20264"/>
                  <a:pt x="3027659" y="4175"/>
                  <a:pt x="3175347" y="710"/>
                </a:cubicBezTo>
                <a:close/>
              </a:path>
            </a:pathLst>
          </a:cu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FCFFC7D5-8758-4C87-A839-9FF78F5432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482642" flipH="1">
            <a:off x="318955" y="2073697"/>
            <a:ext cx="5867664" cy="5317986"/>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 name="connsiteX0" fmla="*/ 0 w 1085312"/>
              <a:gd name="connsiteY0" fmla="*/ 0 h 2441440"/>
              <a:gd name="connsiteX1" fmla="*/ 53089 w 1085312"/>
              <a:gd name="connsiteY1" fmla="*/ 4542 h 2441440"/>
              <a:gd name="connsiteX2" fmla="*/ 790077 w 1085312"/>
              <a:gd name="connsiteY2" fmla="*/ 872756 h 2441440"/>
              <a:gd name="connsiteX3" fmla="*/ 1085252 w 1085312"/>
              <a:gd name="connsiteY3" fmla="*/ 1943649 h 2441440"/>
              <a:gd name="connsiteX4" fmla="*/ 1064832 w 1085312"/>
              <a:gd name="connsiteY4" fmla="*/ 2198094 h 2441440"/>
              <a:gd name="connsiteX5" fmla="*/ 1043734 w 1085312"/>
              <a:gd name="connsiteY5" fmla="*/ 2315675 h 2441440"/>
              <a:gd name="connsiteX6" fmla="*/ 59456 w 1085312"/>
              <a:gd name="connsiteY6" fmla="*/ 2441440 h 2441440"/>
              <a:gd name="connsiteX0" fmla="*/ 0 w 1085312"/>
              <a:gd name="connsiteY0" fmla="*/ 0 h 2315675"/>
              <a:gd name="connsiteX1" fmla="*/ 53089 w 1085312"/>
              <a:gd name="connsiteY1" fmla="*/ 4542 h 2315675"/>
              <a:gd name="connsiteX2" fmla="*/ 790077 w 1085312"/>
              <a:gd name="connsiteY2" fmla="*/ 872756 h 2315675"/>
              <a:gd name="connsiteX3" fmla="*/ 1085252 w 1085312"/>
              <a:gd name="connsiteY3" fmla="*/ 1943649 h 2315675"/>
              <a:gd name="connsiteX4" fmla="*/ 1064832 w 1085312"/>
              <a:gd name="connsiteY4" fmla="*/ 2198094 h 2315675"/>
              <a:gd name="connsiteX5" fmla="*/ 1043734 w 1085312"/>
              <a:gd name="connsiteY5"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85312" h="2315675">
                <a:moveTo>
                  <a:pt x="0" y="0"/>
                </a:move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Avenir Next LT Pro Light"/>
            </a:endParaRPr>
          </a:p>
        </p:txBody>
      </p:sp>
      <p:sp>
        <p:nvSpPr>
          <p:cNvPr id="2" name="Title 1">
            <a:extLst>
              <a:ext uri="{FF2B5EF4-FFF2-40B4-BE49-F238E27FC236}">
                <a16:creationId xmlns:a16="http://schemas.microsoft.com/office/drawing/2014/main" id="{BA448CC3-39FA-8547-839A-62DC0C2A18BC}"/>
              </a:ext>
            </a:extLst>
          </p:cNvPr>
          <p:cNvSpPr>
            <a:spLocks noGrp="1"/>
          </p:cNvSpPr>
          <p:nvPr>
            <p:ph type="ctrTitle"/>
          </p:nvPr>
        </p:nvSpPr>
        <p:spPr>
          <a:xfrm>
            <a:off x="152401" y="4302341"/>
            <a:ext cx="5148262" cy="1581912"/>
          </a:xfrm>
        </p:spPr>
        <p:txBody>
          <a:bodyPr>
            <a:normAutofit/>
          </a:bodyPr>
          <a:lstStyle/>
          <a:p>
            <a:pPr algn="l"/>
            <a:r>
              <a:rPr lang="en-CA" sz="2800" b="1" dirty="0" err="1"/>
              <a:t>Anishinaabekwe’s</a:t>
            </a:r>
            <a:r>
              <a:rPr lang="en-CA" sz="2800" b="1" dirty="0"/>
              <a:t> Journey to the ‘Other Side of the Stars’</a:t>
            </a:r>
            <a:endParaRPr lang="en-US" sz="2800" dirty="0"/>
          </a:p>
        </p:txBody>
      </p:sp>
    </p:spTree>
    <p:extLst>
      <p:ext uri="{BB962C8B-B14F-4D97-AF65-F5344CB8AC3E}">
        <p14:creationId xmlns:p14="http://schemas.microsoft.com/office/powerpoint/2010/main" val="27897541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C87F7B-62CA-6345-A2FC-4643283AC574}"/>
              </a:ext>
            </a:extLst>
          </p:cNvPr>
          <p:cNvSpPr>
            <a:spLocks noGrp="1"/>
          </p:cNvSpPr>
          <p:nvPr>
            <p:ph idx="1"/>
          </p:nvPr>
        </p:nvSpPr>
        <p:spPr>
          <a:xfrm>
            <a:off x="762000" y="3012743"/>
            <a:ext cx="10668000" cy="832514"/>
          </a:xfrm>
        </p:spPr>
        <p:txBody>
          <a:bodyPr>
            <a:normAutofit/>
          </a:bodyPr>
          <a:lstStyle/>
          <a:p>
            <a:pPr marL="0" indent="0">
              <a:buNone/>
            </a:pPr>
            <a:r>
              <a:rPr lang="en-CA" sz="3200" b="1" dirty="0" err="1"/>
              <a:t>Maajitaadaa</a:t>
            </a:r>
            <a:r>
              <a:rPr lang="en-CA" sz="3200" b="1" dirty="0"/>
              <a:t>!</a:t>
            </a:r>
            <a:r>
              <a:rPr lang="en-CA" sz="3200" dirty="0"/>
              <a:t> (Let's get started!)</a:t>
            </a:r>
            <a:endParaRPr lang="en-US" sz="3200" dirty="0"/>
          </a:p>
        </p:txBody>
      </p:sp>
    </p:spTree>
    <p:extLst>
      <p:ext uri="{BB962C8B-B14F-4D97-AF65-F5344CB8AC3E}">
        <p14:creationId xmlns:p14="http://schemas.microsoft.com/office/powerpoint/2010/main" val="21533992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2" name="Freeform: Shape 11">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4" name="Freeform: Shape 13">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6" name="Rectangle 15">
            <a:extLst>
              <a:ext uri="{FF2B5EF4-FFF2-40B4-BE49-F238E27FC236}">
                <a16:creationId xmlns:a16="http://schemas.microsoft.com/office/drawing/2014/main" id="{75811E00-1179-463A-B5F5-2B4991725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grass, outdoor, tree, building&#10;&#10;Description automatically generated">
            <a:extLst>
              <a:ext uri="{FF2B5EF4-FFF2-40B4-BE49-F238E27FC236}">
                <a16:creationId xmlns:a16="http://schemas.microsoft.com/office/drawing/2014/main" id="{2BC293A0-C7F7-ED44-AD06-1D4D420694FC}"/>
              </a:ext>
            </a:extLst>
          </p:cNvPr>
          <p:cNvPicPr>
            <a:picLocks noGrp="1" noChangeAspect="1"/>
          </p:cNvPicPr>
          <p:nvPr>
            <p:ph idx="1"/>
          </p:nvPr>
        </p:nvPicPr>
        <p:blipFill rotWithShape="1">
          <a:blip r:embed="rId2"/>
          <a:srcRect t="4952" b="20048"/>
          <a:stretch/>
        </p:blipFill>
        <p:spPr>
          <a:xfrm>
            <a:off x="20" y="10"/>
            <a:ext cx="12191979" cy="6857989"/>
          </a:xfrm>
          <a:prstGeom prst="rect">
            <a:avLst/>
          </a:prstGeom>
        </p:spPr>
      </p:pic>
      <p:sp>
        <p:nvSpPr>
          <p:cNvPr id="18" name="Freeform: Shape 17">
            <a:extLst>
              <a:ext uri="{FF2B5EF4-FFF2-40B4-BE49-F238E27FC236}">
                <a16:creationId xmlns:a16="http://schemas.microsoft.com/office/drawing/2014/main" id="{80537892-72B1-4711-BF29-9D855D279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76836" y="-776836"/>
            <a:ext cx="762001"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Avenir Next LT Pro" panose="020B0504020202020204" pitchFamily="34" charset="0"/>
            </a:endParaRPr>
          </a:p>
        </p:txBody>
      </p:sp>
      <p:sp>
        <p:nvSpPr>
          <p:cNvPr id="20" name="Freeform: Shape 19">
            <a:extLst>
              <a:ext uri="{FF2B5EF4-FFF2-40B4-BE49-F238E27FC236}">
                <a16:creationId xmlns:a16="http://schemas.microsoft.com/office/drawing/2014/main" id="{5A60B39E-73E4-40A5-A14B-886ACCE13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402049" y="-285591"/>
            <a:ext cx="1028642" cy="1599825"/>
          </a:xfrm>
          <a:custGeom>
            <a:avLst/>
            <a:gdLst>
              <a:gd name="connsiteX0" fmla="*/ 0 w 1028642"/>
              <a:gd name="connsiteY0" fmla="*/ 1070372 h 1070372"/>
              <a:gd name="connsiteX1" fmla="*/ 0 w 1028642"/>
              <a:gd name="connsiteY1" fmla="*/ 28809 h 1070372"/>
              <a:gd name="connsiteX2" fmla="*/ 59341 w 1028642"/>
              <a:gd name="connsiteY2" fmla="*/ 13949 h 1070372"/>
              <a:gd name="connsiteX3" fmla="*/ 198192 w 1028642"/>
              <a:gd name="connsiteY3" fmla="*/ 25 h 1070372"/>
              <a:gd name="connsiteX4" fmla="*/ 634260 w 1028642"/>
              <a:gd name="connsiteY4" fmla="*/ 109941 h 1070372"/>
              <a:gd name="connsiteX5" fmla="*/ 1022700 w 1028642"/>
              <a:gd name="connsiteY5" fmla="*/ 533149 h 1070372"/>
              <a:gd name="connsiteX6" fmla="*/ 759054 w 1028642"/>
              <a:gd name="connsiteY6" fmla="*/ 763009 h 1070372"/>
              <a:gd name="connsiteX7" fmla="*/ 422111 w 1028642"/>
              <a:gd name="connsiteY7" fmla="*/ 913469 h 1070372"/>
              <a:gd name="connsiteX8" fmla="*/ 48112 w 1028642"/>
              <a:gd name="connsiteY8" fmla="*/ 1060279 h 1070372"/>
              <a:gd name="connsiteX9" fmla="*/ 0 w 1028642"/>
              <a:gd name="connsiteY9" fmla="*/ 1070372 h 1070372"/>
              <a:gd name="connsiteX0" fmla="*/ 12700 w 1041342"/>
              <a:gd name="connsiteY0" fmla="*/ 1070372 h 1070372"/>
              <a:gd name="connsiteX1" fmla="*/ 0 w 1041342"/>
              <a:gd name="connsiteY1" fmla="*/ 800632 h 1070372"/>
              <a:gd name="connsiteX2" fmla="*/ 12700 w 1041342"/>
              <a:gd name="connsiteY2" fmla="*/ 28809 h 1070372"/>
              <a:gd name="connsiteX3" fmla="*/ 72041 w 1041342"/>
              <a:gd name="connsiteY3" fmla="*/ 13949 h 1070372"/>
              <a:gd name="connsiteX4" fmla="*/ 210892 w 1041342"/>
              <a:gd name="connsiteY4" fmla="*/ 25 h 1070372"/>
              <a:gd name="connsiteX5" fmla="*/ 646960 w 1041342"/>
              <a:gd name="connsiteY5" fmla="*/ 109941 h 1070372"/>
              <a:gd name="connsiteX6" fmla="*/ 1035400 w 1041342"/>
              <a:gd name="connsiteY6" fmla="*/ 533149 h 1070372"/>
              <a:gd name="connsiteX7" fmla="*/ 771754 w 1041342"/>
              <a:gd name="connsiteY7" fmla="*/ 763009 h 1070372"/>
              <a:gd name="connsiteX8" fmla="*/ 434811 w 1041342"/>
              <a:gd name="connsiteY8" fmla="*/ 913469 h 1070372"/>
              <a:gd name="connsiteX9" fmla="*/ 60812 w 1041342"/>
              <a:gd name="connsiteY9" fmla="*/ 1060279 h 1070372"/>
              <a:gd name="connsiteX10" fmla="*/ 12700 w 1041342"/>
              <a:gd name="connsiteY10" fmla="*/ 1070372 h 1070372"/>
              <a:gd name="connsiteX0" fmla="*/ 157 w 1028799"/>
              <a:gd name="connsiteY0" fmla="*/ 28809 h 1070372"/>
              <a:gd name="connsiteX1" fmla="*/ 59498 w 1028799"/>
              <a:gd name="connsiteY1" fmla="*/ 13949 h 1070372"/>
              <a:gd name="connsiteX2" fmla="*/ 198349 w 1028799"/>
              <a:gd name="connsiteY2" fmla="*/ 25 h 1070372"/>
              <a:gd name="connsiteX3" fmla="*/ 634417 w 1028799"/>
              <a:gd name="connsiteY3" fmla="*/ 109941 h 1070372"/>
              <a:gd name="connsiteX4" fmla="*/ 1022857 w 1028799"/>
              <a:gd name="connsiteY4" fmla="*/ 533149 h 1070372"/>
              <a:gd name="connsiteX5" fmla="*/ 759211 w 1028799"/>
              <a:gd name="connsiteY5" fmla="*/ 763009 h 1070372"/>
              <a:gd name="connsiteX6" fmla="*/ 422268 w 1028799"/>
              <a:gd name="connsiteY6" fmla="*/ 913469 h 1070372"/>
              <a:gd name="connsiteX7" fmla="*/ 48269 w 1028799"/>
              <a:gd name="connsiteY7" fmla="*/ 1060279 h 1070372"/>
              <a:gd name="connsiteX8" fmla="*/ 157 w 1028799"/>
              <a:gd name="connsiteY8" fmla="*/ 1070372 h 1070372"/>
              <a:gd name="connsiteX9" fmla="*/ 78897 w 1028799"/>
              <a:gd name="connsiteY9" fmla="*/ 892072 h 1070372"/>
              <a:gd name="connsiteX0" fmla="*/ 0 w 1028642"/>
              <a:gd name="connsiteY0" fmla="*/ 28809 h 1070372"/>
              <a:gd name="connsiteX1" fmla="*/ 59341 w 1028642"/>
              <a:gd name="connsiteY1" fmla="*/ 13949 h 1070372"/>
              <a:gd name="connsiteX2" fmla="*/ 198192 w 1028642"/>
              <a:gd name="connsiteY2" fmla="*/ 25 h 1070372"/>
              <a:gd name="connsiteX3" fmla="*/ 634260 w 1028642"/>
              <a:gd name="connsiteY3" fmla="*/ 109941 h 1070372"/>
              <a:gd name="connsiteX4" fmla="*/ 1022700 w 1028642"/>
              <a:gd name="connsiteY4" fmla="*/ 533149 h 1070372"/>
              <a:gd name="connsiteX5" fmla="*/ 759054 w 1028642"/>
              <a:gd name="connsiteY5" fmla="*/ 763009 h 1070372"/>
              <a:gd name="connsiteX6" fmla="*/ 422111 w 1028642"/>
              <a:gd name="connsiteY6" fmla="*/ 913469 h 1070372"/>
              <a:gd name="connsiteX7" fmla="*/ 48112 w 1028642"/>
              <a:gd name="connsiteY7" fmla="*/ 1060279 h 1070372"/>
              <a:gd name="connsiteX8" fmla="*/ 0 w 1028642"/>
              <a:gd name="connsiteY8" fmla="*/ 1070372 h 1070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28642" h="1070372">
                <a:moveTo>
                  <a:pt x="0" y="28809"/>
                </a:moveTo>
                <a:lnTo>
                  <a:pt x="59341" y="13949"/>
                </a:lnTo>
                <a:cubicBezTo>
                  <a:pt x="108160" y="4225"/>
                  <a:pt x="155782" y="-384"/>
                  <a:pt x="198192" y="25"/>
                </a:cubicBezTo>
                <a:cubicBezTo>
                  <a:pt x="348871" y="1551"/>
                  <a:pt x="500421" y="41223"/>
                  <a:pt x="634260" y="109941"/>
                </a:cubicBezTo>
                <a:cubicBezTo>
                  <a:pt x="779926" y="184763"/>
                  <a:pt x="1074035" y="329556"/>
                  <a:pt x="1022700" y="533149"/>
                </a:cubicBezTo>
                <a:cubicBezTo>
                  <a:pt x="988696" y="667915"/>
                  <a:pt x="871750" y="710748"/>
                  <a:pt x="759054" y="763009"/>
                </a:cubicBezTo>
                <a:cubicBezTo>
                  <a:pt x="648484" y="814288"/>
                  <a:pt x="533718" y="861753"/>
                  <a:pt x="422111" y="913469"/>
                </a:cubicBezTo>
                <a:cubicBezTo>
                  <a:pt x="300479" y="969872"/>
                  <a:pt x="177593" y="1024421"/>
                  <a:pt x="48112" y="1060279"/>
                </a:cubicBezTo>
                <a:lnTo>
                  <a:pt x="0" y="1070372"/>
                </a:lnTo>
              </a:path>
            </a:pathLst>
          </a:cu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22" name="Freeform: Shape 21">
            <a:extLst>
              <a:ext uri="{FF2B5EF4-FFF2-40B4-BE49-F238E27FC236}">
                <a16:creationId xmlns:a16="http://schemas.microsoft.com/office/drawing/2014/main" id="{2BA9C992-00CB-4356-BAC0-DF5DAF722E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63906" y="5913098"/>
            <a:ext cx="4228094" cy="944903"/>
          </a:xfrm>
          <a:custGeom>
            <a:avLst/>
            <a:gdLst>
              <a:gd name="connsiteX0" fmla="*/ 1673074 w 4228094"/>
              <a:gd name="connsiteY0" fmla="*/ 230 h 1137038"/>
              <a:gd name="connsiteX1" fmla="*/ 3676781 w 4228094"/>
              <a:gd name="connsiteY1" fmla="*/ 298555 h 1137038"/>
              <a:gd name="connsiteX2" fmla="*/ 4025527 w 4228094"/>
              <a:gd name="connsiteY2" fmla="*/ 425010 h 1137038"/>
              <a:gd name="connsiteX3" fmla="*/ 4228094 w 4228094"/>
              <a:gd name="connsiteY3" fmla="*/ 494088 h 1137038"/>
              <a:gd name="connsiteX4" fmla="*/ 4228094 w 4228094"/>
              <a:gd name="connsiteY4" fmla="*/ 1137038 h 1137038"/>
              <a:gd name="connsiteX5" fmla="*/ 0 w 4228094"/>
              <a:gd name="connsiteY5" fmla="*/ 1137038 h 1137038"/>
              <a:gd name="connsiteX6" fmla="*/ 18109 w 4228094"/>
              <a:gd name="connsiteY6" fmla="*/ 1068877 h 1137038"/>
              <a:gd name="connsiteX7" fmla="*/ 362264 w 4228094"/>
              <a:gd name="connsiteY7" fmla="*/ 366637 h 1137038"/>
              <a:gd name="connsiteX8" fmla="*/ 1386499 w 4228094"/>
              <a:gd name="connsiteY8" fmla="*/ 1522 h 1137038"/>
              <a:gd name="connsiteX9" fmla="*/ 1673074 w 4228094"/>
              <a:gd name="connsiteY9" fmla="*/ 230 h 1137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28094" h="1137038">
                <a:moveTo>
                  <a:pt x="1673074" y="230"/>
                </a:moveTo>
                <a:cubicBezTo>
                  <a:pt x="2346512" y="4287"/>
                  <a:pt x="3048424" y="63583"/>
                  <a:pt x="3676781" y="298555"/>
                </a:cubicBezTo>
                <a:cubicBezTo>
                  <a:pt x="3793275" y="342114"/>
                  <a:pt x="3909477" y="384216"/>
                  <a:pt x="4025527" y="425010"/>
                </a:cubicBezTo>
                <a:lnTo>
                  <a:pt x="4228094" y="494088"/>
                </a:lnTo>
                <a:lnTo>
                  <a:pt x="4228094" y="1137038"/>
                </a:lnTo>
                <a:lnTo>
                  <a:pt x="0" y="1137038"/>
                </a:lnTo>
                <a:lnTo>
                  <a:pt x="18109" y="1068877"/>
                </a:lnTo>
                <a:cubicBezTo>
                  <a:pt x="95047" y="799139"/>
                  <a:pt x="194962" y="542008"/>
                  <a:pt x="362264" y="366637"/>
                </a:cubicBezTo>
                <a:cubicBezTo>
                  <a:pt x="622229" y="94062"/>
                  <a:pt x="1015836" y="6565"/>
                  <a:pt x="1386499" y="1522"/>
                </a:cubicBezTo>
                <a:cubicBezTo>
                  <a:pt x="1481245" y="198"/>
                  <a:pt x="1576869" y="-349"/>
                  <a:pt x="1673074"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sz="1500">
              <a:solidFill>
                <a:schemeClr val="bg1"/>
              </a:solidFill>
              <a:latin typeface="Avenir Next LT Pro" panose="020B0504020202020204" pitchFamily="34" charset="0"/>
            </a:endParaRPr>
          </a:p>
        </p:txBody>
      </p:sp>
      <p:sp>
        <p:nvSpPr>
          <p:cNvPr id="24" name="Freeform: Shape 23">
            <a:extLst>
              <a:ext uri="{FF2B5EF4-FFF2-40B4-BE49-F238E27FC236}">
                <a16:creationId xmlns:a16="http://schemas.microsoft.com/office/drawing/2014/main" id="{E5D03542-B73A-4437-A781-FDA37BA42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53921" y="5829359"/>
            <a:ext cx="5038078" cy="1028642"/>
          </a:xfrm>
          <a:custGeom>
            <a:avLst/>
            <a:gdLst>
              <a:gd name="connsiteX0" fmla="*/ 1576991 w 5038078"/>
              <a:gd name="connsiteY0" fmla="*/ 210 h 1238015"/>
              <a:gd name="connsiteX1" fmla="*/ 3403320 w 5038078"/>
              <a:gd name="connsiteY1" fmla="*/ 272125 h 1238015"/>
              <a:gd name="connsiteX2" fmla="*/ 4672870 w 5038078"/>
              <a:gd name="connsiteY2" fmla="*/ 693604 h 1238015"/>
              <a:gd name="connsiteX3" fmla="*/ 5038078 w 5038078"/>
              <a:gd name="connsiteY3" fmla="*/ 795929 h 1238015"/>
              <a:gd name="connsiteX4" fmla="*/ 5038078 w 5038078"/>
              <a:gd name="connsiteY4" fmla="*/ 1238015 h 1238015"/>
              <a:gd name="connsiteX5" fmla="*/ 0 w 5038078"/>
              <a:gd name="connsiteY5" fmla="*/ 1238015 h 1238015"/>
              <a:gd name="connsiteX6" fmla="*/ 19230 w 5038078"/>
              <a:gd name="connsiteY6" fmla="*/ 1159819 h 1238015"/>
              <a:gd name="connsiteX7" fmla="*/ 382219 w 5038078"/>
              <a:gd name="connsiteY7" fmla="*/ 334180 h 1238015"/>
              <a:gd name="connsiteX8" fmla="*/ 1315784 w 5038078"/>
              <a:gd name="connsiteY8" fmla="*/ 1388 h 1238015"/>
              <a:gd name="connsiteX9" fmla="*/ 1576991 w 5038078"/>
              <a:gd name="connsiteY9" fmla="*/ 210 h 123801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049689"/>
              <a:gd name="connsiteY0" fmla="*/ 1237805 h 1423588"/>
              <a:gd name="connsiteX1" fmla="*/ 19230 w 5049689"/>
              <a:gd name="connsiteY1" fmla="*/ 1159609 h 1423588"/>
              <a:gd name="connsiteX2" fmla="*/ 382219 w 5049689"/>
              <a:gd name="connsiteY2" fmla="*/ 333970 h 1423588"/>
              <a:gd name="connsiteX3" fmla="*/ 1315784 w 5049689"/>
              <a:gd name="connsiteY3" fmla="*/ 1178 h 1423588"/>
              <a:gd name="connsiteX4" fmla="*/ 1576991 w 5049689"/>
              <a:gd name="connsiteY4" fmla="*/ 0 h 1423588"/>
              <a:gd name="connsiteX5" fmla="*/ 3403320 w 5049689"/>
              <a:gd name="connsiteY5" fmla="*/ 271915 h 1423588"/>
              <a:gd name="connsiteX6" fmla="*/ 4672870 w 5049689"/>
              <a:gd name="connsiteY6" fmla="*/ 693394 h 1423588"/>
              <a:gd name="connsiteX7" fmla="*/ 5038078 w 5049689"/>
              <a:gd name="connsiteY7" fmla="*/ 795719 h 1423588"/>
              <a:gd name="connsiteX8" fmla="*/ 5049689 w 5049689"/>
              <a:gd name="connsiteY8" fmla="*/ 1423588 h 1423588"/>
              <a:gd name="connsiteX0" fmla="*/ 0 w 5038078"/>
              <a:gd name="connsiteY0" fmla="*/ 1237805 h 1237805"/>
              <a:gd name="connsiteX1" fmla="*/ 19230 w 5038078"/>
              <a:gd name="connsiteY1" fmla="*/ 1159609 h 1237805"/>
              <a:gd name="connsiteX2" fmla="*/ 382219 w 5038078"/>
              <a:gd name="connsiteY2" fmla="*/ 333970 h 1237805"/>
              <a:gd name="connsiteX3" fmla="*/ 1315784 w 5038078"/>
              <a:gd name="connsiteY3" fmla="*/ 1178 h 1237805"/>
              <a:gd name="connsiteX4" fmla="*/ 1576991 w 5038078"/>
              <a:gd name="connsiteY4" fmla="*/ 0 h 1237805"/>
              <a:gd name="connsiteX5" fmla="*/ 3403320 w 5038078"/>
              <a:gd name="connsiteY5" fmla="*/ 271915 h 1237805"/>
              <a:gd name="connsiteX6" fmla="*/ 4672870 w 5038078"/>
              <a:gd name="connsiteY6" fmla="*/ 693394 h 1237805"/>
              <a:gd name="connsiteX7" fmla="*/ 5038078 w 5038078"/>
              <a:gd name="connsiteY7" fmla="*/ 795719 h 1237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38078" h="1237805">
                <a:moveTo>
                  <a:pt x="0" y="1237805"/>
                </a:moveTo>
                <a:lnTo>
                  <a:pt x="19230" y="1159609"/>
                </a:lnTo>
                <a:cubicBezTo>
                  <a:pt x="96961" y="850027"/>
                  <a:pt x="191605" y="533778"/>
                  <a:pt x="382219" y="333970"/>
                </a:cubicBezTo>
                <a:cubicBezTo>
                  <a:pt x="619171" y="85526"/>
                  <a:pt x="977934" y="5774"/>
                  <a:pt x="1315784" y="1178"/>
                </a:cubicBezTo>
                <a:lnTo>
                  <a:pt x="1576991" y="0"/>
                </a:lnTo>
                <a:cubicBezTo>
                  <a:pt x="2190813" y="3698"/>
                  <a:pt x="2830589" y="57744"/>
                  <a:pt x="3403320" y="271915"/>
                </a:cubicBezTo>
                <a:cubicBezTo>
                  <a:pt x="3828046" y="430728"/>
                  <a:pt x="4248519" y="568281"/>
                  <a:pt x="4672870" y="693394"/>
                </a:cubicBezTo>
                <a:lnTo>
                  <a:pt x="5038078" y="795719"/>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6" name="TextBox 5">
            <a:extLst>
              <a:ext uri="{FF2B5EF4-FFF2-40B4-BE49-F238E27FC236}">
                <a16:creationId xmlns:a16="http://schemas.microsoft.com/office/drawing/2014/main" id="{3AF1A7C0-9EF3-C444-BD5A-B4A2DC92382A}"/>
              </a:ext>
            </a:extLst>
          </p:cNvPr>
          <p:cNvSpPr txBox="1"/>
          <p:nvPr/>
        </p:nvSpPr>
        <p:spPr>
          <a:xfrm>
            <a:off x="8308850" y="6155080"/>
            <a:ext cx="3028950" cy="370277"/>
          </a:xfrm>
          <a:prstGeom prst="rect">
            <a:avLst/>
          </a:prstGeom>
          <a:noFill/>
        </p:spPr>
        <p:txBody>
          <a:bodyPr wrap="square" rtlCol="0">
            <a:spAutoFit/>
          </a:bodyPr>
          <a:lstStyle/>
          <a:p>
            <a:r>
              <a:rPr lang="en-US" dirty="0"/>
              <a:t>Anishinaabe Sweat Lodge</a:t>
            </a:r>
          </a:p>
        </p:txBody>
      </p:sp>
      <p:sp>
        <p:nvSpPr>
          <p:cNvPr id="7" name="Rectangle 6">
            <a:extLst>
              <a:ext uri="{FF2B5EF4-FFF2-40B4-BE49-F238E27FC236}">
                <a16:creationId xmlns:a16="http://schemas.microsoft.com/office/drawing/2014/main" id="{F0C1138D-D4AD-C446-B99E-0A995CEB3431}"/>
              </a:ext>
            </a:extLst>
          </p:cNvPr>
          <p:cNvSpPr/>
          <p:nvPr/>
        </p:nvSpPr>
        <p:spPr>
          <a:xfrm>
            <a:off x="8308850" y="6575741"/>
            <a:ext cx="3966150" cy="246221"/>
          </a:xfrm>
          <a:prstGeom prst="rect">
            <a:avLst/>
          </a:prstGeom>
        </p:spPr>
        <p:txBody>
          <a:bodyPr wrap="none">
            <a:spAutoFit/>
          </a:bodyPr>
          <a:lstStyle/>
          <a:p>
            <a:r>
              <a:rPr lang="en-US" sz="1000" dirty="0"/>
              <a:t>Image Source: https://</a:t>
            </a:r>
            <a:r>
              <a:rPr lang="en-US" sz="1000" dirty="0" err="1"/>
              <a:t>www.youtube.com</a:t>
            </a:r>
            <a:r>
              <a:rPr lang="en-US" sz="1000" dirty="0"/>
              <a:t>/</a:t>
            </a:r>
            <a:r>
              <a:rPr lang="en-US" sz="1000" dirty="0" err="1"/>
              <a:t>watch?v</a:t>
            </a:r>
            <a:r>
              <a:rPr lang="en-US" sz="1000" dirty="0"/>
              <a:t>=</a:t>
            </a:r>
            <a:r>
              <a:rPr lang="en-US" sz="1000" dirty="0" err="1"/>
              <a:t>iIQaZ-cOOFs</a:t>
            </a:r>
            <a:endParaRPr lang="en-US" sz="1000" dirty="0"/>
          </a:p>
        </p:txBody>
      </p:sp>
    </p:spTree>
    <p:extLst>
      <p:ext uri="{BB962C8B-B14F-4D97-AF65-F5344CB8AC3E}">
        <p14:creationId xmlns:p14="http://schemas.microsoft.com/office/powerpoint/2010/main" val="3301989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1">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tree, outdoor, forest, wood&#10;&#10;Description automatically generated">
            <a:extLst>
              <a:ext uri="{FF2B5EF4-FFF2-40B4-BE49-F238E27FC236}">
                <a16:creationId xmlns:a16="http://schemas.microsoft.com/office/drawing/2014/main" id="{9B66DBE6-DE9E-1149-840C-15438B0392FF}"/>
              </a:ext>
            </a:extLst>
          </p:cNvPr>
          <p:cNvPicPr>
            <a:picLocks noChangeAspect="1"/>
          </p:cNvPicPr>
          <p:nvPr/>
        </p:nvPicPr>
        <p:blipFill rotWithShape="1">
          <a:blip r:embed="rId2"/>
          <a:srcRect l="2414"/>
          <a:stretch/>
        </p:blipFill>
        <p:spPr>
          <a:xfrm>
            <a:off x="-8" y="762006"/>
            <a:ext cx="5948805" cy="6095979"/>
          </a:xfrm>
          <a:custGeom>
            <a:avLst/>
            <a:gdLst/>
            <a:ahLst/>
            <a:cxnLst/>
            <a:rect l="l" t="t" r="r" b="b"/>
            <a:pathLst>
              <a:path w="5948805" h="6095979">
                <a:moveTo>
                  <a:pt x="1573832" y="765"/>
                </a:moveTo>
                <a:cubicBezTo>
                  <a:pt x="1940190" y="-10734"/>
                  <a:pt x="2329345" y="109280"/>
                  <a:pt x="2734663" y="238687"/>
                </a:cubicBezTo>
                <a:cubicBezTo>
                  <a:pt x="4118244" y="680647"/>
                  <a:pt x="5296697" y="1302752"/>
                  <a:pt x="5668316" y="3639516"/>
                </a:cubicBezTo>
                <a:cubicBezTo>
                  <a:pt x="5788298" y="4393559"/>
                  <a:pt x="5890546" y="5142244"/>
                  <a:pt x="5937022" y="5865869"/>
                </a:cubicBezTo>
                <a:lnTo>
                  <a:pt x="5948805" y="6095979"/>
                </a:lnTo>
                <a:lnTo>
                  <a:pt x="0" y="6095979"/>
                </a:lnTo>
                <a:lnTo>
                  <a:pt x="0" y="1621672"/>
                </a:lnTo>
                <a:lnTo>
                  <a:pt x="36310" y="1518814"/>
                </a:lnTo>
                <a:cubicBezTo>
                  <a:pt x="109805" y="1321982"/>
                  <a:pt x="192755" y="1133640"/>
                  <a:pt x="287891" y="956872"/>
                </a:cubicBezTo>
                <a:cubicBezTo>
                  <a:pt x="669453" y="247734"/>
                  <a:pt x="1102800" y="15549"/>
                  <a:pt x="1573832" y="765"/>
                </a:cubicBezTo>
                <a:close/>
              </a:path>
            </a:pathLst>
          </a:custGeom>
        </p:spPr>
      </p:pic>
      <p:sp>
        <p:nvSpPr>
          <p:cNvPr id="17" name="Freeform: Shape 13">
            <a:extLst>
              <a:ext uri="{FF2B5EF4-FFF2-40B4-BE49-F238E27FC236}">
                <a16:creationId xmlns:a16="http://schemas.microsoft.com/office/drawing/2014/main" id="{A3BFB3E6-2D9E-4A5C-826F-44A91F5977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23838" y="538152"/>
            <a:ext cx="6095989" cy="654368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2" name="Title 1">
            <a:extLst>
              <a:ext uri="{FF2B5EF4-FFF2-40B4-BE49-F238E27FC236}">
                <a16:creationId xmlns:a16="http://schemas.microsoft.com/office/drawing/2014/main" id="{01498857-B9C0-0444-B9B2-76C669CC4B2C}"/>
              </a:ext>
            </a:extLst>
          </p:cNvPr>
          <p:cNvSpPr>
            <a:spLocks noGrp="1"/>
          </p:cNvSpPr>
          <p:nvPr>
            <p:ph type="title"/>
          </p:nvPr>
        </p:nvSpPr>
        <p:spPr>
          <a:xfrm>
            <a:off x="6443663" y="1205588"/>
            <a:ext cx="5748337" cy="5208813"/>
          </a:xfrm>
        </p:spPr>
        <p:txBody>
          <a:bodyPr anchor="t">
            <a:noAutofit/>
          </a:bodyPr>
          <a:lstStyle/>
          <a:p>
            <a:pPr algn="ctr"/>
            <a:r>
              <a:rPr lang="en-CA" sz="2800" i="1" dirty="0" err="1">
                <a:latin typeface="Arial" panose="020B0604020202020204" pitchFamily="34" charset="0"/>
                <a:cs typeface="Arial" panose="020B0604020202020204" pitchFamily="34" charset="0"/>
              </a:rPr>
              <a:t>Anishinaabekwe</a:t>
            </a:r>
            <a:r>
              <a:rPr lang="en-CA" sz="2800" dirty="0">
                <a:latin typeface="Arial" panose="020B0604020202020204" pitchFamily="34" charset="0"/>
                <a:cs typeface="Arial" panose="020B0604020202020204" pitchFamily="34" charset="0"/>
              </a:rPr>
              <a:t> prepares for the </a:t>
            </a:r>
            <a:r>
              <a:rPr lang="en-CA" sz="2800" b="1" dirty="0" err="1">
                <a:latin typeface="Arial" panose="020B0604020202020204" pitchFamily="34" charset="0"/>
                <a:cs typeface="Arial" panose="020B0604020202020204" pitchFamily="34" charset="0"/>
              </a:rPr>
              <a:t>madoodiswan</a:t>
            </a:r>
            <a:r>
              <a:rPr lang="en-CA" sz="2800" dirty="0">
                <a:latin typeface="Arial" panose="020B0604020202020204" pitchFamily="34" charset="0"/>
                <a:cs typeface="Arial" panose="020B0604020202020204" pitchFamily="34" charset="0"/>
              </a:rPr>
              <a:t>.</a:t>
            </a:r>
            <a:br>
              <a:rPr lang="en-CA" sz="2800" dirty="0">
                <a:latin typeface="Arial" panose="020B0604020202020204" pitchFamily="34" charset="0"/>
                <a:cs typeface="Arial" panose="020B0604020202020204" pitchFamily="34" charset="0"/>
              </a:rPr>
            </a:br>
            <a:br>
              <a:rPr lang="en-CA" sz="2800" dirty="0">
                <a:latin typeface="Arial" panose="020B0604020202020204" pitchFamily="34" charset="0"/>
                <a:cs typeface="Arial" panose="020B0604020202020204" pitchFamily="34" charset="0"/>
              </a:rPr>
            </a:br>
            <a:r>
              <a:rPr lang="en-CA" sz="2800" dirty="0">
                <a:latin typeface="Arial" panose="020B0604020202020204" pitchFamily="34" charset="0"/>
                <a:cs typeface="Arial" panose="020B0604020202020204" pitchFamily="34" charset="0"/>
              </a:rPr>
              <a:t>It is </a:t>
            </a:r>
            <a:r>
              <a:rPr lang="en-CA" sz="2800" b="1" dirty="0" err="1">
                <a:latin typeface="Arial" panose="020B0604020202020204" pitchFamily="34" charset="0"/>
                <a:cs typeface="Arial" panose="020B0604020202020204" pitchFamily="34" charset="0"/>
              </a:rPr>
              <a:t>dagwaagin</a:t>
            </a:r>
            <a:r>
              <a:rPr lang="en-CA" sz="2800" dirty="0">
                <a:latin typeface="Arial" panose="020B0604020202020204" pitchFamily="34" charset="0"/>
                <a:cs typeface="Arial" panose="020B0604020202020204" pitchFamily="34" charset="0"/>
              </a:rPr>
              <a:t>.</a:t>
            </a:r>
            <a:br>
              <a:rPr lang="en-CA" sz="2800" dirty="0">
                <a:latin typeface="Arial" panose="020B0604020202020204" pitchFamily="34" charset="0"/>
                <a:cs typeface="Arial" panose="020B0604020202020204" pitchFamily="34" charset="0"/>
              </a:rPr>
            </a:br>
            <a:br>
              <a:rPr lang="en-CA" sz="2800" dirty="0">
                <a:latin typeface="Arial" panose="020B0604020202020204" pitchFamily="34" charset="0"/>
                <a:cs typeface="Arial" panose="020B0604020202020204" pitchFamily="34" charset="0"/>
              </a:rPr>
            </a:br>
            <a:r>
              <a:rPr lang="en-CA" sz="2800" dirty="0">
                <a:latin typeface="Arial" panose="020B0604020202020204" pitchFamily="34" charset="0"/>
                <a:cs typeface="Arial" panose="020B0604020202020204" pitchFamily="34" charset="0"/>
              </a:rPr>
              <a:t>The evening air is cool, and the forest is dark.</a:t>
            </a:r>
            <a:br>
              <a:rPr lang="en-CA" sz="2800" dirty="0">
                <a:latin typeface="Arial" panose="020B0604020202020204" pitchFamily="34" charset="0"/>
                <a:cs typeface="Arial" panose="020B0604020202020204" pitchFamily="34" charset="0"/>
              </a:rPr>
            </a:br>
            <a:br>
              <a:rPr lang="en-CA" sz="2800" dirty="0">
                <a:latin typeface="Arial" panose="020B0604020202020204" pitchFamily="34" charset="0"/>
                <a:cs typeface="Arial" panose="020B0604020202020204" pitchFamily="34" charset="0"/>
              </a:rPr>
            </a:br>
            <a:r>
              <a:rPr lang="en-CA" sz="2800" i="1" dirty="0">
                <a:latin typeface="Arial" panose="020B0604020202020204" pitchFamily="34" charset="0"/>
                <a:cs typeface="Arial" panose="020B0604020202020204" pitchFamily="34" charset="0"/>
              </a:rPr>
              <a:t>Aki</a:t>
            </a:r>
            <a:r>
              <a:rPr lang="en-CA" sz="2800" dirty="0">
                <a:latin typeface="Arial" panose="020B0604020202020204" pitchFamily="34" charset="0"/>
                <a:cs typeface="Arial" panose="020B0604020202020204" pitchFamily="34" charset="0"/>
              </a:rPr>
              <a:t> is cold and damp on bare feet.</a:t>
            </a:r>
            <a:br>
              <a:rPr lang="en-CA" sz="2000" dirty="0">
                <a:latin typeface="Arial" panose="020B0604020202020204" pitchFamily="34" charset="0"/>
                <a:cs typeface="Arial" panose="020B0604020202020204" pitchFamily="34" charset="0"/>
              </a:rPr>
            </a:br>
            <a:br>
              <a:rPr lang="en-CA" sz="2000" dirty="0">
                <a:latin typeface="Arial" panose="020B0604020202020204" pitchFamily="34" charset="0"/>
                <a:cs typeface="Arial" panose="020B0604020202020204" pitchFamily="34" charset="0"/>
              </a:rPr>
            </a:br>
            <a:r>
              <a:rPr lang="en-CA" sz="2000" dirty="0">
                <a:latin typeface="Arial" panose="020B0604020202020204" pitchFamily="34" charset="0"/>
                <a:cs typeface="Arial" panose="020B0604020202020204" pitchFamily="34" charset="0"/>
              </a:rPr>
              <a:t> </a:t>
            </a:r>
            <a:br>
              <a:rPr lang="en-CA" sz="2000" dirty="0">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D21E49D3-60BE-4F44-934E-609BC49FC160}"/>
              </a:ext>
            </a:extLst>
          </p:cNvPr>
          <p:cNvSpPr/>
          <p:nvPr/>
        </p:nvSpPr>
        <p:spPr>
          <a:xfrm>
            <a:off x="6590866" y="6394311"/>
            <a:ext cx="6096000" cy="430887"/>
          </a:xfrm>
          <a:prstGeom prst="rect">
            <a:avLst/>
          </a:prstGeom>
        </p:spPr>
        <p:txBody>
          <a:bodyPr>
            <a:spAutoFit/>
          </a:bodyPr>
          <a:lstStyle/>
          <a:p>
            <a:r>
              <a:rPr lang="en-US" sz="1100" dirty="0"/>
              <a:t>Image Source: https://</a:t>
            </a:r>
            <a:r>
              <a:rPr lang="en-US" sz="1100" dirty="0" err="1"/>
              <a:t>onezero.medium.com</a:t>
            </a:r>
            <a:r>
              <a:rPr lang="en-US" sz="1100" dirty="0"/>
              <a:t>/the-dark-forest-theory-of-the-internet-7dc3e68a7cb1</a:t>
            </a:r>
          </a:p>
        </p:txBody>
      </p:sp>
    </p:spTree>
    <p:extLst>
      <p:ext uri="{BB962C8B-B14F-4D97-AF65-F5344CB8AC3E}">
        <p14:creationId xmlns:p14="http://schemas.microsoft.com/office/powerpoint/2010/main" val="27162808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10;&#10;Description automatically generated">
            <a:extLst>
              <a:ext uri="{FF2B5EF4-FFF2-40B4-BE49-F238E27FC236}">
                <a16:creationId xmlns:a16="http://schemas.microsoft.com/office/drawing/2014/main" id="{917EE0EC-925D-194F-A133-2BD7A81EA240}"/>
              </a:ext>
            </a:extLst>
          </p:cNvPr>
          <p:cNvPicPr>
            <a:picLocks noChangeAspect="1"/>
          </p:cNvPicPr>
          <p:nvPr/>
        </p:nvPicPr>
        <p:blipFill rotWithShape="1">
          <a:blip r:embed="rId2"/>
          <a:srcRect t="15917" r="-1" b="1847"/>
          <a:stretch/>
        </p:blipFill>
        <p:spPr>
          <a:xfrm>
            <a:off x="-8" y="762006"/>
            <a:ext cx="5948805" cy="6095979"/>
          </a:xfrm>
          <a:custGeom>
            <a:avLst/>
            <a:gdLst/>
            <a:ahLst/>
            <a:cxnLst/>
            <a:rect l="l" t="t" r="r" b="b"/>
            <a:pathLst>
              <a:path w="5948805" h="6095979">
                <a:moveTo>
                  <a:pt x="1573832" y="765"/>
                </a:moveTo>
                <a:cubicBezTo>
                  <a:pt x="1940190" y="-10734"/>
                  <a:pt x="2329345" y="109280"/>
                  <a:pt x="2734663" y="238687"/>
                </a:cubicBezTo>
                <a:cubicBezTo>
                  <a:pt x="4118244" y="680647"/>
                  <a:pt x="5296697" y="1302752"/>
                  <a:pt x="5668316" y="3639516"/>
                </a:cubicBezTo>
                <a:cubicBezTo>
                  <a:pt x="5788298" y="4393559"/>
                  <a:pt x="5890546" y="5142244"/>
                  <a:pt x="5937022" y="5865869"/>
                </a:cubicBezTo>
                <a:lnTo>
                  <a:pt x="5948805" y="6095979"/>
                </a:lnTo>
                <a:lnTo>
                  <a:pt x="0" y="6095979"/>
                </a:lnTo>
                <a:lnTo>
                  <a:pt x="0" y="1621672"/>
                </a:lnTo>
                <a:lnTo>
                  <a:pt x="36310" y="1518814"/>
                </a:lnTo>
                <a:cubicBezTo>
                  <a:pt x="109805" y="1321982"/>
                  <a:pt x="192755" y="1133640"/>
                  <a:pt x="287891" y="956872"/>
                </a:cubicBezTo>
                <a:cubicBezTo>
                  <a:pt x="669453" y="247734"/>
                  <a:pt x="1102800" y="15549"/>
                  <a:pt x="1573832" y="765"/>
                </a:cubicBezTo>
                <a:close/>
              </a:path>
            </a:pathLst>
          </a:custGeom>
        </p:spPr>
      </p:pic>
      <p:sp>
        <p:nvSpPr>
          <p:cNvPr id="15" name="Freeform: Shape 11">
            <a:extLst>
              <a:ext uri="{FF2B5EF4-FFF2-40B4-BE49-F238E27FC236}">
                <a16:creationId xmlns:a16="http://schemas.microsoft.com/office/drawing/2014/main" id="{A3BFB3E6-2D9E-4A5C-826F-44A91F5977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23838" y="538152"/>
            <a:ext cx="6095989" cy="654368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1A70AED8-2EFC-A545-A90F-B2DAB783DC2A}"/>
              </a:ext>
            </a:extLst>
          </p:cNvPr>
          <p:cNvSpPr>
            <a:spLocks noGrp="1"/>
          </p:cNvSpPr>
          <p:nvPr>
            <p:ph idx="1"/>
          </p:nvPr>
        </p:nvSpPr>
        <p:spPr>
          <a:xfrm>
            <a:off x="6243205" y="597878"/>
            <a:ext cx="5186796" cy="5498124"/>
          </a:xfrm>
        </p:spPr>
        <p:txBody>
          <a:bodyPr>
            <a:noAutofit/>
          </a:bodyPr>
          <a:lstStyle/>
          <a:p>
            <a:pPr marL="0" indent="0">
              <a:lnSpc>
                <a:spcPct val="115000"/>
              </a:lnSpc>
              <a:buNone/>
            </a:pPr>
            <a:r>
              <a:rPr lang="en-CA" sz="2000" i="1" dirty="0" err="1">
                <a:latin typeface="Arial" panose="020B0604020202020204" pitchFamily="34" charset="0"/>
                <a:cs typeface="Arial" panose="020B0604020202020204" pitchFamily="34" charset="0"/>
              </a:rPr>
              <a:t>Anishinaabekwe</a:t>
            </a:r>
            <a:r>
              <a:rPr lang="en-CA" sz="2000" dirty="0">
                <a:latin typeface="Arial" panose="020B0604020202020204" pitchFamily="34" charset="0"/>
                <a:cs typeface="Arial" panose="020B0604020202020204" pitchFamily="34" charset="0"/>
              </a:rPr>
              <a:t> stands waiting to enter the </a:t>
            </a:r>
            <a:r>
              <a:rPr lang="en-CA" sz="2000" dirty="0" err="1">
                <a:latin typeface="Arial" panose="020B0604020202020204" pitchFamily="34" charset="0"/>
                <a:cs typeface="Arial" panose="020B0604020202020204" pitchFamily="34" charset="0"/>
              </a:rPr>
              <a:t>madoodiswan</a:t>
            </a:r>
            <a:r>
              <a:rPr lang="en-CA" sz="2000" dirty="0">
                <a:latin typeface="Arial" panose="020B0604020202020204" pitchFamily="34" charset="0"/>
                <a:cs typeface="Arial" panose="020B0604020202020204" pitchFamily="34" charset="0"/>
              </a:rPr>
              <a:t>.</a:t>
            </a:r>
            <a:br>
              <a:rPr lang="en-CA" sz="2000" dirty="0">
                <a:latin typeface="Arial" panose="020B0604020202020204" pitchFamily="34" charset="0"/>
                <a:cs typeface="Arial" panose="020B0604020202020204" pitchFamily="34" charset="0"/>
              </a:rPr>
            </a:br>
            <a:r>
              <a:rPr lang="en-CA" sz="2000" dirty="0">
                <a:latin typeface="Arial" panose="020B0604020202020204" pitchFamily="34" charset="0"/>
                <a:cs typeface="Arial" panose="020B0604020202020204" pitchFamily="34" charset="0"/>
              </a:rPr>
              <a:t>She listens to the stories of the first </a:t>
            </a:r>
            <a:r>
              <a:rPr lang="en-CA" sz="2000" dirty="0" err="1">
                <a:latin typeface="Arial" panose="020B0604020202020204" pitchFamily="34" charset="0"/>
                <a:cs typeface="Arial" panose="020B0604020202020204" pitchFamily="34" charset="0"/>
              </a:rPr>
              <a:t>sweatlodge</a:t>
            </a:r>
            <a:r>
              <a:rPr lang="en-CA" sz="2000" dirty="0">
                <a:latin typeface="Arial" panose="020B0604020202020204" pitchFamily="34" charset="0"/>
                <a:cs typeface="Arial" panose="020B0604020202020204" pitchFamily="34" charset="0"/>
              </a:rPr>
              <a:t>.</a:t>
            </a:r>
            <a:br>
              <a:rPr lang="en-CA" sz="2000" dirty="0">
                <a:latin typeface="Arial" panose="020B0604020202020204" pitchFamily="34" charset="0"/>
                <a:cs typeface="Arial" panose="020B0604020202020204" pitchFamily="34" charset="0"/>
              </a:rPr>
            </a:br>
            <a:r>
              <a:rPr lang="en-CA" sz="2000" dirty="0">
                <a:latin typeface="Arial" panose="020B0604020202020204" pitchFamily="34" charset="0"/>
                <a:cs typeface="Arial" panose="020B0604020202020204" pitchFamily="34" charset="0"/>
              </a:rPr>
              <a:t>Then they usher her inside the doorway.</a:t>
            </a:r>
            <a:br>
              <a:rPr lang="en-CA" sz="2000" dirty="0">
                <a:latin typeface="Arial" panose="020B0604020202020204" pitchFamily="34" charset="0"/>
                <a:cs typeface="Arial" panose="020B0604020202020204" pitchFamily="34" charset="0"/>
              </a:rPr>
            </a:br>
            <a:br>
              <a:rPr lang="en-CA" sz="2000" dirty="0">
                <a:latin typeface="Arial" panose="020B0604020202020204" pitchFamily="34" charset="0"/>
                <a:cs typeface="Arial" panose="020B0604020202020204" pitchFamily="34" charset="0"/>
              </a:rPr>
            </a:br>
            <a:r>
              <a:rPr lang="en-CA" sz="2000" dirty="0">
                <a:latin typeface="Arial" panose="020B0604020202020204" pitchFamily="34" charset="0"/>
                <a:cs typeface="Arial" panose="020B0604020202020204" pitchFamily="34" charset="0"/>
              </a:rPr>
              <a:t>“</a:t>
            </a:r>
            <a:r>
              <a:rPr lang="en-CA" sz="2000" b="1" dirty="0" err="1">
                <a:latin typeface="Arial" panose="020B0604020202020204" pitchFamily="34" charset="0"/>
                <a:cs typeface="Arial" panose="020B0604020202020204" pitchFamily="34" charset="0"/>
              </a:rPr>
              <a:t>Boozhoo</a:t>
            </a:r>
            <a:r>
              <a:rPr lang="en-CA" sz="2000" b="1" dirty="0">
                <a:latin typeface="Arial" panose="020B0604020202020204" pitchFamily="34" charset="0"/>
                <a:cs typeface="Arial" panose="020B0604020202020204" pitchFamily="34" charset="0"/>
              </a:rPr>
              <a:t> </a:t>
            </a:r>
            <a:r>
              <a:rPr lang="en-CA" sz="2000" b="1" dirty="0" err="1">
                <a:latin typeface="Arial" panose="020B0604020202020204" pitchFamily="34" charset="0"/>
                <a:cs typeface="Arial" panose="020B0604020202020204" pitchFamily="34" charset="0"/>
              </a:rPr>
              <a:t>Gizhew-Manidoo</a:t>
            </a:r>
            <a:r>
              <a:rPr lang="en-CA" sz="2000" dirty="0">
                <a:latin typeface="Arial" panose="020B0604020202020204" pitchFamily="34" charset="0"/>
                <a:cs typeface="Arial" panose="020B0604020202020204" pitchFamily="34" charset="0"/>
              </a:rPr>
              <a:t>!” </a:t>
            </a:r>
            <a:br>
              <a:rPr lang="en-CA" sz="2000" dirty="0">
                <a:latin typeface="Arial" panose="020B0604020202020204" pitchFamily="34" charset="0"/>
                <a:cs typeface="Arial" panose="020B0604020202020204" pitchFamily="34" charset="0"/>
              </a:rPr>
            </a:br>
            <a:r>
              <a:rPr lang="en-CA" sz="2000" dirty="0" err="1">
                <a:latin typeface="Arial" panose="020B0604020202020204" pitchFamily="34" charset="0"/>
                <a:cs typeface="Arial" panose="020B0604020202020204" pitchFamily="34" charset="0"/>
              </a:rPr>
              <a:t>Anishinaabekwe</a:t>
            </a:r>
            <a:r>
              <a:rPr lang="en-CA" sz="2000" dirty="0">
                <a:latin typeface="Arial" panose="020B0604020202020204" pitchFamily="34" charset="0"/>
                <a:cs typeface="Arial" panose="020B0604020202020204" pitchFamily="34" charset="0"/>
              </a:rPr>
              <a:t> greets the Creator</a:t>
            </a:r>
            <a:br>
              <a:rPr lang="en-CA" sz="2000" dirty="0">
                <a:latin typeface="Arial" panose="020B0604020202020204" pitchFamily="34" charset="0"/>
                <a:cs typeface="Arial" panose="020B0604020202020204" pitchFamily="34" charset="0"/>
              </a:rPr>
            </a:br>
            <a:br>
              <a:rPr lang="en-CA" sz="2000" dirty="0">
                <a:latin typeface="Arial" panose="020B0604020202020204" pitchFamily="34" charset="0"/>
                <a:cs typeface="Arial" panose="020B0604020202020204" pitchFamily="34" charset="0"/>
              </a:rPr>
            </a:br>
            <a:r>
              <a:rPr lang="en-CA" sz="2000" dirty="0">
                <a:latin typeface="Arial" panose="020B0604020202020204" pitchFamily="34" charset="0"/>
                <a:cs typeface="Arial" panose="020B0604020202020204" pitchFamily="34" charset="0"/>
              </a:rPr>
              <a:t>“</a:t>
            </a:r>
            <a:r>
              <a:rPr lang="en-CA" sz="2000" b="1" dirty="0" err="1">
                <a:latin typeface="Arial" panose="020B0604020202020204" pitchFamily="34" charset="0"/>
                <a:cs typeface="Arial" panose="020B0604020202020204" pitchFamily="34" charset="0"/>
              </a:rPr>
              <a:t>Boozhoo</a:t>
            </a:r>
            <a:r>
              <a:rPr lang="en-CA" sz="2000" b="1" dirty="0">
                <a:latin typeface="Arial" panose="020B0604020202020204" pitchFamily="34" charset="0"/>
                <a:cs typeface="Arial" panose="020B0604020202020204" pitchFamily="34" charset="0"/>
              </a:rPr>
              <a:t> Aki</a:t>
            </a:r>
            <a:r>
              <a:rPr lang="en-CA" sz="2000" dirty="0">
                <a:latin typeface="Arial" panose="020B0604020202020204" pitchFamily="34" charset="0"/>
                <a:cs typeface="Arial" panose="020B0604020202020204" pitchFamily="34" charset="0"/>
              </a:rPr>
              <a:t>!” </a:t>
            </a:r>
            <a:br>
              <a:rPr lang="en-CA" sz="2000" dirty="0">
                <a:latin typeface="Arial" panose="020B0604020202020204" pitchFamily="34" charset="0"/>
                <a:cs typeface="Arial" panose="020B0604020202020204" pitchFamily="34" charset="0"/>
              </a:rPr>
            </a:br>
            <a:r>
              <a:rPr lang="en-CA" sz="2000" dirty="0" err="1">
                <a:latin typeface="Arial" panose="020B0604020202020204" pitchFamily="34" charset="0"/>
                <a:cs typeface="Arial" panose="020B0604020202020204" pitchFamily="34" charset="0"/>
              </a:rPr>
              <a:t>Anishinaabekwe</a:t>
            </a:r>
            <a:r>
              <a:rPr lang="en-CA" sz="2000" dirty="0">
                <a:latin typeface="Arial" panose="020B0604020202020204" pitchFamily="34" charset="0"/>
                <a:cs typeface="Arial" panose="020B0604020202020204" pitchFamily="34" charset="0"/>
              </a:rPr>
              <a:t> greets the land.</a:t>
            </a:r>
            <a:br>
              <a:rPr lang="en-CA" sz="2000" dirty="0">
                <a:latin typeface="Arial" panose="020B0604020202020204" pitchFamily="34" charset="0"/>
                <a:cs typeface="Arial" panose="020B0604020202020204" pitchFamily="34" charset="0"/>
              </a:rPr>
            </a:br>
            <a:br>
              <a:rPr lang="en-CA" sz="2000" dirty="0">
                <a:latin typeface="Arial" panose="020B0604020202020204" pitchFamily="34" charset="0"/>
                <a:cs typeface="Arial" panose="020B0604020202020204" pitchFamily="34" charset="0"/>
              </a:rPr>
            </a:br>
            <a:r>
              <a:rPr lang="en-CA" sz="2000" dirty="0">
                <a:latin typeface="Arial" panose="020B0604020202020204" pitchFamily="34" charset="0"/>
                <a:cs typeface="Arial" panose="020B0604020202020204" pitchFamily="34" charset="0"/>
              </a:rPr>
              <a:t>“</a:t>
            </a:r>
            <a:r>
              <a:rPr lang="en-CA" sz="2000" b="1" dirty="0" err="1">
                <a:latin typeface="Arial" panose="020B0604020202020204" pitchFamily="34" charset="0"/>
                <a:cs typeface="Arial" panose="020B0604020202020204" pitchFamily="34" charset="0"/>
              </a:rPr>
              <a:t>Boozhoo</a:t>
            </a:r>
            <a:r>
              <a:rPr lang="en-CA" sz="2000" b="1" dirty="0">
                <a:latin typeface="Arial" panose="020B0604020202020204" pitchFamily="34" charset="0"/>
                <a:cs typeface="Arial" panose="020B0604020202020204" pitchFamily="34" charset="0"/>
              </a:rPr>
              <a:t> </a:t>
            </a:r>
            <a:r>
              <a:rPr lang="en-CA" sz="2000" b="1" dirty="0" err="1">
                <a:latin typeface="Arial" panose="020B0604020202020204" pitchFamily="34" charset="0"/>
                <a:cs typeface="Arial" panose="020B0604020202020204" pitchFamily="34" charset="0"/>
              </a:rPr>
              <a:t>anikoobijiganag</a:t>
            </a:r>
            <a:r>
              <a:rPr lang="en-CA" sz="2000" dirty="0">
                <a:latin typeface="Arial" panose="020B0604020202020204" pitchFamily="34" charset="0"/>
                <a:cs typeface="Arial" panose="020B0604020202020204" pitchFamily="34" charset="0"/>
              </a:rPr>
              <a:t>!” </a:t>
            </a:r>
            <a:br>
              <a:rPr lang="en-CA" sz="2000" dirty="0">
                <a:latin typeface="Arial" panose="020B0604020202020204" pitchFamily="34" charset="0"/>
                <a:cs typeface="Arial" panose="020B0604020202020204" pitchFamily="34" charset="0"/>
              </a:rPr>
            </a:br>
            <a:r>
              <a:rPr lang="en-CA" sz="2000" dirty="0" err="1">
                <a:latin typeface="Arial" panose="020B0604020202020204" pitchFamily="34" charset="0"/>
                <a:cs typeface="Arial" panose="020B0604020202020204" pitchFamily="34" charset="0"/>
              </a:rPr>
              <a:t>Anishinaabekwe</a:t>
            </a:r>
            <a:r>
              <a:rPr lang="en-CA" sz="2000" dirty="0">
                <a:latin typeface="Arial" panose="020B0604020202020204" pitchFamily="34" charset="0"/>
                <a:cs typeface="Arial" panose="020B0604020202020204" pitchFamily="34" charset="0"/>
              </a:rPr>
              <a:t> greets the ancestors.</a:t>
            </a:r>
            <a:br>
              <a:rPr lang="en-CA" sz="2000" dirty="0">
                <a:latin typeface="Arial" panose="020B0604020202020204" pitchFamily="34" charset="0"/>
                <a:cs typeface="Arial" panose="020B0604020202020204" pitchFamily="34" charset="0"/>
              </a:rPr>
            </a:br>
            <a:r>
              <a:rPr lang="en-CA" sz="2000" dirty="0">
                <a:latin typeface="Arial" panose="020B0604020202020204" pitchFamily="34" charset="0"/>
                <a:cs typeface="Arial" panose="020B0604020202020204" pitchFamily="34" charset="0"/>
              </a:rPr>
              <a:t>She enters the lodge.</a:t>
            </a:r>
            <a:endParaRPr lang="en-US" sz="2000" dirty="0">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C08CC228-6E50-4442-86C7-46D6CDEC9E72}"/>
              </a:ext>
            </a:extLst>
          </p:cNvPr>
          <p:cNvSpPr/>
          <p:nvPr/>
        </p:nvSpPr>
        <p:spPr>
          <a:xfrm>
            <a:off x="1632601" y="6389012"/>
            <a:ext cx="1639231" cy="369332"/>
          </a:xfrm>
          <a:prstGeom prst="rect">
            <a:avLst/>
          </a:prstGeom>
        </p:spPr>
        <p:txBody>
          <a:bodyPr wrap="none">
            <a:spAutoFit/>
          </a:bodyPr>
          <a:lstStyle/>
          <a:p>
            <a:r>
              <a:rPr lang="en-US" dirty="0"/>
              <a:t>Ayla </a:t>
            </a:r>
            <a:r>
              <a:rPr lang="en-US" dirty="0" err="1"/>
              <a:t>Bouvette</a:t>
            </a:r>
            <a:endParaRPr lang="en-US" dirty="0"/>
          </a:p>
        </p:txBody>
      </p:sp>
      <p:sp>
        <p:nvSpPr>
          <p:cNvPr id="7" name="Rectangle 6">
            <a:extLst>
              <a:ext uri="{FF2B5EF4-FFF2-40B4-BE49-F238E27FC236}">
                <a16:creationId xmlns:a16="http://schemas.microsoft.com/office/drawing/2014/main" id="{C8A01A7A-C7DF-0B42-A638-9709A39D89AC}"/>
              </a:ext>
            </a:extLst>
          </p:cNvPr>
          <p:cNvSpPr/>
          <p:nvPr/>
        </p:nvSpPr>
        <p:spPr>
          <a:xfrm>
            <a:off x="6543676" y="6563075"/>
            <a:ext cx="4570482" cy="261610"/>
          </a:xfrm>
          <a:prstGeom prst="rect">
            <a:avLst/>
          </a:prstGeom>
        </p:spPr>
        <p:txBody>
          <a:bodyPr wrap="none">
            <a:spAutoFit/>
          </a:bodyPr>
          <a:lstStyle/>
          <a:p>
            <a:r>
              <a:rPr lang="en-US" sz="1100" dirty="0"/>
              <a:t>Image Source: https://</a:t>
            </a:r>
            <a:r>
              <a:rPr lang="en-US" sz="1100" dirty="0" err="1"/>
              <a:t>www.pinterest.ca</a:t>
            </a:r>
            <a:r>
              <a:rPr lang="en-US" sz="1100" dirty="0"/>
              <a:t>/pin/363313894938822243/</a:t>
            </a:r>
          </a:p>
        </p:txBody>
      </p:sp>
    </p:spTree>
    <p:extLst>
      <p:ext uri="{BB962C8B-B14F-4D97-AF65-F5344CB8AC3E}">
        <p14:creationId xmlns:p14="http://schemas.microsoft.com/office/powerpoint/2010/main" val="35504672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A picture containing text, decorated, colorful, painted&#10;&#10;Description automatically generated">
            <a:extLst>
              <a:ext uri="{FF2B5EF4-FFF2-40B4-BE49-F238E27FC236}">
                <a16:creationId xmlns:a16="http://schemas.microsoft.com/office/drawing/2014/main" id="{B068016D-9BE6-8D40-A62C-8AA992AC901F}"/>
              </a:ext>
            </a:extLst>
          </p:cNvPr>
          <p:cNvPicPr>
            <a:picLocks noChangeAspect="1"/>
          </p:cNvPicPr>
          <p:nvPr/>
        </p:nvPicPr>
        <p:blipFill rotWithShape="1">
          <a:blip r:embed="rId2"/>
          <a:srcRect l="21075" r="13786" b="-2"/>
          <a:stretch/>
        </p:blipFill>
        <p:spPr>
          <a:xfrm>
            <a:off x="-8" y="762006"/>
            <a:ext cx="5948805" cy="6095979"/>
          </a:xfrm>
          <a:custGeom>
            <a:avLst/>
            <a:gdLst/>
            <a:ahLst/>
            <a:cxnLst/>
            <a:rect l="l" t="t" r="r" b="b"/>
            <a:pathLst>
              <a:path w="5948805" h="6095979">
                <a:moveTo>
                  <a:pt x="1573832" y="765"/>
                </a:moveTo>
                <a:cubicBezTo>
                  <a:pt x="1940190" y="-10734"/>
                  <a:pt x="2329345" y="109280"/>
                  <a:pt x="2734663" y="238687"/>
                </a:cubicBezTo>
                <a:cubicBezTo>
                  <a:pt x="4118244" y="680647"/>
                  <a:pt x="5296697" y="1302752"/>
                  <a:pt x="5668316" y="3639516"/>
                </a:cubicBezTo>
                <a:cubicBezTo>
                  <a:pt x="5788298" y="4393559"/>
                  <a:pt x="5890546" y="5142244"/>
                  <a:pt x="5937022" y="5865869"/>
                </a:cubicBezTo>
                <a:lnTo>
                  <a:pt x="5948805" y="6095979"/>
                </a:lnTo>
                <a:lnTo>
                  <a:pt x="0" y="6095979"/>
                </a:lnTo>
                <a:lnTo>
                  <a:pt x="0" y="1621672"/>
                </a:lnTo>
                <a:lnTo>
                  <a:pt x="36310" y="1518814"/>
                </a:lnTo>
                <a:cubicBezTo>
                  <a:pt x="109805" y="1321982"/>
                  <a:pt x="192755" y="1133640"/>
                  <a:pt x="287891" y="956872"/>
                </a:cubicBezTo>
                <a:cubicBezTo>
                  <a:pt x="669453" y="247734"/>
                  <a:pt x="1102800" y="15549"/>
                  <a:pt x="1573832" y="765"/>
                </a:cubicBezTo>
                <a:close/>
              </a:path>
            </a:pathLst>
          </a:custGeom>
        </p:spPr>
      </p:pic>
      <p:sp>
        <p:nvSpPr>
          <p:cNvPr id="27" name="Freeform: Shape 26">
            <a:extLst>
              <a:ext uri="{FF2B5EF4-FFF2-40B4-BE49-F238E27FC236}">
                <a16:creationId xmlns:a16="http://schemas.microsoft.com/office/drawing/2014/main" id="{A3BFB3E6-2D9E-4A5C-826F-44A91F5977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23838" y="538152"/>
            <a:ext cx="6095989" cy="654368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2" name="Title 1">
            <a:extLst>
              <a:ext uri="{FF2B5EF4-FFF2-40B4-BE49-F238E27FC236}">
                <a16:creationId xmlns:a16="http://schemas.microsoft.com/office/drawing/2014/main" id="{5E486ACE-5B87-8C4F-A9A6-227E037BE5B5}"/>
              </a:ext>
            </a:extLst>
          </p:cNvPr>
          <p:cNvSpPr>
            <a:spLocks noGrp="1"/>
          </p:cNvSpPr>
          <p:nvPr>
            <p:ph type="title"/>
          </p:nvPr>
        </p:nvSpPr>
        <p:spPr>
          <a:xfrm>
            <a:off x="6443663" y="1700213"/>
            <a:ext cx="5286375" cy="5003885"/>
          </a:xfrm>
        </p:spPr>
        <p:txBody>
          <a:bodyPr anchor="t">
            <a:normAutofit/>
          </a:bodyPr>
          <a:lstStyle/>
          <a:p>
            <a:pPr algn="ctr"/>
            <a:r>
              <a:rPr lang="en-CA" sz="2200" dirty="0"/>
              <a:t>It is dark. </a:t>
            </a:r>
            <a:br>
              <a:rPr lang="en-CA" sz="2200" dirty="0"/>
            </a:br>
            <a:r>
              <a:rPr lang="en-CA" sz="2200" dirty="0"/>
              <a:t>Moving left around the perimeter of the inside she finds her spot and sits.</a:t>
            </a:r>
            <a:br>
              <a:rPr lang="en-CA" sz="2200" dirty="0"/>
            </a:br>
            <a:r>
              <a:rPr lang="en-CA" sz="2200" dirty="0"/>
              <a:t>Crossed legs touching the knees of the two women on either side.</a:t>
            </a:r>
            <a:br>
              <a:rPr lang="en-CA" sz="2200" dirty="0"/>
            </a:br>
            <a:r>
              <a:rPr lang="en-CA" sz="2200" dirty="0"/>
              <a:t>Forming a sacred circle of women. </a:t>
            </a:r>
            <a:br>
              <a:rPr lang="en-CA" sz="2200" dirty="0"/>
            </a:br>
            <a:r>
              <a:rPr lang="en-CA" sz="2200" dirty="0"/>
              <a:t>A chain of relations.</a:t>
            </a:r>
            <a:br>
              <a:rPr lang="en-CA" dirty="0"/>
            </a:br>
            <a:endParaRPr lang="en-US" sz="3200" dirty="0"/>
          </a:p>
        </p:txBody>
      </p:sp>
      <p:sp>
        <p:nvSpPr>
          <p:cNvPr id="9" name="Rectangle 8">
            <a:extLst>
              <a:ext uri="{FF2B5EF4-FFF2-40B4-BE49-F238E27FC236}">
                <a16:creationId xmlns:a16="http://schemas.microsoft.com/office/drawing/2014/main" id="{CE06A327-B47F-7B4E-8A25-0B982065124C}"/>
              </a:ext>
            </a:extLst>
          </p:cNvPr>
          <p:cNvSpPr/>
          <p:nvPr/>
        </p:nvSpPr>
        <p:spPr>
          <a:xfrm>
            <a:off x="3470170" y="6396322"/>
            <a:ext cx="2478627" cy="307777"/>
          </a:xfrm>
          <a:prstGeom prst="rect">
            <a:avLst/>
          </a:prstGeom>
        </p:spPr>
        <p:txBody>
          <a:bodyPr wrap="none">
            <a:spAutoFit/>
          </a:bodyPr>
          <a:lstStyle/>
          <a:p>
            <a:r>
              <a:rPr lang="en-CA" sz="1400" b="0" i="0" cap="all" dirty="0">
                <a:solidFill>
                  <a:schemeClr val="bg1"/>
                </a:solidFill>
                <a:effectLst/>
                <a:latin typeface="Helvetica Neue LT W01_67 Md Cn" panose="02000503000000020004" pitchFamily="2" charset="0"/>
              </a:rPr>
              <a:t>JOSHUA PAWIS-STECKLEY</a:t>
            </a:r>
            <a:endParaRPr lang="en-US" sz="1400" dirty="0">
              <a:solidFill>
                <a:schemeClr val="bg1"/>
              </a:solidFill>
            </a:endParaRPr>
          </a:p>
        </p:txBody>
      </p:sp>
      <p:sp>
        <p:nvSpPr>
          <p:cNvPr id="28" name="TextBox 27">
            <a:extLst>
              <a:ext uri="{FF2B5EF4-FFF2-40B4-BE49-F238E27FC236}">
                <a16:creationId xmlns:a16="http://schemas.microsoft.com/office/drawing/2014/main" id="{1F4220EE-007E-BD46-9D0D-F0E4A2B2E00D}"/>
              </a:ext>
            </a:extLst>
          </p:cNvPr>
          <p:cNvSpPr txBox="1"/>
          <p:nvPr/>
        </p:nvSpPr>
        <p:spPr>
          <a:xfrm>
            <a:off x="6466376" y="6288606"/>
            <a:ext cx="5802924" cy="430887"/>
          </a:xfrm>
          <a:prstGeom prst="rect">
            <a:avLst/>
          </a:prstGeom>
          <a:noFill/>
        </p:spPr>
        <p:txBody>
          <a:bodyPr wrap="square" rtlCol="0">
            <a:spAutoFit/>
          </a:bodyPr>
          <a:lstStyle/>
          <a:p>
            <a:r>
              <a:rPr lang="en-US" sz="1100" dirty="0"/>
              <a:t>Image Source: https://</a:t>
            </a:r>
            <a:r>
              <a:rPr lang="en-US" sz="1100" dirty="0" err="1"/>
              <a:t>locallove.ca</a:t>
            </a:r>
            <a:r>
              <a:rPr lang="en-US" sz="1100" dirty="0"/>
              <a:t>/life/how-healing-lodges-help-indigenous-women-rebuild-their-lives/#.X8kmyNNKjlw</a:t>
            </a:r>
          </a:p>
        </p:txBody>
      </p:sp>
    </p:spTree>
    <p:extLst>
      <p:ext uri="{BB962C8B-B14F-4D97-AF65-F5344CB8AC3E}">
        <p14:creationId xmlns:p14="http://schemas.microsoft.com/office/powerpoint/2010/main" val="26613652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A picture containing person, player&#10;&#10;Description automatically generated">
            <a:extLst>
              <a:ext uri="{FF2B5EF4-FFF2-40B4-BE49-F238E27FC236}">
                <a16:creationId xmlns:a16="http://schemas.microsoft.com/office/drawing/2014/main" id="{BD722B93-A16D-014C-8DA2-0DFCB565A3A6}"/>
              </a:ext>
            </a:extLst>
          </p:cNvPr>
          <p:cNvPicPr>
            <a:picLocks noGrp="1" noChangeAspect="1"/>
          </p:cNvPicPr>
          <p:nvPr>
            <p:ph idx="1"/>
          </p:nvPr>
        </p:nvPicPr>
        <p:blipFill rotWithShape="1">
          <a:blip r:embed="rId2"/>
          <a:srcRect l="9020" r="33140"/>
          <a:stretch/>
        </p:blipFill>
        <p:spPr>
          <a:xfrm>
            <a:off x="6613174" y="10"/>
            <a:ext cx="5578824" cy="6028246"/>
          </a:xfrm>
          <a:custGeom>
            <a:avLst/>
            <a:gdLst/>
            <a:ahLst/>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p:spPr>
      </p:pic>
      <p:sp>
        <p:nvSpPr>
          <p:cNvPr id="52" name="Freeform: Shape 51">
            <a:extLst>
              <a:ext uri="{FF2B5EF4-FFF2-40B4-BE49-F238E27FC236}">
                <a16:creationId xmlns:a16="http://schemas.microsoft.com/office/drawing/2014/main" id="{3362A0EA-3E81-4464-94B8-70BE5870E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11" name="Rectangle 10">
            <a:extLst>
              <a:ext uri="{FF2B5EF4-FFF2-40B4-BE49-F238E27FC236}">
                <a16:creationId xmlns:a16="http://schemas.microsoft.com/office/drawing/2014/main" id="{75BDF336-1263-FA4D-BF06-F455DE0BF7FA}"/>
              </a:ext>
            </a:extLst>
          </p:cNvPr>
          <p:cNvSpPr/>
          <p:nvPr/>
        </p:nvSpPr>
        <p:spPr>
          <a:xfrm>
            <a:off x="370117" y="471487"/>
            <a:ext cx="6117763" cy="6096000"/>
          </a:xfrm>
          <a:prstGeom prst="rect">
            <a:avLst/>
          </a:prstGeom>
        </p:spPr>
        <p:txBody>
          <a:bodyPr vert="horz" wrap="square" lIns="91440" tIns="45720" rIns="91440" bIns="45720" rtlCol="0">
            <a:noAutofit/>
          </a:bodyPr>
          <a:lstStyle/>
          <a:p>
            <a:pPr>
              <a:lnSpc>
                <a:spcPct val="115000"/>
              </a:lnSpc>
              <a:spcAft>
                <a:spcPts val="600"/>
              </a:spcAft>
            </a:pPr>
            <a:r>
              <a:rPr lang="en-US" sz="2000" dirty="0">
                <a:solidFill>
                  <a:schemeClr val="tx1">
                    <a:alpha val="70000"/>
                  </a:schemeClr>
                </a:solidFill>
                <a:latin typeface="Arial" panose="020B0604020202020204" pitchFamily="34" charset="0"/>
                <a:cs typeface="Arial" panose="020B0604020202020204" pitchFamily="34" charset="0"/>
              </a:rPr>
              <a:t>The </a:t>
            </a:r>
            <a:r>
              <a:rPr lang="en-US" sz="2000" b="1" dirty="0" err="1">
                <a:solidFill>
                  <a:schemeClr val="tx1">
                    <a:alpha val="70000"/>
                  </a:schemeClr>
                </a:solidFill>
                <a:latin typeface="Arial" panose="020B0604020202020204" pitchFamily="34" charset="0"/>
                <a:cs typeface="Arial" panose="020B0604020202020204" pitchFamily="34" charset="0"/>
              </a:rPr>
              <a:t>nookomisag</a:t>
            </a:r>
            <a:r>
              <a:rPr lang="en-US" sz="2000" dirty="0">
                <a:solidFill>
                  <a:schemeClr val="tx1">
                    <a:alpha val="70000"/>
                  </a:schemeClr>
                </a:solidFill>
                <a:latin typeface="Arial" panose="020B0604020202020204" pitchFamily="34" charset="0"/>
                <a:cs typeface="Arial" panose="020B0604020202020204" pitchFamily="34" charset="0"/>
              </a:rPr>
              <a:t> and </a:t>
            </a:r>
            <a:r>
              <a:rPr lang="en-US" sz="2000" b="1" dirty="0" err="1">
                <a:solidFill>
                  <a:schemeClr val="tx1">
                    <a:alpha val="70000"/>
                  </a:schemeClr>
                </a:solidFill>
                <a:latin typeface="Arial" panose="020B0604020202020204" pitchFamily="34" charset="0"/>
                <a:cs typeface="Arial" panose="020B0604020202020204" pitchFamily="34" charset="0"/>
              </a:rPr>
              <a:t>mishoomisag</a:t>
            </a:r>
            <a:r>
              <a:rPr lang="en-US" sz="2000" dirty="0">
                <a:solidFill>
                  <a:schemeClr val="tx1">
                    <a:alpha val="70000"/>
                  </a:schemeClr>
                </a:solidFill>
                <a:latin typeface="Arial" panose="020B0604020202020204" pitchFamily="34" charset="0"/>
                <a:cs typeface="Arial" panose="020B0604020202020204" pitchFamily="34" charset="0"/>
              </a:rPr>
              <a:t> enter the lodge.</a:t>
            </a:r>
          </a:p>
          <a:p>
            <a:pPr>
              <a:lnSpc>
                <a:spcPct val="115000"/>
              </a:lnSpc>
              <a:spcAft>
                <a:spcPts val="600"/>
              </a:spcAft>
            </a:pPr>
            <a:r>
              <a:rPr lang="en-US" sz="2000" dirty="0">
                <a:solidFill>
                  <a:schemeClr val="tx1">
                    <a:alpha val="70000"/>
                  </a:schemeClr>
                </a:solidFill>
                <a:latin typeface="Arial" panose="020B0604020202020204" pitchFamily="34" charset="0"/>
                <a:cs typeface="Arial" panose="020B0604020202020204" pitchFamily="34" charset="0"/>
              </a:rPr>
              <a:t>They are placed in a deep pit in the middle.</a:t>
            </a:r>
          </a:p>
          <a:p>
            <a:pPr>
              <a:lnSpc>
                <a:spcPct val="115000"/>
              </a:lnSpc>
              <a:spcAft>
                <a:spcPts val="600"/>
              </a:spcAft>
            </a:pPr>
            <a:r>
              <a:rPr lang="en-US" sz="2000" dirty="0">
                <a:solidFill>
                  <a:schemeClr val="tx1">
                    <a:alpha val="70000"/>
                  </a:schemeClr>
                </a:solidFill>
                <a:latin typeface="Arial" panose="020B0604020202020204" pitchFamily="34" charset="0"/>
                <a:cs typeface="Arial" panose="020B0604020202020204" pitchFamily="34" charset="0"/>
              </a:rPr>
              <a:t> </a:t>
            </a:r>
          </a:p>
          <a:p>
            <a:pPr>
              <a:lnSpc>
                <a:spcPct val="115000"/>
              </a:lnSpc>
              <a:spcAft>
                <a:spcPts val="600"/>
              </a:spcAft>
            </a:pPr>
            <a:r>
              <a:rPr lang="en-US" sz="2000" dirty="0">
                <a:solidFill>
                  <a:schemeClr val="tx1">
                    <a:alpha val="70000"/>
                  </a:schemeClr>
                </a:solidFill>
                <a:latin typeface="Arial" panose="020B0604020202020204" pitchFamily="34" charset="0"/>
                <a:cs typeface="Arial" panose="020B0604020202020204" pitchFamily="34" charset="0"/>
              </a:rPr>
              <a:t>“</a:t>
            </a:r>
            <a:r>
              <a:rPr lang="en-US" sz="2000" b="1" dirty="0" err="1">
                <a:solidFill>
                  <a:schemeClr val="tx1">
                    <a:alpha val="70000"/>
                  </a:schemeClr>
                </a:solidFill>
                <a:latin typeface="Arial" panose="020B0604020202020204" pitchFamily="34" charset="0"/>
                <a:cs typeface="Arial" panose="020B0604020202020204" pitchFamily="34" charset="0"/>
              </a:rPr>
              <a:t>Boozhoo</a:t>
            </a:r>
            <a:r>
              <a:rPr lang="en-US" sz="2000" b="1" dirty="0">
                <a:solidFill>
                  <a:schemeClr val="tx1">
                    <a:alpha val="70000"/>
                  </a:schemeClr>
                </a:solidFill>
                <a:latin typeface="Arial" panose="020B0604020202020204" pitchFamily="34" charset="0"/>
                <a:cs typeface="Arial" panose="020B0604020202020204" pitchFamily="34" charset="0"/>
              </a:rPr>
              <a:t> </a:t>
            </a:r>
            <a:r>
              <a:rPr lang="en-US" sz="2000" b="1" dirty="0" err="1">
                <a:solidFill>
                  <a:schemeClr val="tx1">
                    <a:alpha val="70000"/>
                  </a:schemeClr>
                </a:solidFill>
                <a:latin typeface="Arial" panose="020B0604020202020204" pitchFamily="34" charset="0"/>
                <a:cs typeface="Arial" panose="020B0604020202020204" pitchFamily="34" charset="0"/>
              </a:rPr>
              <a:t>nookomisag</a:t>
            </a:r>
            <a:r>
              <a:rPr lang="en-US" sz="2000" b="1" dirty="0">
                <a:solidFill>
                  <a:schemeClr val="tx1">
                    <a:alpha val="70000"/>
                  </a:schemeClr>
                </a:solidFill>
                <a:latin typeface="Arial" panose="020B0604020202020204" pitchFamily="34" charset="0"/>
                <a:cs typeface="Arial" panose="020B0604020202020204" pitchFamily="34" charset="0"/>
              </a:rPr>
              <a:t>!” </a:t>
            </a:r>
            <a:r>
              <a:rPr lang="en-US" sz="2000" b="1" dirty="0" err="1">
                <a:solidFill>
                  <a:schemeClr val="tx1">
                    <a:alpha val="70000"/>
                  </a:schemeClr>
                </a:solidFill>
                <a:latin typeface="Arial" panose="020B0604020202020204" pitchFamily="34" charset="0"/>
                <a:cs typeface="Arial" panose="020B0604020202020204" pitchFamily="34" charset="0"/>
              </a:rPr>
              <a:t>Anishinaabekwe</a:t>
            </a:r>
            <a:r>
              <a:rPr lang="en-US" sz="2000" b="1" dirty="0">
                <a:solidFill>
                  <a:schemeClr val="tx1">
                    <a:alpha val="70000"/>
                  </a:schemeClr>
                </a:solidFill>
                <a:latin typeface="Arial" panose="020B0604020202020204" pitchFamily="34" charset="0"/>
                <a:cs typeface="Arial" panose="020B0604020202020204" pitchFamily="34" charset="0"/>
              </a:rPr>
              <a:t> greets the grandmother stones.</a:t>
            </a:r>
          </a:p>
          <a:p>
            <a:pPr>
              <a:lnSpc>
                <a:spcPct val="115000"/>
              </a:lnSpc>
              <a:spcAft>
                <a:spcPts val="600"/>
              </a:spcAft>
            </a:pPr>
            <a:endParaRPr lang="en-US" sz="2000" b="1" dirty="0">
              <a:solidFill>
                <a:schemeClr val="tx1">
                  <a:alpha val="70000"/>
                </a:schemeClr>
              </a:solidFill>
              <a:latin typeface="Arial" panose="020B0604020202020204" pitchFamily="34" charset="0"/>
              <a:cs typeface="Arial" panose="020B0604020202020204" pitchFamily="34" charset="0"/>
            </a:endParaRPr>
          </a:p>
          <a:p>
            <a:pPr>
              <a:lnSpc>
                <a:spcPct val="115000"/>
              </a:lnSpc>
              <a:spcAft>
                <a:spcPts val="600"/>
              </a:spcAft>
            </a:pPr>
            <a:r>
              <a:rPr lang="en-US" sz="2000" b="1" dirty="0">
                <a:solidFill>
                  <a:schemeClr val="tx1">
                    <a:alpha val="70000"/>
                  </a:schemeClr>
                </a:solidFill>
                <a:latin typeface="Arial" panose="020B0604020202020204" pitchFamily="34" charset="0"/>
                <a:cs typeface="Arial" panose="020B0604020202020204" pitchFamily="34" charset="0"/>
              </a:rPr>
              <a:t>“</a:t>
            </a:r>
            <a:r>
              <a:rPr lang="en-US" sz="2000" b="1" dirty="0" err="1">
                <a:solidFill>
                  <a:schemeClr val="tx1">
                    <a:alpha val="70000"/>
                  </a:schemeClr>
                </a:solidFill>
                <a:latin typeface="Arial" panose="020B0604020202020204" pitchFamily="34" charset="0"/>
                <a:cs typeface="Arial" panose="020B0604020202020204" pitchFamily="34" charset="0"/>
              </a:rPr>
              <a:t>Boozhoo</a:t>
            </a:r>
            <a:r>
              <a:rPr lang="en-US" sz="2000" b="1" dirty="0">
                <a:solidFill>
                  <a:schemeClr val="tx1">
                    <a:alpha val="70000"/>
                  </a:schemeClr>
                </a:solidFill>
                <a:latin typeface="Arial" panose="020B0604020202020204" pitchFamily="34" charset="0"/>
                <a:cs typeface="Arial" panose="020B0604020202020204" pitchFamily="34" charset="0"/>
              </a:rPr>
              <a:t> </a:t>
            </a:r>
            <a:r>
              <a:rPr lang="en-US" sz="2000" b="1" dirty="0" err="1">
                <a:solidFill>
                  <a:schemeClr val="tx1">
                    <a:alpha val="70000"/>
                  </a:schemeClr>
                </a:solidFill>
                <a:latin typeface="Arial" panose="020B0604020202020204" pitchFamily="34" charset="0"/>
                <a:cs typeface="Arial" panose="020B0604020202020204" pitchFamily="34" charset="0"/>
              </a:rPr>
              <a:t>mishomisag</a:t>
            </a:r>
            <a:r>
              <a:rPr lang="en-US" sz="2000" b="1" dirty="0">
                <a:solidFill>
                  <a:schemeClr val="tx1">
                    <a:alpha val="70000"/>
                  </a:schemeClr>
                </a:solidFill>
                <a:latin typeface="Arial" panose="020B0604020202020204" pitchFamily="34" charset="0"/>
                <a:cs typeface="Arial" panose="020B0604020202020204" pitchFamily="34" charset="0"/>
              </a:rPr>
              <a:t>!” </a:t>
            </a:r>
            <a:r>
              <a:rPr lang="en-US" sz="2000" b="1" dirty="0" err="1">
                <a:solidFill>
                  <a:schemeClr val="tx1">
                    <a:alpha val="70000"/>
                  </a:schemeClr>
                </a:solidFill>
                <a:latin typeface="Arial" panose="020B0604020202020204" pitchFamily="34" charset="0"/>
                <a:cs typeface="Arial" panose="020B0604020202020204" pitchFamily="34" charset="0"/>
              </a:rPr>
              <a:t>Anishinaabekwe</a:t>
            </a:r>
            <a:r>
              <a:rPr lang="en-US" sz="2000" b="1" dirty="0">
                <a:solidFill>
                  <a:schemeClr val="tx1">
                    <a:alpha val="70000"/>
                  </a:schemeClr>
                </a:solidFill>
                <a:latin typeface="Arial" panose="020B0604020202020204" pitchFamily="34" charset="0"/>
                <a:cs typeface="Arial" panose="020B0604020202020204" pitchFamily="34" charset="0"/>
              </a:rPr>
              <a:t> greets the grandfather stones.</a:t>
            </a:r>
          </a:p>
          <a:p>
            <a:pPr>
              <a:lnSpc>
                <a:spcPct val="115000"/>
              </a:lnSpc>
              <a:spcAft>
                <a:spcPts val="600"/>
              </a:spcAft>
            </a:pPr>
            <a:endParaRPr lang="en-US" sz="2000" dirty="0">
              <a:solidFill>
                <a:schemeClr val="tx1">
                  <a:alpha val="70000"/>
                </a:schemeClr>
              </a:solidFill>
              <a:latin typeface="Arial" panose="020B0604020202020204" pitchFamily="34" charset="0"/>
              <a:cs typeface="Arial" panose="020B0604020202020204" pitchFamily="34" charset="0"/>
            </a:endParaRPr>
          </a:p>
          <a:p>
            <a:pPr>
              <a:lnSpc>
                <a:spcPct val="115000"/>
              </a:lnSpc>
              <a:spcAft>
                <a:spcPts val="600"/>
              </a:spcAft>
            </a:pPr>
            <a:r>
              <a:rPr lang="en-US" sz="2000" dirty="0">
                <a:solidFill>
                  <a:schemeClr val="tx1">
                    <a:alpha val="70000"/>
                  </a:schemeClr>
                </a:solidFill>
                <a:latin typeface="Arial" panose="020B0604020202020204" pitchFamily="34" charset="0"/>
                <a:cs typeface="Arial" panose="020B0604020202020204" pitchFamily="34" charset="0"/>
              </a:rPr>
              <a:t>We offer them the </a:t>
            </a:r>
            <a:r>
              <a:rPr lang="en-US" sz="2000" b="1" dirty="0" err="1">
                <a:solidFill>
                  <a:schemeClr val="tx1">
                    <a:alpha val="70000"/>
                  </a:schemeClr>
                </a:solidFill>
                <a:latin typeface="Arial" panose="020B0604020202020204" pitchFamily="34" charset="0"/>
                <a:cs typeface="Arial" panose="020B0604020202020204" pitchFamily="34" charset="0"/>
              </a:rPr>
              <a:t>mashkikiwan</a:t>
            </a:r>
            <a:r>
              <a:rPr lang="en-US" sz="2000" dirty="0">
                <a:solidFill>
                  <a:schemeClr val="tx1">
                    <a:alpha val="70000"/>
                  </a:schemeClr>
                </a:solidFill>
                <a:latin typeface="Arial" panose="020B0604020202020204" pitchFamily="34" charset="0"/>
                <a:cs typeface="Arial" panose="020B0604020202020204" pitchFamily="34" charset="0"/>
              </a:rPr>
              <a:t>.</a:t>
            </a:r>
          </a:p>
        </p:txBody>
      </p:sp>
      <p:sp>
        <p:nvSpPr>
          <p:cNvPr id="13" name="Rectangle 12">
            <a:extLst>
              <a:ext uri="{FF2B5EF4-FFF2-40B4-BE49-F238E27FC236}">
                <a16:creationId xmlns:a16="http://schemas.microsoft.com/office/drawing/2014/main" id="{548A389A-A7EE-7245-807A-0422D42655B1}"/>
              </a:ext>
            </a:extLst>
          </p:cNvPr>
          <p:cNvSpPr/>
          <p:nvPr/>
        </p:nvSpPr>
        <p:spPr>
          <a:xfrm>
            <a:off x="6354586" y="6193498"/>
            <a:ext cx="6096000" cy="600164"/>
          </a:xfrm>
          <a:prstGeom prst="rect">
            <a:avLst/>
          </a:prstGeom>
        </p:spPr>
        <p:txBody>
          <a:bodyPr>
            <a:spAutoFit/>
          </a:bodyPr>
          <a:lstStyle/>
          <a:p>
            <a:r>
              <a:rPr lang="en-US" sz="1100" dirty="0"/>
              <a:t>Image Source: https://</a:t>
            </a:r>
            <a:r>
              <a:rPr lang="en-US" sz="1100" dirty="0" err="1"/>
              <a:t>bismarcktribune.com</a:t>
            </a:r>
            <a:r>
              <a:rPr lang="en-US" sz="1100" dirty="0"/>
              <a:t>/news/state-and-regional/heat-heart-and-healing-stories-from-fargo-s-community-sweat-lodge/article_1ccfc65a-5e4c-5a31-9a35-a9048eb2367d.html</a:t>
            </a:r>
          </a:p>
        </p:txBody>
      </p:sp>
    </p:spTree>
    <p:extLst>
      <p:ext uri="{BB962C8B-B14F-4D97-AF65-F5344CB8AC3E}">
        <p14:creationId xmlns:p14="http://schemas.microsoft.com/office/powerpoint/2010/main" val="13151700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indoor, painting&#10;&#10;Description automatically generated">
            <a:extLst>
              <a:ext uri="{FF2B5EF4-FFF2-40B4-BE49-F238E27FC236}">
                <a16:creationId xmlns:a16="http://schemas.microsoft.com/office/drawing/2014/main" id="{A8FFF124-864B-BC4B-A4CF-CCF76BC4CFDC}"/>
              </a:ext>
            </a:extLst>
          </p:cNvPr>
          <p:cNvPicPr>
            <a:picLocks noChangeAspect="1"/>
          </p:cNvPicPr>
          <p:nvPr/>
        </p:nvPicPr>
        <p:blipFill rotWithShape="1">
          <a:blip r:embed="rId2"/>
          <a:srcRect l="20579" r="19961" b="-1"/>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19" name="Freeform: Shape 18">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B855DC45-295F-9646-B42E-330E69368AA8}"/>
              </a:ext>
            </a:extLst>
          </p:cNvPr>
          <p:cNvSpPr>
            <a:spLocks noGrp="1"/>
          </p:cNvSpPr>
          <p:nvPr>
            <p:ph idx="1"/>
          </p:nvPr>
        </p:nvSpPr>
        <p:spPr>
          <a:xfrm>
            <a:off x="6096000" y="2286000"/>
            <a:ext cx="5334000" cy="3810001"/>
          </a:xfrm>
        </p:spPr>
        <p:txBody>
          <a:bodyPr>
            <a:normAutofit/>
          </a:bodyPr>
          <a:lstStyle/>
          <a:p>
            <a:pPr marL="0" indent="0">
              <a:buNone/>
            </a:pPr>
            <a:r>
              <a:rPr lang="en-CA" sz="2200" dirty="0"/>
              <a:t>By the end of the ceremony, there will be seven </a:t>
            </a:r>
            <a:r>
              <a:rPr lang="en-CA" sz="2200" b="1" i="1" dirty="0" err="1"/>
              <a:t>asiinig</a:t>
            </a:r>
            <a:r>
              <a:rPr lang="en-CA" sz="2200" dirty="0"/>
              <a:t> brought into the lodge. </a:t>
            </a:r>
          </a:p>
          <a:p>
            <a:pPr marL="0" indent="0">
              <a:buNone/>
            </a:pPr>
            <a:endParaRPr lang="en-CA" sz="2200" dirty="0"/>
          </a:p>
          <a:p>
            <a:pPr marL="0" indent="0">
              <a:buNone/>
            </a:pPr>
            <a:r>
              <a:rPr lang="en-CA" sz="2200" dirty="0"/>
              <a:t>One for each of the directions, </a:t>
            </a:r>
            <a:r>
              <a:rPr lang="en-CA" sz="2200" b="1" dirty="0" err="1"/>
              <a:t>waabanong</a:t>
            </a:r>
            <a:r>
              <a:rPr lang="en-CA" sz="2200" b="1" dirty="0"/>
              <a:t>, </a:t>
            </a:r>
            <a:r>
              <a:rPr lang="en-CA" sz="2200" b="1" dirty="0" err="1"/>
              <a:t>zhaawanong</a:t>
            </a:r>
            <a:r>
              <a:rPr lang="en-CA" sz="2200" b="1" dirty="0"/>
              <a:t>, </a:t>
            </a:r>
            <a:r>
              <a:rPr lang="en-CA" sz="2200" b="1" dirty="0" err="1"/>
              <a:t>ningaabii'anong</a:t>
            </a:r>
            <a:r>
              <a:rPr lang="en-CA" sz="2200" dirty="0"/>
              <a:t>, and </a:t>
            </a:r>
            <a:r>
              <a:rPr lang="en-CA" sz="2200" b="1" dirty="0" err="1"/>
              <a:t>giiwedinong</a:t>
            </a:r>
            <a:r>
              <a:rPr lang="en-CA" sz="2200" dirty="0"/>
              <a:t>, one for the sky, one for the earth and one for the Creator.</a:t>
            </a:r>
          </a:p>
          <a:p>
            <a:endParaRPr lang="en-US" sz="2200" dirty="0"/>
          </a:p>
        </p:txBody>
      </p:sp>
      <p:sp>
        <p:nvSpPr>
          <p:cNvPr id="6" name="Rectangle 5">
            <a:extLst>
              <a:ext uri="{FF2B5EF4-FFF2-40B4-BE49-F238E27FC236}">
                <a16:creationId xmlns:a16="http://schemas.microsoft.com/office/drawing/2014/main" id="{8DB5FD5D-23BC-9240-9682-9498DD802368}"/>
              </a:ext>
            </a:extLst>
          </p:cNvPr>
          <p:cNvSpPr/>
          <p:nvPr/>
        </p:nvSpPr>
        <p:spPr>
          <a:xfrm>
            <a:off x="5150201" y="29308"/>
            <a:ext cx="2401619" cy="584775"/>
          </a:xfrm>
          <a:prstGeom prst="rect">
            <a:avLst/>
          </a:prstGeom>
        </p:spPr>
        <p:txBody>
          <a:bodyPr wrap="none">
            <a:spAutoFit/>
          </a:bodyPr>
          <a:lstStyle/>
          <a:p>
            <a:r>
              <a:rPr lang="en-CA" sz="1600" b="1" i="1" dirty="0" err="1">
                <a:solidFill>
                  <a:srgbClr val="FFFFFF"/>
                </a:solidFill>
                <a:effectLst/>
                <a:latin typeface="verdana" panose="020B0604030504040204" pitchFamily="34" charset="0"/>
              </a:rPr>
              <a:t>Madoodoowasiniig</a:t>
            </a:r>
            <a:r>
              <a:rPr lang="en-CA" sz="1600" b="1" i="1" dirty="0">
                <a:solidFill>
                  <a:srgbClr val="FFFFFF"/>
                </a:solidFill>
                <a:effectLst/>
                <a:latin typeface="verdana" panose="020B0604030504040204" pitchFamily="34" charset="0"/>
              </a:rPr>
              <a:t> </a:t>
            </a:r>
          </a:p>
          <a:p>
            <a:r>
              <a:rPr lang="en-CA" sz="1600" b="0" i="1" dirty="0">
                <a:solidFill>
                  <a:srgbClr val="FFFFFF"/>
                </a:solidFill>
                <a:effectLst/>
                <a:latin typeface="verdana" panose="020B0604030504040204" pitchFamily="34" charset="0"/>
              </a:rPr>
              <a:t>(</a:t>
            </a:r>
            <a:r>
              <a:rPr lang="en-CA" sz="1600" b="0" i="1" dirty="0" err="1">
                <a:solidFill>
                  <a:srgbClr val="FFFFFF"/>
                </a:solidFill>
                <a:effectLst/>
                <a:latin typeface="verdana" panose="020B0604030504040204" pitchFamily="34" charset="0"/>
              </a:rPr>
              <a:t>Sweatlodge</a:t>
            </a:r>
            <a:r>
              <a:rPr lang="en-CA" sz="1600" b="0" i="1" dirty="0">
                <a:solidFill>
                  <a:srgbClr val="FFFFFF"/>
                </a:solidFill>
                <a:effectLst/>
                <a:latin typeface="verdana" panose="020B0604030504040204" pitchFamily="34" charset="0"/>
              </a:rPr>
              <a:t> stones)</a:t>
            </a:r>
            <a:endParaRPr lang="en-US" sz="1600" dirty="0"/>
          </a:p>
        </p:txBody>
      </p:sp>
      <p:sp>
        <p:nvSpPr>
          <p:cNvPr id="7" name="Rectangle 6">
            <a:extLst>
              <a:ext uri="{FF2B5EF4-FFF2-40B4-BE49-F238E27FC236}">
                <a16:creationId xmlns:a16="http://schemas.microsoft.com/office/drawing/2014/main" id="{F1731CBF-9AD9-2A49-82BE-8EE7EF247909}"/>
              </a:ext>
            </a:extLst>
          </p:cNvPr>
          <p:cNvSpPr/>
          <p:nvPr/>
        </p:nvSpPr>
        <p:spPr>
          <a:xfrm>
            <a:off x="0" y="5322393"/>
            <a:ext cx="1590628" cy="369332"/>
          </a:xfrm>
          <a:prstGeom prst="rect">
            <a:avLst/>
          </a:prstGeom>
        </p:spPr>
        <p:txBody>
          <a:bodyPr wrap="none">
            <a:spAutoFit/>
          </a:bodyPr>
          <a:lstStyle/>
          <a:p>
            <a:r>
              <a:rPr lang="en-CA" b="0" i="0" dirty="0">
                <a:solidFill>
                  <a:schemeClr val="tx1">
                    <a:lumMod val="75000"/>
                  </a:schemeClr>
                </a:solidFill>
                <a:effectLst/>
                <a:latin typeface="system-ui"/>
              </a:rPr>
              <a:t>Randy Trudeau</a:t>
            </a:r>
            <a:endParaRPr lang="en-US" dirty="0">
              <a:solidFill>
                <a:schemeClr val="tx1">
                  <a:lumMod val="75000"/>
                </a:schemeClr>
              </a:solidFill>
            </a:endParaRPr>
          </a:p>
        </p:txBody>
      </p:sp>
      <p:sp>
        <p:nvSpPr>
          <p:cNvPr id="9" name="Rectangle 8">
            <a:extLst>
              <a:ext uri="{FF2B5EF4-FFF2-40B4-BE49-F238E27FC236}">
                <a16:creationId xmlns:a16="http://schemas.microsoft.com/office/drawing/2014/main" id="{F090EDEC-7081-B84A-83D8-A7AC8C8780FF}"/>
              </a:ext>
            </a:extLst>
          </p:cNvPr>
          <p:cNvSpPr/>
          <p:nvPr/>
        </p:nvSpPr>
        <p:spPr>
          <a:xfrm>
            <a:off x="0" y="6285628"/>
            <a:ext cx="6096000" cy="430887"/>
          </a:xfrm>
          <a:prstGeom prst="rect">
            <a:avLst/>
          </a:prstGeom>
        </p:spPr>
        <p:txBody>
          <a:bodyPr>
            <a:spAutoFit/>
          </a:bodyPr>
          <a:lstStyle/>
          <a:p>
            <a:r>
              <a:rPr lang="en-US" sz="1100" dirty="0"/>
              <a:t>Image source: https://</a:t>
            </a:r>
            <a:r>
              <a:rPr lang="en-US" sz="1100" dirty="0" err="1"/>
              <a:t>zhaawanart.blogspot.com</a:t>
            </a:r>
            <a:r>
              <a:rPr lang="en-US" sz="1100" dirty="0"/>
              <a:t>/2019/04/the-way-of-heartbeat-part-5.html?fbclid=IwAR1ozSDboRGwH4Py-0aMfcZYCAsmwDRn_Gn7pGz8iHtLi_phZDjLmd5zv5s</a:t>
            </a:r>
          </a:p>
        </p:txBody>
      </p:sp>
    </p:spTree>
    <p:extLst>
      <p:ext uri="{BB962C8B-B14F-4D97-AF65-F5344CB8AC3E}">
        <p14:creationId xmlns:p14="http://schemas.microsoft.com/office/powerpoint/2010/main" val="20626987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green, painted, container&#10;&#10;Description automatically generated">
            <a:extLst>
              <a:ext uri="{FF2B5EF4-FFF2-40B4-BE49-F238E27FC236}">
                <a16:creationId xmlns:a16="http://schemas.microsoft.com/office/drawing/2014/main" id="{07317EB4-D913-704D-A05D-38F3459DC17B}"/>
              </a:ext>
            </a:extLst>
          </p:cNvPr>
          <p:cNvPicPr>
            <a:picLocks noChangeAspect="1"/>
          </p:cNvPicPr>
          <p:nvPr/>
        </p:nvPicPr>
        <p:blipFill rotWithShape="1">
          <a:blip r:embed="rId2"/>
          <a:srcRect t="10210" r="-3" b="3883"/>
          <a:stretch/>
        </p:blipFill>
        <p:spPr>
          <a:xfrm>
            <a:off x="6613174" y="10"/>
            <a:ext cx="5578824" cy="6028246"/>
          </a:xfrm>
          <a:custGeom>
            <a:avLst/>
            <a:gdLst/>
            <a:ahLst/>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p:spPr>
      </p:pic>
      <p:sp>
        <p:nvSpPr>
          <p:cNvPr id="15" name="Freeform: Shape 11">
            <a:extLst>
              <a:ext uri="{FF2B5EF4-FFF2-40B4-BE49-F238E27FC236}">
                <a16:creationId xmlns:a16="http://schemas.microsoft.com/office/drawing/2014/main" id="{3362A0EA-3E81-4464-94B8-70BE5870E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FF52C0C2-F8AB-054E-98AD-F2925EDA849B}"/>
              </a:ext>
            </a:extLst>
          </p:cNvPr>
          <p:cNvSpPr>
            <a:spLocks noGrp="1"/>
          </p:cNvSpPr>
          <p:nvPr>
            <p:ph idx="1"/>
          </p:nvPr>
        </p:nvSpPr>
        <p:spPr>
          <a:xfrm>
            <a:off x="761999" y="228600"/>
            <a:ext cx="5725881" cy="6096000"/>
          </a:xfrm>
        </p:spPr>
        <p:txBody>
          <a:bodyPr>
            <a:normAutofit lnSpcReduction="10000"/>
          </a:bodyPr>
          <a:lstStyle/>
          <a:p>
            <a:pPr marL="0" indent="0">
              <a:lnSpc>
                <a:spcPct val="115000"/>
              </a:lnSpc>
              <a:buNone/>
            </a:pPr>
            <a:r>
              <a:rPr lang="en-CA" sz="2200" dirty="0"/>
              <a:t>The first round begins. </a:t>
            </a:r>
          </a:p>
          <a:p>
            <a:pPr marL="0" indent="0">
              <a:lnSpc>
                <a:spcPct val="115000"/>
              </a:lnSpc>
              <a:buNone/>
            </a:pPr>
            <a:r>
              <a:rPr lang="en-CA" sz="2200" dirty="0"/>
              <a:t>We honor and pray for the Grandfathers, Grandmothers and the Creator.</a:t>
            </a:r>
          </a:p>
          <a:p>
            <a:pPr marL="0" indent="0">
              <a:lnSpc>
                <a:spcPct val="115000"/>
              </a:lnSpc>
              <a:buNone/>
            </a:pPr>
            <a:r>
              <a:rPr lang="en-CA" sz="2200" dirty="0"/>
              <a:t>Waves of heat smash into her like waves on a shoreline; one after the other. </a:t>
            </a:r>
          </a:p>
          <a:p>
            <a:pPr marL="0" indent="0">
              <a:lnSpc>
                <a:spcPct val="115000"/>
              </a:lnSpc>
              <a:buNone/>
            </a:pPr>
            <a:r>
              <a:rPr lang="en-CA" sz="2200" dirty="0"/>
              <a:t>The sound of copper rattles fill the lodge. Clang! Clang! Clang!</a:t>
            </a:r>
          </a:p>
          <a:p>
            <a:pPr marL="0" indent="0">
              <a:lnSpc>
                <a:spcPct val="115000"/>
              </a:lnSpc>
              <a:buNone/>
            </a:pPr>
            <a:r>
              <a:rPr lang="en-CA" sz="2200" dirty="0"/>
              <a:t>The sound of voices raised in song. </a:t>
            </a:r>
          </a:p>
          <a:p>
            <a:pPr marL="0" indent="0">
              <a:lnSpc>
                <a:spcPct val="115000"/>
              </a:lnSpc>
              <a:buNone/>
            </a:pPr>
            <a:r>
              <a:rPr lang="en-CA" sz="2200" dirty="0"/>
              <a:t>The sound of the Little-Boy Water Drum sends a beat like a heart deep through time and space.</a:t>
            </a:r>
          </a:p>
          <a:p>
            <a:pPr marL="0" indent="0">
              <a:lnSpc>
                <a:spcPct val="115000"/>
              </a:lnSpc>
              <a:buNone/>
            </a:pPr>
            <a:r>
              <a:rPr lang="en-CA" sz="2200" dirty="0"/>
              <a:t>It calls out to the ancestors to come and join the circle.</a:t>
            </a:r>
          </a:p>
          <a:p>
            <a:pPr marL="0" indent="0">
              <a:lnSpc>
                <a:spcPct val="115000"/>
              </a:lnSpc>
              <a:buNone/>
            </a:pPr>
            <a:r>
              <a:rPr lang="en-CA" sz="2200" dirty="0"/>
              <a:t>“Join us! Join us!” </a:t>
            </a:r>
          </a:p>
          <a:p>
            <a:pPr>
              <a:lnSpc>
                <a:spcPct val="115000"/>
              </a:lnSpc>
            </a:pPr>
            <a:endParaRPr lang="en-US" sz="1300" dirty="0"/>
          </a:p>
        </p:txBody>
      </p:sp>
      <p:sp>
        <p:nvSpPr>
          <p:cNvPr id="6" name="Rectangle 5">
            <a:extLst>
              <a:ext uri="{FF2B5EF4-FFF2-40B4-BE49-F238E27FC236}">
                <a16:creationId xmlns:a16="http://schemas.microsoft.com/office/drawing/2014/main" id="{893A3150-8077-014D-99E0-4CBAF7AAF0B7}"/>
              </a:ext>
            </a:extLst>
          </p:cNvPr>
          <p:cNvSpPr/>
          <p:nvPr/>
        </p:nvSpPr>
        <p:spPr>
          <a:xfrm>
            <a:off x="10461743" y="5508130"/>
            <a:ext cx="1584088" cy="369332"/>
          </a:xfrm>
          <a:prstGeom prst="rect">
            <a:avLst/>
          </a:prstGeom>
        </p:spPr>
        <p:txBody>
          <a:bodyPr wrap="none">
            <a:spAutoFit/>
          </a:bodyPr>
          <a:lstStyle/>
          <a:p>
            <a:r>
              <a:rPr lang="en-CA" b="0" i="0" dirty="0">
                <a:solidFill>
                  <a:schemeClr val="tx1">
                    <a:lumMod val="85000"/>
                  </a:schemeClr>
                </a:solidFill>
                <a:effectLst/>
                <a:latin typeface="Source Sans Pro" panose="020B0503030403020204" pitchFamily="34" charset="0"/>
              </a:rPr>
              <a:t>Jeffrey George</a:t>
            </a:r>
            <a:endParaRPr lang="en-US" dirty="0">
              <a:solidFill>
                <a:schemeClr val="tx1">
                  <a:lumMod val="85000"/>
                </a:schemeClr>
              </a:solidFill>
            </a:endParaRPr>
          </a:p>
        </p:txBody>
      </p:sp>
      <p:sp>
        <p:nvSpPr>
          <p:cNvPr id="7" name="Rectangle 6">
            <a:extLst>
              <a:ext uri="{FF2B5EF4-FFF2-40B4-BE49-F238E27FC236}">
                <a16:creationId xmlns:a16="http://schemas.microsoft.com/office/drawing/2014/main" id="{F18FF57E-DDF1-F748-880A-6F5ACC278240}"/>
              </a:ext>
            </a:extLst>
          </p:cNvPr>
          <p:cNvSpPr/>
          <p:nvPr/>
        </p:nvSpPr>
        <p:spPr>
          <a:xfrm>
            <a:off x="8457326" y="6096000"/>
            <a:ext cx="4008833" cy="430887"/>
          </a:xfrm>
          <a:prstGeom prst="rect">
            <a:avLst/>
          </a:prstGeom>
        </p:spPr>
        <p:txBody>
          <a:bodyPr wrap="square">
            <a:spAutoFit/>
          </a:bodyPr>
          <a:lstStyle/>
          <a:p>
            <a:r>
              <a:rPr lang="en-US" sz="1100" dirty="0"/>
              <a:t>Image Source: https://</a:t>
            </a:r>
            <a:r>
              <a:rPr lang="en-US" sz="1100" dirty="0" err="1"/>
              <a:t>grandbendstudiotour.com</a:t>
            </a:r>
            <a:r>
              <a:rPr lang="en-US" sz="1100" dirty="0"/>
              <a:t>/artists/jeff-</a:t>
            </a:r>
            <a:r>
              <a:rPr lang="en-US" sz="1100" dirty="0" err="1"/>
              <a:t>george</a:t>
            </a:r>
            <a:r>
              <a:rPr lang="en-US" sz="1100" dirty="0"/>
              <a:t>/</a:t>
            </a:r>
          </a:p>
        </p:txBody>
      </p:sp>
    </p:spTree>
    <p:extLst>
      <p:ext uri="{BB962C8B-B14F-4D97-AF65-F5344CB8AC3E}">
        <p14:creationId xmlns:p14="http://schemas.microsoft.com/office/powerpoint/2010/main" val="23350827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colorful, painted&#10;&#10;Description automatically generated">
            <a:extLst>
              <a:ext uri="{FF2B5EF4-FFF2-40B4-BE49-F238E27FC236}">
                <a16:creationId xmlns:a16="http://schemas.microsoft.com/office/drawing/2014/main" id="{C03C6507-6287-D944-B5C0-3F355634B67F}"/>
              </a:ext>
            </a:extLst>
          </p:cNvPr>
          <p:cNvPicPr>
            <a:picLocks noChangeAspect="1"/>
          </p:cNvPicPr>
          <p:nvPr/>
        </p:nvPicPr>
        <p:blipFill rotWithShape="1">
          <a:blip r:embed="rId2"/>
          <a:srcRect l="9386" r="12303" b="2"/>
          <a:stretch/>
        </p:blipFill>
        <p:spPr>
          <a:xfrm>
            <a:off x="-8" y="762006"/>
            <a:ext cx="5948805" cy="6095979"/>
          </a:xfrm>
          <a:custGeom>
            <a:avLst/>
            <a:gdLst/>
            <a:ahLst/>
            <a:cxnLst/>
            <a:rect l="l" t="t" r="r" b="b"/>
            <a:pathLst>
              <a:path w="5948805" h="6095979">
                <a:moveTo>
                  <a:pt x="1573832" y="765"/>
                </a:moveTo>
                <a:cubicBezTo>
                  <a:pt x="1940190" y="-10734"/>
                  <a:pt x="2329345" y="109280"/>
                  <a:pt x="2734663" y="238687"/>
                </a:cubicBezTo>
                <a:cubicBezTo>
                  <a:pt x="4118244" y="680647"/>
                  <a:pt x="5296697" y="1302752"/>
                  <a:pt x="5668316" y="3639516"/>
                </a:cubicBezTo>
                <a:cubicBezTo>
                  <a:pt x="5788298" y="4393559"/>
                  <a:pt x="5890546" y="5142244"/>
                  <a:pt x="5937022" y="5865869"/>
                </a:cubicBezTo>
                <a:lnTo>
                  <a:pt x="5948805" y="6095979"/>
                </a:lnTo>
                <a:lnTo>
                  <a:pt x="0" y="6095979"/>
                </a:lnTo>
                <a:lnTo>
                  <a:pt x="0" y="1621672"/>
                </a:lnTo>
                <a:lnTo>
                  <a:pt x="36310" y="1518814"/>
                </a:lnTo>
                <a:cubicBezTo>
                  <a:pt x="109805" y="1321982"/>
                  <a:pt x="192755" y="1133640"/>
                  <a:pt x="287891" y="956872"/>
                </a:cubicBezTo>
                <a:cubicBezTo>
                  <a:pt x="669453" y="247734"/>
                  <a:pt x="1102800" y="15549"/>
                  <a:pt x="1573832" y="765"/>
                </a:cubicBezTo>
                <a:close/>
              </a:path>
            </a:pathLst>
          </a:custGeom>
        </p:spPr>
      </p:pic>
      <p:sp>
        <p:nvSpPr>
          <p:cNvPr id="12" name="Freeform: Shape 11">
            <a:extLst>
              <a:ext uri="{FF2B5EF4-FFF2-40B4-BE49-F238E27FC236}">
                <a16:creationId xmlns:a16="http://schemas.microsoft.com/office/drawing/2014/main" id="{A3BFB3E6-2D9E-4A5C-826F-44A91F5977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23838" y="538152"/>
            <a:ext cx="6095989" cy="654368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8C367D42-49CC-2D4F-A131-B60CF0462F20}"/>
              </a:ext>
            </a:extLst>
          </p:cNvPr>
          <p:cNvSpPr>
            <a:spLocks noGrp="1"/>
          </p:cNvSpPr>
          <p:nvPr>
            <p:ph idx="1"/>
          </p:nvPr>
        </p:nvSpPr>
        <p:spPr>
          <a:xfrm>
            <a:off x="6400800" y="996043"/>
            <a:ext cx="5791200" cy="4898571"/>
          </a:xfrm>
        </p:spPr>
        <p:txBody>
          <a:bodyPr>
            <a:normAutofit lnSpcReduction="10000"/>
          </a:bodyPr>
          <a:lstStyle/>
          <a:p>
            <a:pPr marL="0" indent="0">
              <a:lnSpc>
                <a:spcPct val="115000"/>
              </a:lnSpc>
              <a:buNone/>
            </a:pPr>
            <a:r>
              <a:rPr lang="en-CA" sz="2400" dirty="0"/>
              <a:t>She feels them come into the lodge. </a:t>
            </a:r>
          </a:p>
          <a:p>
            <a:pPr marL="0" indent="0">
              <a:lnSpc>
                <a:spcPct val="115000"/>
              </a:lnSpc>
              <a:buNone/>
            </a:pPr>
            <a:r>
              <a:rPr lang="en-CA" sz="2400" dirty="0"/>
              <a:t>Wisps of light start to dance in.</a:t>
            </a:r>
          </a:p>
          <a:p>
            <a:pPr marL="0" indent="0">
              <a:lnSpc>
                <a:spcPct val="115000"/>
              </a:lnSpc>
              <a:buNone/>
            </a:pPr>
            <a:r>
              <a:rPr lang="en-CA" sz="2400" dirty="0"/>
              <a:t>They sit in between the women.</a:t>
            </a:r>
          </a:p>
          <a:p>
            <a:pPr marL="0" indent="0">
              <a:lnSpc>
                <a:spcPct val="115000"/>
              </a:lnSpc>
              <a:buNone/>
            </a:pPr>
            <a:endParaRPr lang="en-CA" sz="2400" dirty="0"/>
          </a:p>
          <a:p>
            <a:pPr marL="0" indent="0">
              <a:lnSpc>
                <a:spcPct val="115000"/>
              </a:lnSpc>
              <a:buNone/>
            </a:pPr>
            <a:r>
              <a:rPr lang="en-CA" sz="2400" dirty="0"/>
              <a:t>“</a:t>
            </a:r>
            <a:r>
              <a:rPr lang="en-CA" sz="2400" b="1" dirty="0" err="1"/>
              <a:t>Boozhoo</a:t>
            </a:r>
            <a:r>
              <a:rPr lang="en-CA" sz="2400" b="1" dirty="0"/>
              <a:t>, </a:t>
            </a:r>
            <a:r>
              <a:rPr lang="en-CA" sz="2400" b="1" dirty="0" err="1"/>
              <a:t>nindaanikoobijiganag</a:t>
            </a:r>
            <a:r>
              <a:rPr lang="en-CA" sz="2400" dirty="0"/>
              <a:t>!” </a:t>
            </a:r>
            <a:r>
              <a:rPr lang="en-CA" sz="2400" dirty="0" err="1"/>
              <a:t>Anishinaabekwe</a:t>
            </a:r>
            <a:r>
              <a:rPr lang="en-CA" sz="2400" dirty="0"/>
              <a:t> calls out in greeting. </a:t>
            </a:r>
          </a:p>
          <a:p>
            <a:pPr marL="0" indent="0">
              <a:lnSpc>
                <a:spcPct val="115000"/>
              </a:lnSpc>
              <a:buNone/>
            </a:pPr>
            <a:endParaRPr lang="en-CA" sz="2400" dirty="0"/>
          </a:p>
          <a:p>
            <a:pPr marL="0" indent="0">
              <a:lnSpc>
                <a:spcPct val="115000"/>
              </a:lnSpc>
              <a:buNone/>
            </a:pPr>
            <a:r>
              <a:rPr lang="en-CA" sz="2400" dirty="0"/>
              <a:t>The lodge walls seem to expand outwards to accommodate the many visitors.</a:t>
            </a:r>
          </a:p>
          <a:p>
            <a:pPr marL="0" indent="0">
              <a:lnSpc>
                <a:spcPct val="115000"/>
              </a:lnSpc>
              <a:buNone/>
            </a:pPr>
            <a:endParaRPr lang="en-US" sz="1300" dirty="0"/>
          </a:p>
        </p:txBody>
      </p:sp>
      <p:sp>
        <p:nvSpPr>
          <p:cNvPr id="6" name="TextBox 5">
            <a:extLst>
              <a:ext uri="{FF2B5EF4-FFF2-40B4-BE49-F238E27FC236}">
                <a16:creationId xmlns:a16="http://schemas.microsoft.com/office/drawing/2014/main" id="{816BBB5F-EA1B-B841-9321-638539D393F6}"/>
              </a:ext>
            </a:extLst>
          </p:cNvPr>
          <p:cNvSpPr txBox="1"/>
          <p:nvPr/>
        </p:nvSpPr>
        <p:spPr>
          <a:xfrm>
            <a:off x="-33119" y="6488668"/>
            <a:ext cx="4186237" cy="369332"/>
          </a:xfrm>
          <a:prstGeom prst="rect">
            <a:avLst/>
          </a:prstGeom>
          <a:noFill/>
        </p:spPr>
        <p:txBody>
          <a:bodyPr wrap="square" rtlCol="0">
            <a:spAutoFit/>
          </a:bodyPr>
          <a:lstStyle/>
          <a:p>
            <a:r>
              <a:rPr lang="en-US" dirty="0"/>
              <a:t>Mark Anthony Jacobson</a:t>
            </a:r>
          </a:p>
        </p:txBody>
      </p:sp>
      <p:sp>
        <p:nvSpPr>
          <p:cNvPr id="7" name="Rectangle 6">
            <a:extLst>
              <a:ext uri="{FF2B5EF4-FFF2-40B4-BE49-F238E27FC236}">
                <a16:creationId xmlns:a16="http://schemas.microsoft.com/office/drawing/2014/main" id="{22DA4A60-66A7-0640-90CE-078D67796E78}"/>
              </a:ext>
            </a:extLst>
          </p:cNvPr>
          <p:cNvSpPr/>
          <p:nvPr/>
        </p:nvSpPr>
        <p:spPr>
          <a:xfrm>
            <a:off x="6563092" y="6234752"/>
            <a:ext cx="5466616" cy="600164"/>
          </a:xfrm>
          <a:prstGeom prst="rect">
            <a:avLst/>
          </a:prstGeom>
        </p:spPr>
        <p:txBody>
          <a:bodyPr wrap="square">
            <a:spAutoFit/>
          </a:bodyPr>
          <a:lstStyle/>
          <a:p>
            <a:r>
              <a:rPr lang="en-US" sz="1100" dirty="0"/>
              <a:t>Image Source: http://1.bp.blogspot.com/-lEA1_RBNjG4/Uzyfc61uZGI/AAAAAAAAEVU/Met_LTl0Mzg/s1600/mark+anthony+jacobson+art201.JPG</a:t>
            </a:r>
          </a:p>
        </p:txBody>
      </p:sp>
    </p:spTree>
    <p:extLst>
      <p:ext uri="{BB962C8B-B14F-4D97-AF65-F5344CB8AC3E}">
        <p14:creationId xmlns:p14="http://schemas.microsoft.com/office/powerpoint/2010/main" val="7579907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727FD80-F8A3-4141-87A9-BF2992EFE8B6}"/>
              </a:ext>
            </a:extLst>
          </p:cNvPr>
          <p:cNvPicPr>
            <a:picLocks noChangeAspect="1"/>
          </p:cNvPicPr>
          <p:nvPr/>
        </p:nvPicPr>
        <p:blipFill rotWithShape="1">
          <a:blip r:embed="rId2"/>
          <a:srcRect l="4242" r="3215" b="3"/>
          <a:stretch/>
        </p:blipFill>
        <p:spPr>
          <a:xfrm>
            <a:off x="6613174" y="10"/>
            <a:ext cx="5578824" cy="6028246"/>
          </a:xfrm>
          <a:custGeom>
            <a:avLst/>
            <a:gdLst/>
            <a:ahLst/>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p:spPr>
      </p:pic>
      <p:sp>
        <p:nvSpPr>
          <p:cNvPr id="12" name="Freeform: Shape 11">
            <a:extLst>
              <a:ext uri="{FF2B5EF4-FFF2-40B4-BE49-F238E27FC236}">
                <a16:creationId xmlns:a16="http://schemas.microsoft.com/office/drawing/2014/main" id="{3362A0EA-3E81-4464-94B8-70BE5870E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F6E939AE-1D5A-234E-9CCF-D52825FD2CC1}"/>
              </a:ext>
            </a:extLst>
          </p:cNvPr>
          <p:cNvSpPr>
            <a:spLocks noGrp="1"/>
          </p:cNvSpPr>
          <p:nvPr>
            <p:ph idx="1"/>
          </p:nvPr>
        </p:nvSpPr>
        <p:spPr>
          <a:xfrm>
            <a:off x="773722" y="914400"/>
            <a:ext cx="5322277" cy="5181601"/>
          </a:xfrm>
        </p:spPr>
        <p:txBody>
          <a:bodyPr>
            <a:normAutofit/>
          </a:bodyPr>
          <a:lstStyle/>
          <a:p>
            <a:pPr marL="0" indent="0">
              <a:lnSpc>
                <a:spcPct val="115000"/>
              </a:lnSpc>
              <a:buNone/>
            </a:pPr>
            <a:r>
              <a:rPr lang="en-CA" sz="2400" dirty="0"/>
              <a:t>A star falls through the lodge ceiling towards her from above.</a:t>
            </a:r>
          </a:p>
          <a:p>
            <a:pPr marL="0" indent="0">
              <a:lnSpc>
                <a:spcPct val="115000"/>
              </a:lnSpc>
              <a:buNone/>
            </a:pPr>
            <a:r>
              <a:rPr lang="en-CA" sz="2400" dirty="0"/>
              <a:t>Then another.</a:t>
            </a:r>
          </a:p>
          <a:p>
            <a:pPr marL="0" indent="0">
              <a:lnSpc>
                <a:spcPct val="115000"/>
              </a:lnSpc>
              <a:buNone/>
            </a:pPr>
            <a:r>
              <a:rPr lang="en-CA" sz="2400" dirty="0"/>
              <a:t>And another.</a:t>
            </a:r>
          </a:p>
          <a:p>
            <a:pPr marL="0" indent="0">
              <a:lnSpc>
                <a:spcPct val="115000"/>
              </a:lnSpc>
              <a:buNone/>
            </a:pPr>
            <a:r>
              <a:rPr lang="en-CA" sz="2400" dirty="0"/>
              <a:t>Stars begin to pour in like water through a leaky hole in a roof.</a:t>
            </a:r>
          </a:p>
          <a:p>
            <a:pPr marL="0" indent="0">
              <a:lnSpc>
                <a:spcPct val="115000"/>
              </a:lnSpc>
              <a:buNone/>
            </a:pPr>
            <a:r>
              <a:rPr lang="en-CA" sz="2400" dirty="0"/>
              <a:t>Soon the whole lodge is filled with stars.</a:t>
            </a:r>
          </a:p>
          <a:p>
            <a:pPr marL="0" indent="0">
              <a:lnSpc>
                <a:spcPct val="115000"/>
              </a:lnSpc>
              <a:buNone/>
            </a:pPr>
            <a:r>
              <a:rPr lang="en-CA" sz="2400" dirty="0" err="1"/>
              <a:t>Anishinaabekwe</a:t>
            </a:r>
            <a:r>
              <a:rPr lang="en-CA" sz="2400" dirty="0"/>
              <a:t> can’t see anything except stars now.</a:t>
            </a:r>
          </a:p>
          <a:p>
            <a:pPr>
              <a:lnSpc>
                <a:spcPct val="115000"/>
              </a:lnSpc>
            </a:pPr>
            <a:endParaRPr lang="en-US" sz="1900" dirty="0"/>
          </a:p>
        </p:txBody>
      </p:sp>
      <p:sp>
        <p:nvSpPr>
          <p:cNvPr id="6" name="Rectangle 5">
            <a:extLst>
              <a:ext uri="{FF2B5EF4-FFF2-40B4-BE49-F238E27FC236}">
                <a16:creationId xmlns:a16="http://schemas.microsoft.com/office/drawing/2014/main" id="{216EF3C4-7D84-B048-BD3A-48E44615BEDC}"/>
              </a:ext>
            </a:extLst>
          </p:cNvPr>
          <p:cNvSpPr/>
          <p:nvPr/>
        </p:nvSpPr>
        <p:spPr>
          <a:xfrm>
            <a:off x="8365309" y="6096000"/>
            <a:ext cx="3826689" cy="261610"/>
          </a:xfrm>
          <a:prstGeom prst="rect">
            <a:avLst/>
          </a:prstGeom>
        </p:spPr>
        <p:txBody>
          <a:bodyPr wrap="none">
            <a:spAutoFit/>
          </a:bodyPr>
          <a:lstStyle/>
          <a:p>
            <a:r>
              <a:rPr lang="en-US" sz="1100" dirty="0"/>
              <a:t>Image Source: https://</a:t>
            </a:r>
            <a:r>
              <a:rPr lang="en-US" sz="1100" dirty="0" err="1"/>
              <a:t>www.everypixel.com</a:t>
            </a:r>
            <a:r>
              <a:rPr lang="en-US" sz="1100" dirty="0"/>
              <a:t>/q/falling-star</a:t>
            </a:r>
          </a:p>
        </p:txBody>
      </p:sp>
    </p:spTree>
    <p:extLst>
      <p:ext uri="{BB962C8B-B14F-4D97-AF65-F5344CB8AC3E}">
        <p14:creationId xmlns:p14="http://schemas.microsoft.com/office/powerpoint/2010/main" val="16515110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star, outdoor object, night sky&#10;&#10;Description automatically generated">
            <a:extLst>
              <a:ext uri="{FF2B5EF4-FFF2-40B4-BE49-F238E27FC236}">
                <a16:creationId xmlns:a16="http://schemas.microsoft.com/office/drawing/2014/main" id="{417DFC8E-B756-B54B-9029-BE50D84AF508}"/>
              </a:ext>
            </a:extLst>
          </p:cNvPr>
          <p:cNvPicPr>
            <a:picLocks noChangeAspect="1"/>
          </p:cNvPicPr>
          <p:nvPr/>
        </p:nvPicPr>
        <p:blipFill rotWithShape="1">
          <a:blip r:embed="rId2"/>
          <a:srcRect l="12800" r="35143" b="-1"/>
          <a:stretch/>
        </p:blipFill>
        <p:spPr>
          <a:xfrm>
            <a:off x="6613174" y="10"/>
            <a:ext cx="5578824" cy="6028246"/>
          </a:xfrm>
          <a:custGeom>
            <a:avLst/>
            <a:gdLst/>
            <a:ahLst/>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p:spPr>
      </p:pic>
      <p:sp>
        <p:nvSpPr>
          <p:cNvPr id="12" name="Freeform: Shape 11">
            <a:extLst>
              <a:ext uri="{FF2B5EF4-FFF2-40B4-BE49-F238E27FC236}">
                <a16:creationId xmlns:a16="http://schemas.microsoft.com/office/drawing/2014/main" id="{3362A0EA-3E81-4464-94B8-70BE5870E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EF6513C9-743A-974B-A53A-793C5E24EB7B}"/>
              </a:ext>
            </a:extLst>
          </p:cNvPr>
          <p:cNvSpPr>
            <a:spLocks noGrp="1"/>
          </p:cNvSpPr>
          <p:nvPr>
            <p:ph idx="1"/>
          </p:nvPr>
        </p:nvSpPr>
        <p:spPr>
          <a:xfrm>
            <a:off x="424543" y="342901"/>
            <a:ext cx="6063337" cy="6096000"/>
          </a:xfrm>
        </p:spPr>
        <p:txBody>
          <a:bodyPr>
            <a:normAutofit lnSpcReduction="10000"/>
          </a:bodyPr>
          <a:lstStyle/>
          <a:p>
            <a:pPr marL="0" indent="0">
              <a:lnSpc>
                <a:spcPct val="115000"/>
              </a:lnSpc>
              <a:buNone/>
            </a:pPr>
            <a:r>
              <a:rPr lang="en-CA" sz="2400" dirty="0"/>
              <a:t>The lodge bends and morphs.</a:t>
            </a:r>
          </a:p>
          <a:p>
            <a:pPr marL="0" indent="0">
              <a:lnSpc>
                <a:spcPct val="115000"/>
              </a:lnSpc>
              <a:buNone/>
            </a:pPr>
            <a:r>
              <a:rPr lang="en-CA" sz="2400" dirty="0" err="1"/>
              <a:t>Anishinaabekwe</a:t>
            </a:r>
            <a:r>
              <a:rPr lang="en-CA" sz="2400" dirty="0"/>
              <a:t> reaches for the ground, trying to find an anchor.</a:t>
            </a:r>
          </a:p>
          <a:p>
            <a:pPr marL="0" indent="0">
              <a:lnSpc>
                <a:spcPct val="115000"/>
              </a:lnSpc>
              <a:buNone/>
            </a:pPr>
            <a:r>
              <a:rPr lang="en-CA" sz="2400" dirty="0"/>
              <a:t>The land begins to let go, but she hangs on to her like a child grasping for their mother’s hand.</a:t>
            </a:r>
          </a:p>
          <a:p>
            <a:pPr marL="0" indent="0">
              <a:lnSpc>
                <a:spcPct val="115000"/>
              </a:lnSpc>
              <a:buNone/>
            </a:pPr>
            <a:r>
              <a:rPr lang="en-CA" sz="2400" dirty="0"/>
              <a:t>“Let go!” the ancestors whisper to her.</a:t>
            </a:r>
          </a:p>
          <a:p>
            <a:pPr marL="0" indent="0">
              <a:lnSpc>
                <a:spcPct val="115000"/>
              </a:lnSpc>
              <a:buNone/>
            </a:pPr>
            <a:r>
              <a:rPr lang="en-CA" sz="2400" dirty="0"/>
              <a:t>She lets go.</a:t>
            </a:r>
          </a:p>
          <a:p>
            <a:pPr marL="0" indent="0">
              <a:lnSpc>
                <a:spcPct val="115000"/>
              </a:lnSpc>
              <a:buNone/>
            </a:pPr>
            <a:r>
              <a:rPr lang="en-CA" sz="2400" dirty="0"/>
              <a:t>She does not feel the ground below her anymore.</a:t>
            </a:r>
          </a:p>
          <a:p>
            <a:pPr marL="0" indent="0">
              <a:lnSpc>
                <a:spcPct val="115000"/>
              </a:lnSpc>
              <a:buNone/>
            </a:pPr>
            <a:r>
              <a:rPr lang="en-CA" sz="2400" dirty="0"/>
              <a:t>Carried on a wave of stars falling from above, she is transformed and transported over the stars.</a:t>
            </a:r>
          </a:p>
          <a:p>
            <a:pPr>
              <a:lnSpc>
                <a:spcPct val="115000"/>
              </a:lnSpc>
            </a:pPr>
            <a:endParaRPr lang="en-US" sz="1500" dirty="0"/>
          </a:p>
        </p:txBody>
      </p:sp>
      <p:sp>
        <p:nvSpPr>
          <p:cNvPr id="6" name="Rectangle 5">
            <a:extLst>
              <a:ext uri="{FF2B5EF4-FFF2-40B4-BE49-F238E27FC236}">
                <a16:creationId xmlns:a16="http://schemas.microsoft.com/office/drawing/2014/main" id="{4BD50E45-92E8-4347-A89F-EBD1F1F00A66}"/>
              </a:ext>
            </a:extLst>
          </p:cNvPr>
          <p:cNvSpPr/>
          <p:nvPr/>
        </p:nvSpPr>
        <p:spPr>
          <a:xfrm>
            <a:off x="6354586" y="6158192"/>
            <a:ext cx="6096000" cy="600164"/>
          </a:xfrm>
          <a:prstGeom prst="rect">
            <a:avLst/>
          </a:prstGeom>
        </p:spPr>
        <p:txBody>
          <a:bodyPr wrap="square">
            <a:spAutoFit/>
          </a:bodyPr>
          <a:lstStyle/>
          <a:p>
            <a:r>
              <a:rPr lang="en-US" sz="1100" dirty="0"/>
              <a:t>Image Source: https://</a:t>
            </a:r>
            <a:r>
              <a:rPr lang="en-US" sz="1100" dirty="0" err="1"/>
              <a:t>www.storyblocks.com</a:t>
            </a:r>
            <a:r>
              <a:rPr lang="en-US" sz="1100" dirty="0"/>
              <a:t>/video/stock/loop-animation-with-wormhole-interstellar-travel-through-a-blue-force-field-on-a-grid-with-galaxies-and-stars-for-space-time-continuum-backgrounds-rsyf2lnzwj3d4n1kg</a:t>
            </a:r>
          </a:p>
        </p:txBody>
      </p:sp>
    </p:spTree>
    <p:extLst>
      <p:ext uri="{BB962C8B-B14F-4D97-AF65-F5344CB8AC3E}">
        <p14:creationId xmlns:p14="http://schemas.microsoft.com/office/powerpoint/2010/main" val="30228480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C6749BA-CBEF-1C4B-87F4-FC9C69D0AAEA}"/>
              </a:ext>
            </a:extLst>
          </p:cNvPr>
          <p:cNvPicPr>
            <a:picLocks noChangeAspect="1"/>
          </p:cNvPicPr>
          <p:nvPr/>
        </p:nvPicPr>
        <p:blipFill rotWithShape="1">
          <a:blip r:embed="rId2"/>
          <a:srcRect l="2743" r="4715" b="3"/>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12" name="Freeform: Shape 11">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CF2CCF58-E655-9B4A-B945-310F3AAB221A}"/>
              </a:ext>
            </a:extLst>
          </p:cNvPr>
          <p:cNvSpPr>
            <a:spLocks noGrp="1"/>
          </p:cNvSpPr>
          <p:nvPr>
            <p:ph idx="1"/>
          </p:nvPr>
        </p:nvSpPr>
        <p:spPr>
          <a:xfrm>
            <a:off x="6096000" y="1028700"/>
            <a:ext cx="5704116" cy="5535386"/>
          </a:xfrm>
        </p:spPr>
        <p:txBody>
          <a:bodyPr>
            <a:normAutofit/>
          </a:bodyPr>
          <a:lstStyle/>
          <a:p>
            <a:pPr marL="0" indent="0">
              <a:lnSpc>
                <a:spcPct val="115000"/>
              </a:lnSpc>
              <a:buNone/>
            </a:pPr>
            <a:r>
              <a:rPr lang="en-CA" sz="2400" dirty="0"/>
              <a:t>She is floating in a black lake of stars. </a:t>
            </a:r>
          </a:p>
          <a:p>
            <a:pPr marL="0" indent="0">
              <a:lnSpc>
                <a:spcPct val="115000"/>
              </a:lnSpc>
              <a:buNone/>
            </a:pPr>
            <a:r>
              <a:rPr lang="en-CA" sz="2400" b="1" dirty="0" err="1"/>
              <a:t>Anangoog</a:t>
            </a:r>
            <a:r>
              <a:rPr lang="en-CA" sz="2400" dirty="0"/>
              <a:t>.</a:t>
            </a:r>
          </a:p>
          <a:p>
            <a:pPr marL="0" indent="0">
              <a:lnSpc>
                <a:spcPct val="115000"/>
              </a:lnSpc>
              <a:buNone/>
            </a:pPr>
            <a:r>
              <a:rPr lang="en-CA" sz="2400" dirty="0"/>
              <a:t>Stars above her.</a:t>
            </a:r>
          </a:p>
          <a:p>
            <a:pPr marL="0" indent="0">
              <a:lnSpc>
                <a:spcPct val="115000"/>
              </a:lnSpc>
              <a:buNone/>
            </a:pPr>
            <a:r>
              <a:rPr lang="en-CA" sz="2400" dirty="0"/>
              <a:t>Stars below her. </a:t>
            </a:r>
          </a:p>
          <a:p>
            <a:pPr marL="0" indent="0">
              <a:lnSpc>
                <a:spcPct val="115000"/>
              </a:lnSpc>
              <a:buNone/>
            </a:pPr>
            <a:r>
              <a:rPr lang="en-CA" sz="2400" dirty="0"/>
              <a:t>Stars behind her.</a:t>
            </a:r>
          </a:p>
          <a:p>
            <a:pPr marL="0" indent="0">
              <a:lnSpc>
                <a:spcPct val="115000"/>
              </a:lnSpc>
              <a:buNone/>
            </a:pPr>
            <a:r>
              <a:rPr lang="en-CA" sz="2400" dirty="0"/>
              <a:t>Stars in front of her.</a:t>
            </a:r>
          </a:p>
          <a:p>
            <a:pPr marL="0" indent="0">
              <a:lnSpc>
                <a:spcPct val="115000"/>
              </a:lnSpc>
              <a:buNone/>
            </a:pPr>
            <a:r>
              <a:rPr lang="en-CA" sz="2400" dirty="0"/>
              <a:t>Stars all around her.</a:t>
            </a:r>
          </a:p>
          <a:p>
            <a:pPr>
              <a:lnSpc>
                <a:spcPct val="115000"/>
              </a:lnSpc>
            </a:pPr>
            <a:endParaRPr lang="en-US" sz="2000" dirty="0"/>
          </a:p>
        </p:txBody>
      </p:sp>
      <p:sp>
        <p:nvSpPr>
          <p:cNvPr id="6" name="TextBox 5">
            <a:extLst>
              <a:ext uri="{FF2B5EF4-FFF2-40B4-BE49-F238E27FC236}">
                <a16:creationId xmlns:a16="http://schemas.microsoft.com/office/drawing/2014/main" id="{751CDC6D-4B28-8348-840A-A053D8A0A65F}"/>
              </a:ext>
            </a:extLst>
          </p:cNvPr>
          <p:cNvSpPr txBox="1"/>
          <p:nvPr/>
        </p:nvSpPr>
        <p:spPr>
          <a:xfrm>
            <a:off x="163286" y="6176918"/>
            <a:ext cx="12028714" cy="600164"/>
          </a:xfrm>
          <a:prstGeom prst="rect">
            <a:avLst/>
          </a:prstGeom>
          <a:noFill/>
        </p:spPr>
        <p:txBody>
          <a:bodyPr wrap="square" rtlCol="0">
            <a:spAutoFit/>
          </a:bodyPr>
          <a:lstStyle/>
          <a:p>
            <a:r>
              <a:rPr lang="en-US" sz="1100" dirty="0"/>
              <a:t>Image Source: https://</a:t>
            </a:r>
            <a:r>
              <a:rPr lang="en-US" sz="1100" dirty="0" err="1"/>
              <a:t>www.google.com</a:t>
            </a:r>
            <a:r>
              <a:rPr lang="en-US" sz="1100" dirty="0"/>
              <a:t>/</a:t>
            </a:r>
            <a:r>
              <a:rPr lang="en-US" sz="1100" dirty="0" err="1"/>
              <a:t>search?q</a:t>
            </a:r>
            <a:r>
              <a:rPr lang="en-US" sz="1100" dirty="0"/>
              <a:t>=</a:t>
            </a:r>
            <a:r>
              <a:rPr lang="en-US" sz="1100" dirty="0" err="1"/>
              <a:t>floating+in+stars&amp;rlz</a:t>
            </a:r>
            <a:r>
              <a:rPr lang="en-US" sz="1100" dirty="0"/>
              <a:t>=1C5CHFA_enCA913CA915&amp;sxsrf=ALeKk00aX0B0vkOGlhj8CqOItIKH6RbWWA:1607017409284&amp;source=</a:t>
            </a:r>
            <a:r>
              <a:rPr lang="en-US" sz="1100" dirty="0" err="1"/>
              <a:t>lnms&amp;tbm</a:t>
            </a:r>
            <a:r>
              <a:rPr lang="en-US" sz="1100" dirty="0"/>
              <a:t>=</a:t>
            </a:r>
            <a:r>
              <a:rPr lang="en-US" sz="1100" dirty="0" err="1"/>
              <a:t>isch&amp;sa</a:t>
            </a:r>
            <a:r>
              <a:rPr lang="en-US" sz="1100" dirty="0"/>
              <a:t>=</a:t>
            </a:r>
            <a:r>
              <a:rPr lang="en-US" sz="1100" dirty="0" err="1"/>
              <a:t>X&amp;ved</a:t>
            </a:r>
            <a:r>
              <a:rPr lang="en-US" sz="1100" dirty="0"/>
              <a:t>=2ahUKEwjSzs-urrLtAhUlGVkFHTPuAbsQ_AUoAXoECAYQAw&amp;biw=1296&amp;bih=774#imgrc=Ud3vJc4S9wWG7M</a:t>
            </a:r>
          </a:p>
        </p:txBody>
      </p:sp>
    </p:spTree>
    <p:extLst>
      <p:ext uri="{BB962C8B-B14F-4D97-AF65-F5344CB8AC3E}">
        <p14:creationId xmlns:p14="http://schemas.microsoft.com/office/powerpoint/2010/main" val="7766011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D5EC23F-7599-6E46-A085-774F69842A27}"/>
              </a:ext>
            </a:extLst>
          </p:cNvPr>
          <p:cNvPicPr>
            <a:picLocks noChangeAspect="1"/>
          </p:cNvPicPr>
          <p:nvPr/>
        </p:nvPicPr>
        <p:blipFill rotWithShape="1">
          <a:blip r:embed="rId2"/>
          <a:srcRect l="19723" r="11237" b="2"/>
          <a:stretch/>
        </p:blipFill>
        <p:spPr>
          <a:xfrm>
            <a:off x="-8" y="762006"/>
            <a:ext cx="5948805" cy="6095979"/>
          </a:xfrm>
          <a:custGeom>
            <a:avLst/>
            <a:gdLst/>
            <a:ahLst/>
            <a:cxnLst/>
            <a:rect l="l" t="t" r="r" b="b"/>
            <a:pathLst>
              <a:path w="5948805" h="6095979">
                <a:moveTo>
                  <a:pt x="1573832" y="765"/>
                </a:moveTo>
                <a:cubicBezTo>
                  <a:pt x="1940190" y="-10734"/>
                  <a:pt x="2329345" y="109280"/>
                  <a:pt x="2734663" y="238687"/>
                </a:cubicBezTo>
                <a:cubicBezTo>
                  <a:pt x="4118244" y="680647"/>
                  <a:pt x="5296697" y="1302752"/>
                  <a:pt x="5668316" y="3639516"/>
                </a:cubicBezTo>
                <a:cubicBezTo>
                  <a:pt x="5788298" y="4393559"/>
                  <a:pt x="5890546" y="5142244"/>
                  <a:pt x="5937022" y="5865869"/>
                </a:cubicBezTo>
                <a:lnTo>
                  <a:pt x="5948805" y="6095979"/>
                </a:lnTo>
                <a:lnTo>
                  <a:pt x="0" y="6095979"/>
                </a:lnTo>
                <a:lnTo>
                  <a:pt x="0" y="1621672"/>
                </a:lnTo>
                <a:lnTo>
                  <a:pt x="36310" y="1518814"/>
                </a:lnTo>
                <a:cubicBezTo>
                  <a:pt x="109805" y="1321982"/>
                  <a:pt x="192755" y="1133640"/>
                  <a:pt x="287891" y="956872"/>
                </a:cubicBezTo>
                <a:cubicBezTo>
                  <a:pt x="669453" y="247734"/>
                  <a:pt x="1102800" y="15549"/>
                  <a:pt x="1573832" y="765"/>
                </a:cubicBezTo>
                <a:close/>
              </a:path>
            </a:pathLst>
          </a:custGeom>
        </p:spPr>
      </p:pic>
      <p:sp>
        <p:nvSpPr>
          <p:cNvPr id="12" name="Freeform: Shape 11">
            <a:extLst>
              <a:ext uri="{FF2B5EF4-FFF2-40B4-BE49-F238E27FC236}">
                <a16:creationId xmlns:a16="http://schemas.microsoft.com/office/drawing/2014/main" id="{A3BFB3E6-2D9E-4A5C-826F-44A91F5977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23838" y="538152"/>
            <a:ext cx="6095989" cy="654368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4026D03D-30D6-FB4C-802A-8CA6211D2ACB}"/>
              </a:ext>
            </a:extLst>
          </p:cNvPr>
          <p:cNvSpPr>
            <a:spLocks noGrp="1"/>
          </p:cNvSpPr>
          <p:nvPr>
            <p:ph idx="1"/>
          </p:nvPr>
        </p:nvSpPr>
        <p:spPr>
          <a:xfrm>
            <a:off x="6543676" y="375556"/>
            <a:ext cx="5408838" cy="5720444"/>
          </a:xfrm>
        </p:spPr>
        <p:txBody>
          <a:bodyPr>
            <a:normAutofit/>
          </a:bodyPr>
          <a:lstStyle/>
          <a:p>
            <a:pPr marL="0" indent="0">
              <a:lnSpc>
                <a:spcPct val="115000"/>
              </a:lnSpc>
              <a:buNone/>
            </a:pPr>
            <a:r>
              <a:rPr lang="en-CA" sz="2000" dirty="0"/>
              <a:t>She floats in peace and quiet.</a:t>
            </a:r>
          </a:p>
          <a:p>
            <a:pPr marL="0" indent="0">
              <a:lnSpc>
                <a:spcPct val="115000"/>
              </a:lnSpc>
              <a:buNone/>
            </a:pPr>
            <a:r>
              <a:rPr lang="en-CA" sz="2000" dirty="0"/>
              <a:t>She feels cool, a relief from the hot rocks.</a:t>
            </a:r>
          </a:p>
          <a:p>
            <a:pPr marL="0" indent="0">
              <a:lnSpc>
                <a:spcPct val="115000"/>
              </a:lnSpc>
              <a:buNone/>
            </a:pPr>
            <a:r>
              <a:rPr lang="en-CA" sz="2000" dirty="0"/>
              <a:t>She is an </a:t>
            </a:r>
            <a:r>
              <a:rPr lang="en-CA" sz="2000" b="1" dirty="0" err="1"/>
              <a:t>abinoojiinyenhs</a:t>
            </a:r>
            <a:r>
              <a:rPr lang="en-CA" sz="2000" dirty="0"/>
              <a:t> floating in </a:t>
            </a:r>
            <a:r>
              <a:rPr lang="en-CA" sz="2000" dirty="0" err="1"/>
              <a:t>mide-waaboo</a:t>
            </a:r>
            <a:r>
              <a:rPr lang="en-CA" sz="2000" dirty="0"/>
              <a:t>.</a:t>
            </a:r>
          </a:p>
          <a:p>
            <a:pPr marL="0" indent="0">
              <a:lnSpc>
                <a:spcPct val="115000"/>
              </a:lnSpc>
              <a:buNone/>
            </a:pPr>
            <a:r>
              <a:rPr lang="en-CA" sz="2000" dirty="0"/>
              <a:t>She hears a drum beat, a heartbeat strong and steady.</a:t>
            </a:r>
          </a:p>
          <a:p>
            <a:pPr marL="0" indent="0">
              <a:lnSpc>
                <a:spcPct val="115000"/>
              </a:lnSpc>
              <a:buNone/>
            </a:pPr>
            <a:r>
              <a:rPr lang="en-CA" sz="2000" dirty="0"/>
              <a:t>Then she hears the women again.</a:t>
            </a:r>
          </a:p>
          <a:p>
            <a:pPr marL="0" indent="0">
              <a:lnSpc>
                <a:spcPct val="115000"/>
              </a:lnSpc>
              <a:buNone/>
            </a:pPr>
            <a:r>
              <a:rPr lang="en-CA" sz="2000" dirty="0"/>
              <a:t>Voices under water.</a:t>
            </a:r>
          </a:p>
          <a:p>
            <a:pPr>
              <a:lnSpc>
                <a:spcPct val="115000"/>
              </a:lnSpc>
            </a:pPr>
            <a:endParaRPr lang="en-US" sz="1300" dirty="0"/>
          </a:p>
        </p:txBody>
      </p:sp>
      <p:sp>
        <p:nvSpPr>
          <p:cNvPr id="6" name="Rectangle 5">
            <a:extLst>
              <a:ext uri="{FF2B5EF4-FFF2-40B4-BE49-F238E27FC236}">
                <a16:creationId xmlns:a16="http://schemas.microsoft.com/office/drawing/2014/main" id="{2E19BCC8-D80F-5F43-B890-7CA3915F7F50}"/>
              </a:ext>
            </a:extLst>
          </p:cNvPr>
          <p:cNvSpPr/>
          <p:nvPr/>
        </p:nvSpPr>
        <p:spPr>
          <a:xfrm>
            <a:off x="6707208" y="6427098"/>
            <a:ext cx="5245306" cy="430887"/>
          </a:xfrm>
          <a:prstGeom prst="rect">
            <a:avLst/>
          </a:prstGeom>
        </p:spPr>
        <p:txBody>
          <a:bodyPr wrap="square">
            <a:spAutoFit/>
          </a:bodyPr>
          <a:lstStyle/>
          <a:p>
            <a:r>
              <a:rPr lang="en-US" sz="1100" dirty="0"/>
              <a:t>Image: https://</a:t>
            </a:r>
            <a:r>
              <a:rPr lang="en-US" sz="1100" dirty="0" err="1"/>
              <a:t>geneticliteracyproject.org</a:t>
            </a:r>
            <a:r>
              <a:rPr lang="en-US" sz="1100" dirty="0"/>
              <a:t>/2019/11/04/why-making-healthy-babies-in-space-might-be-more-complicated-than-it-sounds/</a:t>
            </a:r>
          </a:p>
        </p:txBody>
      </p:sp>
    </p:spTree>
    <p:extLst>
      <p:ext uri="{BB962C8B-B14F-4D97-AF65-F5344CB8AC3E}">
        <p14:creationId xmlns:p14="http://schemas.microsoft.com/office/powerpoint/2010/main" val="28217598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56285DCF-B707-BD4B-8523-33E0198370B8}"/>
              </a:ext>
            </a:extLst>
          </p:cNvPr>
          <p:cNvPicPr>
            <a:picLocks noChangeAspect="1"/>
          </p:cNvPicPr>
          <p:nvPr/>
        </p:nvPicPr>
        <p:blipFill rotWithShape="1">
          <a:blip r:embed="rId2"/>
          <a:srcRect l="20841" r="24266" b="-1"/>
          <a:stretch/>
        </p:blipFill>
        <p:spPr>
          <a:xfrm>
            <a:off x="-8" y="762006"/>
            <a:ext cx="5948805" cy="6095979"/>
          </a:xfrm>
          <a:custGeom>
            <a:avLst/>
            <a:gdLst/>
            <a:ahLst/>
            <a:cxnLst/>
            <a:rect l="l" t="t" r="r" b="b"/>
            <a:pathLst>
              <a:path w="5948805" h="6095979">
                <a:moveTo>
                  <a:pt x="1573832" y="765"/>
                </a:moveTo>
                <a:cubicBezTo>
                  <a:pt x="1940190" y="-10734"/>
                  <a:pt x="2329345" y="109280"/>
                  <a:pt x="2734663" y="238687"/>
                </a:cubicBezTo>
                <a:cubicBezTo>
                  <a:pt x="4118244" y="680647"/>
                  <a:pt x="5296697" y="1302752"/>
                  <a:pt x="5668316" y="3639516"/>
                </a:cubicBezTo>
                <a:cubicBezTo>
                  <a:pt x="5788298" y="4393559"/>
                  <a:pt x="5890546" y="5142244"/>
                  <a:pt x="5937022" y="5865869"/>
                </a:cubicBezTo>
                <a:lnTo>
                  <a:pt x="5948805" y="6095979"/>
                </a:lnTo>
                <a:lnTo>
                  <a:pt x="0" y="6095979"/>
                </a:lnTo>
                <a:lnTo>
                  <a:pt x="0" y="1621672"/>
                </a:lnTo>
                <a:lnTo>
                  <a:pt x="36310" y="1518814"/>
                </a:lnTo>
                <a:cubicBezTo>
                  <a:pt x="109805" y="1321982"/>
                  <a:pt x="192755" y="1133640"/>
                  <a:pt x="287891" y="956872"/>
                </a:cubicBezTo>
                <a:cubicBezTo>
                  <a:pt x="669453" y="247734"/>
                  <a:pt x="1102800" y="15549"/>
                  <a:pt x="1573832" y="765"/>
                </a:cubicBezTo>
                <a:close/>
              </a:path>
            </a:pathLst>
          </a:custGeom>
        </p:spPr>
      </p:pic>
      <p:sp>
        <p:nvSpPr>
          <p:cNvPr id="14" name="Freeform: Shape 13">
            <a:extLst>
              <a:ext uri="{FF2B5EF4-FFF2-40B4-BE49-F238E27FC236}">
                <a16:creationId xmlns:a16="http://schemas.microsoft.com/office/drawing/2014/main" id="{A3BFB3E6-2D9E-4A5C-826F-44A91F5977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23838" y="538152"/>
            <a:ext cx="6095989" cy="654368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C2BA734F-C8E1-8A4A-9740-7CC21DB361CD}"/>
              </a:ext>
            </a:extLst>
          </p:cNvPr>
          <p:cNvSpPr>
            <a:spLocks noGrp="1"/>
          </p:cNvSpPr>
          <p:nvPr>
            <p:ph idx="1"/>
          </p:nvPr>
        </p:nvSpPr>
        <p:spPr>
          <a:xfrm>
            <a:off x="6543676" y="489858"/>
            <a:ext cx="5278210" cy="4571999"/>
          </a:xfrm>
        </p:spPr>
        <p:txBody>
          <a:bodyPr>
            <a:normAutofit fontScale="92500" lnSpcReduction="20000"/>
          </a:bodyPr>
          <a:lstStyle/>
          <a:p>
            <a:pPr marL="0" indent="0">
              <a:lnSpc>
                <a:spcPct val="115000"/>
              </a:lnSpc>
              <a:buNone/>
            </a:pPr>
            <a:r>
              <a:rPr lang="en-CA" sz="2600" dirty="0"/>
              <a:t>What are they saying? I don’t understand.</a:t>
            </a:r>
          </a:p>
          <a:p>
            <a:pPr marL="0" indent="0">
              <a:lnSpc>
                <a:spcPct val="115000"/>
              </a:lnSpc>
              <a:buNone/>
            </a:pPr>
            <a:r>
              <a:rPr lang="en-CA" sz="2600" dirty="0"/>
              <a:t>Songs.</a:t>
            </a:r>
          </a:p>
          <a:p>
            <a:pPr marL="0" indent="0">
              <a:lnSpc>
                <a:spcPct val="115000"/>
              </a:lnSpc>
              <a:buNone/>
            </a:pPr>
            <a:r>
              <a:rPr lang="en-CA" sz="2600" dirty="0"/>
              <a:t>Women’s songs calling me back.</a:t>
            </a:r>
          </a:p>
          <a:p>
            <a:pPr marL="0" indent="0">
              <a:lnSpc>
                <a:spcPct val="115000"/>
              </a:lnSpc>
              <a:buNone/>
            </a:pPr>
            <a:r>
              <a:rPr lang="en-CA" sz="2600" dirty="0"/>
              <a:t>They get louder.</a:t>
            </a:r>
          </a:p>
          <a:p>
            <a:pPr marL="0" indent="0">
              <a:lnSpc>
                <a:spcPct val="115000"/>
              </a:lnSpc>
              <a:buNone/>
            </a:pPr>
            <a:r>
              <a:rPr lang="en-CA" sz="2600" dirty="0"/>
              <a:t>The stars begin to fade.</a:t>
            </a:r>
          </a:p>
          <a:p>
            <a:pPr marL="0" indent="0">
              <a:lnSpc>
                <a:spcPct val="115000"/>
              </a:lnSpc>
              <a:buNone/>
            </a:pPr>
            <a:r>
              <a:rPr lang="en-CA" sz="2600" dirty="0"/>
              <a:t>On a rush of stars, </a:t>
            </a:r>
            <a:r>
              <a:rPr lang="en-CA" sz="2600" dirty="0" err="1"/>
              <a:t>Anishinaabekwe</a:t>
            </a:r>
            <a:r>
              <a:rPr lang="en-CA" sz="2600" dirty="0"/>
              <a:t> is transported back into the world and transformed back into a woman. </a:t>
            </a:r>
          </a:p>
          <a:p>
            <a:pPr marL="0" indent="0">
              <a:lnSpc>
                <a:spcPct val="115000"/>
              </a:lnSpc>
              <a:buNone/>
            </a:pPr>
            <a:r>
              <a:rPr lang="en-CA" sz="2600" dirty="0"/>
              <a:t>She is sent back from over the stars.</a:t>
            </a:r>
          </a:p>
          <a:p>
            <a:pPr>
              <a:lnSpc>
                <a:spcPct val="115000"/>
              </a:lnSpc>
            </a:pPr>
            <a:endParaRPr lang="en-US" sz="1300" dirty="0"/>
          </a:p>
        </p:txBody>
      </p:sp>
      <p:sp>
        <p:nvSpPr>
          <p:cNvPr id="8" name="Rectangle 7">
            <a:extLst>
              <a:ext uri="{FF2B5EF4-FFF2-40B4-BE49-F238E27FC236}">
                <a16:creationId xmlns:a16="http://schemas.microsoft.com/office/drawing/2014/main" id="{8DE5EFF8-1610-1949-9055-F07EF5304551}"/>
              </a:ext>
            </a:extLst>
          </p:cNvPr>
          <p:cNvSpPr/>
          <p:nvPr/>
        </p:nvSpPr>
        <p:spPr>
          <a:xfrm>
            <a:off x="6647771" y="6368142"/>
            <a:ext cx="6096000" cy="261610"/>
          </a:xfrm>
          <a:prstGeom prst="rect">
            <a:avLst/>
          </a:prstGeom>
        </p:spPr>
        <p:txBody>
          <a:bodyPr>
            <a:spAutoFit/>
          </a:bodyPr>
          <a:lstStyle/>
          <a:p>
            <a:r>
              <a:rPr lang="en-US" sz="1100" dirty="0"/>
              <a:t>Image Source: https://</a:t>
            </a:r>
            <a:r>
              <a:rPr lang="en-US" sz="1100" dirty="0" err="1"/>
              <a:t>videohive.net</a:t>
            </a:r>
            <a:r>
              <a:rPr lang="en-US" sz="1100" dirty="0"/>
              <a:t>/item/space-tunnel-with-stars/19408234</a:t>
            </a:r>
          </a:p>
        </p:txBody>
      </p:sp>
    </p:spTree>
    <p:extLst>
      <p:ext uri="{BB962C8B-B14F-4D97-AF65-F5344CB8AC3E}">
        <p14:creationId xmlns:p14="http://schemas.microsoft.com/office/powerpoint/2010/main" val="18929671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decorated, colorful, painted&#10;&#10;Description automatically generated">
            <a:extLst>
              <a:ext uri="{FF2B5EF4-FFF2-40B4-BE49-F238E27FC236}">
                <a16:creationId xmlns:a16="http://schemas.microsoft.com/office/drawing/2014/main" id="{164CD678-B724-7842-9DDE-500DDA822C34}"/>
              </a:ext>
            </a:extLst>
          </p:cNvPr>
          <p:cNvPicPr>
            <a:picLocks noChangeAspect="1"/>
          </p:cNvPicPr>
          <p:nvPr/>
        </p:nvPicPr>
        <p:blipFill rotWithShape="1">
          <a:blip r:embed="rId2"/>
          <a:srcRect l="22757" r="15471" b="1"/>
          <a:stretch/>
        </p:blipFill>
        <p:spPr>
          <a:xfrm>
            <a:off x="6613174" y="10"/>
            <a:ext cx="5578824" cy="6028246"/>
          </a:xfrm>
          <a:custGeom>
            <a:avLst/>
            <a:gdLst/>
            <a:ahLst/>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p:spPr>
      </p:pic>
      <p:sp>
        <p:nvSpPr>
          <p:cNvPr id="15" name="Freeform: Shape 11">
            <a:extLst>
              <a:ext uri="{FF2B5EF4-FFF2-40B4-BE49-F238E27FC236}">
                <a16:creationId xmlns:a16="http://schemas.microsoft.com/office/drawing/2014/main" id="{3362A0EA-3E81-4464-94B8-70BE5870E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602C2FD0-6BF8-1D44-B173-A86916CADC96}"/>
              </a:ext>
            </a:extLst>
          </p:cNvPr>
          <p:cNvSpPr>
            <a:spLocks noGrp="1"/>
          </p:cNvSpPr>
          <p:nvPr>
            <p:ph idx="1"/>
          </p:nvPr>
        </p:nvSpPr>
        <p:spPr>
          <a:xfrm>
            <a:off x="228600" y="3004457"/>
            <a:ext cx="6384572" cy="3091544"/>
          </a:xfrm>
        </p:spPr>
        <p:txBody>
          <a:bodyPr>
            <a:normAutofit/>
          </a:bodyPr>
          <a:lstStyle/>
          <a:p>
            <a:pPr marL="0" indent="0">
              <a:buNone/>
            </a:pPr>
            <a:r>
              <a:rPr lang="en-CA" sz="2400" dirty="0"/>
              <a:t>She is placed gently back in the arms of </a:t>
            </a:r>
            <a:r>
              <a:rPr lang="en-CA" sz="2400" b="1" dirty="0"/>
              <a:t>Aki</a:t>
            </a:r>
            <a:r>
              <a:rPr lang="en-CA" sz="2400" dirty="0"/>
              <a:t>.</a:t>
            </a:r>
          </a:p>
          <a:p>
            <a:pPr marL="0" indent="0">
              <a:buNone/>
            </a:pPr>
            <a:endParaRPr lang="en-US" sz="2400" dirty="0"/>
          </a:p>
        </p:txBody>
      </p:sp>
      <p:sp>
        <p:nvSpPr>
          <p:cNvPr id="6" name="TextBox 5">
            <a:extLst>
              <a:ext uri="{FF2B5EF4-FFF2-40B4-BE49-F238E27FC236}">
                <a16:creationId xmlns:a16="http://schemas.microsoft.com/office/drawing/2014/main" id="{9C73530C-5ED6-5540-A05E-547EBABB3895}"/>
              </a:ext>
            </a:extLst>
          </p:cNvPr>
          <p:cNvSpPr txBox="1"/>
          <p:nvPr/>
        </p:nvSpPr>
        <p:spPr>
          <a:xfrm>
            <a:off x="6487883" y="6261556"/>
            <a:ext cx="5802924" cy="430887"/>
          </a:xfrm>
          <a:prstGeom prst="rect">
            <a:avLst/>
          </a:prstGeom>
          <a:noFill/>
        </p:spPr>
        <p:txBody>
          <a:bodyPr wrap="square" rtlCol="0">
            <a:spAutoFit/>
          </a:bodyPr>
          <a:lstStyle/>
          <a:p>
            <a:r>
              <a:rPr lang="en-US" sz="1100" dirty="0"/>
              <a:t>Image Source: https://</a:t>
            </a:r>
            <a:r>
              <a:rPr lang="en-US" sz="1100" dirty="0" err="1"/>
              <a:t>locallove.ca</a:t>
            </a:r>
            <a:r>
              <a:rPr lang="en-US" sz="1100" dirty="0"/>
              <a:t>/life/how-healing-lodges-help-indigenous-women-rebuild-their-lives/#.X8kmyNNKjlw</a:t>
            </a:r>
          </a:p>
        </p:txBody>
      </p:sp>
    </p:spTree>
    <p:extLst>
      <p:ext uri="{BB962C8B-B14F-4D97-AF65-F5344CB8AC3E}">
        <p14:creationId xmlns:p14="http://schemas.microsoft.com/office/powerpoint/2010/main" val="7466017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Background pattern&#10;&#10;Description automatically generated">
            <a:extLst>
              <a:ext uri="{FF2B5EF4-FFF2-40B4-BE49-F238E27FC236}">
                <a16:creationId xmlns:a16="http://schemas.microsoft.com/office/drawing/2014/main" id="{D42DE384-ACDB-DB41-9B43-3E6E3E85CDE4}"/>
              </a:ext>
            </a:extLst>
          </p:cNvPr>
          <p:cNvPicPr>
            <a:picLocks noChangeAspect="1"/>
          </p:cNvPicPr>
          <p:nvPr/>
        </p:nvPicPr>
        <p:blipFill rotWithShape="1">
          <a:blip r:embed="rId2"/>
          <a:srcRect l="2658" r="-1" b="-1"/>
          <a:stretch/>
        </p:blipFill>
        <p:spPr>
          <a:xfrm>
            <a:off x="-8" y="762006"/>
            <a:ext cx="5948805" cy="6095979"/>
          </a:xfrm>
          <a:custGeom>
            <a:avLst/>
            <a:gdLst/>
            <a:ahLst/>
            <a:cxnLst/>
            <a:rect l="l" t="t" r="r" b="b"/>
            <a:pathLst>
              <a:path w="5948805" h="6095979">
                <a:moveTo>
                  <a:pt x="1573832" y="765"/>
                </a:moveTo>
                <a:cubicBezTo>
                  <a:pt x="1940190" y="-10734"/>
                  <a:pt x="2329345" y="109280"/>
                  <a:pt x="2734663" y="238687"/>
                </a:cubicBezTo>
                <a:cubicBezTo>
                  <a:pt x="4118244" y="680647"/>
                  <a:pt x="5296697" y="1302752"/>
                  <a:pt x="5668316" y="3639516"/>
                </a:cubicBezTo>
                <a:cubicBezTo>
                  <a:pt x="5788298" y="4393559"/>
                  <a:pt x="5890546" y="5142244"/>
                  <a:pt x="5937022" y="5865869"/>
                </a:cubicBezTo>
                <a:lnTo>
                  <a:pt x="5948805" y="6095979"/>
                </a:lnTo>
                <a:lnTo>
                  <a:pt x="0" y="6095979"/>
                </a:lnTo>
                <a:lnTo>
                  <a:pt x="0" y="1621672"/>
                </a:lnTo>
                <a:lnTo>
                  <a:pt x="36310" y="1518814"/>
                </a:lnTo>
                <a:cubicBezTo>
                  <a:pt x="109805" y="1321982"/>
                  <a:pt x="192755" y="1133640"/>
                  <a:pt x="287891" y="956872"/>
                </a:cubicBezTo>
                <a:cubicBezTo>
                  <a:pt x="669453" y="247734"/>
                  <a:pt x="1102800" y="15549"/>
                  <a:pt x="1573832" y="765"/>
                </a:cubicBezTo>
                <a:close/>
              </a:path>
            </a:pathLst>
          </a:custGeom>
        </p:spPr>
      </p:pic>
      <p:sp>
        <p:nvSpPr>
          <p:cNvPr id="13" name="Freeform: Shape 12">
            <a:extLst>
              <a:ext uri="{FF2B5EF4-FFF2-40B4-BE49-F238E27FC236}">
                <a16:creationId xmlns:a16="http://schemas.microsoft.com/office/drawing/2014/main" id="{A3BFB3E6-2D9E-4A5C-826F-44A91F5977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23838" y="538152"/>
            <a:ext cx="6095989" cy="654368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3B728964-6922-BE43-A253-BBCA50780A81}"/>
              </a:ext>
            </a:extLst>
          </p:cNvPr>
          <p:cNvSpPr>
            <a:spLocks noGrp="1"/>
          </p:cNvSpPr>
          <p:nvPr>
            <p:ph idx="1"/>
          </p:nvPr>
        </p:nvSpPr>
        <p:spPr>
          <a:xfrm>
            <a:off x="6543676" y="474786"/>
            <a:ext cx="4886325" cy="5621216"/>
          </a:xfrm>
        </p:spPr>
        <p:txBody>
          <a:bodyPr>
            <a:normAutofit/>
          </a:bodyPr>
          <a:lstStyle/>
          <a:p>
            <a:pPr marL="0" indent="0">
              <a:lnSpc>
                <a:spcPct val="115000"/>
              </a:lnSpc>
              <a:buNone/>
            </a:pPr>
            <a:r>
              <a:rPr lang="en-CA" sz="2400" dirty="0"/>
              <a:t>Songs welcome her back.</a:t>
            </a:r>
          </a:p>
          <a:p>
            <a:pPr marL="0" indent="0">
              <a:lnSpc>
                <a:spcPct val="115000"/>
              </a:lnSpc>
              <a:buNone/>
            </a:pPr>
            <a:r>
              <a:rPr lang="en-CA" sz="2400" dirty="0"/>
              <a:t>She is soaked.</a:t>
            </a:r>
          </a:p>
          <a:p>
            <a:pPr marL="0" indent="0">
              <a:lnSpc>
                <a:spcPct val="115000"/>
              </a:lnSpc>
              <a:buNone/>
            </a:pPr>
            <a:r>
              <a:rPr lang="en-CA" sz="2400" dirty="0"/>
              <a:t>She doesn’t remember how she got so wet.</a:t>
            </a:r>
          </a:p>
          <a:p>
            <a:pPr marL="0" indent="0">
              <a:lnSpc>
                <a:spcPct val="115000"/>
              </a:lnSpc>
              <a:buNone/>
            </a:pPr>
            <a:r>
              <a:rPr lang="en-CA" sz="2400" dirty="0"/>
              <a:t>She shivers.</a:t>
            </a:r>
          </a:p>
          <a:p>
            <a:pPr marL="0" indent="0">
              <a:lnSpc>
                <a:spcPct val="115000"/>
              </a:lnSpc>
              <a:buNone/>
            </a:pPr>
            <a:r>
              <a:rPr lang="en-CA" sz="2400" dirty="0"/>
              <a:t>All four rounds are done. </a:t>
            </a:r>
          </a:p>
          <a:p>
            <a:pPr marL="0" indent="0">
              <a:lnSpc>
                <a:spcPct val="115000"/>
              </a:lnSpc>
              <a:buNone/>
            </a:pPr>
            <a:r>
              <a:rPr lang="en-CA" sz="2400" dirty="0"/>
              <a:t>“Where did the time go?” She asks herself. </a:t>
            </a:r>
          </a:p>
          <a:p>
            <a:pPr marL="0" indent="0">
              <a:lnSpc>
                <a:spcPct val="115000"/>
              </a:lnSpc>
              <a:buNone/>
            </a:pPr>
            <a:r>
              <a:rPr lang="en-CA" sz="2400" dirty="0"/>
              <a:t>She missed the entire ceremony.</a:t>
            </a:r>
          </a:p>
          <a:p>
            <a:pPr marL="0" indent="0">
              <a:lnSpc>
                <a:spcPct val="115000"/>
              </a:lnSpc>
              <a:buNone/>
            </a:pPr>
            <a:r>
              <a:rPr lang="en-CA" sz="2400" dirty="0"/>
              <a:t>Or did she?</a:t>
            </a:r>
          </a:p>
          <a:p>
            <a:pPr>
              <a:lnSpc>
                <a:spcPct val="115000"/>
              </a:lnSpc>
            </a:pPr>
            <a:endParaRPr lang="en-US" sz="1300" dirty="0"/>
          </a:p>
        </p:txBody>
      </p:sp>
      <p:sp>
        <p:nvSpPr>
          <p:cNvPr id="4" name="Rectangle 3">
            <a:extLst>
              <a:ext uri="{FF2B5EF4-FFF2-40B4-BE49-F238E27FC236}">
                <a16:creationId xmlns:a16="http://schemas.microsoft.com/office/drawing/2014/main" id="{B96D241C-2554-304B-8D30-8958AD87C8EB}"/>
              </a:ext>
            </a:extLst>
          </p:cNvPr>
          <p:cNvSpPr/>
          <p:nvPr/>
        </p:nvSpPr>
        <p:spPr>
          <a:xfrm>
            <a:off x="6543676" y="6570788"/>
            <a:ext cx="3695242" cy="261610"/>
          </a:xfrm>
          <a:prstGeom prst="rect">
            <a:avLst/>
          </a:prstGeom>
        </p:spPr>
        <p:txBody>
          <a:bodyPr wrap="none">
            <a:spAutoFit/>
          </a:bodyPr>
          <a:lstStyle/>
          <a:p>
            <a:pPr>
              <a:spcAft>
                <a:spcPts val="600"/>
              </a:spcAft>
            </a:pPr>
            <a:r>
              <a:rPr lang="en-US" sz="1100" dirty="0"/>
              <a:t>Image source: http://</a:t>
            </a:r>
            <a:r>
              <a:rPr lang="en-US" sz="1100" dirty="0" err="1"/>
              <a:t>johncochrane.ca</a:t>
            </a:r>
            <a:r>
              <a:rPr lang="en-US" sz="1100" dirty="0"/>
              <a:t>/</a:t>
            </a:r>
            <a:r>
              <a:rPr lang="en-US" sz="1100" dirty="0" err="1"/>
              <a:t>drupal</a:t>
            </a:r>
            <a:r>
              <a:rPr lang="en-US" sz="1100" dirty="0"/>
              <a:t>/node/26</a:t>
            </a:r>
          </a:p>
        </p:txBody>
      </p:sp>
      <p:sp>
        <p:nvSpPr>
          <p:cNvPr id="7" name="Rectangle 6">
            <a:extLst>
              <a:ext uri="{FF2B5EF4-FFF2-40B4-BE49-F238E27FC236}">
                <a16:creationId xmlns:a16="http://schemas.microsoft.com/office/drawing/2014/main" id="{7A1C7BCB-5074-8D47-9BF0-B6D88DD613E1}"/>
              </a:ext>
            </a:extLst>
          </p:cNvPr>
          <p:cNvSpPr/>
          <p:nvPr/>
        </p:nvSpPr>
        <p:spPr>
          <a:xfrm>
            <a:off x="38833" y="249061"/>
            <a:ext cx="1531188" cy="369332"/>
          </a:xfrm>
          <a:prstGeom prst="rect">
            <a:avLst/>
          </a:prstGeom>
        </p:spPr>
        <p:txBody>
          <a:bodyPr wrap="none">
            <a:spAutoFit/>
          </a:bodyPr>
          <a:lstStyle/>
          <a:p>
            <a:r>
              <a:rPr lang="en-CA" b="1" i="0" dirty="0">
                <a:effectLst/>
                <a:latin typeface="Helvetica" pitchFamily="2" charset="0"/>
              </a:rPr>
              <a:t>Leah </a:t>
            </a:r>
            <a:r>
              <a:rPr lang="en-CA" b="1" i="0" dirty="0" err="1">
                <a:effectLst/>
                <a:latin typeface="Helvetica" pitchFamily="2" charset="0"/>
              </a:rPr>
              <a:t>Dorion</a:t>
            </a:r>
            <a:endParaRPr lang="en-CA" b="1" i="0" dirty="0">
              <a:effectLst/>
              <a:latin typeface="Helvetica" pitchFamily="2" charset="0"/>
            </a:endParaRPr>
          </a:p>
        </p:txBody>
      </p:sp>
    </p:spTree>
    <p:extLst>
      <p:ext uri="{BB962C8B-B14F-4D97-AF65-F5344CB8AC3E}">
        <p14:creationId xmlns:p14="http://schemas.microsoft.com/office/powerpoint/2010/main" val="24775029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indoor, colorful, decorated&#10;&#10;Description automatically generated">
            <a:extLst>
              <a:ext uri="{FF2B5EF4-FFF2-40B4-BE49-F238E27FC236}">
                <a16:creationId xmlns:a16="http://schemas.microsoft.com/office/drawing/2014/main" id="{51C31714-1BA1-D245-9C66-57E57C266852}"/>
              </a:ext>
            </a:extLst>
          </p:cNvPr>
          <p:cNvPicPr>
            <a:picLocks noChangeAspect="1"/>
          </p:cNvPicPr>
          <p:nvPr/>
        </p:nvPicPr>
        <p:blipFill rotWithShape="1">
          <a:blip r:embed="rId2"/>
          <a:srcRect l="38226" r="1" b="1"/>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12" name="Freeform: Shape 11">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DE707671-5CFA-2045-80B1-8952987E582A}"/>
              </a:ext>
            </a:extLst>
          </p:cNvPr>
          <p:cNvSpPr>
            <a:spLocks noGrp="1"/>
          </p:cNvSpPr>
          <p:nvPr>
            <p:ph idx="1"/>
          </p:nvPr>
        </p:nvSpPr>
        <p:spPr>
          <a:xfrm>
            <a:off x="6487886" y="1142999"/>
            <a:ext cx="5334000" cy="3810001"/>
          </a:xfrm>
        </p:spPr>
        <p:txBody>
          <a:bodyPr>
            <a:normAutofit/>
          </a:bodyPr>
          <a:lstStyle/>
          <a:p>
            <a:pPr marL="0" indent="0">
              <a:buNone/>
            </a:pPr>
            <a:r>
              <a:rPr lang="en-CA" sz="2400" dirty="0"/>
              <a:t>The eastern door is opened.</a:t>
            </a:r>
          </a:p>
          <a:p>
            <a:pPr marL="0" indent="0">
              <a:buNone/>
            </a:pPr>
            <a:r>
              <a:rPr lang="en-CA" sz="2400" dirty="0"/>
              <a:t>She is brought out.</a:t>
            </a:r>
          </a:p>
          <a:p>
            <a:pPr marL="0" indent="0">
              <a:buNone/>
            </a:pPr>
            <a:r>
              <a:rPr lang="en-CA" sz="2400" dirty="0"/>
              <a:t>She is wrapped in a blanket.</a:t>
            </a:r>
          </a:p>
          <a:p>
            <a:pPr marL="0" indent="0">
              <a:buNone/>
            </a:pPr>
            <a:r>
              <a:rPr lang="en-CA" sz="2400" dirty="0"/>
              <a:t>She is given water to drink.</a:t>
            </a:r>
          </a:p>
          <a:p>
            <a:pPr marL="0" indent="0">
              <a:buNone/>
            </a:pPr>
            <a:r>
              <a:rPr lang="en-CA" sz="2400" dirty="0"/>
              <a:t>She is re-born.</a:t>
            </a:r>
          </a:p>
          <a:p>
            <a:pPr marL="0" indent="0">
              <a:buNone/>
            </a:pPr>
            <a:r>
              <a:rPr lang="en-CA" sz="2400" dirty="0"/>
              <a:t>She is </a:t>
            </a:r>
            <a:r>
              <a:rPr lang="en-CA" sz="2400" dirty="0" err="1"/>
              <a:t>Kwe</a:t>
            </a:r>
            <a:r>
              <a:rPr lang="en-CA" sz="2400" dirty="0"/>
              <a:t>.</a:t>
            </a:r>
          </a:p>
          <a:p>
            <a:endParaRPr lang="en-US" sz="2400" dirty="0"/>
          </a:p>
        </p:txBody>
      </p:sp>
      <p:sp>
        <p:nvSpPr>
          <p:cNvPr id="6" name="Rectangle 5">
            <a:extLst>
              <a:ext uri="{FF2B5EF4-FFF2-40B4-BE49-F238E27FC236}">
                <a16:creationId xmlns:a16="http://schemas.microsoft.com/office/drawing/2014/main" id="{03B5EAC0-F4D7-D347-8ECA-E32D22A92BEF}"/>
              </a:ext>
            </a:extLst>
          </p:cNvPr>
          <p:cNvSpPr/>
          <p:nvPr/>
        </p:nvSpPr>
        <p:spPr>
          <a:xfrm>
            <a:off x="0" y="6205026"/>
            <a:ext cx="6096000" cy="430887"/>
          </a:xfrm>
          <a:prstGeom prst="rect">
            <a:avLst/>
          </a:prstGeom>
        </p:spPr>
        <p:txBody>
          <a:bodyPr>
            <a:spAutoFit/>
          </a:bodyPr>
          <a:lstStyle/>
          <a:p>
            <a:r>
              <a:rPr lang="en-US" sz="1100" dirty="0"/>
              <a:t>Image Source: https://</a:t>
            </a:r>
            <a:r>
              <a:rPr lang="en-US" sz="1100" dirty="0" err="1"/>
              <a:t>locallove.ca</a:t>
            </a:r>
            <a:r>
              <a:rPr lang="en-US" sz="1100" dirty="0"/>
              <a:t>/life/how-healing-lodges-help-indigenous-women-rebuild-their-lives/#.X8k2ZdNKjlw</a:t>
            </a:r>
          </a:p>
        </p:txBody>
      </p:sp>
    </p:spTree>
    <p:extLst>
      <p:ext uri="{BB962C8B-B14F-4D97-AF65-F5344CB8AC3E}">
        <p14:creationId xmlns:p14="http://schemas.microsoft.com/office/powerpoint/2010/main" val="35963897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6E4A5-BF90-4F40-9F14-55DAF9AA38D5}"/>
              </a:ext>
            </a:extLst>
          </p:cNvPr>
          <p:cNvSpPr>
            <a:spLocks noGrp="1"/>
          </p:cNvSpPr>
          <p:nvPr>
            <p:ph type="title"/>
          </p:nvPr>
        </p:nvSpPr>
        <p:spPr/>
        <p:txBody>
          <a:bodyPr/>
          <a:lstStyle/>
          <a:p>
            <a:r>
              <a:rPr lang="en-US" dirty="0"/>
              <a:t>Why do I share my </a:t>
            </a:r>
            <a:r>
              <a:rPr lang="en-CA" b="1" dirty="0" err="1"/>
              <a:t>bawaajigan</a:t>
            </a:r>
            <a:r>
              <a:rPr lang="en-CA" b="1" dirty="0"/>
              <a:t> </a:t>
            </a:r>
            <a:r>
              <a:rPr lang="en-CA" dirty="0"/>
              <a:t>(</a:t>
            </a:r>
            <a:r>
              <a:rPr lang="en-US" dirty="0"/>
              <a:t>vision) with you?</a:t>
            </a:r>
          </a:p>
        </p:txBody>
      </p:sp>
      <p:sp>
        <p:nvSpPr>
          <p:cNvPr id="3" name="Content Placeholder 2">
            <a:extLst>
              <a:ext uri="{FF2B5EF4-FFF2-40B4-BE49-F238E27FC236}">
                <a16:creationId xmlns:a16="http://schemas.microsoft.com/office/drawing/2014/main" id="{BB700A97-F1FD-364E-B12D-D402A91B26E1}"/>
              </a:ext>
            </a:extLst>
          </p:cNvPr>
          <p:cNvSpPr>
            <a:spLocks noGrp="1"/>
          </p:cNvSpPr>
          <p:nvPr>
            <p:ph idx="1"/>
          </p:nvPr>
        </p:nvSpPr>
        <p:spPr/>
        <p:txBody>
          <a:bodyPr>
            <a:normAutofit fontScale="92500" lnSpcReduction="20000"/>
          </a:bodyPr>
          <a:lstStyle/>
          <a:p>
            <a:r>
              <a:rPr lang="en-US" dirty="0"/>
              <a:t>My people, particularly the women, have suffered so much loss due to colonization: culture, language, families, land, resources, authority, spirituality, and even agency over our own bodies.</a:t>
            </a:r>
          </a:p>
          <a:p>
            <a:r>
              <a:rPr lang="en-US" dirty="0"/>
              <a:t>I speak to aid a resurgence of culture: revitalize, indigenize, reclaim, and rebuild.</a:t>
            </a:r>
          </a:p>
          <a:p>
            <a:r>
              <a:rPr lang="en-US" dirty="0"/>
              <a:t>I speak to keep alive the knowledge I know; knowledge that comes from my ancestors who worked hard to preserve knowledge so that we could survive on our traditional territories and ecologies.</a:t>
            </a:r>
          </a:p>
          <a:p>
            <a:endParaRPr lang="en-US" dirty="0"/>
          </a:p>
        </p:txBody>
      </p:sp>
    </p:spTree>
    <p:extLst>
      <p:ext uri="{BB962C8B-B14F-4D97-AF65-F5344CB8AC3E}">
        <p14:creationId xmlns:p14="http://schemas.microsoft.com/office/powerpoint/2010/main" val="20060699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D9C8E-6A2E-C248-A3C9-6BE972EDB9B6}"/>
              </a:ext>
            </a:extLst>
          </p:cNvPr>
          <p:cNvSpPr>
            <a:spLocks noGrp="1"/>
          </p:cNvSpPr>
          <p:nvPr>
            <p:ph type="title"/>
          </p:nvPr>
        </p:nvSpPr>
        <p:spPr/>
        <p:txBody>
          <a:bodyPr/>
          <a:lstStyle/>
          <a:p>
            <a:r>
              <a:rPr lang="en-US" dirty="0"/>
              <a:t>Our Cultural Knowledge and Traditions as Women is a Maternal lifeline</a:t>
            </a:r>
          </a:p>
        </p:txBody>
      </p:sp>
      <p:sp>
        <p:nvSpPr>
          <p:cNvPr id="3" name="Content Placeholder 2">
            <a:extLst>
              <a:ext uri="{FF2B5EF4-FFF2-40B4-BE49-F238E27FC236}">
                <a16:creationId xmlns:a16="http://schemas.microsoft.com/office/drawing/2014/main" id="{8CE8ED50-6B10-0A4B-BB87-DEBA477C53D0}"/>
              </a:ext>
            </a:extLst>
          </p:cNvPr>
          <p:cNvSpPr>
            <a:spLocks noGrp="1"/>
          </p:cNvSpPr>
          <p:nvPr>
            <p:ph idx="1"/>
          </p:nvPr>
        </p:nvSpPr>
        <p:spPr/>
        <p:txBody>
          <a:bodyPr>
            <a:normAutofit fontScale="77500" lnSpcReduction="20000"/>
          </a:bodyPr>
          <a:lstStyle/>
          <a:p>
            <a:r>
              <a:rPr lang="en-CA" b="1" dirty="0" err="1"/>
              <a:t>Madjimadzuin</a:t>
            </a:r>
            <a:r>
              <a:rPr lang="en-CA" i="1" dirty="0"/>
              <a:t> </a:t>
            </a:r>
            <a:r>
              <a:rPr lang="en-CA" dirty="0"/>
              <a:t>– maternal lifeline; </a:t>
            </a:r>
            <a:r>
              <a:rPr lang="en-CA" b="1" dirty="0" err="1"/>
              <a:t>jiibay-miikana</a:t>
            </a:r>
            <a:r>
              <a:rPr lang="en-CA" dirty="0"/>
              <a:t> (Milky Way) or Path of Souls; umbilical cord teachings</a:t>
            </a:r>
          </a:p>
          <a:p>
            <a:r>
              <a:rPr lang="en-CA" dirty="0"/>
              <a:t>Anthropologist Diamond </a:t>
            </a:r>
            <a:r>
              <a:rPr lang="en-CA" dirty="0" err="1"/>
              <a:t>Jenness</a:t>
            </a:r>
            <a:r>
              <a:rPr lang="en-CA" dirty="0"/>
              <a:t> talked to the </a:t>
            </a:r>
            <a:r>
              <a:rPr lang="en-CA" dirty="0" err="1"/>
              <a:t>Anishinaabeg</a:t>
            </a:r>
            <a:r>
              <a:rPr lang="en-CA" dirty="0"/>
              <a:t> of </a:t>
            </a:r>
            <a:r>
              <a:rPr lang="en-CA" i="1" dirty="0" err="1"/>
              <a:t>Wasauksing</a:t>
            </a:r>
            <a:r>
              <a:rPr lang="en-CA" dirty="0"/>
              <a:t> First Nation.</a:t>
            </a:r>
          </a:p>
          <a:p>
            <a:r>
              <a:rPr lang="en-CA" dirty="0"/>
              <a:t>“it is the chain of ancestors connecting those who have gone before with those who follow, the line of ancestors and descendants together with all the inheritance factors they carry with them.”</a:t>
            </a:r>
          </a:p>
          <a:p>
            <a:r>
              <a:rPr lang="en-CA" b="1" dirty="0" err="1"/>
              <a:t>madjimadzuin</a:t>
            </a:r>
            <a:r>
              <a:rPr lang="en-CA" b="1" dirty="0"/>
              <a:t> </a:t>
            </a:r>
            <a:r>
              <a:rPr lang="en-CA" dirty="0"/>
              <a:t>connections are encoded in maternal ecological teachings, stories and ceremonies</a:t>
            </a:r>
            <a:endParaRPr lang="en-US" dirty="0"/>
          </a:p>
        </p:txBody>
      </p:sp>
    </p:spTree>
    <p:extLst>
      <p:ext uri="{BB962C8B-B14F-4D97-AF65-F5344CB8AC3E}">
        <p14:creationId xmlns:p14="http://schemas.microsoft.com/office/powerpoint/2010/main" val="28537910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68F17-F96D-094A-B4D1-224D7159BF73}"/>
              </a:ext>
            </a:extLst>
          </p:cNvPr>
          <p:cNvSpPr>
            <a:spLocks noGrp="1"/>
          </p:cNvSpPr>
          <p:nvPr>
            <p:ph type="title"/>
          </p:nvPr>
        </p:nvSpPr>
        <p:spPr>
          <a:xfrm>
            <a:off x="857534" y="2407692"/>
            <a:ext cx="10668000" cy="1524000"/>
          </a:xfrm>
        </p:spPr>
        <p:txBody>
          <a:bodyPr>
            <a:normAutofit fontScale="90000"/>
          </a:bodyPr>
          <a:lstStyle/>
          <a:p>
            <a:r>
              <a:rPr lang="en-US" dirty="0"/>
              <a:t>Story is key to </a:t>
            </a:r>
            <a:r>
              <a:rPr lang="en-US" dirty="0" err="1"/>
              <a:t>Anishinaabeg</a:t>
            </a:r>
            <a:r>
              <a:rPr lang="en-US" dirty="0"/>
              <a:t> identity. </a:t>
            </a:r>
            <a:br>
              <a:rPr lang="en-US" dirty="0"/>
            </a:br>
            <a:r>
              <a:rPr lang="en-US" dirty="0" err="1"/>
              <a:t>Anishinaabeg</a:t>
            </a:r>
            <a:r>
              <a:rPr lang="en-US" dirty="0"/>
              <a:t> identity is embedded in the land and stars.</a:t>
            </a:r>
          </a:p>
        </p:txBody>
      </p:sp>
    </p:spTree>
    <p:extLst>
      <p:ext uri="{BB962C8B-B14F-4D97-AF65-F5344CB8AC3E}">
        <p14:creationId xmlns:p14="http://schemas.microsoft.com/office/powerpoint/2010/main" val="38002987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9F01A-78C4-C14B-9084-27CFF88FB0AE}"/>
              </a:ext>
            </a:extLst>
          </p:cNvPr>
          <p:cNvSpPr>
            <a:spLocks noGrp="1"/>
          </p:cNvSpPr>
          <p:nvPr>
            <p:ph type="title"/>
          </p:nvPr>
        </p:nvSpPr>
        <p:spPr/>
        <p:txBody>
          <a:bodyPr/>
          <a:lstStyle/>
          <a:p>
            <a:r>
              <a:rPr lang="en-US" dirty="0"/>
              <a:t>The Power of Story</a:t>
            </a:r>
          </a:p>
        </p:txBody>
      </p:sp>
      <p:sp>
        <p:nvSpPr>
          <p:cNvPr id="3" name="Content Placeholder 2">
            <a:extLst>
              <a:ext uri="{FF2B5EF4-FFF2-40B4-BE49-F238E27FC236}">
                <a16:creationId xmlns:a16="http://schemas.microsoft.com/office/drawing/2014/main" id="{385E3B99-2C8E-F941-926A-3490F571F7B7}"/>
              </a:ext>
            </a:extLst>
          </p:cNvPr>
          <p:cNvSpPr>
            <a:spLocks noGrp="1"/>
          </p:cNvSpPr>
          <p:nvPr>
            <p:ph idx="1"/>
          </p:nvPr>
        </p:nvSpPr>
        <p:spPr/>
        <p:txBody>
          <a:bodyPr/>
          <a:lstStyle/>
          <a:p>
            <a:r>
              <a:rPr lang="en-US" dirty="0" err="1"/>
              <a:t>Anishinaabeg</a:t>
            </a:r>
            <a:r>
              <a:rPr lang="en-US" dirty="0"/>
              <a:t> scholar Leanne Simpson states Indigenous stories act as a: </a:t>
            </a:r>
          </a:p>
          <a:p>
            <a:pPr marL="0" indent="0">
              <a:buNone/>
            </a:pPr>
            <a:endParaRPr lang="en-CA" i="1" dirty="0"/>
          </a:p>
          <a:p>
            <a:pPr marL="0" indent="0">
              <a:buNone/>
            </a:pPr>
            <a:r>
              <a:rPr lang="en-CA" i="1" dirty="0"/>
              <a:t>“theoretical anchor whose meaning transforms over time and space within individual and collective </a:t>
            </a:r>
            <a:r>
              <a:rPr lang="en-CA" i="1" dirty="0" err="1"/>
              <a:t>Nishnaabeg</a:t>
            </a:r>
            <a:r>
              <a:rPr lang="en-CA" i="1" dirty="0"/>
              <a:t> consciousness.” </a:t>
            </a:r>
            <a:endParaRPr lang="en-US" i="1" dirty="0"/>
          </a:p>
        </p:txBody>
      </p:sp>
    </p:spTree>
    <p:extLst>
      <p:ext uri="{BB962C8B-B14F-4D97-AF65-F5344CB8AC3E}">
        <p14:creationId xmlns:p14="http://schemas.microsoft.com/office/powerpoint/2010/main" val="10029962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060172FA-793B-3D47-9EAF-1EE6ADF8BB41}"/>
              </a:ext>
            </a:extLst>
          </p:cNvPr>
          <p:cNvPicPr>
            <a:picLocks noChangeAspect="1"/>
          </p:cNvPicPr>
          <p:nvPr/>
        </p:nvPicPr>
        <p:blipFill rotWithShape="1">
          <a:blip r:embed="rId2"/>
          <a:srcRect l="24037" r="14190" b="1"/>
          <a:stretch/>
        </p:blipFill>
        <p:spPr>
          <a:xfrm>
            <a:off x="6613174" y="10"/>
            <a:ext cx="5578824" cy="6028246"/>
          </a:xfrm>
          <a:custGeom>
            <a:avLst/>
            <a:gdLst/>
            <a:ahLst/>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p:spPr>
      </p:pic>
      <p:sp>
        <p:nvSpPr>
          <p:cNvPr id="16" name="Freeform: Shape 15">
            <a:extLst>
              <a:ext uri="{FF2B5EF4-FFF2-40B4-BE49-F238E27FC236}">
                <a16:creationId xmlns:a16="http://schemas.microsoft.com/office/drawing/2014/main" id="{3362A0EA-3E81-4464-94B8-70BE5870E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DA5FEC0D-B884-1D4D-A818-6111E95B2C53}"/>
              </a:ext>
            </a:extLst>
          </p:cNvPr>
          <p:cNvSpPr>
            <a:spLocks noGrp="1"/>
          </p:cNvSpPr>
          <p:nvPr>
            <p:ph idx="1"/>
          </p:nvPr>
        </p:nvSpPr>
        <p:spPr>
          <a:xfrm>
            <a:off x="244828" y="242247"/>
            <a:ext cx="5851172" cy="6373505"/>
          </a:xfrm>
        </p:spPr>
        <p:txBody>
          <a:bodyPr>
            <a:normAutofit/>
          </a:bodyPr>
          <a:lstStyle/>
          <a:p>
            <a:r>
              <a:rPr lang="en-US" sz="2400" dirty="0"/>
              <a:t>Stories hold the wisdom of our ancestors, which we use to guide our way.</a:t>
            </a:r>
          </a:p>
          <a:p>
            <a:endParaRPr lang="en-US" sz="2400" dirty="0"/>
          </a:p>
          <a:p>
            <a:r>
              <a:rPr lang="en-US" sz="2400" dirty="0"/>
              <a:t>They help us understand our place in the natural world.</a:t>
            </a:r>
          </a:p>
          <a:p>
            <a:endParaRPr lang="en-US" sz="2400" dirty="0"/>
          </a:p>
          <a:p>
            <a:r>
              <a:rPr lang="en-US" sz="2400" dirty="0"/>
              <a:t>Provide cognitive maps </a:t>
            </a:r>
            <a:r>
              <a:rPr lang="en-CA" sz="2400" dirty="0"/>
              <a:t>(</a:t>
            </a:r>
            <a:r>
              <a:rPr lang="en-CA" sz="2400" b="1" dirty="0" err="1"/>
              <a:t>inendamowin</a:t>
            </a:r>
            <a:r>
              <a:rPr lang="en-CA" sz="2400" b="1" dirty="0"/>
              <a:t> </a:t>
            </a:r>
            <a:r>
              <a:rPr lang="en-CA" sz="2400" b="1" dirty="0" err="1"/>
              <a:t>mazina'iganan</a:t>
            </a:r>
            <a:r>
              <a:rPr lang="en-CA" sz="2400" i="1" dirty="0"/>
              <a:t>)</a:t>
            </a:r>
            <a:r>
              <a:rPr lang="en-CA" sz="2400" dirty="0"/>
              <a:t> charting </a:t>
            </a:r>
            <a:r>
              <a:rPr lang="en-CA" sz="2400" dirty="0" err="1"/>
              <a:t>Anishinaabeg</a:t>
            </a:r>
            <a:r>
              <a:rPr lang="en-CA" sz="2400" dirty="0"/>
              <a:t> movements over time and space (backwards and forwards), as well as multidimensions.</a:t>
            </a:r>
            <a:endParaRPr lang="en-US" sz="2400" dirty="0"/>
          </a:p>
        </p:txBody>
      </p:sp>
      <p:sp>
        <p:nvSpPr>
          <p:cNvPr id="10" name="Rectangle 9">
            <a:extLst>
              <a:ext uri="{FF2B5EF4-FFF2-40B4-BE49-F238E27FC236}">
                <a16:creationId xmlns:a16="http://schemas.microsoft.com/office/drawing/2014/main" id="{7EC78D3E-2244-DF41-B366-F27F8BB9E7D8}"/>
              </a:ext>
            </a:extLst>
          </p:cNvPr>
          <p:cNvSpPr/>
          <p:nvPr/>
        </p:nvSpPr>
        <p:spPr>
          <a:xfrm>
            <a:off x="7688238" y="6245542"/>
            <a:ext cx="4212610" cy="430887"/>
          </a:xfrm>
          <a:prstGeom prst="rect">
            <a:avLst/>
          </a:prstGeom>
        </p:spPr>
        <p:txBody>
          <a:bodyPr wrap="square">
            <a:spAutoFit/>
          </a:bodyPr>
          <a:lstStyle/>
          <a:p>
            <a:r>
              <a:rPr lang="en-US" sz="1100" dirty="0"/>
              <a:t>Image Source: https://</a:t>
            </a:r>
            <a:r>
              <a:rPr lang="en-US" sz="1100" dirty="0" err="1"/>
              <a:t>www.publicdomainpictures.net</a:t>
            </a:r>
            <a:r>
              <a:rPr lang="en-US" sz="1100" dirty="0"/>
              <a:t>/</a:t>
            </a:r>
            <a:r>
              <a:rPr lang="en-US" sz="1100" dirty="0" err="1"/>
              <a:t>en</a:t>
            </a:r>
            <a:r>
              <a:rPr lang="en-US" sz="1100" dirty="0"/>
              <a:t>/</a:t>
            </a:r>
            <a:r>
              <a:rPr lang="en-US" sz="1100" dirty="0" err="1"/>
              <a:t>view-image.php?image</a:t>
            </a:r>
            <a:r>
              <a:rPr lang="en-US" sz="1100" dirty="0"/>
              <a:t>=110804&amp;picture=wild-blueberry-bush</a:t>
            </a:r>
          </a:p>
        </p:txBody>
      </p:sp>
    </p:spTree>
    <p:extLst>
      <p:ext uri="{BB962C8B-B14F-4D97-AF65-F5344CB8AC3E}">
        <p14:creationId xmlns:p14="http://schemas.microsoft.com/office/powerpoint/2010/main" val="6630813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6" name="Freeform: Shape 9">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27" name="Freeform: Shape 11">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28" name="Freeform: Shape 13">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29" name="Rectangle 15">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5" name="Content Placeholder 4" descr="A picture containing grass, outdoor, person, field&#10;&#10;Description automatically generated">
            <a:extLst>
              <a:ext uri="{FF2B5EF4-FFF2-40B4-BE49-F238E27FC236}">
                <a16:creationId xmlns:a16="http://schemas.microsoft.com/office/drawing/2014/main" id="{E43345B4-9788-244F-92CC-7A2E34230C09}"/>
              </a:ext>
            </a:extLst>
          </p:cNvPr>
          <p:cNvPicPr>
            <a:picLocks noGrp="1" noChangeAspect="1"/>
          </p:cNvPicPr>
          <p:nvPr>
            <p:ph idx="1"/>
          </p:nvPr>
        </p:nvPicPr>
        <p:blipFill rotWithShape="1">
          <a:blip r:embed="rId2"/>
          <a:srcRect l="5181" r="-3" b="-3"/>
          <a:stretch/>
        </p:blipFill>
        <p:spPr>
          <a:xfrm>
            <a:off x="5264728" y="2"/>
            <a:ext cx="6927272" cy="5330949"/>
          </a:xfrm>
          <a:custGeom>
            <a:avLst/>
            <a:gdLst/>
            <a:ahLst/>
            <a:cxnLst/>
            <a:rect l="l" t="t" r="r" b="b"/>
            <a:pathLst>
              <a:path w="6927272" h="5330949">
                <a:moveTo>
                  <a:pt x="0" y="0"/>
                </a:moveTo>
                <a:lnTo>
                  <a:pt x="6927272" y="0"/>
                </a:lnTo>
                <a:lnTo>
                  <a:pt x="6927272" y="3912793"/>
                </a:lnTo>
                <a:lnTo>
                  <a:pt x="6884989" y="4002742"/>
                </a:lnTo>
                <a:cubicBezTo>
                  <a:pt x="6799406" y="4174873"/>
                  <a:pt x="6702812" y="4339578"/>
                  <a:pt x="6592028" y="4494163"/>
                </a:cubicBezTo>
                <a:cubicBezTo>
                  <a:pt x="5802121" y="5596640"/>
                  <a:pt x="4821632" y="5380883"/>
                  <a:pt x="3742808" y="5122218"/>
                </a:cubicBezTo>
                <a:cubicBezTo>
                  <a:pt x="2131653" y="4735722"/>
                  <a:pt x="759367" y="4191689"/>
                  <a:pt x="326623" y="2148182"/>
                </a:cubicBezTo>
                <a:cubicBezTo>
                  <a:pt x="186907" y="1488770"/>
                  <a:pt x="67840" y="834043"/>
                  <a:pt x="13721" y="201231"/>
                </a:cubicBezTo>
                <a:close/>
              </a:path>
            </a:pathLst>
          </a:custGeom>
        </p:spPr>
      </p:pic>
      <p:sp>
        <p:nvSpPr>
          <p:cNvPr id="30" name="Freeform: Shape 17">
            <a:extLst>
              <a:ext uri="{FF2B5EF4-FFF2-40B4-BE49-F238E27FC236}">
                <a16:creationId xmlns:a16="http://schemas.microsoft.com/office/drawing/2014/main" id="{A9896C11-F8DF-437A-B349-8AFD602DC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791199" y="-1219198"/>
            <a:ext cx="5181601" cy="7620000"/>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561855DE-0E87-5B49-87A9-2D39A229ED24}"/>
              </a:ext>
            </a:extLst>
          </p:cNvPr>
          <p:cNvSpPr>
            <a:spLocks noGrp="1"/>
          </p:cNvSpPr>
          <p:nvPr>
            <p:ph type="title"/>
          </p:nvPr>
        </p:nvSpPr>
        <p:spPr>
          <a:xfrm>
            <a:off x="122830" y="126999"/>
            <a:ext cx="5791776" cy="6604002"/>
          </a:xfrm>
        </p:spPr>
        <p:txBody>
          <a:bodyPr vert="horz" lIns="91440" tIns="45720" rIns="91440" bIns="45720" rtlCol="0" anchor="b">
            <a:normAutofit/>
          </a:bodyPr>
          <a:lstStyle/>
          <a:p>
            <a:r>
              <a:rPr lang="en-US" sz="4000" b="1" kern="1200" dirty="0" err="1">
                <a:solidFill>
                  <a:schemeClr val="accent3">
                    <a:lumMod val="60000"/>
                    <a:lumOff val="40000"/>
                  </a:schemeClr>
                </a:solidFill>
                <a:latin typeface="+mj-lt"/>
                <a:ea typeface="+mj-ea"/>
                <a:cs typeface="+mj-cs"/>
              </a:rPr>
              <a:t>Gii</a:t>
            </a:r>
            <a:r>
              <a:rPr lang="en-US" sz="4000" b="1" dirty="0" err="1">
                <a:solidFill>
                  <a:schemeClr val="accent3">
                    <a:lumMod val="60000"/>
                    <a:lumOff val="40000"/>
                  </a:schemeClr>
                </a:solidFill>
              </a:rPr>
              <a:t>-</a:t>
            </a:r>
            <a:r>
              <a:rPr lang="en-US" sz="4000" b="1" kern="1200" dirty="0" err="1">
                <a:solidFill>
                  <a:schemeClr val="accent3">
                    <a:lumMod val="60000"/>
                    <a:lumOff val="40000"/>
                  </a:schemeClr>
                </a:solidFill>
                <a:latin typeface="+mj-lt"/>
                <a:ea typeface="+mj-ea"/>
                <a:cs typeface="+mj-cs"/>
              </a:rPr>
              <a:t>babanametwaawag</a:t>
            </a:r>
            <a:br>
              <a:rPr lang="en-US" sz="3700" kern="1200" dirty="0">
                <a:solidFill>
                  <a:schemeClr val="tx1"/>
                </a:solidFill>
                <a:latin typeface="+mj-lt"/>
                <a:ea typeface="+mj-ea"/>
                <a:cs typeface="+mj-cs"/>
              </a:rPr>
            </a:br>
            <a:r>
              <a:rPr lang="en-US" sz="2800" kern="1200" dirty="0">
                <a:solidFill>
                  <a:schemeClr val="tx1"/>
                </a:solidFill>
                <a:latin typeface="+mj-lt"/>
                <a:ea typeface="+mj-ea"/>
                <a:cs typeface="+mj-cs"/>
              </a:rPr>
              <a:t>(They were leaving a presence)</a:t>
            </a:r>
            <a:br>
              <a:rPr lang="en-US" sz="2800" kern="1200" dirty="0">
                <a:solidFill>
                  <a:schemeClr val="tx1"/>
                </a:solidFill>
                <a:latin typeface="+mj-lt"/>
                <a:ea typeface="+mj-ea"/>
                <a:cs typeface="+mj-cs"/>
              </a:rPr>
            </a:br>
            <a:br>
              <a:rPr lang="en-US" sz="2800" kern="1200" dirty="0">
                <a:solidFill>
                  <a:schemeClr val="tx1"/>
                </a:solidFill>
                <a:latin typeface="+mj-lt"/>
                <a:ea typeface="+mj-ea"/>
                <a:cs typeface="+mj-cs"/>
              </a:rPr>
            </a:br>
            <a:r>
              <a:rPr lang="en-US" sz="2800" b="1" dirty="0" err="1">
                <a:solidFill>
                  <a:schemeClr val="accent2">
                    <a:lumMod val="60000"/>
                    <a:lumOff val="40000"/>
                  </a:schemeClr>
                </a:solidFill>
              </a:rPr>
              <a:t>gii</a:t>
            </a:r>
            <a:r>
              <a:rPr lang="en-US" sz="2800" b="1" dirty="0"/>
              <a:t> </a:t>
            </a:r>
            <a:r>
              <a:rPr lang="en-US" sz="2800" dirty="0"/>
              <a:t>– past tense; was, did</a:t>
            </a:r>
            <a:br>
              <a:rPr lang="en-US" sz="2800" dirty="0"/>
            </a:br>
            <a:r>
              <a:rPr lang="en-US" sz="2800" b="1" dirty="0">
                <a:solidFill>
                  <a:schemeClr val="accent2">
                    <a:lumMod val="60000"/>
                    <a:lumOff val="40000"/>
                  </a:schemeClr>
                </a:solidFill>
              </a:rPr>
              <a:t>baba</a:t>
            </a:r>
            <a:r>
              <a:rPr lang="en-US" sz="2800" dirty="0"/>
              <a:t> – a piece</a:t>
            </a:r>
            <a:br>
              <a:rPr lang="en-US" sz="2800" dirty="0"/>
            </a:br>
            <a:r>
              <a:rPr lang="en-US" sz="2800" b="1" dirty="0">
                <a:solidFill>
                  <a:schemeClr val="accent2">
                    <a:lumMod val="60000"/>
                    <a:lumOff val="40000"/>
                  </a:schemeClr>
                </a:solidFill>
              </a:rPr>
              <a:t>name’</a:t>
            </a:r>
            <a:r>
              <a:rPr lang="en-US" sz="2800" dirty="0"/>
              <a:t> – presence of somebody</a:t>
            </a:r>
            <a:br>
              <a:rPr lang="en-US" sz="2800" dirty="0"/>
            </a:br>
            <a:r>
              <a:rPr lang="en-US" sz="2800" b="1" dirty="0" err="1">
                <a:solidFill>
                  <a:schemeClr val="accent2">
                    <a:lumMod val="60000"/>
                    <a:lumOff val="40000"/>
                  </a:schemeClr>
                </a:solidFill>
              </a:rPr>
              <a:t>twaa</a:t>
            </a:r>
            <a:r>
              <a:rPr lang="en-US" sz="2800" dirty="0"/>
              <a:t> – </a:t>
            </a:r>
            <a:r>
              <a:rPr lang="en-CA" sz="2800" dirty="0"/>
              <a:t>s/he has a certain custom or belief; </a:t>
            </a:r>
            <a:r>
              <a:rPr lang="en-US" sz="2800" dirty="0"/>
              <a:t>way of life</a:t>
            </a:r>
            <a:br>
              <a:rPr lang="en-US" sz="2800" dirty="0"/>
            </a:br>
            <a:br>
              <a:rPr lang="en-US" sz="2800" kern="1200" dirty="0">
                <a:solidFill>
                  <a:schemeClr val="tx1"/>
                </a:solidFill>
                <a:latin typeface="+mj-lt"/>
                <a:ea typeface="+mj-ea"/>
                <a:cs typeface="+mj-cs"/>
              </a:rPr>
            </a:br>
            <a:br>
              <a:rPr lang="en-US" sz="2800" kern="1200" dirty="0">
                <a:solidFill>
                  <a:schemeClr val="tx1"/>
                </a:solidFill>
                <a:latin typeface="+mj-lt"/>
                <a:ea typeface="+mj-ea"/>
                <a:cs typeface="+mj-cs"/>
              </a:rPr>
            </a:br>
            <a:r>
              <a:rPr lang="en-US" sz="2800" kern="1200" dirty="0">
                <a:solidFill>
                  <a:schemeClr val="tx1"/>
                </a:solidFill>
                <a:latin typeface="+mj-lt"/>
                <a:ea typeface="+mj-ea"/>
                <a:cs typeface="+mj-cs"/>
              </a:rPr>
              <a:t>The cognitive maps arise from the activity of leaving a presence behind in the minds and hearts of your descendants (e.g. stories; language).</a:t>
            </a:r>
          </a:p>
        </p:txBody>
      </p:sp>
      <p:sp>
        <p:nvSpPr>
          <p:cNvPr id="6" name="Rectangle 5">
            <a:extLst>
              <a:ext uri="{FF2B5EF4-FFF2-40B4-BE49-F238E27FC236}">
                <a16:creationId xmlns:a16="http://schemas.microsoft.com/office/drawing/2014/main" id="{F1E66D93-90A0-C845-8487-C14ABAAD18BE}"/>
              </a:ext>
            </a:extLst>
          </p:cNvPr>
          <p:cNvSpPr/>
          <p:nvPr/>
        </p:nvSpPr>
        <p:spPr>
          <a:xfrm>
            <a:off x="7691048" y="5367673"/>
            <a:ext cx="4378122" cy="1200329"/>
          </a:xfrm>
          <a:prstGeom prst="rect">
            <a:avLst/>
          </a:prstGeom>
        </p:spPr>
        <p:txBody>
          <a:bodyPr wrap="none">
            <a:spAutoFit/>
          </a:bodyPr>
          <a:lstStyle/>
          <a:p>
            <a:r>
              <a:rPr lang="en-CA" b="1" i="0" dirty="0" err="1">
                <a:effectLst/>
                <a:latin typeface="Helvetica Neue" panose="02000503000000020004" pitchFamily="2" charset="0"/>
              </a:rPr>
              <a:t>anishinaabe-manoomin</a:t>
            </a:r>
            <a:r>
              <a:rPr lang="en-CA" b="0" i="0" dirty="0">
                <a:effectLst/>
                <a:latin typeface="Helvetica Neue" panose="02000503000000020004" pitchFamily="2" charset="0"/>
              </a:rPr>
              <a:t> (wild rice)</a:t>
            </a:r>
          </a:p>
          <a:p>
            <a:r>
              <a:rPr lang="en-CA" b="1" dirty="0" err="1"/>
              <a:t>bawa’am</a:t>
            </a:r>
            <a:r>
              <a:rPr lang="en-CA" dirty="0"/>
              <a:t> (s/he knocks wild rice)</a:t>
            </a:r>
          </a:p>
          <a:p>
            <a:r>
              <a:rPr lang="en-CA" b="1" dirty="0" err="1"/>
              <a:t>Manoominike</a:t>
            </a:r>
            <a:r>
              <a:rPr lang="en-CA" dirty="0"/>
              <a:t> (s/he </a:t>
            </a:r>
            <a:r>
              <a:rPr lang="en-CA" dirty="0" err="1"/>
              <a:t>rices</a:t>
            </a:r>
            <a:r>
              <a:rPr lang="en-CA" dirty="0"/>
              <a:t>, goes ricing, </a:t>
            </a:r>
          </a:p>
          <a:p>
            <a:r>
              <a:rPr lang="en-CA" dirty="0"/>
              <a:t>makes rice, picks rice, harvests wild rice)</a:t>
            </a:r>
          </a:p>
        </p:txBody>
      </p:sp>
    </p:spTree>
    <p:extLst>
      <p:ext uri="{BB962C8B-B14F-4D97-AF65-F5344CB8AC3E}">
        <p14:creationId xmlns:p14="http://schemas.microsoft.com/office/powerpoint/2010/main" val="8893123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10870-5C44-C14F-A733-0000F02B082D}"/>
              </a:ext>
            </a:extLst>
          </p:cNvPr>
          <p:cNvSpPr>
            <a:spLocks noGrp="1"/>
          </p:cNvSpPr>
          <p:nvPr>
            <p:ph type="title"/>
          </p:nvPr>
        </p:nvSpPr>
        <p:spPr>
          <a:xfrm>
            <a:off x="762000" y="322384"/>
            <a:ext cx="10668000" cy="1524000"/>
          </a:xfrm>
        </p:spPr>
        <p:txBody>
          <a:bodyPr/>
          <a:lstStyle/>
          <a:p>
            <a:r>
              <a:rPr lang="en-US" dirty="0" err="1"/>
              <a:t>Anishinaabeg</a:t>
            </a:r>
            <a:r>
              <a:rPr lang="en-US" dirty="0"/>
              <a:t> Ecology</a:t>
            </a:r>
          </a:p>
        </p:txBody>
      </p:sp>
      <p:sp>
        <p:nvSpPr>
          <p:cNvPr id="3" name="Content Placeholder 2">
            <a:extLst>
              <a:ext uri="{FF2B5EF4-FFF2-40B4-BE49-F238E27FC236}">
                <a16:creationId xmlns:a16="http://schemas.microsoft.com/office/drawing/2014/main" id="{22BC87C9-E929-E442-851A-D0A13791BDC8}"/>
              </a:ext>
            </a:extLst>
          </p:cNvPr>
          <p:cNvSpPr>
            <a:spLocks noGrp="1"/>
          </p:cNvSpPr>
          <p:nvPr>
            <p:ph idx="1"/>
          </p:nvPr>
        </p:nvSpPr>
        <p:spPr>
          <a:xfrm>
            <a:off x="762000" y="1846384"/>
            <a:ext cx="10668000" cy="4257699"/>
          </a:xfrm>
        </p:spPr>
        <p:txBody>
          <a:bodyPr>
            <a:normAutofit fontScale="92500" lnSpcReduction="20000"/>
          </a:bodyPr>
          <a:lstStyle/>
          <a:p>
            <a:r>
              <a:rPr lang="en-US" dirty="0"/>
              <a:t>Elder James Dumont describes it as 360 degree vision – our reality and those of the spirit realms (or the seen and unseen worlds) intersect and overlap. </a:t>
            </a:r>
          </a:p>
          <a:p>
            <a:r>
              <a:rPr lang="en-US" dirty="0"/>
              <a:t>We view ourselves in relation to everything in the cosmos as our “relatives” – “All-our-relations” (</a:t>
            </a:r>
            <a:r>
              <a:rPr lang="en-CA" b="1" dirty="0" err="1"/>
              <a:t>indinawemaaganag</a:t>
            </a:r>
            <a:r>
              <a:rPr lang="en-US" dirty="0"/>
              <a:t>).</a:t>
            </a:r>
          </a:p>
          <a:p>
            <a:r>
              <a:rPr lang="en-US" dirty="0"/>
              <a:t>We learn our about place from going to our teachers in Creation – “Sit on the lap of Mother the Earth” - nature – and communing with her and all living and non-living beings, observing them, seeking guidance in ceremonies that were given to us.</a:t>
            </a:r>
          </a:p>
          <a:p>
            <a:endParaRPr lang="en-US" dirty="0"/>
          </a:p>
        </p:txBody>
      </p:sp>
    </p:spTree>
    <p:extLst>
      <p:ext uri="{BB962C8B-B14F-4D97-AF65-F5344CB8AC3E}">
        <p14:creationId xmlns:p14="http://schemas.microsoft.com/office/powerpoint/2010/main" val="17516520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11EA5-E493-8943-B21A-22F64B5DB2BC}"/>
              </a:ext>
            </a:extLst>
          </p:cNvPr>
          <p:cNvSpPr>
            <a:spLocks noGrp="1"/>
          </p:cNvSpPr>
          <p:nvPr>
            <p:ph type="title"/>
          </p:nvPr>
        </p:nvSpPr>
        <p:spPr/>
        <p:txBody>
          <a:bodyPr/>
          <a:lstStyle/>
          <a:p>
            <a:r>
              <a:rPr lang="en-CA" b="1" dirty="0"/>
              <a:t>Nanda-</a:t>
            </a:r>
            <a:r>
              <a:rPr lang="en-CA" b="1" dirty="0" err="1"/>
              <a:t>Gikendan</a:t>
            </a:r>
            <a:r>
              <a:rPr lang="en-CA" b="1" dirty="0"/>
              <a:t> (Seek Knowledge)</a:t>
            </a:r>
            <a:endParaRPr lang="en-US" dirty="0"/>
          </a:p>
        </p:txBody>
      </p:sp>
      <p:sp>
        <p:nvSpPr>
          <p:cNvPr id="3" name="Content Placeholder 2">
            <a:extLst>
              <a:ext uri="{FF2B5EF4-FFF2-40B4-BE49-F238E27FC236}">
                <a16:creationId xmlns:a16="http://schemas.microsoft.com/office/drawing/2014/main" id="{4A3A302B-BE38-6144-9484-4CA6FC7587F0}"/>
              </a:ext>
            </a:extLst>
          </p:cNvPr>
          <p:cNvSpPr>
            <a:spLocks noGrp="1"/>
          </p:cNvSpPr>
          <p:nvPr>
            <p:ph idx="1"/>
          </p:nvPr>
        </p:nvSpPr>
        <p:spPr>
          <a:xfrm>
            <a:off x="762000" y="2286000"/>
            <a:ext cx="11248292" cy="4060209"/>
          </a:xfrm>
        </p:spPr>
        <p:txBody>
          <a:bodyPr>
            <a:normAutofit/>
          </a:bodyPr>
          <a:lstStyle/>
          <a:p>
            <a:r>
              <a:rPr lang="en-US" dirty="0"/>
              <a:t>The </a:t>
            </a:r>
            <a:r>
              <a:rPr lang="en-US" dirty="0" err="1"/>
              <a:t>sweatlodge</a:t>
            </a:r>
            <a:r>
              <a:rPr lang="en-US" dirty="0"/>
              <a:t> ceremony is a space and a classroom from which our people go to learn, to explore, and to gather information about the ecologies with which we live.</a:t>
            </a:r>
          </a:p>
          <a:p>
            <a:r>
              <a:rPr lang="en-US" dirty="0"/>
              <a:t>The </a:t>
            </a:r>
            <a:r>
              <a:rPr lang="en-US" dirty="0" err="1"/>
              <a:t>sweatlodge</a:t>
            </a:r>
            <a:r>
              <a:rPr lang="en-US" dirty="0"/>
              <a:t> is the:</a:t>
            </a:r>
          </a:p>
          <a:p>
            <a:pPr marL="971550" lvl="1" indent="-514350">
              <a:buFont typeface="+mj-lt"/>
              <a:buAutoNum type="arabicPeriod"/>
            </a:pPr>
            <a:r>
              <a:rPr lang="en-US" dirty="0">
                <a:solidFill>
                  <a:schemeClr val="accent2">
                    <a:lumMod val="60000"/>
                    <a:lumOff val="40000"/>
                    <a:alpha val="70000"/>
                  </a:schemeClr>
                </a:solidFill>
              </a:rPr>
              <a:t>research methodology </a:t>
            </a:r>
          </a:p>
          <a:p>
            <a:pPr marL="971550" lvl="1" indent="-514350">
              <a:buFont typeface="+mj-lt"/>
              <a:buAutoNum type="arabicPeriod"/>
            </a:pPr>
            <a:r>
              <a:rPr lang="en-US" dirty="0">
                <a:solidFill>
                  <a:schemeClr val="accent2">
                    <a:lumMod val="60000"/>
                    <a:lumOff val="40000"/>
                    <a:alpha val="70000"/>
                  </a:schemeClr>
                </a:solidFill>
              </a:rPr>
              <a:t>method of gathering</a:t>
            </a:r>
          </a:p>
          <a:p>
            <a:pPr marL="971550" lvl="1" indent="-514350">
              <a:buFont typeface="+mj-lt"/>
              <a:buAutoNum type="arabicPeriod"/>
            </a:pPr>
            <a:r>
              <a:rPr lang="en-US" dirty="0">
                <a:solidFill>
                  <a:schemeClr val="accent2">
                    <a:lumMod val="60000"/>
                    <a:lumOff val="40000"/>
                    <a:alpha val="70000"/>
                  </a:schemeClr>
                </a:solidFill>
              </a:rPr>
              <a:t>pedagogy for teaching and learning</a:t>
            </a:r>
          </a:p>
          <a:p>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35624266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27087-4B63-5048-9939-0DB01A4AC1B7}"/>
              </a:ext>
            </a:extLst>
          </p:cNvPr>
          <p:cNvSpPr>
            <a:spLocks noGrp="1"/>
          </p:cNvSpPr>
          <p:nvPr>
            <p:ph type="title"/>
          </p:nvPr>
        </p:nvSpPr>
        <p:spPr/>
        <p:txBody>
          <a:bodyPr/>
          <a:lstStyle/>
          <a:p>
            <a:r>
              <a:rPr lang="en-US" dirty="0"/>
              <a:t>What is Sacred Ecology?</a:t>
            </a:r>
            <a:br>
              <a:rPr lang="en-US" dirty="0"/>
            </a:br>
            <a:r>
              <a:rPr lang="en-US" dirty="0"/>
              <a:t>The Ecology of the </a:t>
            </a:r>
            <a:r>
              <a:rPr lang="en-US" dirty="0" err="1"/>
              <a:t>Sweatlodge</a:t>
            </a:r>
            <a:endParaRPr lang="en-US" dirty="0"/>
          </a:p>
        </p:txBody>
      </p:sp>
      <p:sp>
        <p:nvSpPr>
          <p:cNvPr id="3" name="Content Placeholder 2">
            <a:extLst>
              <a:ext uri="{FF2B5EF4-FFF2-40B4-BE49-F238E27FC236}">
                <a16:creationId xmlns:a16="http://schemas.microsoft.com/office/drawing/2014/main" id="{3E0659A7-8D9E-E34F-ADE9-579FAB60FD85}"/>
              </a:ext>
            </a:extLst>
          </p:cNvPr>
          <p:cNvSpPr>
            <a:spLocks noGrp="1"/>
          </p:cNvSpPr>
          <p:nvPr>
            <p:ph idx="1"/>
          </p:nvPr>
        </p:nvSpPr>
        <p:spPr>
          <a:xfrm>
            <a:off x="761999" y="2286000"/>
            <a:ext cx="11193439" cy="3818083"/>
          </a:xfrm>
        </p:spPr>
        <p:txBody>
          <a:bodyPr>
            <a:normAutofit fontScale="92500"/>
          </a:bodyPr>
          <a:lstStyle/>
          <a:p>
            <a:r>
              <a:rPr lang="en-US" dirty="0"/>
              <a:t>Exists in multiple realities</a:t>
            </a:r>
          </a:p>
          <a:p>
            <a:r>
              <a:rPr lang="en-US" dirty="0"/>
              <a:t>Build from the resources of the land that give up their life</a:t>
            </a:r>
          </a:p>
          <a:p>
            <a:r>
              <a:rPr lang="en-US" dirty="0"/>
              <a:t>Build on a living Earth, who is known as the First Mother of Creation: </a:t>
            </a:r>
          </a:p>
          <a:p>
            <a:pPr lvl="1"/>
            <a:r>
              <a:rPr lang="en-US" u="sng" dirty="0"/>
              <a:t>Aki</a:t>
            </a:r>
            <a:r>
              <a:rPr lang="en-US" dirty="0"/>
              <a:t>: the Earth</a:t>
            </a:r>
          </a:p>
          <a:p>
            <a:pPr lvl="1"/>
            <a:r>
              <a:rPr lang="en-CA" i="1" dirty="0" err="1"/>
              <a:t>Shkaakaamikwe</a:t>
            </a:r>
            <a:r>
              <a:rPr lang="en-CA" dirty="0"/>
              <a:t>: ‘</a:t>
            </a:r>
            <a:r>
              <a:rPr lang="en-CA" i="1" dirty="0"/>
              <a:t>Mother who creates life with her body, nourishes with her body and her breasts’ or ‘something is soft and damp.’</a:t>
            </a:r>
            <a:r>
              <a:rPr lang="en-CA" dirty="0"/>
              <a:t> </a:t>
            </a:r>
          </a:p>
          <a:p>
            <a:pPr lvl="1"/>
            <a:r>
              <a:rPr lang="en-CA" u="sng" dirty="0" err="1"/>
              <a:t>Mazikaamikwe</a:t>
            </a:r>
            <a:r>
              <a:rPr lang="en-CA" dirty="0"/>
              <a:t>: ‘she creates something new’ or ‘she creates life with her body’</a:t>
            </a:r>
            <a:endParaRPr lang="en-US" dirty="0"/>
          </a:p>
          <a:p>
            <a:endParaRPr lang="en-US" dirty="0"/>
          </a:p>
          <a:p>
            <a:endParaRPr lang="en-US" dirty="0"/>
          </a:p>
        </p:txBody>
      </p:sp>
    </p:spTree>
    <p:extLst>
      <p:ext uri="{BB962C8B-B14F-4D97-AF65-F5344CB8AC3E}">
        <p14:creationId xmlns:p14="http://schemas.microsoft.com/office/powerpoint/2010/main" val="19266285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indoor&#10;&#10;Description automatically generated">
            <a:extLst>
              <a:ext uri="{FF2B5EF4-FFF2-40B4-BE49-F238E27FC236}">
                <a16:creationId xmlns:a16="http://schemas.microsoft.com/office/drawing/2014/main" id="{48D4440C-46A8-0A49-A889-D5890C3941FE}"/>
              </a:ext>
            </a:extLst>
          </p:cNvPr>
          <p:cNvPicPr>
            <a:picLocks noChangeAspect="1"/>
          </p:cNvPicPr>
          <p:nvPr/>
        </p:nvPicPr>
        <p:blipFill rotWithShape="1">
          <a:blip r:embed="rId2"/>
          <a:srcRect l="12279" r="5422" b="-3"/>
          <a:stretch/>
        </p:blipFill>
        <p:spPr>
          <a:xfrm>
            <a:off x="-8" y="762006"/>
            <a:ext cx="5948805" cy="6095979"/>
          </a:xfrm>
          <a:custGeom>
            <a:avLst/>
            <a:gdLst/>
            <a:ahLst/>
            <a:cxnLst/>
            <a:rect l="l" t="t" r="r" b="b"/>
            <a:pathLst>
              <a:path w="5948805" h="6095979">
                <a:moveTo>
                  <a:pt x="1573832" y="765"/>
                </a:moveTo>
                <a:cubicBezTo>
                  <a:pt x="1940190" y="-10734"/>
                  <a:pt x="2329345" y="109280"/>
                  <a:pt x="2734663" y="238687"/>
                </a:cubicBezTo>
                <a:cubicBezTo>
                  <a:pt x="4118244" y="680647"/>
                  <a:pt x="5296697" y="1302752"/>
                  <a:pt x="5668316" y="3639516"/>
                </a:cubicBezTo>
                <a:cubicBezTo>
                  <a:pt x="5788298" y="4393559"/>
                  <a:pt x="5890546" y="5142244"/>
                  <a:pt x="5937022" y="5865869"/>
                </a:cubicBezTo>
                <a:lnTo>
                  <a:pt x="5948805" y="6095979"/>
                </a:lnTo>
                <a:lnTo>
                  <a:pt x="0" y="6095979"/>
                </a:lnTo>
                <a:lnTo>
                  <a:pt x="0" y="1621672"/>
                </a:lnTo>
                <a:lnTo>
                  <a:pt x="36310" y="1518814"/>
                </a:lnTo>
                <a:cubicBezTo>
                  <a:pt x="109805" y="1321982"/>
                  <a:pt x="192755" y="1133640"/>
                  <a:pt x="287891" y="956872"/>
                </a:cubicBezTo>
                <a:cubicBezTo>
                  <a:pt x="669453" y="247734"/>
                  <a:pt x="1102800" y="15549"/>
                  <a:pt x="1573832" y="765"/>
                </a:cubicBezTo>
                <a:close/>
              </a:path>
            </a:pathLst>
          </a:custGeom>
        </p:spPr>
      </p:pic>
      <p:sp>
        <p:nvSpPr>
          <p:cNvPr id="12" name="Freeform: Shape 11">
            <a:extLst>
              <a:ext uri="{FF2B5EF4-FFF2-40B4-BE49-F238E27FC236}">
                <a16:creationId xmlns:a16="http://schemas.microsoft.com/office/drawing/2014/main" id="{A3BFB3E6-2D9E-4A5C-826F-44A91F5977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23838" y="538152"/>
            <a:ext cx="6095989" cy="654368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DF4B9188-F68D-2A4A-8BD0-01F7BCB363F5}"/>
              </a:ext>
            </a:extLst>
          </p:cNvPr>
          <p:cNvSpPr>
            <a:spLocks noGrp="1"/>
          </p:cNvSpPr>
          <p:nvPr>
            <p:ph idx="1"/>
          </p:nvPr>
        </p:nvSpPr>
        <p:spPr>
          <a:xfrm>
            <a:off x="6393435" y="1646832"/>
            <a:ext cx="5548356" cy="4849491"/>
          </a:xfrm>
        </p:spPr>
        <p:txBody>
          <a:bodyPr>
            <a:normAutofit lnSpcReduction="10000"/>
          </a:bodyPr>
          <a:lstStyle/>
          <a:p>
            <a:pPr>
              <a:lnSpc>
                <a:spcPct val="115000"/>
              </a:lnSpc>
            </a:pPr>
            <a:r>
              <a:rPr lang="en-US" sz="2000" dirty="0" err="1">
                <a:solidFill>
                  <a:schemeClr val="tx1"/>
                </a:solidFill>
              </a:rPr>
              <a:t>Sweatlodge</a:t>
            </a:r>
            <a:r>
              <a:rPr lang="en-US" sz="2000" dirty="0">
                <a:solidFill>
                  <a:schemeClr val="tx1"/>
                </a:solidFill>
              </a:rPr>
              <a:t> mirrors the ecology of the woman’s body, mind, heart, and spirit.</a:t>
            </a:r>
          </a:p>
          <a:p>
            <a:pPr>
              <a:lnSpc>
                <a:spcPct val="115000"/>
              </a:lnSpc>
            </a:pPr>
            <a:r>
              <a:rPr lang="en-US" sz="2000" dirty="0">
                <a:solidFill>
                  <a:schemeClr val="tx1"/>
                </a:solidFill>
              </a:rPr>
              <a:t>The lodge is considered the womb of the earth (</a:t>
            </a:r>
            <a:r>
              <a:rPr lang="en-US" sz="2000" b="1" dirty="0" err="1">
                <a:solidFill>
                  <a:schemeClr val="accent2">
                    <a:lumMod val="60000"/>
                    <a:lumOff val="40000"/>
                  </a:schemeClr>
                </a:solidFill>
              </a:rPr>
              <a:t>akii</a:t>
            </a:r>
            <a:r>
              <a:rPr lang="en-US" sz="2000" b="1" dirty="0">
                <a:solidFill>
                  <a:schemeClr val="accent2">
                    <a:lumMod val="60000"/>
                    <a:lumOff val="40000"/>
                  </a:schemeClr>
                </a:solidFill>
              </a:rPr>
              <a:t>-</a:t>
            </a:r>
            <a:r>
              <a:rPr lang="en-CA" sz="2000" b="1" dirty="0" err="1">
                <a:solidFill>
                  <a:schemeClr val="accent2">
                    <a:lumMod val="60000"/>
                    <a:lumOff val="40000"/>
                  </a:schemeClr>
                </a:solidFill>
              </a:rPr>
              <a:t>abinoojiinh</a:t>
            </a:r>
            <a:r>
              <a:rPr lang="en-CA" sz="2000" b="1" dirty="0">
                <a:solidFill>
                  <a:schemeClr val="accent2">
                    <a:lumMod val="60000"/>
                    <a:lumOff val="40000"/>
                  </a:schemeClr>
                </a:solidFill>
              </a:rPr>
              <a:t> </a:t>
            </a:r>
            <a:r>
              <a:rPr lang="en-CA" sz="2000" b="1" dirty="0" err="1">
                <a:solidFill>
                  <a:schemeClr val="accent2">
                    <a:lumMod val="60000"/>
                    <a:lumOff val="40000"/>
                  </a:schemeClr>
                </a:solidFill>
              </a:rPr>
              <a:t>gaa-abid</a:t>
            </a:r>
            <a:r>
              <a:rPr lang="en-CA" sz="2000" i="1" dirty="0">
                <a:solidFill>
                  <a:schemeClr val="tx1"/>
                </a:solidFill>
              </a:rPr>
              <a:t>)</a:t>
            </a:r>
            <a:r>
              <a:rPr lang="en-US" sz="2000" dirty="0">
                <a:solidFill>
                  <a:schemeClr val="tx1"/>
                </a:solidFill>
              </a:rPr>
              <a:t>. Its shape mimics both the womb (</a:t>
            </a:r>
            <a:r>
              <a:rPr lang="en-CA" sz="2000" b="1" dirty="0" err="1">
                <a:solidFill>
                  <a:schemeClr val="accent2">
                    <a:lumMod val="60000"/>
                    <a:lumOff val="40000"/>
                  </a:schemeClr>
                </a:solidFill>
              </a:rPr>
              <a:t>abinoojiinh</a:t>
            </a:r>
            <a:r>
              <a:rPr lang="en-CA" sz="2000" b="1" dirty="0">
                <a:solidFill>
                  <a:schemeClr val="accent2">
                    <a:lumMod val="60000"/>
                    <a:lumOff val="40000"/>
                  </a:schemeClr>
                </a:solidFill>
              </a:rPr>
              <a:t> </a:t>
            </a:r>
            <a:r>
              <a:rPr lang="en-CA" sz="2000" b="1" dirty="0" err="1">
                <a:solidFill>
                  <a:schemeClr val="accent2">
                    <a:lumMod val="60000"/>
                    <a:lumOff val="40000"/>
                  </a:schemeClr>
                </a:solidFill>
              </a:rPr>
              <a:t>gaa-abid</a:t>
            </a:r>
            <a:r>
              <a:rPr lang="en-CA" sz="2000" i="1" dirty="0">
                <a:solidFill>
                  <a:schemeClr val="tx1"/>
                </a:solidFill>
              </a:rPr>
              <a:t>)</a:t>
            </a:r>
            <a:r>
              <a:rPr lang="en-US" sz="2000" dirty="0">
                <a:solidFill>
                  <a:schemeClr val="tx1"/>
                </a:solidFill>
              </a:rPr>
              <a:t> or the mother’s breast </a:t>
            </a:r>
            <a:r>
              <a:rPr lang="en-CA" sz="2000" dirty="0">
                <a:solidFill>
                  <a:schemeClr val="tx1"/>
                </a:solidFill>
              </a:rPr>
              <a:t>(</a:t>
            </a:r>
            <a:r>
              <a:rPr lang="en-CA" sz="2000" b="1" dirty="0" err="1">
                <a:solidFill>
                  <a:schemeClr val="accent2">
                    <a:lumMod val="60000"/>
                    <a:lumOff val="40000"/>
                  </a:schemeClr>
                </a:solidFill>
              </a:rPr>
              <a:t>doodooshim</a:t>
            </a:r>
            <a:r>
              <a:rPr lang="en-CA" sz="2000" dirty="0">
                <a:solidFill>
                  <a:schemeClr val="tx1"/>
                </a:solidFill>
              </a:rPr>
              <a:t>)</a:t>
            </a:r>
            <a:r>
              <a:rPr lang="en-US" sz="2000" dirty="0">
                <a:solidFill>
                  <a:schemeClr val="tx1"/>
                </a:solidFill>
              </a:rPr>
              <a:t>.</a:t>
            </a:r>
          </a:p>
          <a:p>
            <a:pPr>
              <a:lnSpc>
                <a:spcPct val="115000"/>
              </a:lnSpc>
            </a:pPr>
            <a:r>
              <a:rPr lang="en-US" sz="2000" dirty="0">
                <a:solidFill>
                  <a:schemeClr val="tx1"/>
                </a:solidFill>
              </a:rPr>
              <a:t>We learn about womanhood, motherhood, and femininity in the women’s </a:t>
            </a:r>
            <a:r>
              <a:rPr lang="en-US" sz="2000" dirty="0" err="1">
                <a:solidFill>
                  <a:schemeClr val="tx1"/>
                </a:solidFill>
              </a:rPr>
              <a:t>sweatlodge</a:t>
            </a:r>
            <a:r>
              <a:rPr lang="en-US" sz="2000" dirty="0">
                <a:solidFill>
                  <a:schemeClr val="tx1"/>
                </a:solidFill>
              </a:rPr>
              <a:t>.</a:t>
            </a:r>
          </a:p>
          <a:p>
            <a:pPr>
              <a:lnSpc>
                <a:spcPct val="115000"/>
              </a:lnSpc>
            </a:pPr>
            <a:r>
              <a:rPr lang="en-US" sz="2000" dirty="0">
                <a:solidFill>
                  <a:schemeClr val="tx1"/>
                </a:solidFill>
              </a:rPr>
              <a:t>All those who identify as </a:t>
            </a:r>
            <a:r>
              <a:rPr lang="en-US" sz="2000" dirty="0" err="1">
                <a:solidFill>
                  <a:schemeClr val="tx1"/>
                </a:solidFill>
              </a:rPr>
              <a:t>Kwe</a:t>
            </a:r>
            <a:r>
              <a:rPr lang="en-US" sz="2000" dirty="0">
                <a:solidFill>
                  <a:schemeClr val="tx1"/>
                </a:solidFill>
              </a:rPr>
              <a:t> can enter (including those who identify as </a:t>
            </a:r>
            <a:r>
              <a:rPr lang="en-US" sz="2000" dirty="0" err="1">
                <a:solidFill>
                  <a:schemeClr val="tx1"/>
                </a:solidFill>
              </a:rPr>
              <a:t>niizh-manidoowag</a:t>
            </a:r>
            <a:r>
              <a:rPr lang="en-US" sz="2000" dirty="0">
                <a:solidFill>
                  <a:schemeClr val="tx1"/>
                </a:solidFill>
              </a:rPr>
              <a:t> (Two-Spirit), on the female gender spectrum, LGBTQIQQ2SA+ or queer/trans. </a:t>
            </a:r>
            <a:endParaRPr lang="en-US" sz="2000" dirty="0"/>
          </a:p>
        </p:txBody>
      </p:sp>
      <p:sp>
        <p:nvSpPr>
          <p:cNvPr id="6" name="Rectangle 5">
            <a:extLst>
              <a:ext uri="{FF2B5EF4-FFF2-40B4-BE49-F238E27FC236}">
                <a16:creationId xmlns:a16="http://schemas.microsoft.com/office/drawing/2014/main" id="{E8B92896-BC55-E847-8BA8-D7B0B6B714C3}"/>
              </a:ext>
            </a:extLst>
          </p:cNvPr>
          <p:cNvSpPr/>
          <p:nvPr/>
        </p:nvSpPr>
        <p:spPr>
          <a:xfrm>
            <a:off x="6652857" y="6496333"/>
            <a:ext cx="5648325" cy="261610"/>
          </a:xfrm>
          <a:prstGeom prst="rect">
            <a:avLst/>
          </a:prstGeom>
        </p:spPr>
        <p:txBody>
          <a:bodyPr wrap="square">
            <a:spAutoFit/>
          </a:bodyPr>
          <a:lstStyle/>
          <a:p>
            <a:r>
              <a:rPr lang="en-US" sz="1100" dirty="0"/>
              <a:t>Image source: https://</a:t>
            </a:r>
            <a:r>
              <a:rPr lang="en-US" sz="1100" dirty="0" err="1"/>
              <a:t>sivanandayogaranch.org</a:t>
            </a:r>
            <a:r>
              <a:rPr lang="en-US" sz="1100" dirty="0"/>
              <a:t>/sweat-lodge-heather-</a:t>
            </a:r>
            <a:r>
              <a:rPr lang="en-US" sz="1100" dirty="0" err="1"/>
              <a:t>principe</a:t>
            </a:r>
            <a:r>
              <a:rPr lang="en-US" sz="1100" dirty="0"/>
              <a:t>/</a:t>
            </a:r>
          </a:p>
        </p:txBody>
      </p:sp>
      <p:sp>
        <p:nvSpPr>
          <p:cNvPr id="9" name="Title 1">
            <a:extLst>
              <a:ext uri="{FF2B5EF4-FFF2-40B4-BE49-F238E27FC236}">
                <a16:creationId xmlns:a16="http://schemas.microsoft.com/office/drawing/2014/main" id="{9BA6FFAC-C173-5340-9D73-83A5259D2167}"/>
              </a:ext>
            </a:extLst>
          </p:cNvPr>
          <p:cNvSpPr>
            <a:spLocks noGrp="1"/>
          </p:cNvSpPr>
          <p:nvPr>
            <p:ph type="title"/>
          </p:nvPr>
        </p:nvSpPr>
        <p:spPr>
          <a:xfrm>
            <a:off x="5807604" y="61416"/>
            <a:ext cx="5948806" cy="1524000"/>
          </a:xfrm>
        </p:spPr>
        <p:txBody>
          <a:bodyPr>
            <a:normAutofit/>
          </a:bodyPr>
          <a:lstStyle/>
          <a:p>
            <a:pPr algn="ctr"/>
            <a:r>
              <a:rPr lang="en-US" dirty="0"/>
              <a:t>Maternal Ecology</a:t>
            </a:r>
            <a:br>
              <a:rPr lang="en-US" dirty="0"/>
            </a:br>
            <a:r>
              <a:rPr lang="en-US" dirty="0"/>
              <a:t>of the </a:t>
            </a:r>
            <a:r>
              <a:rPr lang="en-US" dirty="0" err="1"/>
              <a:t>Madoodiswan</a:t>
            </a:r>
            <a:endParaRPr lang="en-US" dirty="0"/>
          </a:p>
        </p:txBody>
      </p:sp>
    </p:spTree>
    <p:extLst>
      <p:ext uri="{BB962C8B-B14F-4D97-AF65-F5344CB8AC3E}">
        <p14:creationId xmlns:p14="http://schemas.microsoft.com/office/powerpoint/2010/main" val="267050726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F6ED6-817A-FF46-89F1-30B983E540E2}"/>
              </a:ext>
            </a:extLst>
          </p:cNvPr>
          <p:cNvSpPr>
            <a:spLocks noGrp="1"/>
          </p:cNvSpPr>
          <p:nvPr>
            <p:ph type="title"/>
          </p:nvPr>
        </p:nvSpPr>
        <p:spPr/>
        <p:txBody>
          <a:bodyPr/>
          <a:lstStyle/>
          <a:p>
            <a:r>
              <a:rPr lang="en-US" dirty="0"/>
              <a:t>Maternal Connection between the Land and Stars</a:t>
            </a:r>
          </a:p>
        </p:txBody>
      </p:sp>
      <p:sp>
        <p:nvSpPr>
          <p:cNvPr id="3" name="Content Placeholder 2">
            <a:extLst>
              <a:ext uri="{FF2B5EF4-FFF2-40B4-BE49-F238E27FC236}">
                <a16:creationId xmlns:a16="http://schemas.microsoft.com/office/drawing/2014/main" id="{C4A7D0EC-460D-B641-BBAF-B2B222C5334B}"/>
              </a:ext>
            </a:extLst>
          </p:cNvPr>
          <p:cNvSpPr>
            <a:spLocks noGrp="1"/>
          </p:cNvSpPr>
          <p:nvPr>
            <p:ph idx="1"/>
          </p:nvPr>
        </p:nvSpPr>
        <p:spPr>
          <a:xfrm>
            <a:off x="762000" y="2483893"/>
            <a:ext cx="10668000" cy="3620190"/>
          </a:xfrm>
        </p:spPr>
        <p:txBody>
          <a:bodyPr/>
          <a:lstStyle/>
          <a:p>
            <a:r>
              <a:rPr lang="en-CA" b="1" dirty="0" err="1">
                <a:solidFill>
                  <a:schemeClr val="accent2">
                    <a:lumMod val="60000"/>
                    <a:lumOff val="40000"/>
                    <a:alpha val="70000"/>
                  </a:schemeClr>
                </a:solidFill>
              </a:rPr>
              <a:t>Madoodiswan</a:t>
            </a:r>
            <a:r>
              <a:rPr lang="en-CA" dirty="0">
                <a:solidFill>
                  <a:schemeClr val="accent2">
                    <a:lumMod val="60000"/>
                    <a:lumOff val="40000"/>
                    <a:alpha val="70000"/>
                  </a:schemeClr>
                </a:solidFill>
              </a:rPr>
              <a:t> </a:t>
            </a:r>
            <a:r>
              <a:rPr lang="en-CA" dirty="0"/>
              <a:t>or </a:t>
            </a:r>
            <a:r>
              <a:rPr lang="en-CA" b="1" dirty="0" err="1">
                <a:solidFill>
                  <a:schemeClr val="accent2">
                    <a:lumMod val="60000"/>
                    <a:lumOff val="40000"/>
                    <a:alpha val="70000"/>
                  </a:schemeClr>
                </a:solidFill>
              </a:rPr>
              <a:t>madoodoowgamig</a:t>
            </a:r>
            <a:r>
              <a:rPr lang="en-CA" dirty="0"/>
              <a:t> both define </a:t>
            </a:r>
            <a:r>
              <a:rPr lang="en-CA" dirty="0" err="1"/>
              <a:t>sweatlodge</a:t>
            </a:r>
            <a:r>
              <a:rPr lang="en-CA" dirty="0"/>
              <a:t>, but also hold additional maternal meanings</a:t>
            </a:r>
          </a:p>
          <a:p>
            <a:r>
              <a:rPr lang="en-CA" dirty="0"/>
              <a:t>Refer to constellations visible at specific times of year.</a:t>
            </a:r>
          </a:p>
          <a:p>
            <a:r>
              <a:rPr lang="en-CA" dirty="0"/>
              <a:t>Shared when the </a:t>
            </a:r>
            <a:r>
              <a:rPr lang="en-CA" b="1" dirty="0" err="1">
                <a:solidFill>
                  <a:schemeClr val="accent2">
                    <a:lumMod val="60000"/>
                    <a:lumOff val="40000"/>
                    <a:alpha val="70000"/>
                  </a:schemeClr>
                </a:solidFill>
              </a:rPr>
              <a:t>nookomis</a:t>
            </a:r>
            <a:r>
              <a:rPr lang="en-CA" b="1" dirty="0">
                <a:solidFill>
                  <a:schemeClr val="accent2">
                    <a:lumMod val="60000"/>
                    <a:lumOff val="40000"/>
                    <a:alpha val="70000"/>
                  </a:schemeClr>
                </a:solidFill>
              </a:rPr>
              <a:t> </a:t>
            </a:r>
            <a:r>
              <a:rPr lang="en-CA" b="1" dirty="0" err="1">
                <a:solidFill>
                  <a:schemeClr val="accent2">
                    <a:lumMod val="60000"/>
                    <a:lumOff val="40000"/>
                    <a:alpha val="70000"/>
                  </a:schemeClr>
                </a:solidFill>
              </a:rPr>
              <a:t>gikinoo'amaagoowinan</a:t>
            </a:r>
            <a:r>
              <a:rPr lang="en-CA" b="1" dirty="0">
                <a:solidFill>
                  <a:schemeClr val="accent2">
                    <a:lumMod val="60000"/>
                    <a:lumOff val="40000"/>
                    <a:alpha val="70000"/>
                  </a:schemeClr>
                </a:solidFill>
              </a:rPr>
              <a:t> </a:t>
            </a:r>
            <a:r>
              <a:rPr lang="en-CA" dirty="0"/>
              <a:t>(Grandmother Teachings) are given at puberty and pregnancy.</a:t>
            </a:r>
            <a:endParaRPr lang="en-US" dirty="0"/>
          </a:p>
        </p:txBody>
      </p:sp>
    </p:spTree>
    <p:extLst>
      <p:ext uri="{BB962C8B-B14F-4D97-AF65-F5344CB8AC3E}">
        <p14:creationId xmlns:p14="http://schemas.microsoft.com/office/powerpoint/2010/main" val="241584674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Diagram&#10;&#10;Description automatically generated">
            <a:extLst>
              <a:ext uri="{FF2B5EF4-FFF2-40B4-BE49-F238E27FC236}">
                <a16:creationId xmlns:a16="http://schemas.microsoft.com/office/drawing/2014/main" id="{98AB271C-C52E-5243-8DFD-963B4833FBCD}"/>
              </a:ext>
            </a:extLst>
          </p:cNvPr>
          <p:cNvPicPr>
            <a:picLocks noChangeAspect="1"/>
          </p:cNvPicPr>
          <p:nvPr/>
        </p:nvPicPr>
        <p:blipFill rotWithShape="1">
          <a:blip r:embed="rId2"/>
          <a:srcRect l="13100" r="17860" b="2"/>
          <a:stretch/>
        </p:blipFill>
        <p:spPr>
          <a:xfrm>
            <a:off x="-8" y="762006"/>
            <a:ext cx="5948805" cy="6095979"/>
          </a:xfrm>
          <a:custGeom>
            <a:avLst/>
            <a:gdLst/>
            <a:ahLst/>
            <a:cxnLst/>
            <a:rect l="l" t="t" r="r" b="b"/>
            <a:pathLst>
              <a:path w="5948805" h="6095979">
                <a:moveTo>
                  <a:pt x="1573832" y="765"/>
                </a:moveTo>
                <a:cubicBezTo>
                  <a:pt x="1940190" y="-10734"/>
                  <a:pt x="2329345" y="109280"/>
                  <a:pt x="2734663" y="238687"/>
                </a:cubicBezTo>
                <a:cubicBezTo>
                  <a:pt x="4118244" y="680647"/>
                  <a:pt x="5296697" y="1302752"/>
                  <a:pt x="5668316" y="3639516"/>
                </a:cubicBezTo>
                <a:cubicBezTo>
                  <a:pt x="5788298" y="4393559"/>
                  <a:pt x="5890546" y="5142244"/>
                  <a:pt x="5937022" y="5865869"/>
                </a:cubicBezTo>
                <a:lnTo>
                  <a:pt x="5948805" y="6095979"/>
                </a:lnTo>
                <a:lnTo>
                  <a:pt x="0" y="6095979"/>
                </a:lnTo>
                <a:lnTo>
                  <a:pt x="0" y="1621672"/>
                </a:lnTo>
                <a:lnTo>
                  <a:pt x="36310" y="1518814"/>
                </a:lnTo>
                <a:cubicBezTo>
                  <a:pt x="109805" y="1321982"/>
                  <a:pt x="192755" y="1133640"/>
                  <a:pt x="287891" y="956872"/>
                </a:cubicBezTo>
                <a:cubicBezTo>
                  <a:pt x="669453" y="247734"/>
                  <a:pt x="1102800" y="15549"/>
                  <a:pt x="1573832" y="765"/>
                </a:cubicBezTo>
                <a:close/>
              </a:path>
            </a:pathLst>
          </a:custGeom>
        </p:spPr>
      </p:pic>
      <p:sp>
        <p:nvSpPr>
          <p:cNvPr id="14" name="Freeform: Shape 13">
            <a:extLst>
              <a:ext uri="{FF2B5EF4-FFF2-40B4-BE49-F238E27FC236}">
                <a16:creationId xmlns:a16="http://schemas.microsoft.com/office/drawing/2014/main" id="{A3BFB3E6-2D9E-4A5C-826F-44A91F5977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23838" y="538152"/>
            <a:ext cx="6095989" cy="654368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9" name="Content Placeholder 8">
            <a:extLst>
              <a:ext uri="{FF2B5EF4-FFF2-40B4-BE49-F238E27FC236}">
                <a16:creationId xmlns:a16="http://schemas.microsoft.com/office/drawing/2014/main" id="{956085F3-0EFD-4875-928A-15DEF125F079}"/>
              </a:ext>
            </a:extLst>
          </p:cNvPr>
          <p:cNvSpPr>
            <a:spLocks noGrp="1"/>
          </p:cNvSpPr>
          <p:nvPr>
            <p:ph idx="1"/>
          </p:nvPr>
        </p:nvSpPr>
        <p:spPr>
          <a:xfrm>
            <a:off x="6243205" y="914390"/>
            <a:ext cx="5741966" cy="5791220"/>
          </a:xfrm>
        </p:spPr>
        <p:txBody>
          <a:bodyPr>
            <a:normAutofit fontScale="70000" lnSpcReduction="20000"/>
          </a:bodyPr>
          <a:lstStyle/>
          <a:p>
            <a:r>
              <a:rPr lang="en-CA" dirty="0"/>
              <a:t>a cluster of stars shaped like a dome, a womb or a breast (</a:t>
            </a:r>
            <a:r>
              <a:rPr lang="en-CA" b="1" dirty="0" err="1">
                <a:solidFill>
                  <a:schemeClr val="accent2">
                    <a:lumMod val="60000"/>
                    <a:lumOff val="40000"/>
                    <a:alpha val="70000"/>
                  </a:schemeClr>
                </a:solidFill>
              </a:rPr>
              <a:t>doodooshim</a:t>
            </a:r>
            <a:r>
              <a:rPr lang="en-CA" dirty="0"/>
              <a:t>).</a:t>
            </a:r>
            <a:r>
              <a:rPr lang="en-CA" sz="2400" dirty="0"/>
              <a:t> </a:t>
            </a:r>
          </a:p>
          <a:p>
            <a:r>
              <a:rPr lang="en-CA" dirty="0"/>
              <a:t>referred to in Latin as the Corona Borealis or ‘northern crown’. </a:t>
            </a:r>
          </a:p>
          <a:p>
            <a:r>
              <a:rPr lang="en-CA" dirty="0"/>
              <a:t>appear in the spring - when </a:t>
            </a:r>
            <a:r>
              <a:rPr lang="en-CA" dirty="0" err="1"/>
              <a:t>sweatlodge</a:t>
            </a:r>
            <a:r>
              <a:rPr lang="en-CA" dirty="0"/>
              <a:t> ceremonies are performed (also done in the fall)</a:t>
            </a:r>
          </a:p>
          <a:p>
            <a:r>
              <a:rPr lang="en-CA" dirty="0"/>
              <a:t>it mirrors the earth’s springtime process of cleansing and purifying after a long winter. In the spring, the sap runs and the ground grows moist and full with water. The rivers, lakes, and streams swell with spring runoff. Springtime is when the earth bathes itself clean, but also nourishes the land like a mother’s breast milk feeds her baby. </a:t>
            </a:r>
            <a:endParaRPr lang="en-US" sz="2400" dirty="0"/>
          </a:p>
        </p:txBody>
      </p:sp>
      <p:sp>
        <p:nvSpPr>
          <p:cNvPr id="2" name="Title 1">
            <a:extLst>
              <a:ext uri="{FF2B5EF4-FFF2-40B4-BE49-F238E27FC236}">
                <a16:creationId xmlns:a16="http://schemas.microsoft.com/office/drawing/2014/main" id="{7B77930B-B111-9A42-B217-977D5CD1F3FA}"/>
              </a:ext>
            </a:extLst>
          </p:cNvPr>
          <p:cNvSpPr>
            <a:spLocks noGrp="1"/>
          </p:cNvSpPr>
          <p:nvPr>
            <p:ph type="title"/>
          </p:nvPr>
        </p:nvSpPr>
        <p:spPr>
          <a:xfrm>
            <a:off x="6858001" y="152390"/>
            <a:ext cx="4572000" cy="609609"/>
          </a:xfrm>
        </p:spPr>
        <p:txBody>
          <a:bodyPr anchor="t">
            <a:noAutofit/>
          </a:bodyPr>
          <a:lstStyle/>
          <a:p>
            <a:r>
              <a:rPr lang="en-US" sz="4000" dirty="0" err="1"/>
              <a:t>Madoodiswan</a:t>
            </a:r>
            <a:endParaRPr lang="en-US" sz="4000" dirty="0"/>
          </a:p>
        </p:txBody>
      </p:sp>
    </p:spTree>
    <p:extLst>
      <p:ext uri="{BB962C8B-B14F-4D97-AF65-F5344CB8AC3E}">
        <p14:creationId xmlns:p14="http://schemas.microsoft.com/office/powerpoint/2010/main" val="205034035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0">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Content Placeholder 13">
            <a:extLst>
              <a:ext uri="{FF2B5EF4-FFF2-40B4-BE49-F238E27FC236}">
                <a16:creationId xmlns:a16="http://schemas.microsoft.com/office/drawing/2014/main" id="{D0218748-4A1C-CD4E-A99F-11EFAF5BE432}"/>
              </a:ext>
            </a:extLst>
          </p:cNvPr>
          <p:cNvPicPr>
            <a:picLocks noChangeAspect="1"/>
          </p:cNvPicPr>
          <p:nvPr/>
        </p:nvPicPr>
        <p:blipFill rotWithShape="1">
          <a:blip r:embed="rId2"/>
          <a:srcRect t="13721" r="-2" b="-2"/>
          <a:stretch/>
        </p:blipFill>
        <p:spPr>
          <a:xfrm>
            <a:off x="1" y="10"/>
            <a:ext cx="5265919" cy="6857990"/>
          </a:xfrm>
          <a:custGeom>
            <a:avLst/>
            <a:gdLst/>
            <a:ahLst/>
            <a:cxnLst/>
            <a:rect l="l" t="t" r="r" b="b"/>
            <a:pathLst>
              <a:path w="5265919" h="6858000">
                <a:moveTo>
                  <a:pt x="0" y="0"/>
                </a:moveTo>
                <a:lnTo>
                  <a:pt x="1928158" y="0"/>
                </a:lnTo>
                <a:lnTo>
                  <a:pt x="2086666" y="218181"/>
                </a:lnTo>
                <a:cubicBezTo>
                  <a:pt x="2695854" y="1023180"/>
                  <a:pt x="3451052" y="1818277"/>
                  <a:pt x="4009668" y="2631787"/>
                </a:cubicBezTo>
                <a:cubicBezTo>
                  <a:pt x="4741122" y="3696928"/>
                  <a:pt x="5292623" y="4799581"/>
                  <a:pt x="5264920" y="5672947"/>
                </a:cubicBezTo>
                <a:cubicBezTo>
                  <a:pt x="5253483" y="6040467"/>
                  <a:pt x="5142899" y="6348559"/>
                  <a:pt x="4962841" y="6612444"/>
                </a:cubicBezTo>
                <a:cubicBezTo>
                  <a:pt x="4925329" y="6667420"/>
                  <a:pt x="4884801" y="6720477"/>
                  <a:pt x="4841526" y="6771753"/>
                </a:cubicBezTo>
                <a:lnTo>
                  <a:pt x="4761562" y="6858000"/>
                </a:lnTo>
                <a:lnTo>
                  <a:pt x="0" y="6858000"/>
                </a:lnTo>
                <a:close/>
              </a:path>
            </a:pathLst>
          </a:custGeom>
        </p:spPr>
      </p:pic>
      <p:sp>
        <p:nvSpPr>
          <p:cNvPr id="26" name="Freeform: Shape 22">
            <a:extLst>
              <a:ext uri="{FF2B5EF4-FFF2-40B4-BE49-F238E27FC236}">
                <a16:creationId xmlns:a16="http://schemas.microsoft.com/office/drawing/2014/main" id="{E3588014-99E8-44C1-BB9D-26C13B241D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789134">
            <a:off x="1570515" y="454890"/>
            <a:ext cx="3969651" cy="5948221"/>
          </a:xfrm>
          <a:custGeom>
            <a:avLst/>
            <a:gdLst>
              <a:gd name="connsiteX0" fmla="*/ 4594048 w 9861488"/>
              <a:gd name="connsiteY0" fmla="*/ 11458472 h 11458472"/>
              <a:gd name="connsiteX1" fmla="*/ 0 w 9861488"/>
              <a:gd name="connsiteY1" fmla="*/ 5948221 h 11458472"/>
              <a:gd name="connsiteX2" fmla="*/ 1863 w 9861488"/>
              <a:gd name="connsiteY2" fmla="*/ 5698862 h 11458472"/>
              <a:gd name="connsiteX3" fmla="*/ 320025 w 9861488"/>
              <a:gd name="connsiteY3" fmla="*/ 3799836 h 11458472"/>
              <a:gd name="connsiteX4" fmla="*/ 3430486 w 9861488"/>
              <a:gd name="connsiteY4" fmla="*/ 295907 h 11458472"/>
              <a:gd name="connsiteX5" fmla="*/ 3863859 w 9861488"/>
              <a:gd name="connsiteY5" fmla="*/ 55612 h 11458472"/>
              <a:gd name="connsiteX6" fmla="*/ 3969651 w 9861488"/>
              <a:gd name="connsiteY6" fmla="*/ 0 h 11458472"/>
              <a:gd name="connsiteX7" fmla="*/ 9861488 w 9861488"/>
              <a:gd name="connsiteY7" fmla="*/ 7066862 h 11458472"/>
              <a:gd name="connsiteX8" fmla="*/ 4594048 w 9861488"/>
              <a:gd name="connsiteY8" fmla="*/ 11458472 h 11458472"/>
              <a:gd name="connsiteX0" fmla="*/ 0 w 9861488"/>
              <a:gd name="connsiteY0" fmla="*/ 5948221 h 11549912"/>
              <a:gd name="connsiteX1" fmla="*/ 1863 w 9861488"/>
              <a:gd name="connsiteY1" fmla="*/ 5698862 h 11549912"/>
              <a:gd name="connsiteX2" fmla="*/ 320025 w 9861488"/>
              <a:gd name="connsiteY2" fmla="*/ 3799836 h 11549912"/>
              <a:gd name="connsiteX3" fmla="*/ 3430486 w 9861488"/>
              <a:gd name="connsiteY3" fmla="*/ 295907 h 11549912"/>
              <a:gd name="connsiteX4" fmla="*/ 3863859 w 9861488"/>
              <a:gd name="connsiteY4" fmla="*/ 55612 h 11549912"/>
              <a:gd name="connsiteX5" fmla="*/ 3969651 w 9861488"/>
              <a:gd name="connsiteY5" fmla="*/ 0 h 11549912"/>
              <a:gd name="connsiteX6" fmla="*/ 9861488 w 9861488"/>
              <a:gd name="connsiteY6" fmla="*/ 7066862 h 11549912"/>
              <a:gd name="connsiteX7" fmla="*/ 4685488 w 9861488"/>
              <a:gd name="connsiteY7" fmla="*/ 11549912 h 11549912"/>
              <a:gd name="connsiteX0" fmla="*/ 0 w 9861488"/>
              <a:gd name="connsiteY0" fmla="*/ 5948221 h 7066862"/>
              <a:gd name="connsiteX1" fmla="*/ 1863 w 9861488"/>
              <a:gd name="connsiteY1" fmla="*/ 5698862 h 7066862"/>
              <a:gd name="connsiteX2" fmla="*/ 320025 w 9861488"/>
              <a:gd name="connsiteY2" fmla="*/ 3799836 h 7066862"/>
              <a:gd name="connsiteX3" fmla="*/ 3430486 w 9861488"/>
              <a:gd name="connsiteY3" fmla="*/ 295907 h 7066862"/>
              <a:gd name="connsiteX4" fmla="*/ 3863859 w 9861488"/>
              <a:gd name="connsiteY4" fmla="*/ 55612 h 7066862"/>
              <a:gd name="connsiteX5" fmla="*/ 3969651 w 9861488"/>
              <a:gd name="connsiteY5" fmla="*/ 0 h 7066862"/>
              <a:gd name="connsiteX6" fmla="*/ 9861488 w 9861488"/>
              <a:gd name="connsiteY6" fmla="*/ 7066862 h 7066862"/>
              <a:gd name="connsiteX0" fmla="*/ 0 w 3969651"/>
              <a:gd name="connsiteY0" fmla="*/ 5948221 h 5948221"/>
              <a:gd name="connsiteX1" fmla="*/ 1863 w 3969651"/>
              <a:gd name="connsiteY1" fmla="*/ 5698862 h 5948221"/>
              <a:gd name="connsiteX2" fmla="*/ 320025 w 3969651"/>
              <a:gd name="connsiteY2" fmla="*/ 3799836 h 5948221"/>
              <a:gd name="connsiteX3" fmla="*/ 3430486 w 3969651"/>
              <a:gd name="connsiteY3" fmla="*/ 295907 h 5948221"/>
              <a:gd name="connsiteX4" fmla="*/ 3863859 w 3969651"/>
              <a:gd name="connsiteY4" fmla="*/ 55612 h 5948221"/>
              <a:gd name="connsiteX5" fmla="*/ 3969651 w 3969651"/>
              <a:gd name="connsiteY5" fmla="*/ 0 h 5948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9651" h="5948221">
                <a:moveTo>
                  <a:pt x="0" y="5948221"/>
                </a:moveTo>
                <a:lnTo>
                  <a:pt x="1863" y="5698862"/>
                </a:lnTo>
                <a:cubicBezTo>
                  <a:pt x="27184" y="5017139"/>
                  <a:pt x="133214" y="4368297"/>
                  <a:pt x="320025" y="3799836"/>
                </a:cubicBezTo>
                <a:cubicBezTo>
                  <a:pt x="810579" y="2305232"/>
                  <a:pt x="2027133" y="1118138"/>
                  <a:pt x="3430486" y="295907"/>
                </a:cubicBezTo>
                <a:cubicBezTo>
                  <a:pt x="3545941" y="228312"/>
                  <a:pt x="3692079" y="146862"/>
                  <a:pt x="3863859" y="55612"/>
                </a:cubicBezTo>
                <a:lnTo>
                  <a:pt x="3969651" y="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E3AE26C1-C65D-1C49-9EFC-97E6952B44E3}"/>
              </a:ext>
            </a:extLst>
          </p:cNvPr>
          <p:cNvSpPr>
            <a:spLocks noGrp="1"/>
          </p:cNvSpPr>
          <p:nvPr>
            <p:ph type="title"/>
          </p:nvPr>
        </p:nvSpPr>
        <p:spPr>
          <a:xfrm>
            <a:off x="5720443" y="1523998"/>
            <a:ext cx="6221348" cy="5181611"/>
          </a:xfrm>
        </p:spPr>
        <p:txBody>
          <a:bodyPr anchor="t">
            <a:normAutofit/>
          </a:bodyPr>
          <a:lstStyle/>
          <a:p>
            <a:r>
              <a:rPr lang="en-CA" sz="2000" dirty="0">
                <a:latin typeface="+mn-lt"/>
              </a:rPr>
              <a:t>- honours the mother’s breast and breastfeeding as a source of life. The shape of the stars form a dome, mirroring the shape of the mother’s breast, along with the womb of life.</a:t>
            </a:r>
            <a:br>
              <a:rPr lang="en-CA" sz="2000" dirty="0">
                <a:latin typeface="+mn-lt"/>
              </a:rPr>
            </a:br>
            <a:br>
              <a:rPr lang="en-CA" sz="2000" dirty="0">
                <a:latin typeface="+mn-lt"/>
              </a:rPr>
            </a:br>
            <a:r>
              <a:rPr lang="en-CA" sz="2000" dirty="0">
                <a:latin typeface="+mn-lt"/>
              </a:rPr>
              <a:t>- </a:t>
            </a:r>
            <a:r>
              <a:rPr lang="en-CA" sz="2200" b="1" dirty="0" err="1">
                <a:solidFill>
                  <a:schemeClr val="accent2">
                    <a:lumMod val="60000"/>
                    <a:lumOff val="40000"/>
                  </a:schemeClr>
                </a:solidFill>
                <a:latin typeface="+mn-lt"/>
              </a:rPr>
              <a:t>Madoodoowgamig</a:t>
            </a:r>
            <a:r>
              <a:rPr lang="en-CA" sz="2200" i="1" dirty="0">
                <a:latin typeface="+mn-lt"/>
              </a:rPr>
              <a:t> </a:t>
            </a:r>
            <a:r>
              <a:rPr lang="en-CA" sz="2200" dirty="0">
                <a:latin typeface="+mn-lt"/>
              </a:rPr>
              <a:t>translates to ‘a structure or lodge shaped like a mother’s breast.’ </a:t>
            </a:r>
            <a:r>
              <a:rPr lang="en-CA" sz="2200" dirty="0" err="1">
                <a:latin typeface="+mn-lt"/>
              </a:rPr>
              <a:t>Doodoom</a:t>
            </a:r>
            <a:r>
              <a:rPr lang="en-CA" sz="2200" dirty="0">
                <a:latin typeface="+mn-lt"/>
              </a:rPr>
              <a:t> honours that mother who breastfeeds her child and </a:t>
            </a:r>
            <a:r>
              <a:rPr lang="en-CA" sz="2200" dirty="0" err="1">
                <a:latin typeface="+mn-lt"/>
              </a:rPr>
              <a:t>gamig</a:t>
            </a:r>
            <a:r>
              <a:rPr lang="en-CA" sz="2200" dirty="0">
                <a:latin typeface="+mn-lt"/>
              </a:rPr>
              <a:t> translates to a structure, building or lodge. </a:t>
            </a:r>
            <a:br>
              <a:rPr lang="en-CA" sz="2200" dirty="0">
                <a:latin typeface="+mn-lt"/>
              </a:rPr>
            </a:br>
            <a:br>
              <a:rPr lang="en-CA" sz="2200" dirty="0">
                <a:latin typeface="+mn-lt"/>
              </a:rPr>
            </a:br>
            <a:r>
              <a:rPr lang="en-CA" sz="2200" dirty="0">
                <a:latin typeface="+mn-lt"/>
              </a:rPr>
              <a:t>- reminder of our origins in the womb or at the mother’s breast, the shape of the </a:t>
            </a:r>
            <a:r>
              <a:rPr lang="en-CA" sz="2200" dirty="0" err="1">
                <a:latin typeface="+mn-lt"/>
              </a:rPr>
              <a:t>sweatlodge</a:t>
            </a:r>
            <a:r>
              <a:rPr lang="en-CA" sz="2200" dirty="0">
                <a:latin typeface="+mn-lt"/>
              </a:rPr>
              <a:t> allows for a re-connection with the </a:t>
            </a:r>
            <a:r>
              <a:rPr lang="en-CA" sz="2200" u="sng" dirty="0">
                <a:latin typeface="+mn-lt"/>
              </a:rPr>
              <a:t>‘first </a:t>
            </a:r>
            <a:r>
              <a:rPr lang="en-CA" sz="2200" u="sng" dirty="0" err="1">
                <a:latin typeface="+mn-lt"/>
              </a:rPr>
              <a:t>ecology’or</a:t>
            </a:r>
            <a:r>
              <a:rPr lang="en-CA" sz="2200" u="sng" dirty="0">
                <a:latin typeface="+mn-lt"/>
              </a:rPr>
              <a:t> the first maternal environment</a:t>
            </a:r>
            <a:r>
              <a:rPr lang="en-CA" sz="2200" dirty="0">
                <a:latin typeface="+mn-lt"/>
              </a:rPr>
              <a:t> of our origin: our mother’s body</a:t>
            </a:r>
            <a:br>
              <a:rPr lang="en-CA" sz="2200" dirty="0"/>
            </a:br>
            <a:endParaRPr lang="en-US" sz="2200" dirty="0"/>
          </a:p>
        </p:txBody>
      </p:sp>
      <p:sp>
        <p:nvSpPr>
          <p:cNvPr id="28" name="Title 1">
            <a:extLst>
              <a:ext uri="{FF2B5EF4-FFF2-40B4-BE49-F238E27FC236}">
                <a16:creationId xmlns:a16="http://schemas.microsoft.com/office/drawing/2014/main" id="{AEC192FF-C822-FB4A-8233-D8F0024EAF4B}"/>
              </a:ext>
            </a:extLst>
          </p:cNvPr>
          <p:cNvSpPr txBox="1">
            <a:spLocks/>
          </p:cNvSpPr>
          <p:nvPr/>
        </p:nvSpPr>
        <p:spPr>
          <a:xfrm>
            <a:off x="5927271" y="152390"/>
            <a:ext cx="5502730" cy="609609"/>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CA" dirty="0" err="1"/>
              <a:t>Madoodoowgamig</a:t>
            </a:r>
            <a:r>
              <a:rPr lang="en-CA" sz="4000" dirty="0"/>
              <a:t> </a:t>
            </a:r>
            <a:endParaRPr lang="en-US" sz="4000" dirty="0"/>
          </a:p>
        </p:txBody>
      </p:sp>
    </p:spTree>
    <p:extLst>
      <p:ext uri="{BB962C8B-B14F-4D97-AF65-F5344CB8AC3E}">
        <p14:creationId xmlns:p14="http://schemas.microsoft.com/office/powerpoint/2010/main" val="96992151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2" name="Freeform: Shape 11">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4" name="Freeform: Shape 13">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6" name="Rectangle 15">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5" name="Picture 4">
            <a:extLst>
              <a:ext uri="{FF2B5EF4-FFF2-40B4-BE49-F238E27FC236}">
                <a16:creationId xmlns:a16="http://schemas.microsoft.com/office/drawing/2014/main" id="{6FFC4542-A56C-9A4C-9224-AA9E863EEEC4}"/>
              </a:ext>
            </a:extLst>
          </p:cNvPr>
          <p:cNvPicPr>
            <a:picLocks noChangeAspect="1"/>
          </p:cNvPicPr>
          <p:nvPr/>
        </p:nvPicPr>
        <p:blipFill rotWithShape="1">
          <a:blip r:embed="rId2"/>
          <a:srcRect t="125"/>
          <a:stretch/>
        </p:blipFill>
        <p:spPr>
          <a:xfrm>
            <a:off x="0" y="10"/>
            <a:ext cx="12207220" cy="6857990"/>
          </a:xfrm>
          <a:prstGeom prst="rect">
            <a:avLst/>
          </a:prstGeom>
        </p:spPr>
      </p:pic>
      <p:sp>
        <p:nvSpPr>
          <p:cNvPr id="18" name="Rectangle 17">
            <a:extLst>
              <a:ext uri="{FF2B5EF4-FFF2-40B4-BE49-F238E27FC236}">
                <a16:creationId xmlns:a16="http://schemas.microsoft.com/office/drawing/2014/main" id="{5E698B96-C345-4CAB-9657-02BD17A19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9247EE6-901D-C148-94A2-A271E7393FE4}"/>
              </a:ext>
            </a:extLst>
          </p:cNvPr>
          <p:cNvSpPr>
            <a:spLocks noGrp="1"/>
          </p:cNvSpPr>
          <p:nvPr>
            <p:ph type="title"/>
          </p:nvPr>
        </p:nvSpPr>
        <p:spPr>
          <a:xfrm>
            <a:off x="245659" y="75750"/>
            <a:ext cx="7048580" cy="6475668"/>
          </a:xfrm>
        </p:spPr>
        <p:txBody>
          <a:bodyPr vert="horz" lIns="91440" tIns="45720" rIns="91440" bIns="45720" rtlCol="0" anchor="b">
            <a:normAutofit/>
          </a:bodyPr>
          <a:lstStyle/>
          <a:p>
            <a:pPr marL="0" indent="0"/>
            <a:r>
              <a:rPr lang="en-US" sz="2400" b="1" kern="1200" dirty="0" err="1">
                <a:solidFill>
                  <a:schemeClr val="tx1"/>
                </a:solidFill>
                <a:latin typeface="+mn-lt"/>
                <a:ea typeface="+mj-ea"/>
                <a:cs typeface="+mj-cs"/>
              </a:rPr>
              <a:t>N’daebaub</a:t>
            </a:r>
            <a:r>
              <a:rPr lang="en-US" sz="2400" b="1" kern="1200" dirty="0">
                <a:solidFill>
                  <a:schemeClr val="tx1"/>
                </a:solidFill>
                <a:latin typeface="+mn-lt"/>
                <a:ea typeface="+mj-ea"/>
                <a:cs typeface="+mj-cs"/>
              </a:rPr>
              <a:t> </a:t>
            </a:r>
            <a:r>
              <a:rPr lang="en-US" sz="2400" b="1" kern="1200" dirty="0" err="1">
                <a:solidFill>
                  <a:schemeClr val="tx1"/>
                </a:solidFill>
                <a:latin typeface="+mn-lt"/>
                <a:ea typeface="+mj-ea"/>
                <a:cs typeface="+mj-cs"/>
              </a:rPr>
              <a:t>auzhiwi-anungoong</a:t>
            </a:r>
            <a:r>
              <a:rPr lang="en-US" sz="2400" b="1" kern="1200" dirty="0">
                <a:solidFill>
                  <a:schemeClr val="tx1"/>
                </a:solidFill>
                <a:latin typeface="+mn-lt"/>
                <a:ea typeface="+mj-ea"/>
                <a:cs typeface="+mj-cs"/>
              </a:rPr>
              <a:t>,</a:t>
            </a:r>
            <a:br>
              <a:rPr lang="en-US" sz="2400" b="1" kern="1200" dirty="0">
                <a:solidFill>
                  <a:schemeClr val="tx1"/>
                </a:solidFill>
                <a:latin typeface="+mn-lt"/>
                <a:ea typeface="+mj-ea"/>
                <a:cs typeface="+mj-cs"/>
              </a:rPr>
            </a:br>
            <a:r>
              <a:rPr lang="en-US" sz="2400" b="1" kern="1200" dirty="0" err="1">
                <a:solidFill>
                  <a:schemeClr val="tx1"/>
                </a:solidFill>
                <a:latin typeface="+mn-lt"/>
                <a:ea typeface="+mj-ea"/>
                <a:cs typeface="+mj-cs"/>
              </a:rPr>
              <a:t>K’gah</a:t>
            </a:r>
            <a:r>
              <a:rPr lang="en-US" sz="2400" b="1" kern="1200" dirty="0">
                <a:solidFill>
                  <a:schemeClr val="tx1"/>
                </a:solidFill>
                <a:latin typeface="+mn-lt"/>
                <a:ea typeface="+mj-ea"/>
                <a:cs typeface="+mj-cs"/>
              </a:rPr>
              <a:t> </a:t>
            </a:r>
            <a:r>
              <a:rPr lang="en-US" sz="2400" b="1" kern="1200" dirty="0" err="1">
                <a:solidFill>
                  <a:schemeClr val="tx1"/>
                </a:solidFill>
                <a:latin typeface="+mn-lt"/>
                <a:ea typeface="+mj-ea"/>
                <a:cs typeface="+mj-cs"/>
              </a:rPr>
              <a:t>kikinowaezhigook</a:t>
            </a:r>
            <a:r>
              <a:rPr lang="en-US" sz="2400" b="1" kern="1200" dirty="0">
                <a:solidFill>
                  <a:schemeClr val="tx1"/>
                </a:solidFill>
                <a:latin typeface="+mn-lt"/>
                <a:ea typeface="+mj-ea"/>
                <a:cs typeface="+mj-cs"/>
              </a:rPr>
              <a:t> </a:t>
            </a:r>
            <a:r>
              <a:rPr lang="en-US" sz="2400" b="1" kern="1200" dirty="0" err="1">
                <a:solidFill>
                  <a:schemeClr val="tx1"/>
                </a:solidFill>
                <a:latin typeface="+mn-lt"/>
                <a:ea typeface="+mj-ea"/>
                <a:cs typeface="+mj-cs"/>
              </a:rPr>
              <a:t>anungook</a:t>
            </a:r>
            <a:r>
              <a:rPr lang="en-US" sz="2400" b="1" kern="1200" dirty="0">
                <a:solidFill>
                  <a:schemeClr val="tx1"/>
                </a:solidFill>
                <a:latin typeface="+mn-lt"/>
                <a:ea typeface="+mj-ea"/>
                <a:cs typeface="+mj-cs"/>
              </a:rPr>
              <a:t>.</a:t>
            </a:r>
            <a:br>
              <a:rPr lang="en-US" sz="2400" b="1" kern="1200" dirty="0">
                <a:solidFill>
                  <a:schemeClr val="tx1"/>
                </a:solidFill>
                <a:latin typeface="+mn-lt"/>
                <a:ea typeface="+mj-ea"/>
                <a:cs typeface="+mj-cs"/>
              </a:rPr>
            </a:br>
            <a:r>
              <a:rPr lang="en-US" sz="2400" kern="1200" dirty="0">
                <a:solidFill>
                  <a:schemeClr val="tx1"/>
                </a:solidFill>
                <a:latin typeface="+mn-lt"/>
                <a:ea typeface="+mj-ea"/>
                <a:cs typeface="+mj-cs"/>
              </a:rPr>
              <a:t>	</a:t>
            </a:r>
            <a:r>
              <a:rPr lang="en-US" sz="2400" kern="1200" dirty="0">
                <a:solidFill>
                  <a:schemeClr val="accent2">
                    <a:lumMod val="60000"/>
                    <a:lumOff val="40000"/>
                  </a:schemeClr>
                </a:solidFill>
                <a:latin typeface="+mn-lt"/>
                <a:ea typeface="+mj-ea"/>
                <a:cs typeface="+mj-cs"/>
              </a:rPr>
              <a:t>I can see to the other side of the stars,</a:t>
            </a:r>
            <a:br>
              <a:rPr lang="en-US" sz="2400" kern="1200" dirty="0">
                <a:solidFill>
                  <a:schemeClr val="accent2">
                    <a:lumMod val="60000"/>
                    <a:lumOff val="40000"/>
                  </a:schemeClr>
                </a:solidFill>
                <a:latin typeface="+mn-lt"/>
                <a:ea typeface="+mj-ea"/>
                <a:cs typeface="+mj-cs"/>
              </a:rPr>
            </a:br>
            <a:r>
              <a:rPr lang="en-US" sz="2400" kern="1200" dirty="0">
                <a:solidFill>
                  <a:schemeClr val="accent2">
                    <a:lumMod val="60000"/>
                    <a:lumOff val="40000"/>
                  </a:schemeClr>
                </a:solidFill>
                <a:latin typeface="+mn-lt"/>
                <a:ea typeface="+mj-ea"/>
                <a:cs typeface="+mj-cs"/>
              </a:rPr>
              <a:t>	The stars will guide you.</a:t>
            </a:r>
            <a:br>
              <a:rPr lang="en-US" sz="2400" kern="1200" dirty="0">
                <a:solidFill>
                  <a:schemeClr val="tx1"/>
                </a:solidFill>
                <a:latin typeface="+mn-lt"/>
                <a:ea typeface="+mj-ea"/>
                <a:cs typeface="+mj-cs"/>
              </a:rPr>
            </a:br>
            <a:r>
              <a:rPr lang="en-US" sz="2400" kern="1200" dirty="0">
                <a:solidFill>
                  <a:schemeClr val="tx1"/>
                </a:solidFill>
                <a:latin typeface="+mn-lt"/>
                <a:ea typeface="+mj-ea"/>
                <a:cs typeface="+mj-cs"/>
              </a:rPr>
              <a:t> </a:t>
            </a:r>
            <a:br>
              <a:rPr lang="en-US" sz="2400" kern="1200" dirty="0">
                <a:solidFill>
                  <a:schemeClr val="tx1"/>
                </a:solidFill>
                <a:latin typeface="+mn-lt"/>
                <a:ea typeface="+mj-ea"/>
                <a:cs typeface="+mj-cs"/>
              </a:rPr>
            </a:br>
            <a:r>
              <a:rPr lang="en-US" sz="2400" b="1" kern="1200" dirty="0" err="1">
                <a:solidFill>
                  <a:schemeClr val="tx1"/>
                </a:solidFill>
                <a:latin typeface="+mn-lt"/>
                <a:ea typeface="+mj-ea"/>
                <a:cs typeface="+mj-cs"/>
              </a:rPr>
              <a:t>N’daebitum</a:t>
            </a:r>
            <a:r>
              <a:rPr lang="en-US" sz="2400" b="1" kern="1200" dirty="0">
                <a:solidFill>
                  <a:schemeClr val="tx1"/>
                </a:solidFill>
                <a:latin typeface="+mn-lt"/>
                <a:ea typeface="+mj-ea"/>
                <a:cs typeface="+mj-cs"/>
              </a:rPr>
              <a:t> </a:t>
            </a:r>
            <a:r>
              <a:rPr lang="en-US" sz="2400" b="1" kern="1200" dirty="0" err="1">
                <a:solidFill>
                  <a:schemeClr val="tx1"/>
                </a:solidFill>
                <a:latin typeface="+mn-lt"/>
                <a:ea typeface="+mj-ea"/>
                <a:cs typeface="+mj-cs"/>
              </a:rPr>
              <a:t>auzhiwi-anungoong</a:t>
            </a:r>
            <a:r>
              <a:rPr lang="en-US" sz="2400" b="1" kern="1200" dirty="0">
                <a:solidFill>
                  <a:schemeClr val="tx1"/>
                </a:solidFill>
                <a:latin typeface="+mn-lt"/>
                <a:ea typeface="+mj-ea"/>
                <a:cs typeface="+mj-cs"/>
              </a:rPr>
              <a:t>,</a:t>
            </a:r>
            <a:br>
              <a:rPr lang="en-US" sz="2400" b="1" kern="1200" dirty="0">
                <a:solidFill>
                  <a:schemeClr val="tx1"/>
                </a:solidFill>
                <a:latin typeface="+mn-lt"/>
                <a:ea typeface="+mj-ea"/>
                <a:cs typeface="+mj-cs"/>
              </a:rPr>
            </a:br>
            <a:r>
              <a:rPr lang="en-US" sz="2400" b="1" kern="1200" dirty="0" err="1">
                <a:solidFill>
                  <a:schemeClr val="tx1"/>
                </a:solidFill>
                <a:latin typeface="+mn-lt"/>
                <a:ea typeface="+mj-ea"/>
                <a:cs typeface="+mj-cs"/>
              </a:rPr>
              <a:t>K’gah</a:t>
            </a:r>
            <a:r>
              <a:rPr lang="en-US" sz="2400" b="1" kern="1200" dirty="0">
                <a:solidFill>
                  <a:schemeClr val="tx1"/>
                </a:solidFill>
                <a:latin typeface="+mn-lt"/>
                <a:ea typeface="+mj-ea"/>
                <a:cs typeface="+mj-cs"/>
              </a:rPr>
              <a:t> </a:t>
            </a:r>
            <a:r>
              <a:rPr lang="en-US" sz="2400" b="1" kern="1200" dirty="0" err="1">
                <a:solidFill>
                  <a:schemeClr val="tx1"/>
                </a:solidFill>
                <a:latin typeface="+mn-lt"/>
                <a:ea typeface="+mj-ea"/>
                <a:cs typeface="+mj-cs"/>
              </a:rPr>
              <a:t>noondaugook</a:t>
            </a:r>
            <a:r>
              <a:rPr lang="en-US" sz="2400" b="1" kern="1200" dirty="0">
                <a:solidFill>
                  <a:schemeClr val="tx1"/>
                </a:solidFill>
                <a:latin typeface="+mn-lt"/>
                <a:ea typeface="+mj-ea"/>
                <a:cs typeface="+mj-cs"/>
              </a:rPr>
              <a:t> </a:t>
            </a:r>
            <a:r>
              <a:rPr lang="en-US" sz="2400" b="1" kern="1200" dirty="0" err="1">
                <a:solidFill>
                  <a:schemeClr val="tx1"/>
                </a:solidFill>
                <a:latin typeface="+mn-lt"/>
                <a:ea typeface="+mj-ea"/>
                <a:cs typeface="+mj-cs"/>
              </a:rPr>
              <a:t>anungook</a:t>
            </a:r>
            <a:r>
              <a:rPr lang="en-US" sz="2400" b="1" kern="1200" dirty="0">
                <a:solidFill>
                  <a:schemeClr val="tx1"/>
                </a:solidFill>
                <a:latin typeface="+mn-lt"/>
                <a:ea typeface="+mj-ea"/>
                <a:cs typeface="+mj-cs"/>
              </a:rPr>
              <a:t>.</a:t>
            </a:r>
            <a:br>
              <a:rPr lang="en-US" sz="2400" b="1" kern="1200" dirty="0">
                <a:solidFill>
                  <a:schemeClr val="tx1"/>
                </a:solidFill>
                <a:latin typeface="+mn-lt"/>
                <a:ea typeface="+mj-ea"/>
                <a:cs typeface="+mj-cs"/>
              </a:rPr>
            </a:br>
            <a:r>
              <a:rPr lang="en-US" sz="2400" kern="1200" dirty="0">
                <a:solidFill>
                  <a:schemeClr val="tx1"/>
                </a:solidFill>
                <a:latin typeface="+mn-lt"/>
                <a:ea typeface="+mj-ea"/>
                <a:cs typeface="+mj-cs"/>
              </a:rPr>
              <a:t>	</a:t>
            </a:r>
            <a:r>
              <a:rPr lang="en-US" sz="2400" kern="1200" dirty="0">
                <a:solidFill>
                  <a:schemeClr val="accent2">
                    <a:lumMod val="60000"/>
                    <a:lumOff val="40000"/>
                  </a:schemeClr>
                </a:solidFill>
                <a:latin typeface="+mn-lt"/>
                <a:ea typeface="+mj-ea"/>
                <a:cs typeface="+mj-cs"/>
              </a:rPr>
              <a:t>I can hear the other side of the stars,</a:t>
            </a:r>
            <a:br>
              <a:rPr lang="en-US" sz="2400" kern="1200" dirty="0">
                <a:solidFill>
                  <a:schemeClr val="accent2">
                    <a:lumMod val="60000"/>
                    <a:lumOff val="40000"/>
                  </a:schemeClr>
                </a:solidFill>
                <a:latin typeface="+mn-lt"/>
                <a:ea typeface="+mj-ea"/>
                <a:cs typeface="+mj-cs"/>
              </a:rPr>
            </a:br>
            <a:r>
              <a:rPr lang="en-US" sz="2400" kern="1200" dirty="0">
                <a:solidFill>
                  <a:schemeClr val="accent2">
                    <a:lumMod val="60000"/>
                    <a:lumOff val="40000"/>
                  </a:schemeClr>
                </a:solidFill>
                <a:latin typeface="+mn-lt"/>
                <a:ea typeface="+mj-ea"/>
                <a:cs typeface="+mj-cs"/>
              </a:rPr>
              <a:t>	The stars will hear you.</a:t>
            </a:r>
            <a:br>
              <a:rPr lang="en-US" sz="2400" kern="1200" dirty="0">
                <a:solidFill>
                  <a:schemeClr val="tx1"/>
                </a:solidFill>
                <a:latin typeface="+mn-lt"/>
                <a:ea typeface="+mj-ea"/>
                <a:cs typeface="+mj-cs"/>
              </a:rPr>
            </a:br>
            <a:r>
              <a:rPr lang="en-US" sz="2400" kern="1200" dirty="0">
                <a:solidFill>
                  <a:schemeClr val="tx1"/>
                </a:solidFill>
                <a:latin typeface="+mn-lt"/>
                <a:ea typeface="+mj-ea"/>
                <a:cs typeface="+mj-cs"/>
              </a:rPr>
              <a:t> </a:t>
            </a:r>
            <a:br>
              <a:rPr lang="en-US" sz="2400" kern="1200" dirty="0">
                <a:solidFill>
                  <a:schemeClr val="tx1"/>
                </a:solidFill>
                <a:latin typeface="+mn-lt"/>
                <a:ea typeface="+mj-ea"/>
                <a:cs typeface="+mj-cs"/>
              </a:rPr>
            </a:br>
            <a:r>
              <a:rPr lang="en-US" sz="2400" b="1" kern="1200" dirty="0" err="1">
                <a:solidFill>
                  <a:schemeClr val="tx1"/>
                </a:solidFill>
                <a:latin typeface="+mn-lt"/>
                <a:ea typeface="+mj-ea"/>
                <a:cs typeface="+mj-cs"/>
              </a:rPr>
              <a:t>Kaugigae</a:t>
            </a:r>
            <a:r>
              <a:rPr lang="en-US" sz="2400" b="1" kern="1200" dirty="0">
                <a:solidFill>
                  <a:schemeClr val="tx1"/>
                </a:solidFill>
                <a:latin typeface="+mn-lt"/>
                <a:ea typeface="+mj-ea"/>
                <a:cs typeface="+mj-cs"/>
              </a:rPr>
              <a:t> </a:t>
            </a:r>
            <a:r>
              <a:rPr lang="en-US" sz="2400" b="1" kern="1200" dirty="0" err="1">
                <a:solidFill>
                  <a:schemeClr val="tx1"/>
                </a:solidFill>
                <a:latin typeface="+mn-lt"/>
                <a:ea typeface="+mj-ea"/>
                <a:cs typeface="+mj-cs"/>
              </a:rPr>
              <a:t>n’gah</a:t>
            </a:r>
            <a:r>
              <a:rPr lang="en-US" sz="2400" b="1" kern="1200" dirty="0">
                <a:solidFill>
                  <a:schemeClr val="tx1"/>
                </a:solidFill>
                <a:latin typeface="+mn-lt"/>
                <a:ea typeface="+mj-ea"/>
                <a:cs typeface="+mj-cs"/>
              </a:rPr>
              <a:t> </a:t>
            </a:r>
            <a:r>
              <a:rPr lang="en-US" sz="2400" b="1" kern="1200" dirty="0" err="1">
                <a:solidFill>
                  <a:schemeClr val="tx1"/>
                </a:solidFill>
                <a:latin typeface="+mn-lt"/>
                <a:ea typeface="+mj-ea"/>
                <a:cs typeface="+mj-cs"/>
              </a:rPr>
              <a:t>daebitaugoos</a:t>
            </a:r>
            <a:r>
              <a:rPr lang="en-US" sz="2400" b="1" kern="1200" dirty="0">
                <a:solidFill>
                  <a:schemeClr val="tx1"/>
                </a:solidFill>
                <a:latin typeface="+mn-lt"/>
                <a:ea typeface="+mj-ea"/>
                <a:cs typeface="+mj-cs"/>
              </a:rPr>
              <a:t>.</a:t>
            </a:r>
            <a:br>
              <a:rPr lang="en-US" sz="2400" b="1" kern="1200" dirty="0">
                <a:solidFill>
                  <a:schemeClr val="tx1"/>
                </a:solidFill>
                <a:latin typeface="+mn-lt"/>
                <a:ea typeface="+mj-ea"/>
                <a:cs typeface="+mj-cs"/>
              </a:rPr>
            </a:br>
            <a:r>
              <a:rPr lang="en-US" sz="2400" kern="1200" dirty="0">
                <a:solidFill>
                  <a:schemeClr val="tx1"/>
                </a:solidFill>
                <a:latin typeface="+mn-lt"/>
                <a:ea typeface="+mj-ea"/>
                <a:cs typeface="+mj-cs"/>
              </a:rPr>
              <a:t>	</a:t>
            </a:r>
            <a:r>
              <a:rPr lang="en-US" sz="2400" kern="1200" dirty="0">
                <a:solidFill>
                  <a:schemeClr val="accent2">
                    <a:lumMod val="60000"/>
                    <a:lumOff val="40000"/>
                  </a:schemeClr>
                </a:solidFill>
                <a:latin typeface="+mn-lt"/>
                <a:ea typeface="+mj-ea"/>
                <a:cs typeface="+mj-cs"/>
              </a:rPr>
              <a:t>Timeless is my voice…</a:t>
            </a:r>
            <a:br>
              <a:rPr lang="en-US" sz="2400" kern="1200" dirty="0">
                <a:solidFill>
                  <a:schemeClr val="accent2">
                    <a:lumMod val="60000"/>
                    <a:lumOff val="40000"/>
                  </a:schemeClr>
                </a:solidFill>
                <a:latin typeface="+mn-lt"/>
                <a:ea typeface="+mj-ea"/>
                <a:cs typeface="+mj-cs"/>
              </a:rPr>
            </a:br>
            <a:r>
              <a:rPr lang="en-US" sz="2400" kern="1200" dirty="0">
                <a:solidFill>
                  <a:schemeClr val="accent2">
                    <a:lumMod val="60000"/>
                    <a:lumOff val="40000"/>
                  </a:schemeClr>
                </a:solidFill>
                <a:latin typeface="+mn-lt"/>
                <a:ea typeface="+mj-ea"/>
                <a:cs typeface="+mj-cs"/>
              </a:rPr>
              <a:t> </a:t>
            </a:r>
            <a:br>
              <a:rPr lang="en-US" sz="2400" kern="1200" dirty="0">
                <a:solidFill>
                  <a:schemeClr val="tx1"/>
                </a:solidFill>
                <a:latin typeface="+mn-lt"/>
                <a:ea typeface="+mj-ea"/>
                <a:cs typeface="+mj-cs"/>
              </a:rPr>
            </a:br>
            <a:r>
              <a:rPr lang="en-US" sz="2400" b="1" kern="1200" dirty="0">
                <a:solidFill>
                  <a:schemeClr val="tx1"/>
                </a:solidFill>
                <a:latin typeface="+mn-lt"/>
                <a:ea typeface="+mj-ea"/>
                <a:cs typeface="+mj-cs"/>
              </a:rPr>
              <a:t>Ae-</a:t>
            </a:r>
            <a:r>
              <a:rPr lang="en-US" sz="2400" b="1" kern="1200" dirty="0" err="1">
                <a:solidFill>
                  <a:schemeClr val="tx1"/>
                </a:solidFill>
                <a:latin typeface="+mn-lt"/>
                <a:ea typeface="+mj-ea"/>
                <a:cs typeface="+mj-cs"/>
              </a:rPr>
              <a:t>naubindumun</a:t>
            </a:r>
            <a:r>
              <a:rPr lang="en-US" sz="2400" b="1" kern="1200" dirty="0">
                <a:solidFill>
                  <a:schemeClr val="tx1"/>
                </a:solidFill>
                <a:latin typeface="+mn-lt"/>
                <a:ea typeface="+mj-ea"/>
                <a:cs typeface="+mj-cs"/>
              </a:rPr>
              <a:t> dah </a:t>
            </a:r>
            <a:r>
              <a:rPr lang="en-US" sz="2400" b="1" kern="1200" dirty="0" err="1">
                <a:solidFill>
                  <a:schemeClr val="tx1"/>
                </a:solidFill>
                <a:latin typeface="+mn-lt"/>
                <a:ea typeface="+mj-ea"/>
                <a:cs typeface="+mj-cs"/>
              </a:rPr>
              <a:t>izhi-waebat</a:t>
            </a:r>
            <a:r>
              <a:rPr lang="en-US" sz="2400" b="1" kern="1200" dirty="0">
                <a:solidFill>
                  <a:schemeClr val="tx1"/>
                </a:solidFill>
                <a:latin typeface="+mn-lt"/>
                <a:ea typeface="+mj-ea"/>
                <a:cs typeface="+mj-cs"/>
              </a:rPr>
              <a:t>,</a:t>
            </a:r>
            <a:br>
              <a:rPr lang="en-US" sz="2400" b="1" kern="1200" dirty="0">
                <a:solidFill>
                  <a:schemeClr val="tx1"/>
                </a:solidFill>
                <a:latin typeface="+mn-lt"/>
                <a:ea typeface="+mj-ea"/>
                <a:cs typeface="+mj-cs"/>
              </a:rPr>
            </a:br>
            <a:r>
              <a:rPr lang="en-US" sz="2400" b="1" kern="1200" dirty="0" err="1">
                <a:solidFill>
                  <a:schemeClr val="tx1"/>
                </a:solidFill>
                <a:latin typeface="+mn-lt"/>
                <a:ea typeface="+mj-ea"/>
                <a:cs typeface="+mj-cs"/>
              </a:rPr>
              <a:t>K’zhawaenimik</a:t>
            </a:r>
            <a:r>
              <a:rPr lang="en-US" sz="2400" b="1" kern="1200" dirty="0">
                <a:solidFill>
                  <a:schemeClr val="tx1"/>
                </a:solidFill>
                <a:latin typeface="+mn-lt"/>
                <a:ea typeface="+mj-ea"/>
                <a:cs typeface="+mj-cs"/>
              </a:rPr>
              <a:t> </a:t>
            </a:r>
            <a:r>
              <a:rPr lang="en-US" sz="2400" b="1" kern="1200" dirty="0" err="1">
                <a:solidFill>
                  <a:schemeClr val="tx1"/>
                </a:solidFill>
                <a:latin typeface="+mn-lt"/>
                <a:ea typeface="+mj-ea"/>
                <a:cs typeface="+mj-cs"/>
              </a:rPr>
              <a:t>Kitche</a:t>
            </a:r>
            <a:r>
              <a:rPr lang="en-US" sz="2400" b="1" kern="1200" dirty="0">
                <a:solidFill>
                  <a:schemeClr val="tx1"/>
                </a:solidFill>
                <a:latin typeface="+mn-lt"/>
                <a:ea typeface="+mj-ea"/>
                <a:cs typeface="+mj-cs"/>
              </a:rPr>
              <a:t> Manitou.</a:t>
            </a:r>
            <a:br>
              <a:rPr lang="en-US" sz="2400" b="1" kern="1200" dirty="0">
                <a:solidFill>
                  <a:schemeClr val="tx1"/>
                </a:solidFill>
                <a:latin typeface="+mn-lt"/>
                <a:ea typeface="+mj-ea"/>
                <a:cs typeface="+mj-cs"/>
              </a:rPr>
            </a:br>
            <a:r>
              <a:rPr lang="en-US" sz="2400" kern="1200" dirty="0">
                <a:solidFill>
                  <a:schemeClr val="tx1"/>
                </a:solidFill>
                <a:latin typeface="+mn-lt"/>
                <a:ea typeface="+mj-ea"/>
                <a:cs typeface="+mj-cs"/>
              </a:rPr>
              <a:t>	</a:t>
            </a:r>
            <a:r>
              <a:rPr lang="en-US" sz="2400" kern="1200" dirty="0">
                <a:solidFill>
                  <a:schemeClr val="accent2">
                    <a:lumMod val="60000"/>
                    <a:lumOff val="40000"/>
                  </a:schemeClr>
                </a:solidFill>
                <a:latin typeface="+mn-lt"/>
                <a:ea typeface="+mj-ea"/>
                <a:cs typeface="+mj-cs"/>
              </a:rPr>
              <a:t>What you dream will be,</a:t>
            </a:r>
            <a:br>
              <a:rPr lang="en-US" sz="2400" kern="1200" dirty="0">
                <a:solidFill>
                  <a:schemeClr val="accent2">
                    <a:lumMod val="60000"/>
                    <a:lumOff val="40000"/>
                  </a:schemeClr>
                </a:solidFill>
                <a:latin typeface="+mn-lt"/>
                <a:ea typeface="+mj-ea"/>
                <a:cs typeface="+mj-cs"/>
              </a:rPr>
            </a:br>
            <a:r>
              <a:rPr lang="en-US" sz="2400" kern="1200" dirty="0">
                <a:solidFill>
                  <a:schemeClr val="accent2">
                    <a:lumMod val="60000"/>
                    <a:lumOff val="40000"/>
                  </a:schemeClr>
                </a:solidFill>
                <a:latin typeface="+mn-lt"/>
                <a:ea typeface="+mj-ea"/>
                <a:cs typeface="+mj-cs"/>
              </a:rPr>
              <a:t>	The Great Mystery is generous with you</a:t>
            </a:r>
            <a:r>
              <a:rPr lang="en-US" sz="2400" kern="1200" dirty="0">
                <a:solidFill>
                  <a:schemeClr val="tx1"/>
                </a:solidFill>
                <a:latin typeface="+mn-lt"/>
                <a:ea typeface="+mj-ea"/>
                <a:cs typeface="+mj-cs"/>
              </a:rPr>
              <a:t>. </a:t>
            </a:r>
            <a:br>
              <a:rPr lang="en-US" sz="1100" kern="1200" dirty="0">
                <a:solidFill>
                  <a:schemeClr val="tx1"/>
                </a:solidFill>
                <a:latin typeface="+mj-lt"/>
                <a:ea typeface="+mj-ea"/>
                <a:cs typeface="+mj-cs"/>
              </a:rPr>
            </a:br>
            <a:endParaRPr lang="en-US" sz="1100" kern="1200" dirty="0">
              <a:solidFill>
                <a:schemeClr val="tx1"/>
              </a:solidFill>
              <a:latin typeface="+mj-lt"/>
              <a:ea typeface="+mj-ea"/>
              <a:cs typeface="+mj-cs"/>
            </a:endParaRPr>
          </a:p>
        </p:txBody>
      </p:sp>
      <p:sp>
        <p:nvSpPr>
          <p:cNvPr id="6" name="Rectangle 5">
            <a:extLst>
              <a:ext uri="{FF2B5EF4-FFF2-40B4-BE49-F238E27FC236}">
                <a16:creationId xmlns:a16="http://schemas.microsoft.com/office/drawing/2014/main" id="{2C75B861-F977-B44A-9C94-789DA6C1024A}"/>
              </a:ext>
            </a:extLst>
          </p:cNvPr>
          <p:cNvSpPr/>
          <p:nvPr/>
        </p:nvSpPr>
        <p:spPr>
          <a:xfrm>
            <a:off x="6095980" y="6551418"/>
            <a:ext cx="6096000" cy="230832"/>
          </a:xfrm>
          <a:prstGeom prst="rect">
            <a:avLst/>
          </a:prstGeom>
        </p:spPr>
        <p:txBody>
          <a:bodyPr>
            <a:spAutoFit/>
          </a:bodyPr>
          <a:lstStyle/>
          <a:p>
            <a:pPr algn="r"/>
            <a:r>
              <a:rPr lang="en-US" sz="900" dirty="0"/>
              <a:t>Image Source: https://</a:t>
            </a:r>
            <a:r>
              <a:rPr lang="en-US" sz="900" dirty="0" err="1"/>
              <a:t>sciencenode.org</a:t>
            </a:r>
            <a:r>
              <a:rPr lang="en-US" sz="900" dirty="0"/>
              <a:t>/feature/How%20does%20a%20star%20form.php</a:t>
            </a:r>
          </a:p>
        </p:txBody>
      </p:sp>
      <p:sp>
        <p:nvSpPr>
          <p:cNvPr id="13" name="Title 1">
            <a:extLst>
              <a:ext uri="{FF2B5EF4-FFF2-40B4-BE49-F238E27FC236}">
                <a16:creationId xmlns:a16="http://schemas.microsoft.com/office/drawing/2014/main" id="{3D728646-7686-914F-A11F-FE2E39CD099B}"/>
              </a:ext>
            </a:extLst>
          </p:cNvPr>
          <p:cNvSpPr txBox="1">
            <a:spLocks/>
          </p:cNvSpPr>
          <p:nvPr/>
        </p:nvSpPr>
        <p:spPr>
          <a:xfrm>
            <a:off x="6223378" y="2583845"/>
            <a:ext cx="5968602" cy="107715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000" dirty="0" err="1">
                <a:solidFill>
                  <a:srgbClr val="00B0F0"/>
                </a:solidFill>
              </a:rPr>
              <a:t>Anishinaabeg</a:t>
            </a:r>
            <a:endParaRPr lang="en-US" sz="4000" dirty="0">
              <a:solidFill>
                <a:srgbClr val="00B0F0"/>
              </a:solidFill>
            </a:endParaRPr>
          </a:p>
          <a:p>
            <a:pPr algn="ctr"/>
            <a:r>
              <a:rPr lang="en-US" sz="4000" dirty="0">
                <a:solidFill>
                  <a:srgbClr val="00B0F0"/>
                </a:solidFill>
              </a:rPr>
              <a:t>Elder Basil Johnston</a:t>
            </a:r>
            <a:r>
              <a:rPr lang="en-US" sz="4000" i="1" dirty="0">
                <a:solidFill>
                  <a:srgbClr val="00B0F0"/>
                </a:solidFill>
              </a:rPr>
              <a:t>(-</a:t>
            </a:r>
            <a:r>
              <a:rPr lang="en-US" sz="4000" i="1" dirty="0" err="1">
                <a:solidFill>
                  <a:srgbClr val="00B0F0"/>
                </a:solidFill>
              </a:rPr>
              <a:t>ba</a:t>
            </a:r>
            <a:r>
              <a:rPr lang="en-US" sz="4000" i="1" dirty="0">
                <a:solidFill>
                  <a:srgbClr val="00B0F0"/>
                </a:solidFill>
              </a:rPr>
              <a:t>)</a:t>
            </a:r>
          </a:p>
        </p:txBody>
      </p:sp>
    </p:spTree>
    <p:extLst>
      <p:ext uri="{BB962C8B-B14F-4D97-AF65-F5344CB8AC3E}">
        <p14:creationId xmlns:p14="http://schemas.microsoft.com/office/powerpoint/2010/main" val="131235491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different, several&#10;&#10;Description automatically generated">
            <a:extLst>
              <a:ext uri="{FF2B5EF4-FFF2-40B4-BE49-F238E27FC236}">
                <a16:creationId xmlns:a16="http://schemas.microsoft.com/office/drawing/2014/main" id="{A293DDB7-C8A5-3A4B-8413-615DA1414A24}"/>
              </a:ext>
            </a:extLst>
          </p:cNvPr>
          <p:cNvPicPr>
            <a:picLocks noChangeAspect="1"/>
          </p:cNvPicPr>
          <p:nvPr/>
        </p:nvPicPr>
        <p:blipFill rotWithShape="1">
          <a:blip r:embed="rId2"/>
          <a:srcRect l="21338" r="13279" b="-1"/>
          <a:stretch/>
        </p:blipFill>
        <p:spPr>
          <a:xfrm>
            <a:off x="-8" y="762006"/>
            <a:ext cx="5948805" cy="6095979"/>
          </a:xfrm>
          <a:custGeom>
            <a:avLst/>
            <a:gdLst/>
            <a:ahLst/>
            <a:cxnLst/>
            <a:rect l="l" t="t" r="r" b="b"/>
            <a:pathLst>
              <a:path w="5948805" h="6095979">
                <a:moveTo>
                  <a:pt x="1573832" y="765"/>
                </a:moveTo>
                <a:cubicBezTo>
                  <a:pt x="1940190" y="-10734"/>
                  <a:pt x="2329345" y="109280"/>
                  <a:pt x="2734663" y="238687"/>
                </a:cubicBezTo>
                <a:cubicBezTo>
                  <a:pt x="4118244" y="680647"/>
                  <a:pt x="5296697" y="1302752"/>
                  <a:pt x="5668316" y="3639516"/>
                </a:cubicBezTo>
                <a:cubicBezTo>
                  <a:pt x="5788298" y="4393559"/>
                  <a:pt x="5890546" y="5142244"/>
                  <a:pt x="5937022" y="5865869"/>
                </a:cubicBezTo>
                <a:lnTo>
                  <a:pt x="5948805" y="6095979"/>
                </a:lnTo>
                <a:lnTo>
                  <a:pt x="0" y="6095979"/>
                </a:lnTo>
                <a:lnTo>
                  <a:pt x="0" y="1621672"/>
                </a:lnTo>
                <a:lnTo>
                  <a:pt x="36310" y="1518814"/>
                </a:lnTo>
                <a:cubicBezTo>
                  <a:pt x="109805" y="1321982"/>
                  <a:pt x="192755" y="1133640"/>
                  <a:pt x="287891" y="956872"/>
                </a:cubicBezTo>
                <a:cubicBezTo>
                  <a:pt x="669453" y="247734"/>
                  <a:pt x="1102800" y="15549"/>
                  <a:pt x="1573832" y="765"/>
                </a:cubicBezTo>
                <a:close/>
              </a:path>
            </a:pathLst>
          </a:custGeom>
        </p:spPr>
      </p:pic>
      <p:sp>
        <p:nvSpPr>
          <p:cNvPr id="12" name="Freeform: Shape 11">
            <a:extLst>
              <a:ext uri="{FF2B5EF4-FFF2-40B4-BE49-F238E27FC236}">
                <a16:creationId xmlns:a16="http://schemas.microsoft.com/office/drawing/2014/main" id="{A3BFB3E6-2D9E-4A5C-826F-44A91F5977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23838" y="538152"/>
            <a:ext cx="6095989" cy="654368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17A19722-98E2-304E-874D-19BF69EBB55B}"/>
              </a:ext>
            </a:extLst>
          </p:cNvPr>
          <p:cNvSpPr>
            <a:spLocks noGrp="1"/>
          </p:cNvSpPr>
          <p:nvPr>
            <p:ph idx="1"/>
          </p:nvPr>
        </p:nvSpPr>
        <p:spPr>
          <a:xfrm>
            <a:off x="6243204" y="1160060"/>
            <a:ext cx="5834495" cy="5336196"/>
          </a:xfrm>
        </p:spPr>
        <p:txBody>
          <a:bodyPr>
            <a:noAutofit/>
          </a:bodyPr>
          <a:lstStyle/>
          <a:p>
            <a:pPr>
              <a:lnSpc>
                <a:spcPct val="115000"/>
              </a:lnSpc>
            </a:pPr>
            <a:r>
              <a:rPr lang="en-US" sz="2000" dirty="0"/>
              <a:t>It took me many years to understand the teachings of the lodge vision. I had to have my children to understand</a:t>
            </a:r>
          </a:p>
          <a:p>
            <a:pPr marL="0" indent="0">
              <a:lnSpc>
                <a:spcPct val="115000"/>
              </a:lnSpc>
              <a:buNone/>
            </a:pPr>
            <a:r>
              <a:rPr lang="en-US" sz="2000" b="1" dirty="0"/>
              <a:t>Lessons:</a:t>
            </a:r>
          </a:p>
          <a:p>
            <a:pPr marL="514350" indent="-514350">
              <a:lnSpc>
                <a:spcPct val="115000"/>
              </a:lnSpc>
              <a:buFont typeface="+mj-lt"/>
              <a:buAutoNum type="arabicPeriod"/>
            </a:pPr>
            <a:r>
              <a:rPr lang="en-US" sz="1800" dirty="0"/>
              <a:t>The </a:t>
            </a:r>
            <a:r>
              <a:rPr lang="en-US" sz="1800" dirty="0" err="1"/>
              <a:t>sweatlodge</a:t>
            </a:r>
            <a:r>
              <a:rPr lang="en-US" sz="1800" dirty="0"/>
              <a:t> is classroom</a:t>
            </a:r>
          </a:p>
          <a:p>
            <a:pPr marL="514350" indent="-514350">
              <a:lnSpc>
                <a:spcPct val="115000"/>
              </a:lnSpc>
              <a:buFont typeface="+mj-lt"/>
              <a:buAutoNum type="arabicPeriod"/>
            </a:pPr>
            <a:r>
              <a:rPr lang="en-US" sz="1800" dirty="0"/>
              <a:t>Mimics a woman’s labor and birth– goes in rounds like contractions; participants are re-born through the eastern doorway</a:t>
            </a:r>
          </a:p>
          <a:p>
            <a:pPr marL="514350" indent="-514350">
              <a:lnSpc>
                <a:spcPct val="115000"/>
              </a:lnSpc>
              <a:buFont typeface="+mj-lt"/>
              <a:buAutoNum type="arabicPeriod"/>
            </a:pPr>
            <a:r>
              <a:rPr lang="en-US" sz="1800" dirty="0"/>
              <a:t>My vision took me into the other worlds of Spirit; took me into the womb of my mother and into the future perspective of my daughters.</a:t>
            </a:r>
          </a:p>
          <a:p>
            <a:pPr marL="514350" indent="-514350">
              <a:lnSpc>
                <a:spcPct val="115000"/>
              </a:lnSpc>
              <a:buFont typeface="+mj-lt"/>
              <a:buAutoNum type="arabicPeriod"/>
            </a:pPr>
            <a:r>
              <a:rPr lang="en-US" sz="1800" dirty="0"/>
              <a:t>Women are the First ecology, the “first environment” (Mohawk Elder </a:t>
            </a:r>
            <a:r>
              <a:rPr lang="en-US" sz="1800" dirty="0" err="1"/>
              <a:t>Katsi</a:t>
            </a:r>
            <a:r>
              <a:rPr lang="en-US" sz="1800" dirty="0"/>
              <a:t> Cook)</a:t>
            </a:r>
          </a:p>
        </p:txBody>
      </p:sp>
      <p:sp>
        <p:nvSpPr>
          <p:cNvPr id="2" name="Title 1">
            <a:extLst>
              <a:ext uri="{FF2B5EF4-FFF2-40B4-BE49-F238E27FC236}">
                <a16:creationId xmlns:a16="http://schemas.microsoft.com/office/drawing/2014/main" id="{5FDBD618-FFDF-DF4A-A2C9-AC5728D26AE3}"/>
              </a:ext>
            </a:extLst>
          </p:cNvPr>
          <p:cNvSpPr>
            <a:spLocks noGrp="1"/>
          </p:cNvSpPr>
          <p:nvPr>
            <p:ph type="title"/>
          </p:nvPr>
        </p:nvSpPr>
        <p:spPr>
          <a:xfrm>
            <a:off x="4331278" y="50067"/>
            <a:ext cx="7746422" cy="1109993"/>
          </a:xfrm>
        </p:spPr>
        <p:txBody>
          <a:bodyPr anchor="t">
            <a:normAutofit/>
          </a:bodyPr>
          <a:lstStyle/>
          <a:p>
            <a:r>
              <a:rPr lang="en-US" sz="3200" dirty="0"/>
              <a:t>Lessons from the Ecology of the </a:t>
            </a:r>
            <a:r>
              <a:rPr lang="en-US" sz="3200" dirty="0" err="1"/>
              <a:t>Sweatlodge</a:t>
            </a:r>
            <a:endParaRPr lang="en-US" sz="3200" dirty="0"/>
          </a:p>
        </p:txBody>
      </p:sp>
      <p:sp>
        <p:nvSpPr>
          <p:cNvPr id="6" name="Rectangle 5">
            <a:extLst>
              <a:ext uri="{FF2B5EF4-FFF2-40B4-BE49-F238E27FC236}">
                <a16:creationId xmlns:a16="http://schemas.microsoft.com/office/drawing/2014/main" id="{94D992BF-49F3-194A-A783-9B9389DDEBE7}"/>
              </a:ext>
            </a:extLst>
          </p:cNvPr>
          <p:cNvSpPr/>
          <p:nvPr/>
        </p:nvSpPr>
        <p:spPr>
          <a:xfrm>
            <a:off x="114300" y="278749"/>
            <a:ext cx="1531188" cy="369332"/>
          </a:xfrm>
          <a:prstGeom prst="rect">
            <a:avLst/>
          </a:prstGeom>
        </p:spPr>
        <p:txBody>
          <a:bodyPr wrap="none">
            <a:spAutoFit/>
          </a:bodyPr>
          <a:lstStyle/>
          <a:p>
            <a:r>
              <a:rPr lang="en-CA" b="0" i="0" dirty="0">
                <a:effectLst/>
                <a:latin typeface="Roboto"/>
              </a:rPr>
              <a:t>Colleen Gray</a:t>
            </a:r>
            <a:endParaRPr lang="en-US" dirty="0"/>
          </a:p>
        </p:txBody>
      </p:sp>
      <p:sp>
        <p:nvSpPr>
          <p:cNvPr id="7" name="Rectangle 6">
            <a:extLst>
              <a:ext uri="{FF2B5EF4-FFF2-40B4-BE49-F238E27FC236}">
                <a16:creationId xmlns:a16="http://schemas.microsoft.com/office/drawing/2014/main" id="{6B777A10-5212-304E-83A4-1149A3337E3A}"/>
              </a:ext>
            </a:extLst>
          </p:cNvPr>
          <p:cNvSpPr/>
          <p:nvPr/>
        </p:nvSpPr>
        <p:spPr>
          <a:xfrm>
            <a:off x="6096000" y="6546323"/>
            <a:ext cx="6096000" cy="261610"/>
          </a:xfrm>
          <a:prstGeom prst="rect">
            <a:avLst/>
          </a:prstGeom>
        </p:spPr>
        <p:txBody>
          <a:bodyPr>
            <a:spAutoFit/>
          </a:bodyPr>
          <a:lstStyle/>
          <a:p>
            <a:r>
              <a:rPr lang="en-US" sz="1100" dirty="0"/>
              <a:t>Image Source: https://</a:t>
            </a:r>
            <a:r>
              <a:rPr lang="en-US" sz="1100" dirty="0" err="1"/>
              <a:t>fineartamerica.com</a:t>
            </a:r>
            <a:r>
              <a:rPr lang="en-US" sz="1100" dirty="0"/>
              <a:t>/featured/all-my-relations-colleen-</a:t>
            </a:r>
            <a:r>
              <a:rPr lang="en-US" sz="1100" dirty="0" err="1"/>
              <a:t>gray.html</a:t>
            </a:r>
            <a:endParaRPr lang="en-US" sz="1100" dirty="0"/>
          </a:p>
        </p:txBody>
      </p:sp>
    </p:spTree>
    <p:extLst>
      <p:ext uri="{BB962C8B-B14F-4D97-AF65-F5344CB8AC3E}">
        <p14:creationId xmlns:p14="http://schemas.microsoft.com/office/powerpoint/2010/main" val="92548371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53DCB-4F7D-B840-98F5-1791E1733876}"/>
              </a:ext>
            </a:extLst>
          </p:cNvPr>
          <p:cNvSpPr>
            <a:spLocks noGrp="1"/>
          </p:cNvSpPr>
          <p:nvPr>
            <p:ph type="title"/>
          </p:nvPr>
        </p:nvSpPr>
        <p:spPr/>
        <p:txBody>
          <a:bodyPr>
            <a:normAutofit fontScale="90000"/>
          </a:bodyPr>
          <a:lstStyle/>
          <a:p>
            <a:r>
              <a:rPr lang="en-CA" dirty="0" err="1">
                <a:cs typeface="Arial" panose="020B0604020202020204" pitchFamily="34" charset="0"/>
              </a:rPr>
              <a:t>Baanimaa</a:t>
            </a:r>
            <a:r>
              <a:rPr lang="en-CA" dirty="0">
                <a:cs typeface="Arial" panose="020B0604020202020204" pitchFamily="34" charset="0"/>
              </a:rPr>
              <a:t> </a:t>
            </a:r>
            <a:r>
              <a:rPr lang="en-CA" dirty="0" err="1">
                <a:cs typeface="Arial" panose="020B0604020202020204" pitchFamily="34" charset="0"/>
              </a:rPr>
              <a:t>miinawaa</a:t>
            </a:r>
            <a:r>
              <a:rPr lang="en-CA" dirty="0">
                <a:cs typeface="Arial" panose="020B0604020202020204" pitchFamily="34" charset="0"/>
              </a:rPr>
              <a:t> </a:t>
            </a:r>
            <a:r>
              <a:rPr lang="en-CA" dirty="0" err="1">
                <a:cs typeface="Arial" panose="020B0604020202020204" pitchFamily="34" charset="0"/>
              </a:rPr>
              <a:t>odisaabandamang</a:t>
            </a:r>
            <a:r>
              <a:rPr lang="en-CA" dirty="0">
                <a:cs typeface="Arial" panose="020B0604020202020204" pitchFamily="34" charset="0"/>
              </a:rPr>
              <a:t> giga-</a:t>
            </a:r>
            <a:r>
              <a:rPr lang="en-CA" dirty="0" err="1">
                <a:cs typeface="Arial" panose="020B0604020202020204" pitchFamily="34" charset="0"/>
              </a:rPr>
              <a:t>waabandimin</a:t>
            </a:r>
            <a:r>
              <a:rPr lang="en-CA" dirty="0">
                <a:cs typeface="Arial" panose="020B0604020202020204" pitchFamily="34" charset="0"/>
              </a:rPr>
              <a:t>.</a:t>
            </a:r>
            <a:br>
              <a:rPr lang="en-CA" dirty="0">
                <a:cs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1CA116C0-AB57-704F-BFDF-884488ADC643}"/>
              </a:ext>
            </a:extLst>
          </p:cNvPr>
          <p:cNvSpPr>
            <a:spLocks noGrp="1"/>
          </p:cNvSpPr>
          <p:nvPr>
            <p:ph idx="1"/>
          </p:nvPr>
        </p:nvSpPr>
        <p:spPr/>
        <p:txBody>
          <a:bodyPr/>
          <a:lstStyle/>
          <a:p>
            <a:pPr marL="0" indent="0">
              <a:buNone/>
            </a:pPr>
            <a:r>
              <a:rPr lang="en-US" dirty="0">
                <a:cs typeface="Arial" panose="020B0604020202020204" pitchFamily="34" charset="0"/>
              </a:rPr>
              <a:t>The spirits will decide when we will meet each other again. </a:t>
            </a:r>
            <a:endParaRPr lang="en-CA" dirty="0">
              <a:cs typeface="Arial" panose="020B0604020202020204" pitchFamily="34" charset="0"/>
            </a:endParaRPr>
          </a:p>
          <a:p>
            <a:pPr marL="0" indent="0">
              <a:buNone/>
            </a:pPr>
            <a:r>
              <a:rPr lang="en-US" dirty="0">
                <a:cs typeface="Arial" panose="020B0604020202020204" pitchFamily="34" charset="0"/>
              </a:rPr>
              <a:t>If we do not see each other in this world then we will see each other in the next.</a:t>
            </a:r>
            <a:endParaRPr lang="en-CA" dirty="0">
              <a:cs typeface="Arial" panose="020B0604020202020204" pitchFamily="34" charset="0"/>
            </a:endParaRPr>
          </a:p>
          <a:p>
            <a:pPr marL="0" indent="0">
              <a:buNone/>
            </a:pPr>
            <a:r>
              <a:rPr lang="en-CA" dirty="0"/>
              <a:t> </a:t>
            </a:r>
          </a:p>
        </p:txBody>
      </p:sp>
    </p:spTree>
    <p:extLst>
      <p:ext uri="{BB962C8B-B14F-4D97-AF65-F5344CB8AC3E}">
        <p14:creationId xmlns:p14="http://schemas.microsoft.com/office/powerpoint/2010/main" val="3575250931"/>
      </p:ext>
    </p:extLst>
  </p:cSld>
  <p:clrMapOvr>
    <a:masterClrMapping/>
  </p:clrMapOvr>
</p:sld>
</file>

<file path=ppt/theme/theme1.xml><?xml version="1.0" encoding="utf-8"?>
<a:theme xmlns:a="http://schemas.openxmlformats.org/drawingml/2006/main" name="PebbleVTI">
  <a:themeElements>
    <a:clrScheme name="Blush 3">
      <a:dk1>
        <a:sysClr val="windowText" lastClr="000000"/>
      </a:dk1>
      <a:lt1>
        <a:sysClr val="window" lastClr="FFFFFF"/>
      </a:lt1>
      <a:dk2>
        <a:srgbClr val="B15E4E"/>
      </a:dk2>
      <a:lt2>
        <a:srgbClr val="FFFFFF"/>
      </a:lt2>
      <a:accent1>
        <a:srgbClr val="C5B096"/>
      </a:accent1>
      <a:accent2>
        <a:srgbClr val="ECA855"/>
      </a:accent2>
      <a:accent3>
        <a:srgbClr val="9BBFB0"/>
      </a:accent3>
      <a:accent4>
        <a:srgbClr val="A9AEA7"/>
      </a:accent4>
      <a:accent5>
        <a:srgbClr val="6A787C"/>
      </a:accent5>
      <a:accent6>
        <a:srgbClr val="3B4345"/>
      </a:accent6>
      <a:hlink>
        <a:srgbClr val="ECA855"/>
      </a:hlink>
      <a:folHlink>
        <a:srgbClr val="6A392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ppt/theme/theme2.xml><?xml version="1.0" encoding="utf-8"?>
<a:theme xmlns:a="http://schemas.openxmlformats.org/drawingml/2006/main" name="BrushVTI">
  <a:themeElements>
    <a:clrScheme name="AnalogousFromDarkSeedLeftStep">
      <a:dk1>
        <a:srgbClr val="000000"/>
      </a:dk1>
      <a:lt1>
        <a:srgbClr val="FFFFFF"/>
      </a:lt1>
      <a:dk2>
        <a:srgbClr val="1C2431"/>
      </a:dk2>
      <a:lt2>
        <a:srgbClr val="F0F3F3"/>
      </a:lt2>
      <a:accent1>
        <a:srgbClr val="D55D3B"/>
      </a:accent1>
      <a:accent2>
        <a:srgbClr val="C32948"/>
      </a:accent2>
      <a:accent3>
        <a:srgbClr val="D53B9A"/>
      </a:accent3>
      <a:accent4>
        <a:srgbClr val="BE29C3"/>
      </a:accent4>
      <a:accent5>
        <a:srgbClr val="903BD5"/>
      </a:accent5>
      <a:accent6>
        <a:srgbClr val="4C39C7"/>
      </a:accent6>
      <a:hlink>
        <a:srgbClr val="9B3FBF"/>
      </a:hlink>
      <a:folHlink>
        <a:srgbClr val="7F7F7F"/>
      </a:folHlink>
    </a:clrScheme>
    <a:fontScheme name="Custom 3">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docProps/app.xml><?xml version="1.0" encoding="utf-8"?>
<Properties xmlns="http://schemas.openxmlformats.org/officeDocument/2006/extended-properties" xmlns:vt="http://schemas.openxmlformats.org/officeDocument/2006/docPropsVTypes">
  <TotalTime>6</TotalTime>
  <Words>2751</Words>
  <Application>Microsoft Macintosh PowerPoint</Application>
  <PresentationFormat>Widescreen</PresentationFormat>
  <Paragraphs>194</Paragraphs>
  <Slides>40</Slides>
  <Notes>0</Notes>
  <HiddenSlides>0</HiddenSlides>
  <MMClips>0</MMClips>
  <ScaleCrop>false</ScaleCrop>
  <HeadingPairs>
    <vt:vector size="6" baseType="variant">
      <vt:variant>
        <vt:lpstr>Fonts Used</vt:lpstr>
      </vt:variant>
      <vt:variant>
        <vt:i4>13</vt:i4>
      </vt:variant>
      <vt:variant>
        <vt:lpstr>Theme</vt:lpstr>
      </vt:variant>
      <vt:variant>
        <vt:i4>2</vt:i4>
      </vt:variant>
      <vt:variant>
        <vt:lpstr>Slide Titles</vt:lpstr>
      </vt:variant>
      <vt:variant>
        <vt:i4>40</vt:i4>
      </vt:variant>
    </vt:vector>
  </HeadingPairs>
  <TitlesOfParts>
    <vt:vector size="55" baseType="lpstr">
      <vt:lpstr>Abadi MT Condensed Light</vt:lpstr>
      <vt:lpstr>Arial</vt:lpstr>
      <vt:lpstr>Avenir Next LT Pro</vt:lpstr>
      <vt:lpstr>Avenir Next LT Pro Light</vt:lpstr>
      <vt:lpstr>Century Gothic</vt:lpstr>
      <vt:lpstr>Helvetica</vt:lpstr>
      <vt:lpstr>Helvetica Neue</vt:lpstr>
      <vt:lpstr>Helvetica Neue LT W01_67 Md Cn</vt:lpstr>
      <vt:lpstr>Roboto</vt:lpstr>
      <vt:lpstr>Sitka Subheading</vt:lpstr>
      <vt:lpstr>Source Sans Pro</vt:lpstr>
      <vt:lpstr>system-ui</vt:lpstr>
      <vt:lpstr>verdana</vt:lpstr>
      <vt:lpstr>PebbleVTI</vt:lpstr>
      <vt:lpstr>BrushVTI</vt:lpstr>
      <vt:lpstr>Madoodiswan (Sweatlodge) as Sacred Maternal Pedagogy</vt:lpstr>
      <vt:lpstr>Boozhoo indinawemaaganag! Greetings my relations!    Mazinegiizhigokwe ndizhinikaaz.  My Anishinaabe Spirit name is Painted Sky Woman.  Anishinaabe-kwe ndaaw. I am an Anishinaabe woman.    Waabizheshii ndoondem. My clan is the Marten.   Waabnoong Bemjwang miinwaa Okikendawdt. I come from the “Place where the waters flow from the East,” and Dokis First Nation  which is on the “Island of the Kettle Pots/Cauldrons.”   London, Ontario, Canada ndaa. I currently live in London, Ontario, Canada   Western University ndoon jnaakii. I work at Western University.  Aapiji go miigwech bizinda-wi-yeg Thank you all so much for listening!</vt:lpstr>
      <vt:lpstr>PowerPoint Presentation</vt:lpstr>
      <vt:lpstr>PowerPoint Presentation</vt:lpstr>
      <vt:lpstr>Biboon (winter)</vt:lpstr>
      <vt:lpstr>The Story Telling Time</vt:lpstr>
      <vt:lpstr>Anishinaabekwe’s Journey to the ‘Other Side of the Stars’</vt:lpstr>
      <vt:lpstr>PowerPoint Presentation</vt:lpstr>
      <vt:lpstr>PowerPoint Presentation</vt:lpstr>
      <vt:lpstr>Anishinaabekwe prepares for the madoodiswan.  It is dagwaagin.  The evening air is cool, and the forest is dark.  Aki is cold and damp on bare feet.    </vt:lpstr>
      <vt:lpstr>PowerPoint Presentation</vt:lpstr>
      <vt:lpstr>It is dark.  Moving left around the perimeter of the inside she finds her spot and sits. Crossed legs touching the knees of the two women on either side. Forming a sacred circle of women.  A chain of relations.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Why do I share my bawaajigan (vision) with you?</vt:lpstr>
      <vt:lpstr>Our Cultural Knowledge and Traditions as Women is a Maternal lifeline</vt:lpstr>
      <vt:lpstr>Story is key to Anishinaabeg identity.  Anishinaabeg identity is embedded in the land and stars.</vt:lpstr>
      <vt:lpstr>The Power of Story</vt:lpstr>
      <vt:lpstr>PowerPoint Presentation</vt:lpstr>
      <vt:lpstr>Gii-babanametwaawag (They were leaving a presence)  gii – past tense; was, did baba – a piece name’ – presence of somebody twaa – s/he has a certain custom or belief; way of life   The cognitive maps arise from the activity of leaving a presence behind in the minds and hearts of your descendants (e.g. stories; language).</vt:lpstr>
      <vt:lpstr>Anishinaabeg Ecology</vt:lpstr>
      <vt:lpstr>Nanda-Gikendan (Seek Knowledge)</vt:lpstr>
      <vt:lpstr>What is Sacred Ecology? The Ecology of the Sweatlodge</vt:lpstr>
      <vt:lpstr>Maternal Ecology of the Madoodiswan</vt:lpstr>
      <vt:lpstr>Maternal Connection between the Land and Stars</vt:lpstr>
      <vt:lpstr>Madoodiswan</vt:lpstr>
      <vt:lpstr>- honours the mother’s breast and breastfeeding as a source of life. The shape of the stars form a dome, mirroring the shape of the mother’s breast, along with the womb of life.  - Madoodoowgamig translates to ‘a structure or lodge shaped like a mother’s breast.’ Doodoom honours that mother who breastfeeds her child and gamig translates to a structure, building or lodge.   - reminder of our origins in the womb or at the mother’s breast, the shape of the sweatlodge allows for a re-connection with the ‘first ecology’or the first maternal environment of our origin: our mother’s body </vt:lpstr>
      <vt:lpstr>N’daebaub auzhiwi-anungoong, K’gah kikinowaezhigook anungook.  I can see to the other side of the stars,  The stars will guide you.   N’daebitum auzhiwi-anungoong, K’gah noondaugook anungook.  I can hear the other side of the stars,  The stars will hear you.   Kaugigae n’gah daebitaugoos.  Timeless is my voice…   Ae-naubindumun dah izhi-waebat, K’zhawaenimik Kitche Manitou.  What you dream will be,  The Great Mystery is generous with you.  </vt:lpstr>
      <vt:lpstr>Lessons from the Ecology of the Sweatlodge</vt:lpstr>
      <vt:lpstr>Baanimaa miinawaa odisaabandamang giga-waabandimin.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Madoodiswan (Sweatlodge) as Sacred Maternal Pedagogy</dc:title>
  <dc:creator>Renee Bedard</dc:creator>
  <cp:lastModifiedBy>Renee Bedard</cp:lastModifiedBy>
  <cp:revision>1</cp:revision>
  <dcterms:created xsi:type="dcterms:W3CDTF">2020-12-04T15:09:23Z</dcterms:created>
  <dcterms:modified xsi:type="dcterms:W3CDTF">2020-12-04T15:16:12Z</dcterms:modified>
</cp:coreProperties>
</file>